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entation.xml" ContentType="application/vnd.openxmlformats-officedocument.presentationml.presentation.main+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27"/>
  </p:normalViewPr>
  <p:slideViewPr>
    <p:cSldViewPr snapToGrid="0" snapToObjects="1">
      <p:cViewPr varScale="1">
        <p:scale>
          <a:sx n="128" d="100"/>
          <a:sy n="128"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6EC8E-FE40-D104-372E-0FBDCBCFAB8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9DEC134F-20B9-629A-4E00-0B65FFF536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4F08B81B-89B9-1EB0-A892-9F323DA32D9A}"/>
              </a:ext>
            </a:extLst>
          </p:cNvPr>
          <p:cNvSpPr>
            <a:spLocks noGrp="1"/>
          </p:cNvSpPr>
          <p:nvPr>
            <p:ph type="dt" sz="half" idx="10"/>
          </p:nvPr>
        </p:nvSpPr>
        <p:spPr/>
        <p:txBody>
          <a:bodyPr/>
          <a:lstStyle/>
          <a:p>
            <a:fld id="{62E140AC-894B-FE4D-9230-7D9E7C09F632}" type="datetimeFigureOut">
              <a:rPr lang="en-GB" smtClean="0"/>
              <a:t>21/09/2022</a:t>
            </a:fld>
            <a:endParaRPr lang="en-GB"/>
          </a:p>
        </p:txBody>
      </p:sp>
      <p:sp>
        <p:nvSpPr>
          <p:cNvPr id="5" name="Footer Placeholder 4">
            <a:extLst>
              <a:ext uri="{FF2B5EF4-FFF2-40B4-BE49-F238E27FC236}">
                <a16:creationId xmlns:a16="http://schemas.microsoft.com/office/drawing/2014/main" id="{9783D909-8205-9428-BD89-EE120543B9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586ADE-E038-E53C-A9C0-51C4C926A8DC}"/>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1968539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FB4C4-97AB-3B29-AC9E-E93228757D17}"/>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E7B0F6C9-1B4E-00D0-1001-891F7624330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B4B0BFD-A5ED-491E-7744-C5A8317905C5}"/>
              </a:ext>
            </a:extLst>
          </p:cNvPr>
          <p:cNvSpPr>
            <a:spLocks noGrp="1"/>
          </p:cNvSpPr>
          <p:nvPr>
            <p:ph type="dt" sz="half" idx="10"/>
          </p:nvPr>
        </p:nvSpPr>
        <p:spPr/>
        <p:txBody>
          <a:bodyPr/>
          <a:lstStyle/>
          <a:p>
            <a:fld id="{62E140AC-894B-FE4D-9230-7D9E7C09F632}" type="datetimeFigureOut">
              <a:rPr lang="en-GB" smtClean="0"/>
              <a:t>21/09/2022</a:t>
            </a:fld>
            <a:endParaRPr lang="en-GB"/>
          </a:p>
        </p:txBody>
      </p:sp>
      <p:sp>
        <p:nvSpPr>
          <p:cNvPr id="5" name="Footer Placeholder 4">
            <a:extLst>
              <a:ext uri="{FF2B5EF4-FFF2-40B4-BE49-F238E27FC236}">
                <a16:creationId xmlns:a16="http://schemas.microsoft.com/office/drawing/2014/main" id="{AF212995-98C9-A0D1-A208-6167C12152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E229D7-88E8-C115-E1ED-736766749998}"/>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2306957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2B0305-F3AD-A824-8CD2-05883E5F5DF3}"/>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358A828-F5DA-35B0-C408-4713CFA4A84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D4846C0-20C5-4F4F-35EE-4F9650DE8B4F}"/>
              </a:ext>
            </a:extLst>
          </p:cNvPr>
          <p:cNvSpPr>
            <a:spLocks noGrp="1"/>
          </p:cNvSpPr>
          <p:nvPr>
            <p:ph type="dt" sz="half" idx="10"/>
          </p:nvPr>
        </p:nvSpPr>
        <p:spPr/>
        <p:txBody>
          <a:bodyPr/>
          <a:lstStyle/>
          <a:p>
            <a:fld id="{62E140AC-894B-FE4D-9230-7D9E7C09F632}" type="datetimeFigureOut">
              <a:rPr lang="en-GB" smtClean="0"/>
              <a:t>21/09/2022</a:t>
            </a:fld>
            <a:endParaRPr lang="en-GB"/>
          </a:p>
        </p:txBody>
      </p:sp>
      <p:sp>
        <p:nvSpPr>
          <p:cNvPr id="5" name="Footer Placeholder 4">
            <a:extLst>
              <a:ext uri="{FF2B5EF4-FFF2-40B4-BE49-F238E27FC236}">
                <a16:creationId xmlns:a16="http://schemas.microsoft.com/office/drawing/2014/main" id="{F981A8AF-0715-52DE-7D9D-99BB9B3B58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EBB7A3E-7903-4DF2-7E0A-FC0C497C36CE}"/>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24495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14255-16BF-7C6B-6326-7E168B30623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2DA04F8F-AFD3-144B-D9B7-A5877ADBD13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9B6012C-6A69-CE6E-6689-12FA32AC781F}"/>
              </a:ext>
            </a:extLst>
          </p:cNvPr>
          <p:cNvSpPr>
            <a:spLocks noGrp="1"/>
          </p:cNvSpPr>
          <p:nvPr>
            <p:ph type="dt" sz="half" idx="10"/>
          </p:nvPr>
        </p:nvSpPr>
        <p:spPr/>
        <p:txBody>
          <a:bodyPr/>
          <a:lstStyle/>
          <a:p>
            <a:fld id="{62E140AC-894B-FE4D-9230-7D9E7C09F632}" type="datetimeFigureOut">
              <a:rPr lang="en-GB" smtClean="0"/>
              <a:t>21/09/2022</a:t>
            </a:fld>
            <a:endParaRPr lang="en-GB"/>
          </a:p>
        </p:txBody>
      </p:sp>
      <p:sp>
        <p:nvSpPr>
          <p:cNvPr id="5" name="Footer Placeholder 4">
            <a:extLst>
              <a:ext uri="{FF2B5EF4-FFF2-40B4-BE49-F238E27FC236}">
                <a16:creationId xmlns:a16="http://schemas.microsoft.com/office/drawing/2014/main" id="{72E85070-0B03-285F-31CA-54487B16D7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2F26D6-6888-19F1-DBA2-3AAAE61C481F}"/>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784535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2E365-E7DE-C9CE-DD56-841529EB61B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DB5E0D70-0806-3421-EE5C-1FB737086A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BD03AF2-103D-04B6-1690-449AE3E1F2D9}"/>
              </a:ext>
            </a:extLst>
          </p:cNvPr>
          <p:cNvSpPr>
            <a:spLocks noGrp="1"/>
          </p:cNvSpPr>
          <p:nvPr>
            <p:ph type="dt" sz="half" idx="10"/>
          </p:nvPr>
        </p:nvSpPr>
        <p:spPr/>
        <p:txBody>
          <a:bodyPr/>
          <a:lstStyle/>
          <a:p>
            <a:fld id="{62E140AC-894B-FE4D-9230-7D9E7C09F632}" type="datetimeFigureOut">
              <a:rPr lang="en-GB" smtClean="0"/>
              <a:t>21/09/2022</a:t>
            </a:fld>
            <a:endParaRPr lang="en-GB"/>
          </a:p>
        </p:txBody>
      </p:sp>
      <p:sp>
        <p:nvSpPr>
          <p:cNvPr id="5" name="Footer Placeholder 4">
            <a:extLst>
              <a:ext uri="{FF2B5EF4-FFF2-40B4-BE49-F238E27FC236}">
                <a16:creationId xmlns:a16="http://schemas.microsoft.com/office/drawing/2014/main" id="{EDB810CB-9FB2-883A-019E-D50653470D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0A2123-C83D-3D0A-60FA-05FCF83C26D6}"/>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3795450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5BBF1-368B-F1BE-FE92-EE3F207610F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5D856DE-A884-D734-CB3E-AEEB0C9B5C1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9E8BC69-522D-03D3-B7CB-4BFD5E804D7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769A1A8B-BE5D-F4DC-FC7D-3B246B524D84}"/>
              </a:ext>
            </a:extLst>
          </p:cNvPr>
          <p:cNvSpPr>
            <a:spLocks noGrp="1"/>
          </p:cNvSpPr>
          <p:nvPr>
            <p:ph type="dt" sz="half" idx="10"/>
          </p:nvPr>
        </p:nvSpPr>
        <p:spPr/>
        <p:txBody>
          <a:bodyPr/>
          <a:lstStyle/>
          <a:p>
            <a:fld id="{62E140AC-894B-FE4D-9230-7D9E7C09F632}" type="datetimeFigureOut">
              <a:rPr lang="en-GB" smtClean="0"/>
              <a:t>21/09/2022</a:t>
            </a:fld>
            <a:endParaRPr lang="en-GB"/>
          </a:p>
        </p:txBody>
      </p:sp>
      <p:sp>
        <p:nvSpPr>
          <p:cNvPr id="6" name="Footer Placeholder 5">
            <a:extLst>
              <a:ext uri="{FF2B5EF4-FFF2-40B4-BE49-F238E27FC236}">
                <a16:creationId xmlns:a16="http://schemas.microsoft.com/office/drawing/2014/main" id="{460A837F-23D1-7DC5-AAEB-733368FAE4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95562A-3FD9-1C17-BD4E-DBAC62250EAA}"/>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1217845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078B-2627-1712-4549-57CB6BC39023}"/>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7CF0E64C-4B99-187A-9C0C-E417C58D10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6D2F844-E947-133A-F3E7-C1EE204A56F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D9DFD29A-B890-6EDF-A728-6CFBE95D1D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D808A5D-4A2A-6382-37D6-B449A20EBC7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E96F7D75-AED9-3F5B-37AA-7583AE73BB12}"/>
              </a:ext>
            </a:extLst>
          </p:cNvPr>
          <p:cNvSpPr>
            <a:spLocks noGrp="1"/>
          </p:cNvSpPr>
          <p:nvPr>
            <p:ph type="dt" sz="half" idx="10"/>
          </p:nvPr>
        </p:nvSpPr>
        <p:spPr/>
        <p:txBody>
          <a:bodyPr/>
          <a:lstStyle/>
          <a:p>
            <a:fld id="{62E140AC-894B-FE4D-9230-7D9E7C09F632}" type="datetimeFigureOut">
              <a:rPr lang="en-GB" smtClean="0"/>
              <a:t>21/09/2022</a:t>
            </a:fld>
            <a:endParaRPr lang="en-GB"/>
          </a:p>
        </p:txBody>
      </p:sp>
      <p:sp>
        <p:nvSpPr>
          <p:cNvPr id="8" name="Footer Placeholder 7">
            <a:extLst>
              <a:ext uri="{FF2B5EF4-FFF2-40B4-BE49-F238E27FC236}">
                <a16:creationId xmlns:a16="http://schemas.microsoft.com/office/drawing/2014/main" id="{F2B2A98D-EDE1-7A4E-1D81-5F8A17EF62A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02EB6CC-B8F4-E107-EF3A-BA049E0610C0}"/>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149740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7CABF-301D-4896-B877-D5055E17D4B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D3DD11F3-7584-2A51-F3C1-4F92A470E7A4}"/>
              </a:ext>
            </a:extLst>
          </p:cNvPr>
          <p:cNvSpPr>
            <a:spLocks noGrp="1"/>
          </p:cNvSpPr>
          <p:nvPr>
            <p:ph type="dt" sz="half" idx="10"/>
          </p:nvPr>
        </p:nvSpPr>
        <p:spPr/>
        <p:txBody>
          <a:bodyPr/>
          <a:lstStyle/>
          <a:p>
            <a:fld id="{62E140AC-894B-FE4D-9230-7D9E7C09F632}" type="datetimeFigureOut">
              <a:rPr lang="en-GB" smtClean="0"/>
              <a:t>21/09/2022</a:t>
            </a:fld>
            <a:endParaRPr lang="en-GB"/>
          </a:p>
        </p:txBody>
      </p:sp>
      <p:sp>
        <p:nvSpPr>
          <p:cNvPr id="4" name="Footer Placeholder 3">
            <a:extLst>
              <a:ext uri="{FF2B5EF4-FFF2-40B4-BE49-F238E27FC236}">
                <a16:creationId xmlns:a16="http://schemas.microsoft.com/office/drawing/2014/main" id="{489852AF-51B3-6CE0-AB3C-91A673D0180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07DAB78-2D54-D08B-2055-E55DA766F796}"/>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326721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A9817B-0E23-8E31-160D-E5A6197C5555}"/>
              </a:ext>
            </a:extLst>
          </p:cNvPr>
          <p:cNvSpPr>
            <a:spLocks noGrp="1"/>
          </p:cNvSpPr>
          <p:nvPr>
            <p:ph type="dt" sz="half" idx="10"/>
          </p:nvPr>
        </p:nvSpPr>
        <p:spPr/>
        <p:txBody>
          <a:bodyPr/>
          <a:lstStyle/>
          <a:p>
            <a:fld id="{62E140AC-894B-FE4D-9230-7D9E7C09F632}" type="datetimeFigureOut">
              <a:rPr lang="en-GB" smtClean="0"/>
              <a:t>21/09/2022</a:t>
            </a:fld>
            <a:endParaRPr lang="en-GB"/>
          </a:p>
        </p:txBody>
      </p:sp>
      <p:sp>
        <p:nvSpPr>
          <p:cNvPr id="3" name="Footer Placeholder 2">
            <a:extLst>
              <a:ext uri="{FF2B5EF4-FFF2-40B4-BE49-F238E27FC236}">
                <a16:creationId xmlns:a16="http://schemas.microsoft.com/office/drawing/2014/main" id="{F4038733-0904-F785-CC43-5C7001C76A8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E283178-9664-B198-62D6-5E0E9885B0B1}"/>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3061743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2BF95-51F4-E5CE-A11B-D15C3050095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BFCC3DDA-0C3C-A52D-2B0B-13A4681761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713855F-69A1-2670-35B6-BBF43098BF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5710A7C-A17D-E1EB-5341-828B252331EC}"/>
              </a:ext>
            </a:extLst>
          </p:cNvPr>
          <p:cNvSpPr>
            <a:spLocks noGrp="1"/>
          </p:cNvSpPr>
          <p:nvPr>
            <p:ph type="dt" sz="half" idx="10"/>
          </p:nvPr>
        </p:nvSpPr>
        <p:spPr/>
        <p:txBody>
          <a:bodyPr/>
          <a:lstStyle/>
          <a:p>
            <a:fld id="{62E140AC-894B-FE4D-9230-7D9E7C09F632}" type="datetimeFigureOut">
              <a:rPr lang="en-GB" smtClean="0"/>
              <a:t>21/09/2022</a:t>
            </a:fld>
            <a:endParaRPr lang="en-GB"/>
          </a:p>
        </p:txBody>
      </p:sp>
      <p:sp>
        <p:nvSpPr>
          <p:cNvPr id="6" name="Footer Placeholder 5">
            <a:extLst>
              <a:ext uri="{FF2B5EF4-FFF2-40B4-BE49-F238E27FC236}">
                <a16:creationId xmlns:a16="http://schemas.microsoft.com/office/drawing/2014/main" id="{37C611A2-EA15-FB64-123B-6553618E84C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E0E898-B586-3057-4BB6-19EFA03D4FF3}"/>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3513541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91D5B-113D-7442-E8F9-2582B087E51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ECC5C4FC-288A-32C2-3F08-A15E3A88D8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855892A-65C3-8642-8257-30E14366B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8AB841E-DD1A-F40E-FA1C-8813BFEE4A76}"/>
              </a:ext>
            </a:extLst>
          </p:cNvPr>
          <p:cNvSpPr>
            <a:spLocks noGrp="1"/>
          </p:cNvSpPr>
          <p:nvPr>
            <p:ph type="dt" sz="half" idx="10"/>
          </p:nvPr>
        </p:nvSpPr>
        <p:spPr/>
        <p:txBody>
          <a:bodyPr/>
          <a:lstStyle/>
          <a:p>
            <a:fld id="{62E140AC-894B-FE4D-9230-7D9E7C09F632}" type="datetimeFigureOut">
              <a:rPr lang="en-GB" smtClean="0"/>
              <a:t>21/09/2022</a:t>
            </a:fld>
            <a:endParaRPr lang="en-GB"/>
          </a:p>
        </p:txBody>
      </p:sp>
      <p:sp>
        <p:nvSpPr>
          <p:cNvPr id="6" name="Footer Placeholder 5">
            <a:extLst>
              <a:ext uri="{FF2B5EF4-FFF2-40B4-BE49-F238E27FC236}">
                <a16:creationId xmlns:a16="http://schemas.microsoft.com/office/drawing/2014/main" id="{397037E3-1429-3223-C05E-C72429FDAEE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426024-2B0C-C162-5DD3-8AE60BBDA3AD}"/>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1272930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589EC7-4556-4172-3A6A-7F8F31D3D8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5A66A4C8-5789-A238-2C29-ACBA12EC35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7F72359-7444-45AF-CA9A-240CDA4171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E140AC-894B-FE4D-9230-7D9E7C09F632}" type="datetimeFigureOut">
              <a:rPr lang="en-GB" smtClean="0"/>
              <a:t>21/09/2022</a:t>
            </a:fld>
            <a:endParaRPr lang="en-GB"/>
          </a:p>
        </p:txBody>
      </p:sp>
      <p:sp>
        <p:nvSpPr>
          <p:cNvPr id="5" name="Footer Placeholder 4">
            <a:extLst>
              <a:ext uri="{FF2B5EF4-FFF2-40B4-BE49-F238E27FC236}">
                <a16:creationId xmlns:a16="http://schemas.microsoft.com/office/drawing/2014/main" id="{676C1CE5-3F5D-46A0-B936-81B7BBE1FC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9FC6B5A-77CD-0512-4755-19A45A63C7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627F3E-C51C-C446-A048-7F84D0C72B68}" type="slidenum">
              <a:rPr lang="en-GB" smtClean="0"/>
              <a:t>‹#›</a:t>
            </a:fld>
            <a:endParaRPr lang="en-GB"/>
          </a:p>
        </p:txBody>
      </p:sp>
    </p:spTree>
    <p:extLst>
      <p:ext uri="{BB962C8B-B14F-4D97-AF65-F5344CB8AC3E}">
        <p14:creationId xmlns:p14="http://schemas.microsoft.com/office/powerpoint/2010/main" val="1221572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C1DDE-1B13-E361-84D5-82DB057AA024}"/>
              </a:ext>
            </a:extLst>
          </p:cNvPr>
          <p:cNvSpPr>
            <a:spLocks noGrp="1"/>
          </p:cNvSpPr>
          <p:nvPr>
            <p:ph type="ctrTitle"/>
          </p:nvPr>
        </p:nvSpPr>
        <p:spPr/>
        <p:txBody>
          <a:bodyPr/>
          <a:lstStyle/>
          <a:p>
            <a:r>
              <a:rPr lang="en-GB" dirty="0"/>
              <a:t>Software Testing</a:t>
            </a:r>
          </a:p>
        </p:txBody>
      </p:sp>
      <p:sp>
        <p:nvSpPr>
          <p:cNvPr id="3" name="Subtitle 2">
            <a:extLst>
              <a:ext uri="{FF2B5EF4-FFF2-40B4-BE49-F238E27FC236}">
                <a16:creationId xmlns:a16="http://schemas.microsoft.com/office/drawing/2014/main" id="{B9C7D0EC-9D75-CD91-A56A-7FBDA3DC2F06}"/>
              </a:ext>
            </a:extLst>
          </p:cNvPr>
          <p:cNvSpPr>
            <a:spLocks noGrp="1"/>
          </p:cNvSpPr>
          <p:nvPr>
            <p:ph type="subTitle" idx="1"/>
          </p:nvPr>
        </p:nvSpPr>
        <p:spPr/>
        <p:txBody>
          <a:bodyPr/>
          <a:lstStyle/>
          <a:p>
            <a:r>
              <a:rPr lang="en-GB" dirty="0"/>
              <a:t>Structure of the course</a:t>
            </a:r>
          </a:p>
        </p:txBody>
      </p:sp>
    </p:spTree>
    <p:extLst>
      <p:ext uri="{BB962C8B-B14F-4D97-AF65-F5344CB8AC3E}">
        <p14:creationId xmlns:p14="http://schemas.microsoft.com/office/powerpoint/2010/main" val="3739171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87407-8D9B-9DA6-9364-99708C58B56D}"/>
              </a:ext>
            </a:extLst>
          </p:cNvPr>
          <p:cNvSpPr>
            <a:spLocks noGrp="1"/>
          </p:cNvSpPr>
          <p:nvPr>
            <p:ph type="title"/>
          </p:nvPr>
        </p:nvSpPr>
        <p:spPr/>
        <p:txBody>
          <a:bodyPr/>
          <a:lstStyle/>
          <a:p>
            <a:r>
              <a:rPr lang="en-GB" dirty="0"/>
              <a:t>Learning Outcomes</a:t>
            </a:r>
          </a:p>
        </p:txBody>
      </p:sp>
      <p:sp>
        <p:nvSpPr>
          <p:cNvPr id="3" name="Content Placeholder 2">
            <a:extLst>
              <a:ext uri="{FF2B5EF4-FFF2-40B4-BE49-F238E27FC236}">
                <a16:creationId xmlns:a16="http://schemas.microsoft.com/office/drawing/2014/main" id="{450B5BEE-0E27-FBF9-A84A-974584F5AA51}"/>
              </a:ext>
            </a:extLst>
          </p:cNvPr>
          <p:cNvSpPr>
            <a:spLocks noGrp="1"/>
          </p:cNvSpPr>
          <p:nvPr>
            <p:ph idx="1"/>
          </p:nvPr>
        </p:nvSpPr>
        <p:spPr/>
        <p:txBody>
          <a:bodyPr>
            <a:normAutofit/>
          </a:bodyPr>
          <a:lstStyle/>
          <a:p>
            <a:r>
              <a:rPr lang="en-GB" dirty="0"/>
              <a:t>To pass the course you need to demonstrate that you have achieved the learning outcomes:</a:t>
            </a:r>
          </a:p>
          <a:p>
            <a:pPr marL="457200" lvl="1" indent="0">
              <a:buNone/>
            </a:pPr>
            <a:r>
              <a:rPr lang="en-GB" dirty="0"/>
              <a:t>1. </a:t>
            </a:r>
            <a:r>
              <a:rPr lang="en-GB" dirty="0" err="1"/>
              <a:t>Analyze</a:t>
            </a:r>
            <a:r>
              <a:rPr lang="en-GB" dirty="0"/>
              <a:t> requirements to determine appropriate testing strategies</a:t>
            </a:r>
          </a:p>
          <a:p>
            <a:pPr marL="457200" lvl="1" indent="0">
              <a:buNone/>
            </a:pPr>
            <a:r>
              <a:rPr lang="en-GB" dirty="0"/>
              <a:t>2. Design and implement comprehensive test plans with instrumented code</a:t>
            </a:r>
          </a:p>
          <a:p>
            <a:pPr marL="457200" lvl="1" indent="0">
              <a:buNone/>
            </a:pPr>
            <a:r>
              <a:rPr lang="en-GB" dirty="0"/>
              <a:t>3. Apply a wide variety of testing techniques and compute test coverage and yield according to a variety of criteria</a:t>
            </a:r>
          </a:p>
          <a:p>
            <a:pPr marL="457200" lvl="1" indent="0">
              <a:buNone/>
            </a:pPr>
            <a:r>
              <a:rPr lang="en-GB" dirty="0"/>
              <a:t>4. Evaluate the limitations of a given testing process, using statistical methods where appropriate, and summarise outcomes</a:t>
            </a:r>
          </a:p>
          <a:p>
            <a:pPr marL="457200" lvl="1" indent="0">
              <a:buNone/>
            </a:pPr>
            <a:r>
              <a:rPr lang="en-GB" dirty="0"/>
              <a:t>5. Conduct reviews and inspections and design and implement automated testing processes</a:t>
            </a:r>
          </a:p>
        </p:txBody>
      </p:sp>
    </p:spTree>
    <p:extLst>
      <p:ext uri="{BB962C8B-B14F-4D97-AF65-F5344CB8AC3E}">
        <p14:creationId xmlns:p14="http://schemas.microsoft.com/office/powerpoint/2010/main" val="1751060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05D10-F315-B60A-D0E6-479EE665A9C2}"/>
              </a:ext>
            </a:extLst>
          </p:cNvPr>
          <p:cNvSpPr>
            <a:spLocks noGrp="1"/>
          </p:cNvSpPr>
          <p:nvPr>
            <p:ph type="title"/>
          </p:nvPr>
        </p:nvSpPr>
        <p:spPr/>
        <p:txBody>
          <a:bodyPr/>
          <a:lstStyle/>
          <a:p>
            <a:r>
              <a:rPr lang="en-GB" dirty="0"/>
              <a:t>Course Structure</a:t>
            </a:r>
          </a:p>
        </p:txBody>
      </p:sp>
      <p:sp>
        <p:nvSpPr>
          <p:cNvPr id="3" name="Content Placeholder 2">
            <a:extLst>
              <a:ext uri="{FF2B5EF4-FFF2-40B4-BE49-F238E27FC236}">
                <a16:creationId xmlns:a16="http://schemas.microsoft.com/office/drawing/2014/main" id="{CC24C48B-8397-B00B-E25A-ADA5B325745D}"/>
              </a:ext>
            </a:extLst>
          </p:cNvPr>
          <p:cNvSpPr>
            <a:spLocks noGrp="1"/>
          </p:cNvSpPr>
          <p:nvPr>
            <p:ph idx="1"/>
          </p:nvPr>
        </p:nvSpPr>
        <p:spPr/>
        <p:txBody>
          <a:bodyPr>
            <a:normAutofit/>
          </a:bodyPr>
          <a:lstStyle/>
          <a:p>
            <a:r>
              <a:rPr lang="en-GB" sz="3200" dirty="0"/>
              <a:t>The course is structured by the learning outcomes into two week chunks:</a:t>
            </a:r>
          </a:p>
          <a:p>
            <a:pPr lvl="1"/>
            <a:r>
              <a:rPr lang="en-GB" sz="2800" dirty="0"/>
              <a:t>Week 1: Introduction</a:t>
            </a:r>
          </a:p>
          <a:p>
            <a:pPr lvl="1"/>
            <a:r>
              <a:rPr lang="en-GB" sz="2800" dirty="0"/>
              <a:t>LO 1 - weeks 2 and 3: requirements and tests</a:t>
            </a:r>
          </a:p>
          <a:p>
            <a:pPr lvl="1"/>
            <a:r>
              <a:rPr lang="en-GB" sz="2800" dirty="0"/>
              <a:t>LO 2 - weeks 4 and 5: planning analysis and test</a:t>
            </a:r>
          </a:p>
          <a:p>
            <a:pPr lvl="1"/>
            <a:r>
              <a:rPr lang="en-GB" sz="2800" dirty="0"/>
              <a:t>LO 3 weeks 6 and 7: techniques and methods</a:t>
            </a:r>
          </a:p>
          <a:p>
            <a:pPr lvl="1"/>
            <a:r>
              <a:rPr lang="en-GB" sz="2800" dirty="0"/>
              <a:t>LO 4 weeks 8 and 9: methods - their evaluation and limitations</a:t>
            </a:r>
          </a:p>
          <a:p>
            <a:pPr lvl="1"/>
            <a:r>
              <a:rPr lang="en-GB" sz="2800" dirty="0"/>
              <a:t>LO 4 weeks 9 and 10 : reviews, inspections and test automation</a:t>
            </a:r>
          </a:p>
          <a:p>
            <a:pPr marL="0" indent="0">
              <a:buNone/>
            </a:pPr>
            <a:endParaRPr lang="en-GB" dirty="0"/>
          </a:p>
        </p:txBody>
      </p:sp>
    </p:spTree>
    <p:extLst>
      <p:ext uri="{BB962C8B-B14F-4D97-AF65-F5344CB8AC3E}">
        <p14:creationId xmlns:p14="http://schemas.microsoft.com/office/powerpoint/2010/main" val="1232618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3BDAB-4BCC-65B0-1531-959BED4C72F4}"/>
              </a:ext>
            </a:extLst>
          </p:cNvPr>
          <p:cNvSpPr>
            <a:spLocks noGrp="1"/>
          </p:cNvSpPr>
          <p:nvPr>
            <p:ph type="title"/>
          </p:nvPr>
        </p:nvSpPr>
        <p:spPr/>
        <p:txBody>
          <a:bodyPr/>
          <a:lstStyle/>
          <a:p>
            <a:r>
              <a:rPr lang="en-GB" dirty="0"/>
              <a:t>Structure of two-week chunks</a:t>
            </a:r>
          </a:p>
        </p:txBody>
      </p:sp>
      <p:sp>
        <p:nvSpPr>
          <p:cNvPr id="3" name="Content Placeholder 2">
            <a:extLst>
              <a:ext uri="{FF2B5EF4-FFF2-40B4-BE49-F238E27FC236}">
                <a16:creationId xmlns:a16="http://schemas.microsoft.com/office/drawing/2014/main" id="{71DD84F9-C129-8FCB-38B7-553E9EE213D4}"/>
              </a:ext>
            </a:extLst>
          </p:cNvPr>
          <p:cNvSpPr>
            <a:spLocks noGrp="1"/>
          </p:cNvSpPr>
          <p:nvPr>
            <p:ph idx="1"/>
          </p:nvPr>
        </p:nvSpPr>
        <p:spPr/>
        <p:txBody>
          <a:bodyPr/>
          <a:lstStyle/>
          <a:p>
            <a:r>
              <a:rPr lang="en-GB" dirty="0"/>
              <a:t>Lecture material – this will be pre-recorded. The whole class lecture sessions will consider examples based on this material.  There will be two such sessions per week.  They will </a:t>
            </a:r>
            <a:r>
              <a:rPr lang="en-GB"/>
              <a:t>be recorded.</a:t>
            </a:r>
            <a:endParaRPr lang="en-GB" dirty="0"/>
          </a:p>
          <a:p>
            <a:r>
              <a:rPr lang="en-GB" dirty="0"/>
              <a:t>There will be two tutorial sessions per two week chunk.  </a:t>
            </a:r>
          </a:p>
          <a:p>
            <a:pPr lvl="1"/>
            <a:r>
              <a:rPr lang="en-GB" dirty="0"/>
              <a:t>The first week the group will meet on its own without a tutor to discuss and prepare for the tutorial in the following week that will done with a tutor.</a:t>
            </a:r>
          </a:p>
          <a:p>
            <a:pPr lvl="1"/>
            <a:r>
              <a:rPr lang="en-GB" dirty="0"/>
              <a:t>The focus will be on what needs to be done to build the part of your coursework portfolio that demonstrates you have achieved the learning outcome.</a:t>
            </a:r>
          </a:p>
          <a:p>
            <a:r>
              <a:rPr lang="en-GB" dirty="0"/>
              <a:t>We may add some guest lectures on relevant topics</a:t>
            </a:r>
          </a:p>
        </p:txBody>
      </p:sp>
    </p:spTree>
    <p:extLst>
      <p:ext uri="{BB962C8B-B14F-4D97-AF65-F5344CB8AC3E}">
        <p14:creationId xmlns:p14="http://schemas.microsoft.com/office/powerpoint/2010/main" val="963307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641A5-5DCA-4F6A-76B3-2D115AAEB126}"/>
              </a:ext>
            </a:extLst>
          </p:cNvPr>
          <p:cNvSpPr>
            <a:spLocks noGrp="1"/>
          </p:cNvSpPr>
          <p:nvPr>
            <p:ph type="title"/>
          </p:nvPr>
        </p:nvSpPr>
        <p:spPr/>
        <p:txBody>
          <a:bodyPr/>
          <a:lstStyle/>
          <a:p>
            <a:r>
              <a:rPr lang="en-GB" dirty="0"/>
              <a:t>Other Support</a:t>
            </a:r>
          </a:p>
        </p:txBody>
      </p:sp>
      <p:sp>
        <p:nvSpPr>
          <p:cNvPr id="3" name="Content Placeholder 2">
            <a:extLst>
              <a:ext uri="{FF2B5EF4-FFF2-40B4-BE49-F238E27FC236}">
                <a16:creationId xmlns:a16="http://schemas.microsoft.com/office/drawing/2014/main" id="{4DF5788F-4892-2289-A1F2-E686532ABB75}"/>
              </a:ext>
            </a:extLst>
          </p:cNvPr>
          <p:cNvSpPr>
            <a:spLocks noGrp="1"/>
          </p:cNvSpPr>
          <p:nvPr>
            <p:ph idx="1"/>
          </p:nvPr>
        </p:nvSpPr>
        <p:spPr/>
        <p:txBody>
          <a:bodyPr>
            <a:normAutofit lnSpcReduction="10000"/>
          </a:bodyPr>
          <a:lstStyle/>
          <a:p>
            <a:r>
              <a:rPr lang="en-GB" dirty="0"/>
              <a:t>We will shortly publish a project written in JavaScript that provides a basis for further testing and development.  This will be used to provide examples in the Lecture slots.</a:t>
            </a:r>
          </a:p>
          <a:p>
            <a:r>
              <a:rPr lang="en-GB" dirty="0"/>
              <a:t>The Piazza has different folders for the different Learning Outcomes, you should try to use these to partition queries on the Piazza into concerns about the particular sections of the course.  Please use Piazza because your questions there benefit everyone.</a:t>
            </a:r>
          </a:p>
          <a:p>
            <a:r>
              <a:rPr lang="en-GB" dirty="0"/>
              <a:t>My office hour is 1030-1200 on Wednesdays.  You can meet in-person in room 3.46 of the Informatics Forum or I will be available on Teams in that time.  If I am already meeting with someone in-person I will mark myself busy on Teams.</a:t>
            </a:r>
          </a:p>
        </p:txBody>
      </p:sp>
    </p:spTree>
    <p:extLst>
      <p:ext uri="{BB962C8B-B14F-4D97-AF65-F5344CB8AC3E}">
        <p14:creationId xmlns:p14="http://schemas.microsoft.com/office/powerpoint/2010/main" val="1766128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6BF14F035C7D45A52C6D14C51AC288" ma:contentTypeVersion="10" ma:contentTypeDescription="Create a new document." ma:contentTypeScope="" ma:versionID="3533f83fe3a8b416bc31a6db70dd9d62">
  <xsd:schema xmlns:xsd="http://www.w3.org/2001/XMLSchema" xmlns:xs="http://www.w3.org/2001/XMLSchema" xmlns:p="http://schemas.microsoft.com/office/2006/metadata/properties" xmlns:ns2="4453e41f-0e3b-4ef1-8549-efd6f78edf13" xmlns:ns3="c23498a6-6007-4fd7-81e9-2bacd10e1b3f" targetNamespace="http://schemas.microsoft.com/office/2006/metadata/properties" ma:root="true" ma:fieldsID="254b6e5d58c1a9f6e1ebe53be094a85b" ns2:_="" ns3:_="">
    <xsd:import namespace="4453e41f-0e3b-4ef1-8549-efd6f78edf13"/>
    <xsd:import namespace="c23498a6-6007-4fd7-81e9-2bacd10e1b3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53e41f-0e3b-4ef1-8549-efd6f78edf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54eff52-6b6d-4e5f-a3b0-187f185b1db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23498a6-6007-4fd7-81e9-2bacd10e1b3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453e41f-0e3b-4ef1-8549-efd6f78edf1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B3A246D-5584-4FF9-B3A2-E5AC5F9C4E00}"/>
</file>

<file path=customXml/itemProps2.xml><?xml version="1.0" encoding="utf-8"?>
<ds:datastoreItem xmlns:ds="http://schemas.openxmlformats.org/officeDocument/2006/customXml" ds:itemID="{7696967B-E625-45F3-8CFA-874E5B18DB8D}"/>
</file>

<file path=customXml/itemProps3.xml><?xml version="1.0" encoding="utf-8"?>
<ds:datastoreItem xmlns:ds="http://schemas.openxmlformats.org/officeDocument/2006/customXml" ds:itemID="{9CA53B52-7E0B-47D7-98AA-5A17E323FDB3}"/>
</file>

<file path=docProps/app.xml><?xml version="1.0" encoding="utf-8"?>
<Properties xmlns="http://schemas.openxmlformats.org/officeDocument/2006/extended-properties" xmlns:vt="http://schemas.openxmlformats.org/officeDocument/2006/docPropsVTypes">
  <TotalTime>118</TotalTime>
  <Words>415</Words>
  <Application>Microsoft Macintosh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Software Testing</vt:lpstr>
      <vt:lpstr>Learning Outcomes</vt:lpstr>
      <vt:lpstr>Course Structure</vt:lpstr>
      <vt:lpstr>Structure of two-week chunks</vt:lpstr>
      <vt:lpstr>Other Support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Testing</dc:title>
  <dc:creator>Stuart Anderson</dc:creator>
  <cp:lastModifiedBy>Stuart Anderson</cp:lastModifiedBy>
  <cp:revision>1</cp:revision>
  <dcterms:created xsi:type="dcterms:W3CDTF">2022-09-21T20:46:25Z</dcterms:created>
  <dcterms:modified xsi:type="dcterms:W3CDTF">2022-09-21T22:45:02Z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0x010100566BF14F035C7D45A52C6D14C51AC288</vt:lpwstr>
  </property>
</Properties>
</file>