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96" r:id="rId30"/>
    <p:sldId id="297" r:id="rId31"/>
    <p:sldId id="298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>
      <p:cViewPr varScale="1">
        <p:scale>
          <a:sx n="85" d="100"/>
          <a:sy n="85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6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dvanced Algorithmic Techniques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100"/>
            </a:pPr>
            <a:r>
              <a:rPr lang="en-GB" dirty="0"/>
              <a:t>Introduction to Algorithms and Data Structures</a:t>
            </a:r>
            <a:endParaRPr dirty="0"/>
          </a:p>
        </p:txBody>
      </p:sp>
      <p:sp>
        <p:nvSpPr>
          <p:cNvPr id="120" name="Graph Algorithms"/>
          <p:cNvSpPr txBox="1">
            <a:spLocks noGrp="1"/>
          </p:cNvSpPr>
          <p:nvPr>
            <p:ph type="subTitle" sz="quarter" idx="1"/>
          </p:nvPr>
        </p:nvSpPr>
        <p:spPr>
          <a:xfrm>
            <a:off x="814635" y="5035550"/>
            <a:ext cx="11375530" cy="11303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Graphs, DFS, and BFS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earching a grap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Searching a graph</a:t>
            </a:r>
          </a:p>
        </p:txBody>
      </p:sp>
      <p:sp>
        <p:nvSpPr>
          <p:cNvPr id="269" name="Consider the problem of finding a specific node of a graph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Consider the problem of finding a specific node of a graph.</a:t>
            </a:r>
          </a:p>
          <a:p>
            <a:r>
              <a:rPr dirty="0"/>
              <a:t>Imagine that nodes have numbers (but you don’t know them), and you want to find the node with the number </a:t>
            </a:r>
            <a:r>
              <a:rPr b="1" dirty="0">
                <a:solidFill>
                  <a:schemeClr val="accent5">
                    <a:lumOff val="-29866"/>
                  </a:schemeClr>
                </a:solidFill>
              </a:rPr>
              <a:t>x.</a:t>
            </a:r>
          </a:p>
          <a:p>
            <a:pPr lvl="1"/>
            <a:r>
              <a:rPr dirty="0"/>
              <a:t>Or answer that there is no such node.</a:t>
            </a:r>
            <a:endParaRPr b="1" dirty="0">
              <a:solidFill>
                <a:schemeClr val="accent5">
                  <a:lumOff val="-29866"/>
                </a:schemeClr>
              </a:solidFill>
            </a:endParaRPr>
          </a:p>
          <a:p>
            <a:r>
              <a:rPr dirty="0"/>
              <a:t>You need to search all the nodes to be sure.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n idea on a tr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idea on a tree</a:t>
            </a:r>
          </a:p>
        </p:txBody>
      </p:sp>
      <p:sp>
        <p:nvSpPr>
          <p:cNvPr id="272" name="Oval"/>
          <p:cNvSpPr/>
          <p:nvPr/>
        </p:nvSpPr>
        <p:spPr>
          <a:xfrm>
            <a:off x="6016782" y="2576537"/>
            <a:ext cx="511045" cy="52143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3" name="Oval"/>
          <p:cNvSpPr/>
          <p:nvPr/>
        </p:nvSpPr>
        <p:spPr>
          <a:xfrm>
            <a:off x="3416536" y="3872357"/>
            <a:ext cx="511044" cy="52143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4" name="Oval"/>
          <p:cNvSpPr/>
          <p:nvPr/>
        </p:nvSpPr>
        <p:spPr>
          <a:xfrm>
            <a:off x="8562030" y="3872357"/>
            <a:ext cx="511044" cy="52143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5" name="Oval"/>
          <p:cNvSpPr/>
          <p:nvPr/>
        </p:nvSpPr>
        <p:spPr>
          <a:xfrm>
            <a:off x="1522241" y="6411517"/>
            <a:ext cx="511045" cy="52143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6" name="Oval"/>
          <p:cNvSpPr/>
          <p:nvPr/>
        </p:nvSpPr>
        <p:spPr>
          <a:xfrm>
            <a:off x="4854050" y="6411517"/>
            <a:ext cx="511045" cy="52143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7" name="Oval"/>
          <p:cNvSpPr/>
          <p:nvPr/>
        </p:nvSpPr>
        <p:spPr>
          <a:xfrm>
            <a:off x="9972675" y="6304040"/>
            <a:ext cx="511044" cy="52143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278" name="Connection Line"/>
          <p:cNvCxnSpPr>
            <a:stCxn id="272" idx="0"/>
            <a:endCxn id="274" idx="0"/>
          </p:cNvCxnSpPr>
          <p:nvPr/>
        </p:nvCxnSpPr>
        <p:spPr>
          <a:xfrm>
            <a:off x="6272304" y="2837255"/>
            <a:ext cx="2545248" cy="129582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279" name="Connection Line"/>
          <p:cNvCxnSpPr>
            <a:stCxn id="273" idx="0"/>
            <a:endCxn id="272" idx="0"/>
          </p:cNvCxnSpPr>
          <p:nvPr/>
        </p:nvCxnSpPr>
        <p:spPr>
          <a:xfrm flipV="1">
            <a:off x="3672057" y="2837255"/>
            <a:ext cx="2600248" cy="129582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280" name="Connection Line"/>
          <p:cNvCxnSpPr>
            <a:stCxn id="275" idx="0"/>
            <a:endCxn id="273" idx="0"/>
          </p:cNvCxnSpPr>
          <p:nvPr/>
        </p:nvCxnSpPr>
        <p:spPr>
          <a:xfrm flipV="1">
            <a:off x="1777763" y="4133075"/>
            <a:ext cx="1894295" cy="253916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281" name="Connection Line"/>
          <p:cNvCxnSpPr>
            <a:stCxn id="273" idx="0"/>
            <a:endCxn id="276" idx="0"/>
          </p:cNvCxnSpPr>
          <p:nvPr/>
        </p:nvCxnSpPr>
        <p:spPr>
          <a:xfrm>
            <a:off x="3672057" y="4133075"/>
            <a:ext cx="1437516" cy="253916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282" name="Connection Line"/>
          <p:cNvCxnSpPr>
            <a:stCxn id="274" idx="0"/>
            <a:endCxn id="277" idx="0"/>
          </p:cNvCxnSpPr>
          <p:nvPr/>
        </p:nvCxnSpPr>
        <p:spPr>
          <a:xfrm>
            <a:off x="8817551" y="4133075"/>
            <a:ext cx="1410646" cy="243168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sp>
        <p:nvSpPr>
          <p:cNvPr id="283" name="Oval"/>
          <p:cNvSpPr/>
          <p:nvPr/>
        </p:nvSpPr>
        <p:spPr>
          <a:xfrm>
            <a:off x="6016782" y="257653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4" name="Oval"/>
          <p:cNvSpPr/>
          <p:nvPr/>
        </p:nvSpPr>
        <p:spPr>
          <a:xfrm>
            <a:off x="3416536" y="3872357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5" name="Oval"/>
          <p:cNvSpPr/>
          <p:nvPr/>
        </p:nvSpPr>
        <p:spPr>
          <a:xfrm>
            <a:off x="1522241" y="641151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6" name="Oval"/>
          <p:cNvSpPr/>
          <p:nvPr/>
        </p:nvSpPr>
        <p:spPr>
          <a:xfrm>
            <a:off x="4854050" y="641151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7" name="Oval"/>
          <p:cNvSpPr/>
          <p:nvPr/>
        </p:nvSpPr>
        <p:spPr>
          <a:xfrm>
            <a:off x="8562030" y="3872357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8" name="Oval"/>
          <p:cNvSpPr/>
          <p:nvPr/>
        </p:nvSpPr>
        <p:spPr>
          <a:xfrm>
            <a:off x="9972675" y="6304040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 advAuto="0"/>
      <p:bldP spid="284" grpId="0" animBg="1" advAuto="0"/>
      <p:bldP spid="284" grpId="1" animBg="1" advAuto="0"/>
      <p:bldP spid="285" grpId="0" animBg="1" advAuto="0"/>
      <p:bldP spid="286" grpId="0" animBg="1" advAuto="0"/>
      <p:bldP spid="287" grpId="0" animBg="1" advAuto="0"/>
      <p:bldP spid="28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raph Travers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 Traversal</a:t>
            </a:r>
          </a:p>
        </p:txBody>
      </p:sp>
      <p:sp>
        <p:nvSpPr>
          <p:cNvPr id="291" name="We would like to go over all the possible nodes of an (undirected) graph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would like to go over all the possible nodes of an (undirected) graph.</a:t>
            </a:r>
          </a:p>
          <a:p>
            <a:r>
              <a:rPr dirty="0"/>
              <a:t>There are different ways of doing that. </a:t>
            </a:r>
          </a:p>
          <a:p>
            <a:r>
              <a:rPr dirty="0"/>
              <a:t>Two systematic ways:</a:t>
            </a:r>
          </a:p>
          <a:p>
            <a:pPr lvl="1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dirty="0"/>
              <a:t>Depth-First Search</a:t>
            </a:r>
            <a:r>
              <a:rPr lang="en-GB" dirty="0"/>
              <a:t> (DFS)</a:t>
            </a:r>
            <a:endParaRPr dirty="0"/>
          </a:p>
          <a:p>
            <a:pPr lvl="1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dirty="0"/>
              <a:t>Breadth-First Search</a:t>
            </a:r>
            <a:r>
              <a:rPr lang="en-GB" dirty="0"/>
              <a:t> (BFS)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In wo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DFS </a:t>
            </a:r>
            <a:r>
              <a:rPr dirty="0"/>
              <a:t>In words</a:t>
            </a:r>
          </a:p>
        </p:txBody>
      </p:sp>
      <p:sp>
        <p:nvSpPr>
          <p:cNvPr id="367" name="We wander through a labyrinth with a string and a can of red pain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3370" indent="-293370" defTabSz="385572">
              <a:spcBef>
                <a:spcPts val="2700"/>
              </a:spcBef>
              <a:defRPr sz="2112"/>
            </a:pPr>
            <a:r>
              <a:t>We wander through a labyrinth with a string and a can of red paint.</a:t>
            </a:r>
          </a:p>
          <a:p>
            <a:pPr marL="293370" indent="-293370" defTabSz="385572">
              <a:spcBef>
                <a:spcPts val="2700"/>
              </a:spcBef>
              <a:defRPr sz="2112"/>
            </a:pPr>
            <a:r>
              <a:t>We start at a node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 </a:t>
            </a:r>
            <a:r>
              <a:t>and we tie the end of our string to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t>. We paint node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t> as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visited</a:t>
            </a:r>
            <a:r>
              <a:t>. </a:t>
            </a:r>
          </a:p>
          <a:p>
            <a:pPr marL="293370" indent="-293370" defTabSz="385572">
              <a:spcBef>
                <a:spcPts val="2700"/>
              </a:spcBef>
              <a:defRPr sz="2112"/>
            </a:pPr>
            <a:r>
              <a:t>We will let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u </a:t>
            </a:r>
            <a:r>
              <a:t>denote our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current vertex</a:t>
            </a:r>
            <a:r>
              <a:t>. We initialise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u</a:t>
            </a:r>
            <a:r>
              <a:t> =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</a:p>
          <a:p>
            <a:pPr marL="293370" indent="-293370" defTabSz="385572">
              <a:spcBef>
                <a:spcPts val="2700"/>
              </a:spcBef>
              <a:defRPr sz="2112"/>
            </a:pPr>
            <a:r>
              <a:t>We travel along an arbitrary edge (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u</a:t>
            </a:r>
            <a:r>
              <a:t>,</a:t>
            </a:r>
            <a:r>
              <a:rPr b="1"/>
              <a:t>v</a:t>
            </a:r>
            <a:r>
              <a:t>). </a:t>
            </a:r>
          </a:p>
          <a:p>
            <a:pPr marL="586740" lvl="1" indent="-293370" defTabSz="385572">
              <a:spcBef>
                <a:spcPts val="2700"/>
              </a:spcBef>
              <a:defRPr sz="2112"/>
            </a:pPr>
            <a:r>
              <a:t>If the (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u</a:t>
            </a:r>
            <a:r>
              <a:t>,</a:t>
            </a:r>
            <a:r>
              <a:rPr b="1"/>
              <a:t>v</a:t>
            </a:r>
            <a:r>
              <a:t>) leads to a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visited</a:t>
            </a:r>
            <a:r>
              <a:t> vertex, we return to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u.</a:t>
            </a:r>
          </a:p>
          <a:p>
            <a:pPr marL="586740" lvl="1" indent="-293370" defTabSz="385572">
              <a:spcBef>
                <a:spcPts val="2700"/>
              </a:spcBef>
              <a:defRPr sz="2112"/>
            </a:pPr>
            <a:r>
              <a:t>Otherwise, we paint </a:t>
            </a:r>
            <a:r>
              <a:rPr b="1"/>
              <a:t>v</a:t>
            </a:r>
            <a:r>
              <a:t> as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visited</a:t>
            </a:r>
            <a:r>
              <a:t>,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and we set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u</a:t>
            </a:r>
            <a:r>
              <a:t> =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586740" lvl="1" indent="-293370" defTabSz="385572">
              <a:spcBef>
                <a:spcPts val="2700"/>
              </a:spcBef>
              <a:defRPr sz="2112"/>
            </a:pPr>
            <a:r>
              <a:t>Then, we return to the beginning of the step.</a:t>
            </a:r>
          </a:p>
          <a:p>
            <a:pPr marL="293370" indent="-293370" defTabSz="385572">
              <a:spcBef>
                <a:spcPts val="2700"/>
              </a:spcBef>
              <a:defRPr sz="2112"/>
            </a:pPr>
            <a:r>
              <a:t>Once we get to a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dead end </a:t>
            </a:r>
            <a:r>
              <a:t>(all neighbours have been visited), we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backtrack </a:t>
            </a:r>
            <a:r>
              <a:t>to the previously visited vertex v. We set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u</a:t>
            </a:r>
            <a:r>
              <a:t> =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 </a:t>
            </a:r>
            <a:r>
              <a:t>and repeat the previous steps.</a:t>
            </a:r>
          </a:p>
          <a:p>
            <a:pPr marL="293370" indent="-293370" defTabSz="385572">
              <a:spcBef>
                <a:spcPts val="2700"/>
              </a:spcBef>
              <a:defRPr sz="2112"/>
            </a:pPr>
            <a:r>
              <a:t>When we backtrack back to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t>, we terminate the process.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745AD-D381-FA07-C2D1-C4A8B6AA5B47}"/>
              </a:ext>
            </a:extLst>
          </p:cNvPr>
          <p:cNvSpPr txBox="1"/>
          <p:nvPr/>
        </p:nvSpPr>
        <p:spPr>
          <a:xfrm>
            <a:off x="3801144" y="1098163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62872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Depth-First 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</a:t>
            </a:r>
          </a:p>
        </p:txBody>
      </p:sp>
      <p:sp>
        <p:nvSpPr>
          <p:cNvPr id="294" name="A"/>
          <p:cNvSpPr/>
          <p:nvPr/>
        </p:nvSpPr>
        <p:spPr>
          <a:xfrm>
            <a:off x="1442709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295" name="B"/>
          <p:cNvSpPr/>
          <p:nvPr/>
        </p:nvSpPr>
        <p:spPr>
          <a:xfrm>
            <a:off x="4579084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296" name="C"/>
          <p:cNvSpPr/>
          <p:nvPr/>
        </p:nvSpPr>
        <p:spPr>
          <a:xfrm>
            <a:off x="7594547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297" name="D"/>
          <p:cNvSpPr/>
          <p:nvPr/>
        </p:nvSpPr>
        <p:spPr>
          <a:xfrm>
            <a:off x="10818878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298" name="E"/>
          <p:cNvSpPr/>
          <p:nvPr/>
        </p:nvSpPr>
        <p:spPr>
          <a:xfrm>
            <a:off x="1402510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299" name="F"/>
          <p:cNvSpPr/>
          <p:nvPr/>
        </p:nvSpPr>
        <p:spPr>
          <a:xfrm>
            <a:off x="4538885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300" name="G"/>
          <p:cNvSpPr/>
          <p:nvPr/>
        </p:nvSpPr>
        <p:spPr>
          <a:xfrm>
            <a:off x="7554348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301" name="H"/>
          <p:cNvSpPr/>
          <p:nvPr/>
        </p:nvSpPr>
        <p:spPr>
          <a:xfrm>
            <a:off x="10778679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302" name="I"/>
          <p:cNvSpPr/>
          <p:nvPr/>
        </p:nvSpPr>
        <p:spPr>
          <a:xfrm>
            <a:off x="1402510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303" name="J"/>
          <p:cNvSpPr/>
          <p:nvPr/>
        </p:nvSpPr>
        <p:spPr>
          <a:xfrm>
            <a:off x="4538885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304" name="K"/>
          <p:cNvSpPr/>
          <p:nvPr/>
        </p:nvSpPr>
        <p:spPr>
          <a:xfrm>
            <a:off x="7554348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305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306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307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308" name="O"/>
          <p:cNvSpPr/>
          <p:nvPr/>
        </p:nvSpPr>
        <p:spPr>
          <a:xfrm>
            <a:off x="7554348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309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  <p:sp>
        <p:nvSpPr>
          <p:cNvPr id="310" name="Line"/>
          <p:cNvSpPr/>
          <p:nvPr/>
        </p:nvSpPr>
        <p:spPr>
          <a:xfrm>
            <a:off x="2266897" y="3006226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1" name="Line"/>
          <p:cNvSpPr/>
          <p:nvPr/>
        </p:nvSpPr>
        <p:spPr>
          <a:xfrm>
            <a:off x="5386794" y="2996570"/>
            <a:ext cx="22312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Line"/>
          <p:cNvSpPr/>
          <p:nvPr/>
        </p:nvSpPr>
        <p:spPr>
          <a:xfrm flipV="1">
            <a:off x="8416899" y="2983765"/>
            <a:ext cx="2404604" cy="1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3" name="Line"/>
          <p:cNvSpPr/>
          <p:nvPr/>
        </p:nvSpPr>
        <p:spPr>
          <a:xfrm>
            <a:off x="5335994" y="6985420"/>
            <a:ext cx="22312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4" name="Line"/>
          <p:cNvSpPr/>
          <p:nvPr/>
        </p:nvSpPr>
        <p:spPr>
          <a:xfrm flipV="1">
            <a:off x="1836986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5" name="Line"/>
          <p:cNvSpPr/>
          <p:nvPr/>
        </p:nvSpPr>
        <p:spPr>
          <a:xfrm flipV="1">
            <a:off x="1814315" y="5394141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6" name="Line"/>
          <p:cNvSpPr/>
          <p:nvPr/>
        </p:nvSpPr>
        <p:spPr>
          <a:xfrm flipV="1">
            <a:off x="1836986" y="7396962"/>
            <a:ext cx="1" cy="10563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7" name="Line"/>
          <p:cNvSpPr/>
          <p:nvPr/>
        </p:nvSpPr>
        <p:spPr>
          <a:xfrm flipV="1">
            <a:off x="7977489" y="3387226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8" name="Line"/>
          <p:cNvSpPr/>
          <p:nvPr/>
        </p:nvSpPr>
        <p:spPr>
          <a:xfrm flipV="1">
            <a:off x="7954817" y="5385325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9" name="Line"/>
          <p:cNvSpPr/>
          <p:nvPr/>
        </p:nvSpPr>
        <p:spPr>
          <a:xfrm flipV="1">
            <a:off x="7977488" y="7400846"/>
            <a:ext cx="1" cy="10563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0" name="Line"/>
          <p:cNvSpPr/>
          <p:nvPr/>
        </p:nvSpPr>
        <p:spPr>
          <a:xfrm flipV="1">
            <a:off x="4990890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1" name="Line"/>
          <p:cNvSpPr/>
          <p:nvPr/>
        </p:nvSpPr>
        <p:spPr>
          <a:xfrm flipV="1">
            <a:off x="11190484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 flipV="1">
            <a:off x="11190484" y="5394141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3" name="Line"/>
          <p:cNvSpPr/>
          <p:nvPr/>
        </p:nvSpPr>
        <p:spPr>
          <a:xfrm flipV="1">
            <a:off x="11190484" y="7396962"/>
            <a:ext cx="1" cy="10563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Line"/>
          <p:cNvSpPr/>
          <p:nvPr/>
        </p:nvSpPr>
        <p:spPr>
          <a:xfrm>
            <a:off x="8374574" y="8851978"/>
            <a:ext cx="2417409" cy="1642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Line"/>
          <p:cNvSpPr/>
          <p:nvPr/>
        </p:nvSpPr>
        <p:spPr>
          <a:xfrm>
            <a:off x="2220872" y="8860191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3" name="Connection Line"/>
          <p:cNvSpPr/>
          <p:nvPr/>
        </p:nvSpPr>
        <p:spPr>
          <a:xfrm>
            <a:off x="2137841" y="3293647"/>
            <a:ext cx="2459692" cy="1484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64" name="Connection Line"/>
          <p:cNvSpPr/>
          <p:nvPr/>
        </p:nvSpPr>
        <p:spPr>
          <a:xfrm>
            <a:off x="2155487" y="5116455"/>
            <a:ext cx="2407741" cy="163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28" name="Line"/>
          <p:cNvSpPr/>
          <p:nvPr/>
        </p:nvSpPr>
        <p:spPr>
          <a:xfrm>
            <a:off x="2220872" y="4990994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329" name="Connection Line"/>
          <p:cNvCxnSpPr>
            <a:cxnSpLocks/>
            <a:stCxn id="355" idx="7"/>
          </p:cNvCxnSpPr>
          <p:nvPr/>
        </p:nvCxnSpPr>
        <p:spPr>
          <a:xfrm flipV="1">
            <a:off x="5241882" y="5162080"/>
            <a:ext cx="2400423" cy="153062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330" name="Connection Line"/>
          <p:cNvCxnSpPr>
            <a:cxnSpLocks/>
            <a:stCxn id="356" idx="5"/>
            <a:endCxn id="339" idx="1"/>
          </p:cNvCxnSpPr>
          <p:nvPr/>
        </p:nvCxnSpPr>
        <p:spPr>
          <a:xfrm>
            <a:off x="8257344" y="5284442"/>
            <a:ext cx="2641950" cy="140826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331" name="Connection Line"/>
          <p:cNvCxnSpPr>
            <a:cxnSpLocks/>
            <a:stCxn id="356" idx="7"/>
            <a:endCxn id="337" idx="3"/>
          </p:cNvCxnSpPr>
          <p:nvPr/>
        </p:nvCxnSpPr>
        <p:spPr>
          <a:xfrm flipV="1">
            <a:off x="8257344" y="3298939"/>
            <a:ext cx="2682149" cy="140007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332" name="Connection Line"/>
          <p:cNvCxnSpPr>
            <a:cxnSpLocks/>
            <a:endCxn id="342" idx="3"/>
          </p:cNvCxnSpPr>
          <p:nvPr/>
        </p:nvCxnSpPr>
        <p:spPr>
          <a:xfrm flipV="1">
            <a:off x="5346486" y="7282016"/>
            <a:ext cx="2329054" cy="141748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333" name="Connection Line"/>
          <p:cNvCxnSpPr>
            <a:cxnSpLocks/>
            <a:endCxn id="343" idx="1"/>
          </p:cNvCxnSpPr>
          <p:nvPr/>
        </p:nvCxnSpPr>
        <p:spPr>
          <a:xfrm>
            <a:off x="2089496" y="7146722"/>
            <a:ext cx="2570004" cy="142075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sp>
        <p:nvSpPr>
          <p:cNvPr id="334" name="A"/>
          <p:cNvSpPr/>
          <p:nvPr/>
        </p:nvSpPr>
        <p:spPr>
          <a:xfrm>
            <a:off x="1442709" y="2586496"/>
            <a:ext cx="823612" cy="827915"/>
          </a:xfrm>
          <a:prstGeom prst="ellipse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335" name="B"/>
          <p:cNvSpPr/>
          <p:nvPr/>
        </p:nvSpPr>
        <p:spPr>
          <a:xfrm>
            <a:off x="4579084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336" name="C"/>
          <p:cNvSpPr/>
          <p:nvPr/>
        </p:nvSpPr>
        <p:spPr>
          <a:xfrm>
            <a:off x="7594547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337" name="D"/>
          <p:cNvSpPr/>
          <p:nvPr/>
        </p:nvSpPr>
        <p:spPr>
          <a:xfrm>
            <a:off x="10818878" y="2592269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338" name="H"/>
          <p:cNvSpPr/>
          <p:nvPr/>
        </p:nvSpPr>
        <p:spPr>
          <a:xfrm>
            <a:off x="10778679" y="4577772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339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340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  <p:sp>
        <p:nvSpPr>
          <p:cNvPr id="341" name="O"/>
          <p:cNvSpPr/>
          <p:nvPr/>
        </p:nvSpPr>
        <p:spPr>
          <a:xfrm>
            <a:off x="7554925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342" name="K"/>
          <p:cNvSpPr/>
          <p:nvPr/>
        </p:nvSpPr>
        <p:spPr>
          <a:xfrm>
            <a:off x="7554925" y="6575346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343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344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345" name="I"/>
          <p:cNvSpPr/>
          <p:nvPr/>
        </p:nvSpPr>
        <p:spPr>
          <a:xfrm>
            <a:off x="1402510" y="6571463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346" name="E"/>
          <p:cNvSpPr/>
          <p:nvPr/>
        </p:nvSpPr>
        <p:spPr>
          <a:xfrm>
            <a:off x="1402510" y="4577038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347" name="F"/>
          <p:cNvSpPr/>
          <p:nvPr/>
        </p:nvSpPr>
        <p:spPr>
          <a:xfrm>
            <a:off x="4538885" y="4577038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348" name="dead end!"/>
          <p:cNvSpPr txBox="1"/>
          <p:nvPr/>
        </p:nvSpPr>
        <p:spPr>
          <a:xfrm>
            <a:off x="5091073" y="4021402"/>
            <a:ext cx="148071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dead end!</a:t>
            </a:r>
          </a:p>
        </p:txBody>
      </p:sp>
      <p:sp>
        <p:nvSpPr>
          <p:cNvPr id="349" name="backtracking"/>
          <p:cNvSpPr txBox="1"/>
          <p:nvPr/>
        </p:nvSpPr>
        <p:spPr>
          <a:xfrm>
            <a:off x="4331823" y="5509717"/>
            <a:ext cx="187574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backtracking</a:t>
            </a:r>
          </a:p>
        </p:txBody>
      </p:sp>
      <p:sp>
        <p:nvSpPr>
          <p:cNvPr id="350" name="Line"/>
          <p:cNvSpPr/>
          <p:nvPr/>
        </p:nvSpPr>
        <p:spPr>
          <a:xfrm>
            <a:off x="2208172" y="4990994"/>
            <a:ext cx="2311611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1" name="Line"/>
          <p:cNvSpPr/>
          <p:nvPr/>
        </p:nvSpPr>
        <p:spPr>
          <a:xfrm flipV="1">
            <a:off x="1814315" y="5385325"/>
            <a:ext cx="1" cy="1195480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2" name="Line"/>
          <p:cNvSpPr/>
          <p:nvPr/>
        </p:nvSpPr>
        <p:spPr>
          <a:xfrm flipV="1">
            <a:off x="1836986" y="7392239"/>
            <a:ext cx="1" cy="1056358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3" name="Line"/>
          <p:cNvSpPr/>
          <p:nvPr/>
        </p:nvSpPr>
        <p:spPr>
          <a:xfrm>
            <a:off x="2208172" y="8860191"/>
            <a:ext cx="2311611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4" name="Line"/>
          <p:cNvSpPr/>
          <p:nvPr/>
        </p:nvSpPr>
        <p:spPr>
          <a:xfrm flipV="1">
            <a:off x="5334913" y="7286845"/>
            <a:ext cx="2340347" cy="1411660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5" name="J"/>
          <p:cNvSpPr/>
          <p:nvPr/>
        </p:nvSpPr>
        <p:spPr>
          <a:xfrm>
            <a:off x="4538885" y="657146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356" name="G"/>
          <p:cNvSpPr/>
          <p:nvPr/>
        </p:nvSpPr>
        <p:spPr>
          <a:xfrm>
            <a:off x="7554348" y="4577772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357" name="dead end!"/>
          <p:cNvSpPr txBox="1"/>
          <p:nvPr/>
        </p:nvSpPr>
        <p:spPr>
          <a:xfrm>
            <a:off x="8455838" y="4646117"/>
            <a:ext cx="148071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dead end!</a:t>
            </a:r>
          </a:p>
        </p:txBody>
      </p:sp>
      <p:sp>
        <p:nvSpPr>
          <p:cNvPr id="358" name="backtracking"/>
          <p:cNvSpPr txBox="1"/>
          <p:nvPr/>
        </p:nvSpPr>
        <p:spPr>
          <a:xfrm>
            <a:off x="7942117" y="6039758"/>
            <a:ext cx="187574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backtracking</a:t>
            </a:r>
          </a:p>
        </p:txBody>
      </p:sp>
      <p:sp>
        <p:nvSpPr>
          <p:cNvPr id="359" name="Line"/>
          <p:cNvSpPr/>
          <p:nvPr/>
        </p:nvSpPr>
        <p:spPr>
          <a:xfrm flipV="1">
            <a:off x="5234029" y="5157252"/>
            <a:ext cx="2380902" cy="1533072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0" name="Line"/>
          <p:cNvSpPr/>
          <p:nvPr/>
        </p:nvSpPr>
        <p:spPr>
          <a:xfrm>
            <a:off x="5386794" y="6980591"/>
            <a:ext cx="223121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1" name="The end"/>
          <p:cNvSpPr txBox="1"/>
          <p:nvPr/>
        </p:nvSpPr>
        <p:spPr>
          <a:xfrm>
            <a:off x="2444465" y="2361586"/>
            <a:ext cx="122102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The end</a:t>
            </a:r>
          </a:p>
        </p:txBody>
      </p:sp>
      <p:sp>
        <p:nvSpPr>
          <p:cNvPr id="82" name="Line">
            <a:extLst>
              <a:ext uri="{FF2B5EF4-FFF2-40B4-BE49-F238E27FC236}">
                <a16:creationId xmlns:a16="http://schemas.microsoft.com/office/drawing/2014/main" id="{C6FE01A6-A5D9-44F8-B14C-7FF11E9549C1}"/>
              </a:ext>
            </a:extLst>
          </p:cNvPr>
          <p:cNvSpPr/>
          <p:nvPr/>
        </p:nvSpPr>
        <p:spPr>
          <a:xfrm flipV="1">
            <a:off x="7976910" y="7385994"/>
            <a:ext cx="1" cy="105635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" name="Line">
            <a:extLst>
              <a:ext uri="{FF2B5EF4-FFF2-40B4-BE49-F238E27FC236}">
                <a16:creationId xmlns:a16="http://schemas.microsoft.com/office/drawing/2014/main" id="{4FDA50C8-5FED-4581-A1E8-A030B24DDF8F}"/>
              </a:ext>
            </a:extLst>
          </p:cNvPr>
          <p:cNvSpPr/>
          <p:nvPr/>
        </p:nvSpPr>
        <p:spPr>
          <a:xfrm>
            <a:off x="8360692" y="8868405"/>
            <a:ext cx="2417409" cy="1642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" name="Line">
            <a:extLst>
              <a:ext uri="{FF2B5EF4-FFF2-40B4-BE49-F238E27FC236}">
                <a16:creationId xmlns:a16="http://schemas.microsoft.com/office/drawing/2014/main" id="{27686D7E-11A5-46DF-B705-9418A9237C3B}"/>
              </a:ext>
            </a:extLst>
          </p:cNvPr>
          <p:cNvSpPr/>
          <p:nvPr/>
        </p:nvSpPr>
        <p:spPr>
          <a:xfrm flipV="1">
            <a:off x="11207092" y="7396962"/>
            <a:ext cx="1" cy="1056358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5" name="Line">
            <a:extLst>
              <a:ext uri="{FF2B5EF4-FFF2-40B4-BE49-F238E27FC236}">
                <a16:creationId xmlns:a16="http://schemas.microsoft.com/office/drawing/2014/main" id="{E01C8654-8A6B-4C3A-9487-9F24C2E89A57}"/>
              </a:ext>
            </a:extLst>
          </p:cNvPr>
          <p:cNvSpPr/>
          <p:nvPr/>
        </p:nvSpPr>
        <p:spPr>
          <a:xfrm flipV="1">
            <a:off x="11180906" y="5375249"/>
            <a:ext cx="1" cy="119548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Line">
            <a:extLst>
              <a:ext uri="{FF2B5EF4-FFF2-40B4-BE49-F238E27FC236}">
                <a16:creationId xmlns:a16="http://schemas.microsoft.com/office/drawing/2014/main" id="{64F4693B-133B-4761-88CC-F3243AE3F015}"/>
              </a:ext>
            </a:extLst>
          </p:cNvPr>
          <p:cNvSpPr/>
          <p:nvPr/>
        </p:nvSpPr>
        <p:spPr>
          <a:xfrm flipV="1">
            <a:off x="11180905" y="3420184"/>
            <a:ext cx="1" cy="119548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8" name="Line">
            <a:extLst>
              <a:ext uri="{FF2B5EF4-FFF2-40B4-BE49-F238E27FC236}">
                <a16:creationId xmlns:a16="http://schemas.microsoft.com/office/drawing/2014/main" id="{674B02EB-FC2B-43CB-80FE-037FA84BDB2A}"/>
              </a:ext>
            </a:extLst>
          </p:cNvPr>
          <p:cNvSpPr/>
          <p:nvPr/>
        </p:nvSpPr>
        <p:spPr>
          <a:xfrm flipV="1">
            <a:off x="8387379" y="2996849"/>
            <a:ext cx="2404604" cy="106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Line">
            <a:extLst>
              <a:ext uri="{FF2B5EF4-FFF2-40B4-BE49-F238E27FC236}">
                <a16:creationId xmlns:a16="http://schemas.microsoft.com/office/drawing/2014/main" id="{D3913B46-4AFD-49BB-8ED1-25B742F4A3CC}"/>
              </a:ext>
            </a:extLst>
          </p:cNvPr>
          <p:cNvSpPr/>
          <p:nvPr/>
        </p:nvSpPr>
        <p:spPr>
          <a:xfrm>
            <a:off x="5362497" y="2997844"/>
            <a:ext cx="2231212" cy="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Line">
            <a:extLst>
              <a:ext uri="{FF2B5EF4-FFF2-40B4-BE49-F238E27FC236}">
                <a16:creationId xmlns:a16="http://schemas.microsoft.com/office/drawing/2014/main" id="{7EC20A94-E3FB-4378-9FB3-057277BF8707}"/>
              </a:ext>
            </a:extLst>
          </p:cNvPr>
          <p:cNvSpPr/>
          <p:nvPr/>
        </p:nvSpPr>
        <p:spPr>
          <a:xfrm>
            <a:off x="2279754" y="2992340"/>
            <a:ext cx="2311611" cy="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 advAuto="0"/>
      <p:bldP spid="335" grpId="0" animBg="1" advAuto="0"/>
      <p:bldP spid="336" grpId="0" animBg="1" advAuto="0"/>
      <p:bldP spid="337" grpId="0" animBg="1" advAuto="0"/>
      <p:bldP spid="338" grpId="0" animBg="1" advAuto="0"/>
      <p:bldP spid="339" grpId="0" animBg="1" advAuto="0"/>
      <p:bldP spid="340" grpId="0" animBg="1" advAuto="0"/>
      <p:bldP spid="341" grpId="0" animBg="1" advAuto="0"/>
      <p:bldP spid="342" grpId="0" animBg="1" advAuto="0"/>
      <p:bldP spid="343" grpId="0" animBg="1" advAuto="0"/>
      <p:bldP spid="344" grpId="0" animBg="1" advAuto="0"/>
      <p:bldP spid="345" grpId="0" animBg="1" advAuto="0"/>
      <p:bldP spid="346" grpId="0" animBg="1" advAuto="0"/>
      <p:bldP spid="347" grpId="0" animBg="1" advAuto="0"/>
      <p:bldP spid="348" grpId="0" animBg="1" advAuto="0"/>
      <p:bldP spid="349" grpId="0" animBg="1" advAuto="0"/>
      <p:bldP spid="350" grpId="0" animBg="1" advAuto="0"/>
      <p:bldP spid="351" grpId="0" animBg="1" advAuto="0"/>
      <p:bldP spid="352" grpId="0" animBg="1" advAuto="0"/>
      <p:bldP spid="353" grpId="0" animBg="1" advAuto="0"/>
      <p:bldP spid="354" grpId="0" animBg="1" advAuto="0"/>
      <p:bldP spid="355" grpId="0" animBg="1" advAuto="0"/>
      <p:bldP spid="356" grpId="0" animBg="1" advAuto="0"/>
      <p:bldP spid="357" grpId="0" animBg="1" advAuto="0"/>
      <p:bldP spid="358" grpId="0" animBg="1" advAuto="0"/>
      <p:bldP spid="359" grpId="0" animBg="1" advAuto="0"/>
      <p:bldP spid="360" grpId="0" animBg="1" advAuto="0"/>
      <p:bldP spid="361" grpId="0" animBg="1" advAuto="0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Visualising Depth-First 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Visualising Depth-First Search</a:t>
            </a:r>
          </a:p>
        </p:txBody>
      </p:sp>
      <p:sp>
        <p:nvSpPr>
          <p:cNvPr id="370" name="Orient the edges along the direction in which they are visited during the traversa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Orient the edges along the direction in which they are visited during the traversal. </a:t>
            </a:r>
          </a:p>
          <a:p>
            <a:pPr lvl="1"/>
            <a:r>
              <a:t>Some edges are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edges</a:t>
            </a:r>
            <a:r>
              <a:t>, because they lead to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unvisited</a:t>
            </a:r>
            <a:r>
              <a:t> vertices.</a:t>
            </a:r>
          </a:p>
          <a:p>
            <a:pPr lvl="1"/>
            <a:r>
              <a:t>Some edges are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back edges</a:t>
            </a:r>
            <a:r>
              <a:t>, because they lead to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visited</a:t>
            </a:r>
            <a:r>
              <a:t> vertices.</a:t>
            </a:r>
          </a:p>
          <a:p>
            <a:r>
              <a:t>The discovery edges form a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spanning tree</a:t>
            </a:r>
            <a:r>
              <a:t> of the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connected component</a:t>
            </a:r>
            <a:r>
              <a:t> of the starting vertex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Defin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Definitions</a:t>
            </a:r>
          </a:p>
        </p:txBody>
      </p:sp>
      <p:sp>
        <p:nvSpPr>
          <p:cNvPr id="373" name="A spanning tree of a graph G is a tree containing all the nodes of G and the minimum number of edges"/>
          <p:cNvSpPr txBox="1">
            <a:spLocks noGrp="1"/>
          </p:cNvSpPr>
          <p:nvPr>
            <p:ph type="body" sz="quarter" idx="4294967295"/>
          </p:nvPr>
        </p:nvSpPr>
        <p:spPr>
          <a:xfrm>
            <a:off x="952500" y="25908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spanning tree</a:t>
            </a:r>
            <a:r>
              <a:t> of a graph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t> is a tree containing all the nodes of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t> and the minimum number of edges</a:t>
            </a:r>
          </a:p>
        </p:txBody>
      </p:sp>
      <p:grpSp>
        <p:nvGrpSpPr>
          <p:cNvPr id="376" name="Image"/>
          <p:cNvGrpSpPr/>
          <p:nvPr/>
        </p:nvGrpSpPr>
        <p:grpSpPr>
          <a:xfrm>
            <a:off x="2601085" y="3828892"/>
            <a:ext cx="8077201" cy="6083301"/>
            <a:chOff x="0" y="0"/>
            <a:chExt cx="8077200" cy="6083300"/>
          </a:xfrm>
        </p:grpSpPr>
        <p:pic>
          <p:nvPicPr>
            <p:cNvPr id="37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876300"/>
              <a:ext cx="6350000" cy="441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4" name="Image" descr="Im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077200" cy="6083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Defin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Definitions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51" y="4853148"/>
            <a:ext cx="6954898" cy="5009604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A connected component of a graph G is subgraph such that any two vertices are connected via some path."/>
          <p:cNvSpPr txBox="1">
            <a:spLocks noGrp="1"/>
          </p:cNvSpPr>
          <p:nvPr>
            <p:ph type="body" sz="quarter" idx="4294967295"/>
          </p:nvPr>
        </p:nvSpPr>
        <p:spPr>
          <a:xfrm>
            <a:off x="952500" y="25908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connected component</a:t>
            </a:r>
            <a:r>
              <a:t> of a graph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t> is subgraph such that any two vertices are connected via some path.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E812DE-0FBE-7586-F544-E4422E897B33}"/>
              </a:ext>
            </a:extLst>
          </p:cNvPr>
          <p:cNvSpPr/>
          <p:nvPr/>
        </p:nvSpPr>
        <p:spPr>
          <a:xfrm>
            <a:off x="774699" y="3067050"/>
            <a:ext cx="11577195" cy="5387402"/>
          </a:xfrm>
          <a:prstGeom prst="rect">
            <a:avLst/>
          </a:prstGeom>
          <a:solidFill>
            <a:srgbClr val="FEF2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2" name="Depth-First Search Pseudocode"/>
          <p:cNvSpPr txBox="1">
            <a:spLocks noGrp="1"/>
          </p:cNvSpPr>
          <p:nvPr>
            <p:ph type="title"/>
          </p:nvPr>
        </p:nvSpPr>
        <p:spPr>
          <a:xfrm>
            <a:off x="952500" y="219648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dirty="0"/>
              <a:t>Depth-First Search Pseudocode</a:t>
            </a:r>
          </a:p>
        </p:txBody>
      </p:sp>
      <p:sp>
        <p:nvSpPr>
          <p:cNvPr id="383" name="Algorithm DFS(G,v)     for all edges e incident to v.  /* all edges that have v as one of their endpoints */                 if edge e is unexplored              Let u be the other endpoint of e              If vertex u is unexplored                  Lab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Algorithm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/>
              <a:t>,</a:t>
            </a:r>
            <a:r>
              <a:rPr lang="en-GB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dirty="0"/>
              <a:t>)</a:t>
            </a:r>
            <a:br>
              <a:rPr dirty="0"/>
            </a:br>
            <a:r>
              <a:rPr lang="en-GB" dirty="0"/>
              <a:t>  </a:t>
            </a:r>
            <a:br>
              <a:rPr dirty="0"/>
            </a:br>
            <a:r>
              <a:rPr dirty="0"/>
              <a:t>   for </a:t>
            </a:r>
            <a:r>
              <a:rPr lang="en-GB" dirty="0"/>
              <a:t>all edges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incident to </a:t>
            </a:r>
            <a:r>
              <a:rPr lang="en-GB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v.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  </a:t>
            </a:r>
            <a:r>
              <a:rPr sz="1800" dirty="0"/>
              <a:t>/* all edges that have </a:t>
            </a:r>
            <a:r>
              <a:rPr sz="1800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sz="1800" dirty="0"/>
              <a:t> as one of their endpoints */</a:t>
            </a:r>
            <a:br>
              <a:rPr lang="en-GB" sz="1800" dirty="0"/>
            </a:br>
            <a:r>
              <a:rPr lang="en-GB" sz="1800" dirty="0"/>
              <a:t>                </a:t>
            </a:r>
            <a:r>
              <a:rPr lang="en-GB" dirty="0"/>
              <a:t>if edge </a:t>
            </a:r>
            <a:r>
              <a:rPr lang="en-GB"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lang="en-GB" dirty="0"/>
              <a:t> is </a:t>
            </a:r>
            <a:r>
              <a:rPr lang="en-GB"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Let </a:t>
            </a:r>
            <a:r>
              <a:rPr lang="en-GB"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be the other endpoint of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b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If </a:t>
            </a:r>
            <a:r>
              <a:rPr lang="en-GB" dirty="0"/>
              <a:t>vertex </a:t>
            </a:r>
            <a:r>
              <a:rPr lang="en-GB"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is </a:t>
            </a:r>
            <a:r>
              <a:rPr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/>
              <a:t>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b="1"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 err="1"/>
              <a:t>,</a:t>
            </a:r>
            <a:r>
              <a:rPr b="1"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)</a:t>
            </a:r>
            <a:br>
              <a:rPr dirty="0"/>
            </a:br>
            <a:r>
              <a:rPr dirty="0"/>
              <a:t>             Else</a:t>
            </a:r>
            <a:br>
              <a:rPr dirty="0"/>
            </a:br>
            <a:r>
              <a:rPr dirty="0"/>
              <a:t>                 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back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endParaRPr i="1"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Depth-First 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</a:t>
            </a:r>
          </a:p>
        </p:txBody>
      </p:sp>
      <p:sp>
        <p:nvSpPr>
          <p:cNvPr id="386" name="A"/>
          <p:cNvSpPr/>
          <p:nvPr/>
        </p:nvSpPr>
        <p:spPr>
          <a:xfrm>
            <a:off x="1442709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387" name="B"/>
          <p:cNvSpPr/>
          <p:nvPr/>
        </p:nvSpPr>
        <p:spPr>
          <a:xfrm>
            <a:off x="4579084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388" name="C"/>
          <p:cNvSpPr/>
          <p:nvPr/>
        </p:nvSpPr>
        <p:spPr>
          <a:xfrm>
            <a:off x="7594547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389" name="D"/>
          <p:cNvSpPr/>
          <p:nvPr/>
        </p:nvSpPr>
        <p:spPr>
          <a:xfrm>
            <a:off x="10818878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390" name="E"/>
          <p:cNvSpPr/>
          <p:nvPr/>
        </p:nvSpPr>
        <p:spPr>
          <a:xfrm>
            <a:off x="1402510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391" name="F"/>
          <p:cNvSpPr/>
          <p:nvPr/>
        </p:nvSpPr>
        <p:spPr>
          <a:xfrm>
            <a:off x="4538885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392" name="G"/>
          <p:cNvSpPr/>
          <p:nvPr/>
        </p:nvSpPr>
        <p:spPr>
          <a:xfrm>
            <a:off x="7554348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393" name="H"/>
          <p:cNvSpPr/>
          <p:nvPr/>
        </p:nvSpPr>
        <p:spPr>
          <a:xfrm>
            <a:off x="10778679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394" name="I"/>
          <p:cNvSpPr/>
          <p:nvPr/>
        </p:nvSpPr>
        <p:spPr>
          <a:xfrm>
            <a:off x="1402510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395" name="J"/>
          <p:cNvSpPr/>
          <p:nvPr/>
        </p:nvSpPr>
        <p:spPr>
          <a:xfrm>
            <a:off x="4538885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396" name="K"/>
          <p:cNvSpPr/>
          <p:nvPr/>
        </p:nvSpPr>
        <p:spPr>
          <a:xfrm>
            <a:off x="7554348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397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398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399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400" name="O"/>
          <p:cNvSpPr/>
          <p:nvPr/>
        </p:nvSpPr>
        <p:spPr>
          <a:xfrm>
            <a:off x="7554348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401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  <p:sp>
        <p:nvSpPr>
          <p:cNvPr id="402" name="Line"/>
          <p:cNvSpPr/>
          <p:nvPr/>
        </p:nvSpPr>
        <p:spPr>
          <a:xfrm>
            <a:off x="2266897" y="3006226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3" name="Line"/>
          <p:cNvSpPr/>
          <p:nvPr/>
        </p:nvSpPr>
        <p:spPr>
          <a:xfrm>
            <a:off x="5386794" y="2996570"/>
            <a:ext cx="22312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4" name="Line"/>
          <p:cNvSpPr/>
          <p:nvPr/>
        </p:nvSpPr>
        <p:spPr>
          <a:xfrm flipV="1">
            <a:off x="8416899" y="2983765"/>
            <a:ext cx="2404604" cy="1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5" name="Line"/>
          <p:cNvSpPr/>
          <p:nvPr/>
        </p:nvSpPr>
        <p:spPr>
          <a:xfrm>
            <a:off x="5335994" y="6985420"/>
            <a:ext cx="22312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6" name="Line"/>
          <p:cNvSpPr/>
          <p:nvPr/>
        </p:nvSpPr>
        <p:spPr>
          <a:xfrm flipV="1">
            <a:off x="1836986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7" name="Line"/>
          <p:cNvSpPr/>
          <p:nvPr/>
        </p:nvSpPr>
        <p:spPr>
          <a:xfrm flipV="1">
            <a:off x="1814315" y="5394141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8" name="Line"/>
          <p:cNvSpPr/>
          <p:nvPr/>
        </p:nvSpPr>
        <p:spPr>
          <a:xfrm flipV="1">
            <a:off x="1836986" y="7396962"/>
            <a:ext cx="1" cy="10563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9" name="Line"/>
          <p:cNvSpPr/>
          <p:nvPr/>
        </p:nvSpPr>
        <p:spPr>
          <a:xfrm flipV="1">
            <a:off x="7977489" y="3387226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0" name="Line"/>
          <p:cNvSpPr/>
          <p:nvPr/>
        </p:nvSpPr>
        <p:spPr>
          <a:xfrm flipV="1">
            <a:off x="7954817" y="5385325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1" name="Line"/>
          <p:cNvSpPr/>
          <p:nvPr/>
        </p:nvSpPr>
        <p:spPr>
          <a:xfrm flipV="1">
            <a:off x="7977488" y="7400846"/>
            <a:ext cx="1" cy="10563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2" name="Line"/>
          <p:cNvSpPr/>
          <p:nvPr/>
        </p:nvSpPr>
        <p:spPr>
          <a:xfrm flipV="1">
            <a:off x="4990890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3" name="Line"/>
          <p:cNvSpPr/>
          <p:nvPr/>
        </p:nvSpPr>
        <p:spPr>
          <a:xfrm flipV="1">
            <a:off x="11190484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4" name="Line"/>
          <p:cNvSpPr/>
          <p:nvPr/>
        </p:nvSpPr>
        <p:spPr>
          <a:xfrm flipV="1">
            <a:off x="11190484" y="5394141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5" name="Line"/>
          <p:cNvSpPr/>
          <p:nvPr/>
        </p:nvSpPr>
        <p:spPr>
          <a:xfrm flipV="1">
            <a:off x="11190484" y="7396962"/>
            <a:ext cx="1" cy="10563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6" name="Line"/>
          <p:cNvSpPr/>
          <p:nvPr/>
        </p:nvSpPr>
        <p:spPr>
          <a:xfrm>
            <a:off x="8374574" y="8851978"/>
            <a:ext cx="2417409" cy="1642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7" name="Line"/>
          <p:cNvSpPr/>
          <p:nvPr/>
        </p:nvSpPr>
        <p:spPr>
          <a:xfrm>
            <a:off x="2220872" y="8860191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9" name="Connection Line"/>
          <p:cNvSpPr/>
          <p:nvPr/>
        </p:nvSpPr>
        <p:spPr>
          <a:xfrm>
            <a:off x="2137841" y="3293647"/>
            <a:ext cx="2459692" cy="1484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430" name="Connection Line"/>
          <p:cNvSpPr/>
          <p:nvPr/>
        </p:nvSpPr>
        <p:spPr>
          <a:xfrm>
            <a:off x="2155487" y="5116455"/>
            <a:ext cx="2407741" cy="163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420" name="Line"/>
          <p:cNvSpPr/>
          <p:nvPr/>
        </p:nvSpPr>
        <p:spPr>
          <a:xfrm>
            <a:off x="2220872" y="4990994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421" name="Connection Line"/>
          <p:cNvCxnSpPr>
            <a:cxnSpLocks/>
            <a:stCxn id="395" idx="7"/>
          </p:cNvCxnSpPr>
          <p:nvPr/>
        </p:nvCxnSpPr>
        <p:spPr>
          <a:xfrm flipV="1">
            <a:off x="5241882" y="5162080"/>
            <a:ext cx="2400423" cy="153062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22" name="Connection Line"/>
          <p:cNvCxnSpPr>
            <a:cxnSpLocks/>
            <a:stCxn id="392" idx="5"/>
            <a:endCxn id="397" idx="1"/>
          </p:cNvCxnSpPr>
          <p:nvPr/>
        </p:nvCxnSpPr>
        <p:spPr>
          <a:xfrm>
            <a:off x="8257344" y="5283708"/>
            <a:ext cx="2641950" cy="1409000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23" name="Connection Line"/>
          <p:cNvCxnSpPr>
            <a:cxnSpLocks/>
            <a:stCxn id="392" idx="7"/>
            <a:endCxn id="389" idx="3"/>
          </p:cNvCxnSpPr>
          <p:nvPr/>
        </p:nvCxnSpPr>
        <p:spPr>
          <a:xfrm flipV="1">
            <a:off x="8257344" y="3289283"/>
            <a:ext cx="2682149" cy="1409000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24" name="Connection Line"/>
          <p:cNvCxnSpPr>
            <a:cxnSpLocks/>
            <a:endCxn id="396" idx="3"/>
          </p:cNvCxnSpPr>
          <p:nvPr/>
        </p:nvCxnSpPr>
        <p:spPr>
          <a:xfrm flipV="1">
            <a:off x="5335994" y="7278133"/>
            <a:ext cx="2338969" cy="138326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25" name="Connection Line"/>
          <p:cNvCxnSpPr>
            <a:cxnSpLocks/>
            <a:stCxn id="394" idx="5"/>
            <a:endCxn id="399" idx="1"/>
          </p:cNvCxnSpPr>
          <p:nvPr/>
        </p:nvCxnSpPr>
        <p:spPr>
          <a:xfrm>
            <a:off x="2105506" y="7278133"/>
            <a:ext cx="2553994" cy="128934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sp>
        <p:nvSpPr>
          <p:cNvPr id="426" name="A"/>
          <p:cNvSpPr/>
          <p:nvPr/>
        </p:nvSpPr>
        <p:spPr>
          <a:xfrm>
            <a:off x="1442709" y="2586496"/>
            <a:ext cx="823612" cy="827915"/>
          </a:xfrm>
          <a:prstGeom prst="ellipse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27" name="Line"/>
          <p:cNvSpPr/>
          <p:nvPr/>
        </p:nvSpPr>
        <p:spPr>
          <a:xfrm>
            <a:off x="2266897" y="2974476"/>
            <a:ext cx="2311611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8" name="B"/>
          <p:cNvSpPr/>
          <p:nvPr/>
        </p:nvSpPr>
        <p:spPr>
          <a:xfrm>
            <a:off x="4579084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04E87-7906-99F8-55F8-8A01FA6A9BBC}"/>
              </a:ext>
            </a:extLst>
          </p:cNvPr>
          <p:cNvSpPr/>
          <p:nvPr/>
        </p:nvSpPr>
        <p:spPr>
          <a:xfrm>
            <a:off x="6901672" y="5813361"/>
            <a:ext cx="5472935" cy="3275223"/>
          </a:xfrm>
          <a:prstGeom prst="rect">
            <a:avLst/>
          </a:prstGeom>
          <a:solidFill>
            <a:srgbClr val="FEF2D6"/>
          </a:solidFill>
          <a:ln w="12700" cap="flat">
            <a:solidFill>
              <a:schemeClr val="tx1"/>
            </a:solidFill>
            <a:miter lim="400000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5472935"/>
                      <a:gd name="connsiteY0" fmla="*/ 0 h 3275223"/>
                      <a:gd name="connsiteX1" fmla="*/ 5472935 w 5472935"/>
                      <a:gd name="connsiteY1" fmla="*/ 0 h 3275223"/>
                      <a:gd name="connsiteX2" fmla="*/ 5472935 w 5472935"/>
                      <a:gd name="connsiteY2" fmla="*/ 3275223 h 3275223"/>
                      <a:gd name="connsiteX3" fmla="*/ 0 w 5472935"/>
                      <a:gd name="connsiteY3" fmla="*/ 3275223 h 3275223"/>
                      <a:gd name="connsiteX4" fmla="*/ 0 w 5472935"/>
                      <a:gd name="connsiteY4" fmla="*/ 0 h 32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72935" h="3275223" fill="none" extrusionOk="0">
                        <a:moveTo>
                          <a:pt x="0" y="0"/>
                        </a:moveTo>
                        <a:cubicBezTo>
                          <a:pt x="2533378" y="-14931"/>
                          <a:pt x="4645758" y="31643"/>
                          <a:pt x="5472935" y="0"/>
                        </a:cubicBezTo>
                        <a:cubicBezTo>
                          <a:pt x="5579147" y="1544638"/>
                          <a:pt x="5363010" y="2490045"/>
                          <a:pt x="5472935" y="3275223"/>
                        </a:cubicBezTo>
                        <a:cubicBezTo>
                          <a:pt x="3832742" y="3213169"/>
                          <a:pt x="1606874" y="3221520"/>
                          <a:pt x="0" y="3275223"/>
                        </a:cubicBezTo>
                        <a:cubicBezTo>
                          <a:pt x="-26706" y="2642317"/>
                          <a:pt x="-6715" y="1058298"/>
                          <a:pt x="0" y="0"/>
                        </a:cubicBezTo>
                        <a:close/>
                      </a:path>
                      <a:path w="5472935" h="3275223" stroke="0" extrusionOk="0">
                        <a:moveTo>
                          <a:pt x="0" y="0"/>
                        </a:moveTo>
                        <a:cubicBezTo>
                          <a:pt x="2715397" y="-5264"/>
                          <a:pt x="3226379" y="84467"/>
                          <a:pt x="5472935" y="0"/>
                        </a:cubicBezTo>
                        <a:cubicBezTo>
                          <a:pt x="5344762" y="1367955"/>
                          <a:pt x="5602085" y="2043326"/>
                          <a:pt x="5472935" y="3275223"/>
                        </a:cubicBezTo>
                        <a:cubicBezTo>
                          <a:pt x="3929778" y="3381543"/>
                          <a:pt x="626097" y="3267574"/>
                          <a:pt x="0" y="3275223"/>
                        </a:cubicBezTo>
                        <a:cubicBezTo>
                          <a:pt x="160128" y="2357283"/>
                          <a:pt x="25049" y="1320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Algorithm DFS(G,v)     for all edges e incident to v.  /* all edges that have v as one of their endpoints */                 if edge e is unexplored              Let u be the other endpoint of e              If vertex u is unexplored                  Lab">
            <a:extLst>
              <a:ext uri="{FF2B5EF4-FFF2-40B4-BE49-F238E27FC236}">
                <a16:creationId xmlns:a16="http://schemas.microsoft.com/office/drawing/2014/main" id="{AFE9796E-B683-AAE8-509C-85BC5C2DDB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33522" y="5806405"/>
            <a:ext cx="6131185" cy="348315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SzTx/>
              <a:buNone/>
            </a:pPr>
            <a:r>
              <a:rPr dirty="0"/>
              <a:t>Algorithm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 err="1"/>
              <a:t>,</a:t>
            </a:r>
            <a:r>
              <a:rPr b="1" dirty="0" err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dirty="0"/>
              <a:t>)</a:t>
            </a:r>
            <a:br>
              <a:rPr dirty="0"/>
            </a:br>
            <a:br>
              <a:rPr dirty="0"/>
            </a:br>
            <a:r>
              <a:rPr dirty="0"/>
              <a:t>   for all edges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incident to 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v.  </a:t>
            </a:r>
            <a:br>
              <a:rPr lang="en-GB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</a:br>
            <a:r>
              <a:rPr lang="en-GB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    </a:t>
            </a:r>
            <a:r>
              <a:rPr sz="1800" dirty="0"/>
              <a:t>/* all edges that have </a:t>
            </a:r>
            <a:r>
              <a:rPr sz="1800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sz="1800" dirty="0"/>
              <a:t> as one of their endpoints */</a:t>
            </a:r>
            <a:br>
              <a:rPr sz="1800" dirty="0"/>
            </a:br>
            <a:r>
              <a:rPr sz="1800" dirty="0"/>
              <a:t>                </a:t>
            </a:r>
            <a:r>
              <a:rPr dirty="0"/>
              <a:t>if edge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is </a:t>
            </a:r>
            <a:r>
              <a:rPr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Let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be the other endpoint of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b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If vertex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is </a:t>
            </a:r>
            <a:r>
              <a:rPr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/>
              <a:t>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b="1"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 err="1"/>
              <a:t>,</a:t>
            </a:r>
            <a:r>
              <a:rPr b="1"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)</a:t>
            </a:r>
            <a:br>
              <a:rPr dirty="0"/>
            </a:br>
            <a:r>
              <a:rPr dirty="0"/>
              <a:t>             Else</a:t>
            </a:r>
            <a:br>
              <a:rPr dirty="0"/>
            </a:br>
            <a:r>
              <a:rPr dirty="0"/>
              <a:t>                 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back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endParaRPr i="1"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animBg="1" advAuto="0"/>
      <p:bldP spid="406" grpId="0" animBg="1" advAuto="0"/>
      <p:bldP spid="429" grpId="0" animBg="1" advAuto="0"/>
      <p:bldP spid="426" grpId="0" animBg="1" advAuto="0"/>
      <p:bldP spid="427" grpId="0" animBg="1" advAuto="0"/>
      <p:bldP spid="42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raph Defin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 Definitions</a:t>
            </a:r>
          </a:p>
        </p:txBody>
      </p:sp>
      <p:sp>
        <p:nvSpPr>
          <p:cNvPr id="126" name="Graph G=(V,E)    Set of nodes (or vertices) V, with |V| = n    Set of edges E, with |E| = m         Undirected: edge e = {v,w}         Directed:     edge e = (v,w)"/>
          <p:cNvSpPr txBox="1">
            <a:spLocks noGrp="1"/>
          </p:cNvSpPr>
          <p:nvPr>
            <p:ph type="body" sz="half" idx="4294967295"/>
          </p:nvPr>
        </p:nvSpPr>
        <p:spPr>
          <a:xfrm>
            <a:off x="952500" y="2590800"/>
            <a:ext cx="11099800" cy="3007067"/>
          </a:xfrm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4000"/>
              </a:spcBef>
              <a:buSzTx/>
              <a:buNone/>
              <a:defRPr sz="3104"/>
            </a:pPr>
            <a:r>
              <a:t>Graph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t>=(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,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E</a:t>
            </a:r>
            <a:r>
              <a:t>)</a:t>
            </a:r>
            <a:br/>
            <a:r>
              <a:t>   Set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nodes</a:t>
            </a:r>
            <a:r>
              <a:t> (or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vertices</a:t>
            </a:r>
            <a:r>
              <a:t>)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, with |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| =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</a:t>
            </a:r>
            <a:br/>
            <a:r>
              <a:t>   Set of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edges</a:t>
            </a:r>
            <a:r>
              <a:t>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E</a:t>
            </a:r>
            <a:r>
              <a:t>, with |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E</a:t>
            </a:r>
            <a:r>
              <a:t>| =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m</a:t>
            </a:r>
            <a:br/>
            <a:r>
              <a:t>       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Undirected:</a:t>
            </a:r>
            <a:r>
              <a:t> edge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e</a:t>
            </a:r>
            <a:r>
              <a:t> = {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,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t>}</a:t>
            </a:r>
            <a:br/>
            <a:r>
              <a:t>       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Directed: </a:t>
            </a:r>
            <a:r>
              <a:t>    edge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e</a:t>
            </a:r>
            <a:r>
              <a:t> = (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,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t>)</a:t>
            </a:r>
            <a:br/>
            <a:endParaRPr/>
          </a:p>
        </p:txBody>
      </p:sp>
      <p:sp>
        <p:nvSpPr>
          <p:cNvPr id="127" name="Oval"/>
          <p:cNvSpPr/>
          <p:nvPr/>
        </p:nvSpPr>
        <p:spPr>
          <a:xfrm>
            <a:off x="2038507" y="6344332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Oval"/>
          <p:cNvSpPr/>
          <p:nvPr/>
        </p:nvSpPr>
        <p:spPr>
          <a:xfrm>
            <a:off x="5161447" y="6162333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Oval"/>
          <p:cNvSpPr/>
          <p:nvPr/>
        </p:nvSpPr>
        <p:spPr>
          <a:xfrm>
            <a:off x="3334327" y="8258148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Oval"/>
          <p:cNvSpPr/>
          <p:nvPr/>
        </p:nvSpPr>
        <p:spPr>
          <a:xfrm>
            <a:off x="5725705" y="7465500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Oval"/>
          <p:cNvSpPr/>
          <p:nvPr/>
        </p:nvSpPr>
        <p:spPr>
          <a:xfrm>
            <a:off x="3643325" y="6887808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Line"/>
          <p:cNvSpPr/>
          <p:nvPr/>
        </p:nvSpPr>
        <p:spPr>
          <a:xfrm>
            <a:off x="2549026" y="6633598"/>
            <a:ext cx="1120435" cy="451726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Line"/>
          <p:cNvSpPr/>
          <p:nvPr/>
        </p:nvSpPr>
        <p:spPr>
          <a:xfrm flipV="1">
            <a:off x="4134269" y="6519595"/>
            <a:ext cx="1076720" cy="53620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>
            <a:off x="4112412" y="7260014"/>
            <a:ext cx="1631898" cy="387755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Line"/>
          <p:cNvSpPr/>
          <p:nvPr/>
        </p:nvSpPr>
        <p:spPr>
          <a:xfrm flipH="1" flipV="1">
            <a:off x="2423443" y="6832668"/>
            <a:ext cx="1018835" cy="149673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Depth-First 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Depth-First Search</a:t>
            </a:r>
          </a:p>
        </p:txBody>
      </p:sp>
      <p:sp>
        <p:nvSpPr>
          <p:cNvPr id="433" name="A"/>
          <p:cNvSpPr/>
          <p:nvPr/>
        </p:nvSpPr>
        <p:spPr>
          <a:xfrm>
            <a:off x="1442709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34" name="B"/>
          <p:cNvSpPr/>
          <p:nvPr/>
        </p:nvSpPr>
        <p:spPr>
          <a:xfrm>
            <a:off x="4579084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435" name="C"/>
          <p:cNvSpPr/>
          <p:nvPr/>
        </p:nvSpPr>
        <p:spPr>
          <a:xfrm>
            <a:off x="7594547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436" name="D"/>
          <p:cNvSpPr/>
          <p:nvPr/>
        </p:nvSpPr>
        <p:spPr>
          <a:xfrm>
            <a:off x="10818878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437" name="E"/>
          <p:cNvSpPr/>
          <p:nvPr/>
        </p:nvSpPr>
        <p:spPr>
          <a:xfrm>
            <a:off x="1402510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438" name="F"/>
          <p:cNvSpPr/>
          <p:nvPr/>
        </p:nvSpPr>
        <p:spPr>
          <a:xfrm>
            <a:off x="4538885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439" name="G"/>
          <p:cNvSpPr/>
          <p:nvPr/>
        </p:nvSpPr>
        <p:spPr>
          <a:xfrm>
            <a:off x="7554348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440" name="H"/>
          <p:cNvSpPr/>
          <p:nvPr/>
        </p:nvSpPr>
        <p:spPr>
          <a:xfrm>
            <a:off x="10778679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441" name="I"/>
          <p:cNvSpPr/>
          <p:nvPr/>
        </p:nvSpPr>
        <p:spPr>
          <a:xfrm>
            <a:off x="1402510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442" name="J"/>
          <p:cNvSpPr/>
          <p:nvPr/>
        </p:nvSpPr>
        <p:spPr>
          <a:xfrm>
            <a:off x="4538885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443" name="K"/>
          <p:cNvSpPr/>
          <p:nvPr/>
        </p:nvSpPr>
        <p:spPr>
          <a:xfrm>
            <a:off x="7554348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444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445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446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447" name="O"/>
          <p:cNvSpPr/>
          <p:nvPr/>
        </p:nvSpPr>
        <p:spPr>
          <a:xfrm>
            <a:off x="7554348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448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  <p:sp>
        <p:nvSpPr>
          <p:cNvPr id="449" name="Line"/>
          <p:cNvSpPr/>
          <p:nvPr/>
        </p:nvSpPr>
        <p:spPr>
          <a:xfrm>
            <a:off x="2266897" y="3006226"/>
            <a:ext cx="2311611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0" name="Line"/>
          <p:cNvSpPr/>
          <p:nvPr/>
        </p:nvSpPr>
        <p:spPr>
          <a:xfrm>
            <a:off x="5386794" y="2996570"/>
            <a:ext cx="2231212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1" name="Line"/>
          <p:cNvSpPr/>
          <p:nvPr/>
        </p:nvSpPr>
        <p:spPr>
          <a:xfrm flipV="1">
            <a:off x="8416899" y="2983765"/>
            <a:ext cx="2404604" cy="106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2" name="Line"/>
          <p:cNvSpPr/>
          <p:nvPr/>
        </p:nvSpPr>
        <p:spPr>
          <a:xfrm flipV="1">
            <a:off x="1836986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3" name="Line"/>
          <p:cNvSpPr/>
          <p:nvPr/>
        </p:nvSpPr>
        <p:spPr>
          <a:xfrm flipV="1">
            <a:off x="1814315" y="5394141"/>
            <a:ext cx="1" cy="119548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4" name="Line"/>
          <p:cNvSpPr/>
          <p:nvPr/>
        </p:nvSpPr>
        <p:spPr>
          <a:xfrm flipV="1">
            <a:off x="1836986" y="7396962"/>
            <a:ext cx="1" cy="1056358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5" name="Line"/>
          <p:cNvSpPr/>
          <p:nvPr/>
        </p:nvSpPr>
        <p:spPr>
          <a:xfrm flipV="1">
            <a:off x="7977489" y="3387226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6" name="Line"/>
          <p:cNvSpPr/>
          <p:nvPr/>
        </p:nvSpPr>
        <p:spPr>
          <a:xfrm flipV="1">
            <a:off x="7954817" y="5385325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7" name="Line"/>
          <p:cNvSpPr/>
          <p:nvPr/>
        </p:nvSpPr>
        <p:spPr>
          <a:xfrm flipV="1">
            <a:off x="7977488" y="7400846"/>
            <a:ext cx="1" cy="1056357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8" name="Line"/>
          <p:cNvSpPr/>
          <p:nvPr/>
        </p:nvSpPr>
        <p:spPr>
          <a:xfrm flipV="1">
            <a:off x="4990890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9" name="Line"/>
          <p:cNvSpPr/>
          <p:nvPr/>
        </p:nvSpPr>
        <p:spPr>
          <a:xfrm flipV="1">
            <a:off x="11190484" y="3396042"/>
            <a:ext cx="1" cy="119548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0" name="Line"/>
          <p:cNvSpPr/>
          <p:nvPr/>
        </p:nvSpPr>
        <p:spPr>
          <a:xfrm flipV="1">
            <a:off x="11190484" y="5394141"/>
            <a:ext cx="1" cy="119548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1" name="Line"/>
          <p:cNvSpPr/>
          <p:nvPr/>
        </p:nvSpPr>
        <p:spPr>
          <a:xfrm flipV="1">
            <a:off x="11190484" y="7396962"/>
            <a:ext cx="1" cy="1056358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2" name="Line"/>
          <p:cNvSpPr/>
          <p:nvPr/>
        </p:nvSpPr>
        <p:spPr>
          <a:xfrm>
            <a:off x="8374574" y="8851978"/>
            <a:ext cx="2417409" cy="16427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3" name="Line"/>
          <p:cNvSpPr/>
          <p:nvPr/>
        </p:nvSpPr>
        <p:spPr>
          <a:xfrm>
            <a:off x="2220872" y="8860191"/>
            <a:ext cx="2311611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3" name="Connection Line"/>
          <p:cNvSpPr/>
          <p:nvPr/>
        </p:nvSpPr>
        <p:spPr>
          <a:xfrm>
            <a:off x="2137841" y="3293647"/>
            <a:ext cx="2459692" cy="1484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04" name="Connection Line"/>
          <p:cNvSpPr/>
          <p:nvPr/>
        </p:nvSpPr>
        <p:spPr>
          <a:xfrm>
            <a:off x="2155487" y="5116455"/>
            <a:ext cx="2407741" cy="163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466" name="Line"/>
          <p:cNvSpPr/>
          <p:nvPr/>
        </p:nvSpPr>
        <p:spPr>
          <a:xfrm>
            <a:off x="2220872" y="4990994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467" name="Connection Line"/>
          <p:cNvCxnSpPr>
            <a:cxnSpLocks/>
            <a:stCxn id="495" idx="7"/>
          </p:cNvCxnSpPr>
          <p:nvPr/>
        </p:nvCxnSpPr>
        <p:spPr>
          <a:xfrm flipV="1">
            <a:off x="5249964" y="5213344"/>
            <a:ext cx="2302496" cy="147936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68" name="Connection Line"/>
          <p:cNvCxnSpPr>
            <a:cxnSpLocks/>
            <a:stCxn id="497" idx="5"/>
          </p:cNvCxnSpPr>
          <p:nvPr/>
        </p:nvCxnSpPr>
        <p:spPr>
          <a:xfrm>
            <a:off x="8257344" y="5282501"/>
            <a:ext cx="2520756" cy="149448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69" name="Connection Line"/>
          <p:cNvCxnSpPr>
            <a:cxnSpLocks/>
            <a:stCxn id="497" idx="7"/>
          </p:cNvCxnSpPr>
          <p:nvPr/>
        </p:nvCxnSpPr>
        <p:spPr>
          <a:xfrm flipV="1">
            <a:off x="8257344" y="3203357"/>
            <a:ext cx="2636249" cy="1493719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70" name="Connection Line"/>
          <p:cNvCxnSpPr>
            <a:cxnSpLocks/>
            <a:endCxn id="480" idx="3"/>
          </p:cNvCxnSpPr>
          <p:nvPr/>
        </p:nvCxnSpPr>
        <p:spPr>
          <a:xfrm flipV="1">
            <a:off x="5305567" y="7282017"/>
            <a:ext cx="2369974" cy="1475478"/>
          </a:xfrm>
          <a:prstGeom prst="straightConnector1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</p:cxnSp>
      <p:cxnSp>
        <p:nvCxnSpPr>
          <p:cNvPr id="471" name="Connection Line"/>
          <p:cNvCxnSpPr>
            <a:cxnSpLocks/>
            <a:stCxn id="483" idx="5"/>
            <a:endCxn id="481" idx="1"/>
          </p:cNvCxnSpPr>
          <p:nvPr/>
        </p:nvCxnSpPr>
        <p:spPr>
          <a:xfrm>
            <a:off x="2105506" y="7278134"/>
            <a:ext cx="2553994" cy="128934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sp>
        <p:nvSpPr>
          <p:cNvPr id="472" name="A"/>
          <p:cNvSpPr/>
          <p:nvPr/>
        </p:nvSpPr>
        <p:spPr>
          <a:xfrm>
            <a:off x="1442709" y="2586496"/>
            <a:ext cx="823612" cy="827915"/>
          </a:xfrm>
          <a:prstGeom prst="ellipse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grpSp>
        <p:nvGrpSpPr>
          <p:cNvPr id="485" name="Group"/>
          <p:cNvGrpSpPr/>
          <p:nvPr/>
        </p:nvGrpSpPr>
        <p:grpSpPr>
          <a:xfrm>
            <a:off x="1402510" y="2582613"/>
            <a:ext cx="10239979" cy="6691536"/>
            <a:chOff x="0" y="0"/>
            <a:chExt cx="10239978" cy="6691535"/>
          </a:xfrm>
        </p:grpSpPr>
        <p:sp>
          <p:nvSpPr>
            <p:cNvPr id="473" name="B"/>
            <p:cNvSpPr/>
            <p:nvPr/>
          </p:nvSpPr>
          <p:spPr>
            <a:xfrm>
              <a:off x="3176574" y="0"/>
              <a:ext cx="823612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74" name="C"/>
            <p:cNvSpPr/>
            <p:nvPr/>
          </p:nvSpPr>
          <p:spPr>
            <a:xfrm>
              <a:off x="6192037" y="0"/>
              <a:ext cx="823611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75" name="D"/>
            <p:cNvSpPr/>
            <p:nvPr/>
          </p:nvSpPr>
          <p:spPr>
            <a:xfrm>
              <a:off x="9416367" y="9656"/>
              <a:ext cx="823612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476" name="H"/>
            <p:cNvSpPr/>
            <p:nvPr/>
          </p:nvSpPr>
          <p:spPr>
            <a:xfrm>
              <a:off x="9376168" y="1995159"/>
              <a:ext cx="823612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477" name="L"/>
            <p:cNvSpPr/>
            <p:nvPr/>
          </p:nvSpPr>
          <p:spPr>
            <a:xfrm>
              <a:off x="9376168" y="3988849"/>
              <a:ext cx="823612" cy="827916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L</a:t>
              </a:r>
            </a:p>
          </p:txBody>
        </p:sp>
        <p:sp>
          <p:nvSpPr>
            <p:cNvPr id="478" name="P"/>
            <p:cNvSpPr/>
            <p:nvPr/>
          </p:nvSpPr>
          <p:spPr>
            <a:xfrm>
              <a:off x="9376168" y="5863621"/>
              <a:ext cx="823612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</a:t>
              </a:r>
            </a:p>
          </p:txBody>
        </p:sp>
        <p:sp>
          <p:nvSpPr>
            <p:cNvPr id="479" name="O"/>
            <p:cNvSpPr/>
            <p:nvPr/>
          </p:nvSpPr>
          <p:spPr>
            <a:xfrm>
              <a:off x="6152415" y="5863621"/>
              <a:ext cx="823612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480" name="K"/>
            <p:cNvSpPr/>
            <p:nvPr/>
          </p:nvSpPr>
          <p:spPr>
            <a:xfrm>
              <a:off x="6152415" y="3992733"/>
              <a:ext cx="823612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K</a:t>
              </a:r>
            </a:p>
          </p:txBody>
        </p:sp>
        <p:sp>
          <p:nvSpPr>
            <p:cNvPr id="481" name="N"/>
            <p:cNvSpPr/>
            <p:nvPr/>
          </p:nvSpPr>
          <p:spPr>
            <a:xfrm>
              <a:off x="3136375" y="5863621"/>
              <a:ext cx="823612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482" name="M"/>
            <p:cNvSpPr/>
            <p:nvPr/>
          </p:nvSpPr>
          <p:spPr>
            <a:xfrm>
              <a:off x="0" y="5863621"/>
              <a:ext cx="823611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483" name="I"/>
            <p:cNvSpPr/>
            <p:nvPr/>
          </p:nvSpPr>
          <p:spPr>
            <a:xfrm>
              <a:off x="0" y="3988849"/>
              <a:ext cx="823611" cy="827916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484" name="E"/>
            <p:cNvSpPr/>
            <p:nvPr/>
          </p:nvSpPr>
          <p:spPr>
            <a:xfrm>
              <a:off x="0" y="1994424"/>
              <a:ext cx="823611" cy="82791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486" name="Line"/>
          <p:cNvSpPr/>
          <p:nvPr/>
        </p:nvSpPr>
        <p:spPr>
          <a:xfrm>
            <a:off x="5354887" y="6980591"/>
            <a:ext cx="2197573" cy="3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7" name="Line"/>
          <p:cNvSpPr/>
          <p:nvPr/>
        </p:nvSpPr>
        <p:spPr>
          <a:xfrm flipV="1">
            <a:off x="1836986" y="3396042"/>
            <a:ext cx="1" cy="119548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8" name="Line"/>
          <p:cNvSpPr/>
          <p:nvPr/>
        </p:nvSpPr>
        <p:spPr>
          <a:xfrm>
            <a:off x="2220872" y="5010044"/>
            <a:ext cx="2311611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9" name="F"/>
          <p:cNvSpPr/>
          <p:nvPr/>
        </p:nvSpPr>
        <p:spPr>
          <a:xfrm>
            <a:off x="4538885" y="4577772"/>
            <a:ext cx="823612" cy="82791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490" name="Line"/>
          <p:cNvSpPr/>
          <p:nvPr/>
        </p:nvSpPr>
        <p:spPr>
          <a:xfrm flipV="1">
            <a:off x="2145985" y="5102277"/>
            <a:ext cx="2407626" cy="1652208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1" name="Line"/>
          <p:cNvSpPr/>
          <p:nvPr/>
        </p:nvSpPr>
        <p:spPr>
          <a:xfrm>
            <a:off x="2153823" y="3284137"/>
            <a:ext cx="2465390" cy="1526174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2" name="Line"/>
          <p:cNvSpPr/>
          <p:nvPr/>
        </p:nvSpPr>
        <p:spPr>
          <a:xfrm flipV="1">
            <a:off x="4995351" y="3387908"/>
            <a:ext cx="1" cy="1195480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3" name="Line"/>
          <p:cNvSpPr/>
          <p:nvPr/>
        </p:nvSpPr>
        <p:spPr>
          <a:xfrm>
            <a:off x="2122931" y="7275555"/>
            <a:ext cx="2553994" cy="128934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4" name="Line"/>
          <p:cNvSpPr/>
          <p:nvPr/>
        </p:nvSpPr>
        <p:spPr>
          <a:xfrm>
            <a:off x="5306321" y="6991769"/>
            <a:ext cx="2277377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5" name="J"/>
          <p:cNvSpPr/>
          <p:nvPr/>
        </p:nvSpPr>
        <p:spPr>
          <a:xfrm>
            <a:off x="4546967" y="6571462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496" name="Line"/>
          <p:cNvSpPr/>
          <p:nvPr/>
        </p:nvSpPr>
        <p:spPr>
          <a:xfrm flipV="1">
            <a:off x="5243369" y="5110647"/>
            <a:ext cx="2369974" cy="154042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7" name="G"/>
          <p:cNvSpPr/>
          <p:nvPr/>
        </p:nvSpPr>
        <p:spPr>
          <a:xfrm>
            <a:off x="7554348" y="4575831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498" name="Line"/>
          <p:cNvSpPr/>
          <p:nvPr/>
        </p:nvSpPr>
        <p:spPr>
          <a:xfrm flipV="1">
            <a:off x="7997903" y="3387908"/>
            <a:ext cx="1" cy="1195480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9" name="Line"/>
          <p:cNvSpPr/>
          <p:nvPr/>
        </p:nvSpPr>
        <p:spPr>
          <a:xfrm flipV="1">
            <a:off x="7954817" y="5385325"/>
            <a:ext cx="1" cy="1195480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0" name="Line"/>
          <p:cNvSpPr/>
          <p:nvPr/>
        </p:nvSpPr>
        <p:spPr>
          <a:xfrm flipV="1">
            <a:off x="7994335" y="3199578"/>
            <a:ext cx="2899251" cy="1680242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1" name="Line"/>
          <p:cNvSpPr/>
          <p:nvPr/>
        </p:nvSpPr>
        <p:spPr>
          <a:xfrm>
            <a:off x="8134897" y="5177555"/>
            <a:ext cx="2758683" cy="1625626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2" name="Spanning tree"/>
          <p:cNvSpPr txBox="1"/>
          <p:nvPr/>
        </p:nvSpPr>
        <p:spPr>
          <a:xfrm>
            <a:off x="5402695" y="3763253"/>
            <a:ext cx="213543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Spanning tree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E7530-7C43-B97B-C81B-92D1C009BBBE}"/>
              </a:ext>
            </a:extLst>
          </p:cNvPr>
          <p:cNvSpPr/>
          <p:nvPr/>
        </p:nvSpPr>
        <p:spPr>
          <a:xfrm>
            <a:off x="6901672" y="5813361"/>
            <a:ext cx="5472935" cy="3275223"/>
          </a:xfrm>
          <a:prstGeom prst="rect">
            <a:avLst/>
          </a:prstGeom>
          <a:solidFill>
            <a:srgbClr val="FEF2D6"/>
          </a:solidFill>
          <a:ln w="12700" cap="flat">
            <a:solidFill>
              <a:schemeClr val="tx1"/>
            </a:solidFill>
            <a:miter lim="400000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5472935"/>
                      <a:gd name="connsiteY0" fmla="*/ 0 h 3275223"/>
                      <a:gd name="connsiteX1" fmla="*/ 5472935 w 5472935"/>
                      <a:gd name="connsiteY1" fmla="*/ 0 h 3275223"/>
                      <a:gd name="connsiteX2" fmla="*/ 5472935 w 5472935"/>
                      <a:gd name="connsiteY2" fmla="*/ 3275223 h 3275223"/>
                      <a:gd name="connsiteX3" fmla="*/ 0 w 5472935"/>
                      <a:gd name="connsiteY3" fmla="*/ 3275223 h 3275223"/>
                      <a:gd name="connsiteX4" fmla="*/ 0 w 5472935"/>
                      <a:gd name="connsiteY4" fmla="*/ 0 h 3275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72935" h="3275223" fill="none" extrusionOk="0">
                        <a:moveTo>
                          <a:pt x="0" y="0"/>
                        </a:moveTo>
                        <a:cubicBezTo>
                          <a:pt x="2533378" y="-14931"/>
                          <a:pt x="4645758" y="31643"/>
                          <a:pt x="5472935" y="0"/>
                        </a:cubicBezTo>
                        <a:cubicBezTo>
                          <a:pt x="5579147" y="1544638"/>
                          <a:pt x="5363010" y="2490045"/>
                          <a:pt x="5472935" y="3275223"/>
                        </a:cubicBezTo>
                        <a:cubicBezTo>
                          <a:pt x="3832742" y="3213169"/>
                          <a:pt x="1606874" y="3221520"/>
                          <a:pt x="0" y="3275223"/>
                        </a:cubicBezTo>
                        <a:cubicBezTo>
                          <a:pt x="-26706" y="2642317"/>
                          <a:pt x="-6715" y="1058298"/>
                          <a:pt x="0" y="0"/>
                        </a:cubicBezTo>
                        <a:close/>
                      </a:path>
                      <a:path w="5472935" h="3275223" stroke="0" extrusionOk="0">
                        <a:moveTo>
                          <a:pt x="0" y="0"/>
                        </a:moveTo>
                        <a:cubicBezTo>
                          <a:pt x="2715397" y="-5264"/>
                          <a:pt x="3226379" y="84467"/>
                          <a:pt x="5472935" y="0"/>
                        </a:cubicBezTo>
                        <a:cubicBezTo>
                          <a:pt x="5344762" y="1367955"/>
                          <a:pt x="5602085" y="2043326"/>
                          <a:pt x="5472935" y="3275223"/>
                        </a:cubicBezTo>
                        <a:cubicBezTo>
                          <a:pt x="3929778" y="3381543"/>
                          <a:pt x="626097" y="3267574"/>
                          <a:pt x="0" y="3275223"/>
                        </a:cubicBezTo>
                        <a:cubicBezTo>
                          <a:pt x="160128" y="2357283"/>
                          <a:pt x="25049" y="1320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Algorithm DFS(G,v)     for all edges e incident to v.  /* all edges that have v as one of their endpoints */                 if edge e is unexplored              Let u be the other endpoint of e              If vertex u is unexplored                  Lab">
            <a:extLst>
              <a:ext uri="{FF2B5EF4-FFF2-40B4-BE49-F238E27FC236}">
                <a16:creationId xmlns:a16="http://schemas.microsoft.com/office/drawing/2014/main" id="{C0666BCD-97B9-85F9-0A44-F9D5489198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33522" y="5806405"/>
            <a:ext cx="6131185" cy="348315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SzTx/>
              <a:buNone/>
            </a:pPr>
            <a:r>
              <a:rPr dirty="0"/>
              <a:t>Algorithm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 err="1"/>
              <a:t>,</a:t>
            </a:r>
            <a:r>
              <a:rPr b="1" dirty="0" err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dirty="0"/>
              <a:t>)</a:t>
            </a:r>
            <a:br>
              <a:rPr dirty="0"/>
            </a:br>
            <a:br>
              <a:rPr dirty="0"/>
            </a:br>
            <a:r>
              <a:rPr dirty="0"/>
              <a:t>   for all edges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incident to 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v.  </a:t>
            </a:r>
            <a:br>
              <a:rPr lang="en-GB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</a:br>
            <a:r>
              <a:rPr lang="en-GB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    </a:t>
            </a:r>
            <a:r>
              <a:rPr sz="1800" dirty="0"/>
              <a:t>/* all edges that have </a:t>
            </a:r>
            <a:r>
              <a:rPr sz="1800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sz="1800" dirty="0"/>
              <a:t> as one of their endpoints */</a:t>
            </a:r>
            <a:br>
              <a:rPr sz="1800" dirty="0"/>
            </a:br>
            <a:r>
              <a:rPr sz="1800" dirty="0"/>
              <a:t>                </a:t>
            </a:r>
            <a:r>
              <a:rPr dirty="0"/>
              <a:t>if edge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is </a:t>
            </a:r>
            <a:r>
              <a:rPr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Let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be the other endpoint of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b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If vertex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is </a:t>
            </a:r>
            <a:r>
              <a:rPr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/>
              <a:t>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b="1"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 err="1"/>
              <a:t>,</a:t>
            </a:r>
            <a:r>
              <a:rPr b="1"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)</a:t>
            </a:r>
            <a:br>
              <a:rPr dirty="0"/>
            </a:br>
            <a:r>
              <a:rPr dirty="0"/>
              <a:t>             Else</a:t>
            </a:r>
            <a:br>
              <a:rPr dirty="0"/>
            </a:br>
            <a:r>
              <a:rPr dirty="0"/>
              <a:t>                 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back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endParaRPr i="1"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 advAuto="0"/>
      <p:bldP spid="488" grpId="0" animBg="1" advAuto="0"/>
      <p:bldP spid="489" grpId="0" animBg="1" advAuto="0"/>
      <p:bldP spid="490" grpId="0" animBg="1" advAuto="0"/>
      <p:bldP spid="491" grpId="0" animBg="1" advAuto="0"/>
      <p:bldP spid="492" grpId="0" animBg="1" advAuto="0"/>
      <p:bldP spid="493" grpId="0" animBg="1" advAuto="0"/>
      <p:bldP spid="494" grpId="0" animBg="1" advAuto="0"/>
      <p:bldP spid="495" grpId="0" animBg="1" advAuto="0"/>
      <p:bldP spid="496" grpId="0" animBg="1" advAuto="0"/>
      <p:bldP spid="497" grpId="0" animBg="1" advAuto="0"/>
      <p:bldP spid="498" grpId="0" animBg="1" advAuto="0"/>
      <p:bldP spid="499" grpId="0" animBg="1" advAuto="0"/>
      <p:bldP spid="500" grpId="0" animBg="1" advAuto="0"/>
      <p:bldP spid="501" grpId="0" animBg="1" advAuto="0"/>
      <p:bldP spid="502" grpId="0" animBg="1" advAuto="0"/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Implementing D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Implementing DFS</a:t>
            </a:r>
          </a:p>
        </p:txBody>
      </p:sp>
      <p:sp>
        <p:nvSpPr>
          <p:cNvPr id="507" name="We need the following properti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need the following properties:</a:t>
            </a:r>
          </a:p>
          <a:p>
            <a:pPr lvl="1"/>
            <a:r>
              <a:t>We can find all incident edges to a vertex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 in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O(deg(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))</a:t>
            </a:r>
            <a:r>
              <a:t> time.</a:t>
            </a:r>
          </a:p>
          <a:p>
            <a:pPr lvl="1"/>
            <a:r>
              <a:t>Given one endpoint of an edge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t>, we can find the other endpoint in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O(1)</a:t>
            </a:r>
            <a:r>
              <a:t> time.</a:t>
            </a:r>
          </a:p>
          <a:p>
            <a:pPr lvl="1"/>
            <a:r>
              <a:t>We have a way of marking nodes or edges as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“explored”</a:t>
            </a:r>
            <a:r>
              <a:t>, and to test if a node or edge has been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“explored”</a:t>
            </a:r>
            <a:r>
              <a:t> in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O(1)</a:t>
            </a:r>
            <a:r>
              <a:t> time.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In other words, we never examine any edge twice!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roperties of D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Properties of DFS</a:t>
            </a:r>
          </a:p>
        </p:txBody>
      </p:sp>
      <p:sp>
        <p:nvSpPr>
          <p:cNvPr id="510" name="For simplicity, assume that the graph is connect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For simplicity, assume that the graph is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connected.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DFS visits all nodes of the graph.</a:t>
            </a:r>
          </a:p>
          <a:p>
            <a:pPr marL="826769" lvl="1" indent="-413384" defTabSz="543305">
              <a:spcBef>
                <a:spcPts val="3900"/>
              </a:spcBef>
              <a:defRPr sz="2418"/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Quick proof:</a:t>
            </a:r>
            <a:r>
              <a:t> Assume by contradiction that some node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 is unvisited and let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t> be the first unvisited node on some path from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t> to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. Since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t> was the first unvisited node, some neighbour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t> of w has been visited. But then, the edge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(u,w)</a:t>
            </a:r>
            <a:r>
              <a:t> was explored and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t> was visited.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The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edges</a:t>
            </a:r>
            <a:r>
              <a:t> form a spanning tree.</a:t>
            </a:r>
          </a:p>
          <a:p>
            <a:pPr marL="826769" lvl="1" indent="-413384" defTabSz="543305">
              <a:spcBef>
                <a:spcPts val="3900"/>
              </a:spcBef>
              <a:defRPr sz="2976"/>
            </a:pPr>
            <a:r>
              <a:t>We only mark edges as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discovered </a:t>
            </a:r>
            <a:r>
              <a:t>when we go to unvisited nodes. We can never have a cycle of discovered edges.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0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unning time of D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Running time of DFS</a:t>
            </a:r>
          </a:p>
        </p:txBody>
      </p:sp>
      <p:sp>
        <p:nvSpPr>
          <p:cNvPr id="513" name="DFS is called on each node exactly onc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DFS is called on each node exactly once.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D3D11D-D4A1-86E2-6DAF-B5CF96BE6FE4}"/>
              </a:ext>
            </a:extLst>
          </p:cNvPr>
          <p:cNvSpPr/>
          <p:nvPr/>
        </p:nvSpPr>
        <p:spPr>
          <a:xfrm>
            <a:off x="774699" y="3067050"/>
            <a:ext cx="11577195" cy="5387402"/>
          </a:xfrm>
          <a:prstGeom prst="rect">
            <a:avLst/>
          </a:prstGeom>
          <a:solidFill>
            <a:srgbClr val="FEF2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15" name="Depth-First Search Pseudo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Depth-First Search Pseudocode</a:t>
            </a:r>
          </a:p>
        </p:txBody>
      </p:sp>
      <p:sp>
        <p:nvSpPr>
          <p:cNvPr id="516" name="Algorithm DFS(G,v)     for all edges e incident to v.  /* all edges that have v as one of their endpoints */                 if edge e is unexplored              Let u be the other endpoint of e              If vertex u is unexplored                  Lab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Algorithm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t>(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t>,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t>)</a:t>
            </a:r>
            <a:br/>
            <a:br/>
            <a:r>
              <a:t>   for all edges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t> incident to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v.  </a:t>
            </a:r>
            <a:r>
              <a:rPr sz="1800"/>
              <a:t>/* all edges that have </a:t>
            </a:r>
            <a:r>
              <a:rPr sz="1800"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sz="1800"/>
              <a:t> as one of their endpoints */</a:t>
            </a:r>
            <a:br>
              <a:rPr sz="1800"/>
            </a:br>
            <a:r>
              <a:rPr sz="1800"/>
              <a:t>                </a:t>
            </a:r>
            <a:r>
              <a:t>if edge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t> is </a:t>
            </a:r>
            <a:r>
              <a:rPr b="1"/>
              <a:t>unexplored</a:t>
            </a:r>
            <a:b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t>Let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t> be the other endpoint of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b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t>If vertex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t> is </a:t>
            </a:r>
            <a:r>
              <a:rPr b="1"/>
              <a:t>unexplored</a:t>
            </a:r>
            <a:b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t>Label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t>as a </a:t>
            </a:r>
            <a:r>
              <a:rPr b="1"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</a:t>
            </a:r>
            <a:b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t>(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t>,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t>)</a:t>
            </a:r>
            <a:br/>
            <a:r>
              <a:t>             Else</a:t>
            </a:r>
            <a:br/>
            <a:r>
              <a:t>                 Label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t>as a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back edge</a:t>
            </a:r>
            <a:b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endParaRPr i="1">
              <a:solidFill>
                <a:schemeClr val="accent1">
                  <a:hueOff val="114395"/>
                  <a:lumOff val="-24975"/>
                </a:schemeClr>
              </a:solidFill>
            </a:endParaRPr>
          </a:p>
        </p:txBody>
      </p:sp>
      <p:pic>
        <p:nvPicPr>
          <p:cNvPr id="517" name="Rectangle Rectangle" descr="Rectangle Rectangl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01" y="5424159"/>
            <a:ext cx="6451758" cy="16233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Running time of D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Running time of DFS</a:t>
            </a:r>
          </a:p>
        </p:txBody>
      </p:sp>
      <p:sp>
        <p:nvSpPr>
          <p:cNvPr id="568" name="DFS is called on each node exactly onc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DFS is called on each node exactly once.</a:t>
            </a:r>
          </a:p>
          <a:p>
            <a:r>
              <a:t>Every edge is examined exactly twice.</a:t>
            </a:r>
          </a:p>
          <a:p>
            <a:pPr lvl="1"/>
            <a:r>
              <a:t>Once from each of its endpoint vertices.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E2F1F3-6D25-1C2F-31BE-EF436AF3974D}"/>
              </a:ext>
            </a:extLst>
          </p:cNvPr>
          <p:cNvSpPr/>
          <p:nvPr/>
        </p:nvSpPr>
        <p:spPr>
          <a:xfrm>
            <a:off x="774699" y="3067050"/>
            <a:ext cx="11577195" cy="5387402"/>
          </a:xfrm>
          <a:prstGeom prst="rect">
            <a:avLst/>
          </a:prstGeom>
          <a:solidFill>
            <a:srgbClr val="FEF2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70" name="Depth-First Search Pseudo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Depth-First Search Pseudocode</a:t>
            </a:r>
          </a:p>
        </p:txBody>
      </p:sp>
      <p:sp>
        <p:nvSpPr>
          <p:cNvPr id="571" name="Algorithm DFS(G,v)     for all edges e incident to v.  /* all edges that have v as one of their endpoints */                 if edge e is unexplored              Let u be the other endpoint of e              If vertex u is unexplored                  Lab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Algorithm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 err="1"/>
              <a:t>,</a:t>
            </a:r>
            <a:r>
              <a:rPr b="1" dirty="0" err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dirty="0"/>
              <a:t>)</a:t>
            </a:r>
            <a:br>
              <a:rPr dirty="0"/>
            </a:br>
            <a:br>
              <a:rPr dirty="0"/>
            </a:br>
            <a:r>
              <a:rPr dirty="0"/>
              <a:t>   for all edges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incident to 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v.  </a:t>
            </a:r>
            <a:r>
              <a:rPr sz="1800" dirty="0"/>
              <a:t>/* all edges that have </a:t>
            </a:r>
            <a:r>
              <a:rPr sz="1800"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sz="1800" dirty="0"/>
              <a:t> as one of their endpoints */</a:t>
            </a:r>
            <a:br>
              <a:rPr sz="1800" dirty="0"/>
            </a:br>
            <a:r>
              <a:rPr sz="1800" dirty="0"/>
              <a:t>                </a:t>
            </a:r>
            <a:r>
              <a:rPr dirty="0"/>
              <a:t>if edge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is </a:t>
            </a:r>
            <a:r>
              <a:rPr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Let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be the other endpoint of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b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</a:t>
            </a:r>
            <a:r>
              <a:rPr dirty="0"/>
              <a:t>If vertex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is </a:t>
            </a:r>
            <a:r>
              <a:rPr b="1" dirty="0"/>
              <a:t>unexplored</a:t>
            </a:r>
            <a:b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/>
              <a:t>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b="1"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               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DFS</a:t>
            </a:r>
            <a:r>
              <a:rPr dirty="0"/>
              <a:t>(</a:t>
            </a: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 err="1"/>
              <a:t>,</a:t>
            </a:r>
            <a:r>
              <a:rPr b="1"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)</a:t>
            </a:r>
            <a:br>
              <a:rPr dirty="0"/>
            </a:br>
            <a:r>
              <a:rPr dirty="0"/>
              <a:t>             Else</a:t>
            </a:r>
            <a:br>
              <a:rPr dirty="0"/>
            </a:br>
            <a:r>
              <a:rPr dirty="0"/>
              <a:t>                 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 </a:t>
            </a:r>
            <a:r>
              <a:rPr dirty="0"/>
              <a:t>as a </a:t>
            </a:r>
            <a: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back edge</a:t>
            </a:r>
            <a:b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endParaRPr i="1"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</p:txBody>
      </p:sp>
      <p:pic>
        <p:nvPicPr>
          <p:cNvPr id="572" name="Rectangle Rectangle" descr="Rectangle Rectangl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28" y="3754161"/>
            <a:ext cx="10865744" cy="13500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Running time of D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Running time of DFS</a:t>
            </a:r>
          </a:p>
        </p:txBody>
      </p:sp>
      <p:sp>
        <p:nvSpPr>
          <p:cNvPr id="576" name="DFS is called on each node exactly onc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DFS is called on each node exactly once.</a:t>
            </a:r>
          </a:p>
          <a:p>
            <a:r>
              <a:t>Every edge is examined exactly twice.</a:t>
            </a:r>
          </a:p>
          <a:p>
            <a:pPr lvl="1"/>
            <a:r>
              <a:t>Once from each of its endpoint vertices.</a:t>
            </a:r>
          </a:p>
          <a:p>
            <a:r>
              <a:t>Therefore, DFS runs in time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O(n+m)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Implementing D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Implementing DFS</a:t>
            </a:r>
          </a:p>
        </p:txBody>
      </p:sp>
      <p:sp>
        <p:nvSpPr>
          <p:cNvPr id="579" name="We need the following properti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need the following properties:</a:t>
            </a:r>
          </a:p>
          <a:p>
            <a:pPr lvl="1"/>
            <a:r>
              <a:t>We can find all incident edges to a vertex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 in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O(deg(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))</a:t>
            </a:r>
            <a:r>
              <a:t> time.</a:t>
            </a:r>
          </a:p>
          <a:p>
            <a:pPr lvl="1"/>
            <a:r>
              <a:t>Given one endpoint of an edge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t>, we can find the other endpoint in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O(1)</a:t>
            </a:r>
            <a:r>
              <a:t> time.</a:t>
            </a:r>
          </a:p>
          <a:p>
            <a:pPr lvl="1"/>
            <a:r>
              <a:t>We have a way of marking nodes or edges as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“explored”</a:t>
            </a:r>
            <a:r>
              <a:t>, and to test if a vertex of edges has been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“explored”</a:t>
            </a:r>
            <a:r>
              <a:t> in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O(1)</a:t>
            </a:r>
            <a:r>
              <a:t> time.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In other words, we never examine any edge twice!</a:t>
            </a:r>
          </a:p>
        </p:txBody>
      </p:sp>
      <p:sp>
        <p:nvSpPr>
          <p:cNvPr id="580" name="The first two properties are satisfied by the Adjacency List representation!"/>
          <p:cNvSpPr txBox="1"/>
          <p:nvPr/>
        </p:nvSpPr>
        <p:spPr>
          <a:xfrm>
            <a:off x="172644" y="2096249"/>
            <a:ext cx="12659513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t>The first two properties are satisfied by the Adjacency List representation!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245D-5E19-E540-5146-2F265E2A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1B844-A5B6-BD07-DCC5-153916067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need to following data structures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i="1" dirty="0"/>
              <a:t>Adjacency list </a:t>
            </a:r>
            <a:r>
              <a:rPr lang="en-US" dirty="0"/>
              <a:t>for the graph G.</a:t>
            </a:r>
          </a:p>
          <a:p>
            <a:pPr lvl="1"/>
            <a:r>
              <a:rPr lang="en-US" dirty="0"/>
              <a:t>A </a:t>
            </a:r>
            <a:r>
              <a:rPr lang="en-US" b="1" i="1" dirty="0"/>
              <a:t>stack </a:t>
            </a: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b="1" i="1" dirty="0"/>
              <a:t>.</a:t>
            </a:r>
          </a:p>
          <a:p>
            <a:pPr lvl="1"/>
            <a:r>
              <a:rPr lang="en-US" dirty="0"/>
              <a:t>An</a:t>
            </a:r>
            <a:r>
              <a:rPr lang="en-US" i="1" dirty="0"/>
              <a:t> </a:t>
            </a:r>
            <a:r>
              <a:rPr lang="en-US" b="1" i="1" dirty="0"/>
              <a:t>array</a:t>
            </a:r>
            <a:r>
              <a:rPr lang="en-US" i="1" dirty="0"/>
              <a:t> </a:t>
            </a:r>
            <a:r>
              <a:rPr lang="en-US" i="1" dirty="0">
                <a:solidFill>
                  <a:srgbClr val="C00000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Explored</a:t>
            </a:r>
            <a:r>
              <a:rPr lang="en-US" i="1" dirty="0"/>
              <a:t> </a:t>
            </a:r>
            <a:r>
              <a:rPr lang="en-US" dirty="0"/>
              <a:t>of size 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3660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raph Defin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 Definitions</a:t>
            </a:r>
          </a:p>
        </p:txBody>
      </p:sp>
      <p:sp>
        <p:nvSpPr>
          <p:cNvPr id="138" name="Neighbours of v : Set of nodes connected by an edge with v Degree of a node: number of neighbours      Directed graphs: in-degree and out-degree Path: A sequence of (non-repeating) nodes with consecutive nodes being connected by an edge.          Length:"/>
          <p:cNvSpPr txBox="1">
            <a:spLocks noGrp="1"/>
          </p:cNvSpPr>
          <p:nvPr>
            <p:ph type="body" sz="half" idx="4294967295"/>
          </p:nvPr>
        </p:nvSpPr>
        <p:spPr>
          <a:xfrm>
            <a:off x="952500" y="2590800"/>
            <a:ext cx="11099800" cy="3007067"/>
          </a:xfrm>
          <a:prstGeom prst="rect">
            <a:avLst/>
          </a:prstGeom>
        </p:spPr>
        <p:txBody>
          <a:bodyPr/>
          <a:lstStyle/>
          <a:p>
            <a:pPr marL="0" indent="0" defTabSz="426466">
              <a:spcBef>
                <a:spcPts val="3000"/>
              </a:spcBef>
              <a:buSzTx/>
              <a:buNone/>
              <a:defRPr sz="2336"/>
            </a:pPr>
            <a:r>
              <a:rPr b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Neighbours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of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:</a:t>
            </a:r>
            <a:r>
              <a:rPr dirty="0"/>
              <a:t> Set of nodes connected by an edge with v</a:t>
            </a:r>
            <a:br>
              <a:rPr dirty="0"/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Degree of a node:</a:t>
            </a:r>
            <a:r>
              <a:rPr dirty="0"/>
              <a:t> number of </a:t>
            </a:r>
            <a:r>
              <a:rPr dirty="0" err="1"/>
              <a:t>neighbours</a:t>
            </a:r>
            <a:br>
              <a:rPr dirty="0"/>
            </a:br>
            <a:r>
              <a:rPr dirty="0"/>
              <a:t>    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Directed graphs: </a:t>
            </a:r>
            <a:r>
              <a:rPr i="1" dirty="0"/>
              <a:t>in-degree</a:t>
            </a:r>
            <a:r>
              <a:rPr dirty="0"/>
              <a:t> and </a:t>
            </a:r>
            <a:r>
              <a:rPr i="1" dirty="0"/>
              <a:t>out-degree</a:t>
            </a:r>
            <a:br>
              <a:rPr i="1" dirty="0"/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Path:</a:t>
            </a:r>
            <a:r>
              <a:rPr dirty="0"/>
              <a:t> A sequence of (non-repeating) nodes with consecutive nodes being connected by an edge.</a:t>
            </a:r>
            <a:br>
              <a:rPr dirty="0"/>
            </a:br>
            <a:r>
              <a:rPr dirty="0"/>
              <a:t>         </a:t>
            </a:r>
            <a:r>
              <a:rPr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Length:</a:t>
            </a:r>
            <a:r>
              <a:rPr dirty="0"/>
              <a:t> # nodes - 1</a:t>
            </a:r>
            <a:br>
              <a:rPr dirty="0"/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Distance between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and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 :</a:t>
            </a:r>
            <a:r>
              <a:rPr dirty="0"/>
              <a:t> length of the shortest path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/>
              <a:t> and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rPr dirty="0"/>
              <a:t>,</a:t>
            </a:r>
            <a:br>
              <a:rPr dirty="0"/>
            </a:b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Graph diameter:</a:t>
            </a:r>
            <a:r>
              <a:rPr dirty="0"/>
              <a:t> The longest distance in the graph</a:t>
            </a:r>
          </a:p>
        </p:txBody>
      </p:sp>
      <p:sp>
        <p:nvSpPr>
          <p:cNvPr id="139" name="Oval"/>
          <p:cNvSpPr/>
          <p:nvPr/>
        </p:nvSpPr>
        <p:spPr>
          <a:xfrm>
            <a:off x="2038507" y="6344332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"/>
          <p:cNvSpPr/>
          <p:nvPr/>
        </p:nvSpPr>
        <p:spPr>
          <a:xfrm>
            <a:off x="5161447" y="6162333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Oval"/>
          <p:cNvSpPr/>
          <p:nvPr/>
        </p:nvSpPr>
        <p:spPr>
          <a:xfrm>
            <a:off x="3334327" y="8258148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Oval"/>
          <p:cNvSpPr/>
          <p:nvPr/>
        </p:nvSpPr>
        <p:spPr>
          <a:xfrm>
            <a:off x="5725705" y="7465500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Oval"/>
          <p:cNvSpPr/>
          <p:nvPr/>
        </p:nvSpPr>
        <p:spPr>
          <a:xfrm>
            <a:off x="3643325" y="6887808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Line"/>
          <p:cNvSpPr/>
          <p:nvPr/>
        </p:nvSpPr>
        <p:spPr>
          <a:xfrm>
            <a:off x="2549026" y="6633598"/>
            <a:ext cx="1120435" cy="451726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5" name="Line"/>
          <p:cNvSpPr/>
          <p:nvPr/>
        </p:nvSpPr>
        <p:spPr>
          <a:xfrm flipV="1">
            <a:off x="4134269" y="6519595"/>
            <a:ext cx="1076720" cy="53620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6" name="Line"/>
          <p:cNvSpPr/>
          <p:nvPr/>
        </p:nvSpPr>
        <p:spPr>
          <a:xfrm>
            <a:off x="4112412" y="7260014"/>
            <a:ext cx="1631898" cy="387755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Line"/>
          <p:cNvSpPr/>
          <p:nvPr/>
        </p:nvSpPr>
        <p:spPr>
          <a:xfrm flipH="1" flipV="1">
            <a:off x="2423443" y="6832668"/>
            <a:ext cx="1018835" cy="149673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66D2-61D9-D6B9-F6D0-4EDCCB2A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839D9-9FA7-4CFE-14EA-532390E4E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12576"/>
            <a:ext cx="11099800" cy="7042954"/>
          </a:xfrm>
          <a:prstGeom prst="rect">
            <a:avLst/>
          </a:prstGeom>
          <a:solidFill>
            <a:srgbClr val="FEF2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buNone/>
            </a:pPr>
            <a:r>
              <a:rPr lang="en-US" dirty="0"/>
              <a:t>DFS (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for every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 in </a:t>
            </a:r>
            <a:r>
              <a:rPr lang="en-US" dirty="0">
                <a:solidFill>
                  <a:srgbClr val="C00000"/>
                </a:solidFill>
              </a:rPr>
              <a:t>V</a:t>
            </a:r>
            <a:br>
              <a:rPr lang="en-US" dirty="0"/>
            </a:br>
            <a:r>
              <a:rPr lang="en-US" dirty="0"/>
              <a:t>         set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Explored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= false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Initialise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to be a stack containing only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while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is not empty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pop a vertex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dirty="0">
                <a:solidFill>
                  <a:srgbClr val="C00000"/>
                </a:solidFill>
              </a:rPr>
              <a:t>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  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Explored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= false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Set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Explored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= true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for every edge {</a:t>
            </a:r>
            <a:r>
              <a:rPr lang="en-US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en-US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 incident to 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b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push 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8671887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Marking no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Using a stack</a:t>
            </a:r>
            <a:endParaRPr dirty="0"/>
          </a:p>
        </p:txBody>
      </p:sp>
      <p:pic>
        <p:nvPicPr>
          <p:cNvPr id="586" name="Rectangle Rectangle" descr="Rectangle Rectangl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008" y="2028851"/>
            <a:ext cx="1371601" cy="3997614"/>
          </a:xfrm>
          <a:prstGeom prst="rect">
            <a:avLst/>
          </a:prstGeom>
        </p:spPr>
      </p:pic>
      <p:pic>
        <p:nvPicPr>
          <p:cNvPr id="588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008" y="5306500"/>
            <a:ext cx="1371601" cy="101601"/>
          </a:xfrm>
          <a:prstGeom prst="rect">
            <a:avLst/>
          </a:prstGeom>
        </p:spPr>
      </p:pic>
      <p:pic>
        <p:nvPicPr>
          <p:cNvPr id="590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008" y="4681156"/>
            <a:ext cx="1371601" cy="101601"/>
          </a:xfrm>
          <a:prstGeom prst="rect">
            <a:avLst/>
          </a:prstGeom>
        </p:spPr>
      </p:pic>
      <p:pic>
        <p:nvPicPr>
          <p:cNvPr id="592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008" y="3976858"/>
            <a:ext cx="1371601" cy="101601"/>
          </a:xfrm>
          <a:prstGeom prst="rect">
            <a:avLst/>
          </a:prstGeom>
        </p:spPr>
      </p:pic>
      <p:pic>
        <p:nvPicPr>
          <p:cNvPr id="594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008" y="3272559"/>
            <a:ext cx="1371601" cy="101601"/>
          </a:xfrm>
          <a:prstGeom prst="rect">
            <a:avLst/>
          </a:prstGeom>
        </p:spPr>
      </p:pic>
      <p:pic>
        <p:nvPicPr>
          <p:cNvPr id="596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008" y="2647215"/>
            <a:ext cx="1371601" cy="101601"/>
          </a:xfrm>
          <a:prstGeom prst="rect">
            <a:avLst/>
          </a:prstGeom>
        </p:spPr>
      </p:pic>
      <p:sp>
        <p:nvSpPr>
          <p:cNvPr id="598" name="s"/>
          <p:cNvSpPr txBox="1"/>
          <p:nvPr/>
        </p:nvSpPr>
        <p:spPr>
          <a:xfrm>
            <a:off x="11320819" y="5385455"/>
            <a:ext cx="27797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rPr dirty="0"/>
              <a:t>s</a:t>
            </a:r>
          </a:p>
        </p:txBody>
      </p:sp>
      <p:sp>
        <p:nvSpPr>
          <p:cNvPr id="607" name="v"/>
          <p:cNvSpPr txBox="1"/>
          <p:nvPr/>
        </p:nvSpPr>
        <p:spPr>
          <a:xfrm>
            <a:off x="11408480" y="4143846"/>
            <a:ext cx="102656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1A805F-DCBB-F604-A060-2DB41258B0E6}"/>
              </a:ext>
            </a:extLst>
          </p:cNvPr>
          <p:cNvSpPr/>
          <p:nvPr/>
        </p:nvSpPr>
        <p:spPr>
          <a:xfrm>
            <a:off x="1409075" y="3226643"/>
            <a:ext cx="644577" cy="62033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CF38B1-0FB4-F067-F592-10D887450976}"/>
              </a:ext>
            </a:extLst>
          </p:cNvPr>
          <p:cNvSpPr/>
          <p:nvPr/>
        </p:nvSpPr>
        <p:spPr>
          <a:xfrm>
            <a:off x="3450236" y="3431809"/>
            <a:ext cx="644577" cy="62033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b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A29AD4-C993-5834-A50C-520F994978D5}"/>
              </a:ext>
            </a:extLst>
          </p:cNvPr>
          <p:cNvSpPr/>
          <p:nvPr/>
        </p:nvSpPr>
        <p:spPr>
          <a:xfrm>
            <a:off x="2193561" y="4704117"/>
            <a:ext cx="644577" cy="62033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46F60F-5088-3C9D-7CA2-8EEBA58992A3}"/>
              </a:ext>
            </a:extLst>
          </p:cNvPr>
          <p:cNvCxnSpPr>
            <a:stCxn id="2" idx="6"/>
            <a:endCxn id="3" idx="2"/>
          </p:cNvCxnSpPr>
          <p:nvPr/>
        </p:nvCxnSpPr>
        <p:spPr>
          <a:xfrm>
            <a:off x="2053652" y="3536811"/>
            <a:ext cx="1396584" cy="20516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C7F46F-8F36-B3A3-CCBB-8DB60D0191D4}"/>
              </a:ext>
            </a:extLst>
          </p:cNvPr>
          <p:cNvCxnSpPr>
            <a:stCxn id="2" idx="4"/>
            <a:endCxn id="4" idx="1"/>
          </p:cNvCxnSpPr>
          <p:nvPr/>
        </p:nvCxnSpPr>
        <p:spPr>
          <a:xfrm>
            <a:off x="1731364" y="3846978"/>
            <a:ext cx="556593" cy="94798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ABF345-31E9-2D5D-EC46-54E04F63D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2245" y="6026465"/>
            <a:ext cx="6764538" cy="3595856"/>
          </a:xfrm>
          <a:prstGeom prst="rect">
            <a:avLst/>
          </a:prstGeom>
          <a:solidFill>
            <a:srgbClr val="FEF2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buNone/>
            </a:pPr>
            <a:r>
              <a:rPr lang="en-US" sz="2400" dirty="0"/>
              <a:t>DFS (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400" dirty="0"/>
              <a:t>)</a:t>
            </a:r>
            <a:br>
              <a:rPr lang="en-US" sz="2400" dirty="0"/>
            </a:b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sz="2400" dirty="0">
                <a:solidFill>
                  <a:schemeClr val="tx1"/>
                </a:solidFill>
              </a:rPr>
              <a:t>while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is not empty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  Pop a vertex </a:t>
            </a:r>
            <a:r>
              <a:rPr lang="en-US" sz="2400" dirty="0">
                <a:solidFill>
                  <a:srgbClr val="C00000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 from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       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Explored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= false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Set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Explored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</a:t>
            </a:r>
            <a: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 = true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for every edge {</a:t>
            </a:r>
            <a:r>
              <a:rPr lang="en-US" sz="2400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en-US" sz="2400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 incident to </a:t>
            </a:r>
            <a: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b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Push </a:t>
            </a:r>
            <a: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</a:t>
            </a:r>
            <a: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56A59-075F-1AC9-1CAA-CE9C79842C03}"/>
              </a:ext>
            </a:extLst>
          </p:cNvPr>
          <p:cNvSpPr txBox="1"/>
          <p:nvPr/>
        </p:nvSpPr>
        <p:spPr>
          <a:xfrm>
            <a:off x="11320346" y="5360908"/>
            <a:ext cx="2853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D8083-C4DD-51FB-478E-4F7DF64836BB}"/>
              </a:ext>
            </a:extLst>
          </p:cNvPr>
          <p:cNvSpPr txBox="1"/>
          <p:nvPr/>
        </p:nvSpPr>
        <p:spPr>
          <a:xfrm>
            <a:off x="11320346" y="4766002"/>
            <a:ext cx="2901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BB9B8C-966C-832D-B688-278407D8E7D1}"/>
              </a:ext>
            </a:extLst>
          </p:cNvPr>
          <p:cNvSpPr/>
          <p:nvPr/>
        </p:nvSpPr>
        <p:spPr>
          <a:xfrm>
            <a:off x="4327161" y="4459097"/>
            <a:ext cx="644577" cy="62033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c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7DE564-924C-F6E2-8349-053D720329FC}"/>
              </a:ext>
            </a:extLst>
          </p:cNvPr>
          <p:cNvSpPr/>
          <p:nvPr/>
        </p:nvSpPr>
        <p:spPr>
          <a:xfrm>
            <a:off x="4982977" y="3374160"/>
            <a:ext cx="644577" cy="62033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d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1E5540-01A3-169F-5F89-63513B38231D}"/>
              </a:ext>
            </a:extLst>
          </p:cNvPr>
          <p:cNvCxnSpPr>
            <a:stCxn id="3" idx="6"/>
            <a:endCxn id="13" idx="2"/>
          </p:cNvCxnSpPr>
          <p:nvPr/>
        </p:nvCxnSpPr>
        <p:spPr>
          <a:xfrm flipV="1">
            <a:off x="4094813" y="3684328"/>
            <a:ext cx="888164" cy="5764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308049-8A25-4325-E90A-41532412C1DD}"/>
              </a:ext>
            </a:extLst>
          </p:cNvPr>
          <p:cNvCxnSpPr>
            <a:stCxn id="3" idx="5"/>
            <a:endCxn id="12" idx="1"/>
          </p:cNvCxnSpPr>
          <p:nvPr/>
        </p:nvCxnSpPr>
        <p:spPr>
          <a:xfrm>
            <a:off x="4000417" y="3961298"/>
            <a:ext cx="421140" cy="58864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0934884-05EC-F042-9E20-405C7B7396B7}"/>
              </a:ext>
            </a:extLst>
          </p:cNvPr>
          <p:cNvSpPr txBox="1"/>
          <p:nvPr/>
        </p:nvSpPr>
        <p:spPr>
          <a:xfrm>
            <a:off x="11279926" y="4759161"/>
            <a:ext cx="27892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3D00B-7B84-6C41-0904-2ED51534CD56}"/>
              </a:ext>
            </a:extLst>
          </p:cNvPr>
          <p:cNvSpPr txBox="1"/>
          <p:nvPr/>
        </p:nvSpPr>
        <p:spPr>
          <a:xfrm>
            <a:off x="11315538" y="4090849"/>
            <a:ext cx="2901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B884C2-45A5-7A01-A106-D15A1F4225BC}"/>
              </a:ext>
            </a:extLst>
          </p:cNvPr>
          <p:cNvSpPr txBox="1"/>
          <p:nvPr/>
        </p:nvSpPr>
        <p:spPr>
          <a:xfrm>
            <a:off x="9686230" y="1127617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9DA16-F902-B3BA-3EE7-EE9681F3CB82}"/>
              </a:ext>
            </a:extLst>
          </p:cNvPr>
          <p:cNvSpPr txBox="1"/>
          <p:nvPr/>
        </p:nvSpPr>
        <p:spPr>
          <a:xfrm>
            <a:off x="11348156" y="3439752"/>
            <a:ext cx="26770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2427B-EE12-3F86-E5F0-3201F04408B6}"/>
              </a:ext>
            </a:extLst>
          </p:cNvPr>
          <p:cNvSpPr txBox="1"/>
          <p:nvPr/>
        </p:nvSpPr>
        <p:spPr>
          <a:xfrm>
            <a:off x="11314736" y="4114128"/>
            <a:ext cx="2901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4FE96A-9C5E-D154-8976-1A634D927F4E}"/>
              </a:ext>
            </a:extLst>
          </p:cNvPr>
          <p:cNvSpPr/>
          <p:nvPr/>
        </p:nvSpPr>
        <p:spPr>
          <a:xfrm>
            <a:off x="1129015" y="2997092"/>
            <a:ext cx="237832" cy="229551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210E12-4D77-5736-B4D9-3C5B76AD7DD4}"/>
              </a:ext>
            </a:extLst>
          </p:cNvPr>
          <p:cNvSpPr/>
          <p:nvPr/>
        </p:nvSpPr>
        <p:spPr>
          <a:xfrm>
            <a:off x="3653608" y="3162173"/>
            <a:ext cx="237832" cy="229551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5CAA841-2759-38A1-CD56-0D2E17E0DCEB}"/>
              </a:ext>
            </a:extLst>
          </p:cNvPr>
          <p:cNvSpPr/>
          <p:nvPr/>
        </p:nvSpPr>
        <p:spPr>
          <a:xfrm>
            <a:off x="5575852" y="3162492"/>
            <a:ext cx="237832" cy="229551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CA4F35-323A-E403-65FF-00DD32CE195A}"/>
              </a:ext>
            </a:extLst>
          </p:cNvPr>
          <p:cNvSpPr/>
          <p:nvPr/>
        </p:nvSpPr>
        <p:spPr>
          <a:xfrm>
            <a:off x="4864061" y="4298808"/>
            <a:ext cx="237832" cy="229551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AC2F63-66E2-9ABF-C3A9-B41043DF1069}"/>
              </a:ext>
            </a:extLst>
          </p:cNvPr>
          <p:cNvSpPr txBox="1"/>
          <p:nvPr/>
        </p:nvSpPr>
        <p:spPr>
          <a:xfrm>
            <a:off x="11294526" y="4766002"/>
            <a:ext cx="2901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46AB36-0EF1-9E8E-A814-8A2BA50ED5FC}"/>
              </a:ext>
            </a:extLst>
          </p:cNvPr>
          <p:cNvSpPr/>
          <p:nvPr/>
        </p:nvSpPr>
        <p:spPr>
          <a:xfrm>
            <a:off x="2838138" y="4671929"/>
            <a:ext cx="237832" cy="229551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06751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  <p:bldP spid="3" grpId="0" animBg="1"/>
      <p:bldP spid="4" grpId="0" animBg="1"/>
      <p:bldP spid="10" grpId="0"/>
      <p:bldP spid="10" grpId="1"/>
      <p:bldP spid="11" grpId="0"/>
      <p:bldP spid="11" grpId="1"/>
      <p:bldP spid="12" grpId="1" animBg="1"/>
      <p:bldP spid="13" grpId="1" animBg="1"/>
      <p:bldP spid="18" grpId="0"/>
      <p:bldP spid="18" grpId="1"/>
      <p:bldP spid="19" grpId="0"/>
      <p:bldP spid="19" grpId="1"/>
      <p:bldP spid="26" grpId="0"/>
      <p:bldP spid="26" grpId="1"/>
      <p:bldP spid="27" grpId="0"/>
      <p:bldP spid="27" grpId="1"/>
      <p:bldP spid="28" grpId="0" animBg="1"/>
      <p:bldP spid="29" grpId="0" animBg="1"/>
      <p:bldP spid="30" grpId="0" animBg="1"/>
      <p:bldP spid="31" grpId="0" animBg="1"/>
      <p:bldP spid="32" grpId="0"/>
      <p:bldP spid="32" grpId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Rounded Rectangle"/>
          <p:cNvSpPr/>
          <p:nvPr/>
        </p:nvSpPr>
        <p:spPr>
          <a:xfrm>
            <a:off x="996320" y="2348817"/>
            <a:ext cx="1681334" cy="1270001"/>
          </a:xfrm>
          <a:prstGeom prst="roundRect">
            <a:avLst>
              <a:gd name="adj" fmla="val 15000"/>
            </a:avLst>
          </a:prstGeom>
          <a:solidFill>
            <a:schemeClr val="accent4">
              <a:hueOff val="-461056"/>
              <a:satOff val="4338"/>
              <a:lumOff val="-10225"/>
              <a:alpha val="3037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5" name="Breadth-First 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</a:t>
            </a:r>
          </a:p>
        </p:txBody>
      </p:sp>
      <p:sp>
        <p:nvSpPr>
          <p:cNvPr id="626" name="A"/>
          <p:cNvSpPr/>
          <p:nvPr/>
        </p:nvSpPr>
        <p:spPr>
          <a:xfrm>
            <a:off x="1442709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627" name="B"/>
          <p:cNvSpPr/>
          <p:nvPr/>
        </p:nvSpPr>
        <p:spPr>
          <a:xfrm>
            <a:off x="4579084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628" name="C"/>
          <p:cNvSpPr/>
          <p:nvPr/>
        </p:nvSpPr>
        <p:spPr>
          <a:xfrm>
            <a:off x="7594547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629" name="D"/>
          <p:cNvSpPr/>
          <p:nvPr/>
        </p:nvSpPr>
        <p:spPr>
          <a:xfrm>
            <a:off x="10818878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630" name="E"/>
          <p:cNvSpPr/>
          <p:nvPr/>
        </p:nvSpPr>
        <p:spPr>
          <a:xfrm>
            <a:off x="1402510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631" name="F"/>
          <p:cNvSpPr/>
          <p:nvPr/>
        </p:nvSpPr>
        <p:spPr>
          <a:xfrm>
            <a:off x="4538885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632" name="G"/>
          <p:cNvSpPr/>
          <p:nvPr/>
        </p:nvSpPr>
        <p:spPr>
          <a:xfrm>
            <a:off x="7554348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633" name="H"/>
          <p:cNvSpPr/>
          <p:nvPr/>
        </p:nvSpPr>
        <p:spPr>
          <a:xfrm>
            <a:off x="10778679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634" name="I"/>
          <p:cNvSpPr/>
          <p:nvPr/>
        </p:nvSpPr>
        <p:spPr>
          <a:xfrm>
            <a:off x="1402510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635" name="J"/>
          <p:cNvSpPr/>
          <p:nvPr/>
        </p:nvSpPr>
        <p:spPr>
          <a:xfrm>
            <a:off x="4538885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636" name="K"/>
          <p:cNvSpPr/>
          <p:nvPr/>
        </p:nvSpPr>
        <p:spPr>
          <a:xfrm>
            <a:off x="7554348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637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638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639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640" name="O"/>
          <p:cNvSpPr/>
          <p:nvPr/>
        </p:nvSpPr>
        <p:spPr>
          <a:xfrm>
            <a:off x="7554348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641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  <p:sp>
        <p:nvSpPr>
          <p:cNvPr id="642" name="Line"/>
          <p:cNvSpPr/>
          <p:nvPr/>
        </p:nvSpPr>
        <p:spPr>
          <a:xfrm>
            <a:off x="2266897" y="3006226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3" name="Line"/>
          <p:cNvSpPr/>
          <p:nvPr/>
        </p:nvSpPr>
        <p:spPr>
          <a:xfrm>
            <a:off x="5386794" y="2996570"/>
            <a:ext cx="22312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4" name="Line"/>
          <p:cNvSpPr/>
          <p:nvPr/>
        </p:nvSpPr>
        <p:spPr>
          <a:xfrm flipV="1">
            <a:off x="8416899" y="2983765"/>
            <a:ext cx="2404604" cy="1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5" name="Line"/>
          <p:cNvSpPr/>
          <p:nvPr/>
        </p:nvSpPr>
        <p:spPr>
          <a:xfrm>
            <a:off x="5335994" y="6985420"/>
            <a:ext cx="22312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6" name="Line"/>
          <p:cNvSpPr/>
          <p:nvPr/>
        </p:nvSpPr>
        <p:spPr>
          <a:xfrm flipV="1">
            <a:off x="1836986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7" name="Line"/>
          <p:cNvSpPr/>
          <p:nvPr/>
        </p:nvSpPr>
        <p:spPr>
          <a:xfrm flipV="1">
            <a:off x="1814315" y="5394141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8" name="Line"/>
          <p:cNvSpPr/>
          <p:nvPr/>
        </p:nvSpPr>
        <p:spPr>
          <a:xfrm flipV="1">
            <a:off x="1836986" y="7396962"/>
            <a:ext cx="1" cy="10563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9" name="Line"/>
          <p:cNvSpPr/>
          <p:nvPr/>
        </p:nvSpPr>
        <p:spPr>
          <a:xfrm flipV="1">
            <a:off x="7977489" y="3387226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0" name="Line"/>
          <p:cNvSpPr/>
          <p:nvPr/>
        </p:nvSpPr>
        <p:spPr>
          <a:xfrm flipV="1">
            <a:off x="7954817" y="5385325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1" name="Line"/>
          <p:cNvSpPr/>
          <p:nvPr/>
        </p:nvSpPr>
        <p:spPr>
          <a:xfrm flipV="1">
            <a:off x="7977488" y="7400846"/>
            <a:ext cx="1" cy="10563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2" name="Line"/>
          <p:cNvSpPr/>
          <p:nvPr/>
        </p:nvSpPr>
        <p:spPr>
          <a:xfrm flipV="1">
            <a:off x="4990890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3" name="Line"/>
          <p:cNvSpPr/>
          <p:nvPr/>
        </p:nvSpPr>
        <p:spPr>
          <a:xfrm flipV="1">
            <a:off x="11190484" y="3396042"/>
            <a:ext cx="1" cy="1195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4" name="Line"/>
          <p:cNvSpPr/>
          <p:nvPr/>
        </p:nvSpPr>
        <p:spPr>
          <a:xfrm flipV="1">
            <a:off x="11190484" y="5394141"/>
            <a:ext cx="1" cy="11954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5" name="Line"/>
          <p:cNvSpPr/>
          <p:nvPr/>
        </p:nvSpPr>
        <p:spPr>
          <a:xfrm flipV="1">
            <a:off x="11190484" y="7396962"/>
            <a:ext cx="1" cy="10563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6" name="Line"/>
          <p:cNvSpPr/>
          <p:nvPr/>
        </p:nvSpPr>
        <p:spPr>
          <a:xfrm>
            <a:off x="8374574" y="8851978"/>
            <a:ext cx="2417409" cy="1642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7" name="Line"/>
          <p:cNvSpPr/>
          <p:nvPr/>
        </p:nvSpPr>
        <p:spPr>
          <a:xfrm>
            <a:off x="2220872" y="8860191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8" name="Connection Line"/>
          <p:cNvSpPr/>
          <p:nvPr/>
        </p:nvSpPr>
        <p:spPr>
          <a:xfrm>
            <a:off x="2137841" y="3293647"/>
            <a:ext cx="2459692" cy="1484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689" name="Connection Line"/>
          <p:cNvSpPr/>
          <p:nvPr/>
        </p:nvSpPr>
        <p:spPr>
          <a:xfrm>
            <a:off x="2155487" y="5116455"/>
            <a:ext cx="2407741" cy="163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660" name="Line"/>
          <p:cNvSpPr/>
          <p:nvPr/>
        </p:nvSpPr>
        <p:spPr>
          <a:xfrm>
            <a:off x="2220872" y="4990994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661" name="Connection Line"/>
          <p:cNvCxnSpPr>
            <a:cxnSpLocks/>
            <a:stCxn id="679" idx="7"/>
            <a:endCxn id="680" idx="3"/>
          </p:cNvCxnSpPr>
          <p:nvPr/>
        </p:nvCxnSpPr>
        <p:spPr>
          <a:xfrm flipV="1">
            <a:off x="5239670" y="5283708"/>
            <a:ext cx="2429100" cy="139934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662" name="Connection Line"/>
          <p:cNvCxnSpPr>
            <a:cxnSpLocks/>
            <a:stCxn id="680" idx="5"/>
            <a:endCxn id="685" idx="1"/>
          </p:cNvCxnSpPr>
          <p:nvPr/>
        </p:nvCxnSpPr>
        <p:spPr>
          <a:xfrm>
            <a:off x="8251152" y="5283708"/>
            <a:ext cx="2648142" cy="1409000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663" name="Connection Line"/>
          <p:cNvCxnSpPr>
            <a:cxnSpLocks/>
            <a:endCxn id="681" idx="3"/>
          </p:cNvCxnSpPr>
          <p:nvPr/>
        </p:nvCxnSpPr>
        <p:spPr>
          <a:xfrm flipV="1">
            <a:off x="8366624" y="3289283"/>
            <a:ext cx="2572869" cy="148860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664" name="Connection Line"/>
          <p:cNvCxnSpPr>
            <a:cxnSpLocks/>
            <a:endCxn id="636" idx="3"/>
          </p:cNvCxnSpPr>
          <p:nvPr/>
        </p:nvCxnSpPr>
        <p:spPr>
          <a:xfrm flipV="1">
            <a:off x="5335994" y="7278133"/>
            <a:ext cx="2338969" cy="13959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665" name="Connection Line"/>
          <p:cNvCxnSpPr>
            <a:cxnSpLocks/>
            <a:stCxn id="677" idx="5"/>
            <a:endCxn id="682" idx="1"/>
          </p:cNvCxnSpPr>
          <p:nvPr/>
        </p:nvCxnSpPr>
        <p:spPr>
          <a:xfrm>
            <a:off x="2107290" y="7281386"/>
            <a:ext cx="2552210" cy="128609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sp>
        <p:nvSpPr>
          <p:cNvPr id="666" name="Line"/>
          <p:cNvSpPr/>
          <p:nvPr/>
        </p:nvSpPr>
        <p:spPr>
          <a:xfrm>
            <a:off x="2220872" y="6975763"/>
            <a:ext cx="23116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7" name="A"/>
          <p:cNvSpPr/>
          <p:nvPr/>
        </p:nvSpPr>
        <p:spPr>
          <a:xfrm>
            <a:off x="1442709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668" name="level 0"/>
          <p:cNvSpPr txBox="1"/>
          <p:nvPr/>
        </p:nvSpPr>
        <p:spPr>
          <a:xfrm>
            <a:off x="2342929" y="2472580"/>
            <a:ext cx="98359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level 0</a:t>
            </a:r>
          </a:p>
        </p:txBody>
      </p:sp>
      <p:grpSp>
        <p:nvGrpSpPr>
          <p:cNvPr id="671" name="Group"/>
          <p:cNvGrpSpPr/>
          <p:nvPr/>
        </p:nvGrpSpPr>
        <p:grpSpPr>
          <a:xfrm>
            <a:off x="973649" y="2371226"/>
            <a:ext cx="4857908" cy="3245113"/>
            <a:chOff x="0" y="0"/>
            <a:chExt cx="4857907" cy="3245112"/>
          </a:xfrm>
        </p:grpSpPr>
        <p:sp>
          <p:nvSpPr>
            <p:cNvPr id="669" name="Rounded Rectangle"/>
            <p:cNvSpPr/>
            <p:nvPr/>
          </p:nvSpPr>
          <p:spPr>
            <a:xfrm>
              <a:off x="3176574" y="0"/>
              <a:ext cx="1681334" cy="3245113"/>
            </a:xfrm>
            <a:prstGeom prst="roundRect">
              <a:avLst>
                <a:gd name="adj" fmla="val 11330"/>
              </a:avLst>
            </a:prstGeom>
            <a:solidFill>
              <a:schemeClr val="accent4">
                <a:hueOff val="-461056"/>
                <a:satOff val="4338"/>
                <a:lumOff val="-10225"/>
                <a:alpha val="3037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70" name="Rounded Rectangle"/>
            <p:cNvSpPr/>
            <p:nvPr/>
          </p:nvSpPr>
          <p:spPr>
            <a:xfrm>
              <a:off x="0" y="2049633"/>
              <a:ext cx="3191059" cy="1195480"/>
            </a:xfrm>
            <a:prstGeom prst="roundRect">
              <a:avLst>
                <a:gd name="adj" fmla="val 15935"/>
              </a:avLst>
            </a:prstGeom>
            <a:solidFill>
              <a:schemeClr val="accent4">
                <a:hueOff val="-461056"/>
                <a:satOff val="4338"/>
                <a:lumOff val="-10225"/>
                <a:alpha val="3037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72" name="level 1"/>
          <p:cNvSpPr txBox="1"/>
          <p:nvPr/>
        </p:nvSpPr>
        <p:spPr>
          <a:xfrm>
            <a:off x="5559912" y="2472580"/>
            <a:ext cx="98359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level 1</a:t>
            </a:r>
          </a:p>
        </p:txBody>
      </p:sp>
      <p:sp>
        <p:nvSpPr>
          <p:cNvPr id="673" name="B"/>
          <p:cNvSpPr/>
          <p:nvPr/>
        </p:nvSpPr>
        <p:spPr>
          <a:xfrm>
            <a:off x="4571212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674" name="E"/>
          <p:cNvSpPr/>
          <p:nvPr/>
        </p:nvSpPr>
        <p:spPr>
          <a:xfrm>
            <a:off x="1402510" y="4577772"/>
            <a:ext cx="823611" cy="82791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675" name="F"/>
          <p:cNvSpPr/>
          <p:nvPr/>
        </p:nvSpPr>
        <p:spPr>
          <a:xfrm>
            <a:off x="4537101" y="4577038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676" name="C"/>
          <p:cNvSpPr/>
          <p:nvPr/>
        </p:nvSpPr>
        <p:spPr>
          <a:xfrm>
            <a:off x="7594547" y="2592269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677" name="I"/>
          <p:cNvSpPr/>
          <p:nvPr/>
        </p:nvSpPr>
        <p:spPr>
          <a:xfrm>
            <a:off x="1404293" y="6574716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678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679" name="J"/>
          <p:cNvSpPr/>
          <p:nvPr/>
        </p:nvSpPr>
        <p:spPr>
          <a:xfrm>
            <a:off x="4536673" y="6561806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680" name="G"/>
          <p:cNvSpPr/>
          <p:nvPr/>
        </p:nvSpPr>
        <p:spPr>
          <a:xfrm>
            <a:off x="7548155" y="4577038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681" name="D"/>
          <p:cNvSpPr/>
          <p:nvPr/>
        </p:nvSpPr>
        <p:spPr>
          <a:xfrm>
            <a:off x="10818878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682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683" name="K"/>
          <p:cNvSpPr/>
          <p:nvPr/>
        </p:nvSpPr>
        <p:spPr>
          <a:xfrm>
            <a:off x="7554348" y="6561806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684" name="H"/>
          <p:cNvSpPr/>
          <p:nvPr/>
        </p:nvSpPr>
        <p:spPr>
          <a:xfrm>
            <a:off x="10778679" y="4577038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685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686" name="O"/>
          <p:cNvSpPr/>
          <p:nvPr/>
        </p:nvSpPr>
        <p:spPr>
          <a:xfrm>
            <a:off x="7543012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687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"/>
                            </p:stCondLst>
                            <p:childTnLst>
                              <p:par>
                                <p:cTn id="7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"/>
                            </p:stCondLst>
                            <p:childTnLst>
                              <p:par>
                                <p:cTn id="7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 animBg="1" advAuto="0"/>
      <p:bldP spid="667" grpId="0" animBg="1" advAuto="0"/>
      <p:bldP spid="668" grpId="0" animBg="1" advAuto="0"/>
      <p:bldP spid="671" grpId="0" animBg="1" advAuto="0"/>
      <p:bldP spid="672" grpId="0" animBg="1" advAuto="0"/>
      <p:bldP spid="673" grpId="0" animBg="1" advAuto="0"/>
      <p:bldP spid="674" grpId="0" animBg="1" advAuto="0"/>
      <p:bldP spid="675" grpId="0" animBg="1" advAuto="0"/>
      <p:bldP spid="676" grpId="0" animBg="1" advAuto="0"/>
      <p:bldP spid="677" grpId="0" animBg="1" advAuto="0"/>
      <p:bldP spid="678" grpId="0" animBg="1" advAuto="0"/>
      <p:bldP spid="679" grpId="0" animBg="1" advAuto="0"/>
      <p:bldP spid="680" grpId="0" animBg="1" advAuto="0"/>
      <p:bldP spid="681" grpId="0" animBg="1" advAuto="0"/>
      <p:bldP spid="682" grpId="0" animBg="1" advAuto="0"/>
      <p:bldP spid="683" grpId="0" animBg="1" advAuto="0"/>
      <p:bldP spid="684" grpId="0" animBg="1" advAuto="0"/>
      <p:bldP spid="685" grpId="0" animBg="1" advAuto="0"/>
      <p:bldP spid="686" grpId="0" animBg="1" advAuto="0"/>
      <p:bldP spid="687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imple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idea</a:t>
            </a:r>
          </a:p>
        </p:txBody>
      </p:sp>
      <p:sp>
        <p:nvSpPr>
          <p:cNvPr id="692" name="Start from the starting vertex s which is at level 0 and consider it explor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 from the starting vertex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 </a:t>
            </a:r>
            <a:r>
              <a:t>which is at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level 0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and consider it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explored</a:t>
            </a:r>
            <a:r>
              <a:t>.</a:t>
            </a:r>
          </a:p>
          <a:p>
            <a:r>
              <a:t>For any node at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level i</a:t>
            </a:r>
            <a:r>
              <a:t>, put all of its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unexplored</a:t>
            </a:r>
            <a:r>
              <a:t> neighbours in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level i+1</a:t>
            </a:r>
            <a:r>
              <a:t> and consider them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explored</a:t>
            </a:r>
            <a:r>
              <a:t>.</a:t>
            </a:r>
          </a:p>
          <a:p>
            <a:r>
              <a:t>Terminate at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level j</a:t>
            </a:r>
            <a:r>
              <a:t>, when none of the nodes of the level has any neighbours which are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unexplored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Visualising Breadth-First 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Visualising Breadth-First Search</a:t>
            </a:r>
          </a:p>
        </p:txBody>
      </p:sp>
      <p:sp>
        <p:nvSpPr>
          <p:cNvPr id="695" name="Orient the edges along the direction in which they are visited during the traversa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Orient the edges along the direction in which they are visited during the traversal. </a:t>
            </a:r>
          </a:p>
          <a:p>
            <a:pPr lvl="1"/>
            <a:r>
              <a:t>Some edges are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edges</a:t>
            </a:r>
            <a:r>
              <a:t>, because they lead to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unvisited</a:t>
            </a:r>
            <a:r>
              <a:t> vertices.</a:t>
            </a:r>
          </a:p>
          <a:p>
            <a:pPr lvl="1"/>
            <a:r>
              <a:t>Some edges are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cross edges</a:t>
            </a:r>
            <a:r>
              <a:t>, because they lead to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visited</a:t>
            </a:r>
            <a:r>
              <a:t> vertices.</a:t>
            </a:r>
          </a:p>
          <a:p>
            <a:r>
              <a:t>The discovery edges form a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spanning tree</a:t>
            </a:r>
            <a:r>
              <a:t> of the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connected component</a:t>
            </a:r>
            <a:r>
              <a:t> of the starting vertex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" grpId="0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Breadth-First 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</a:t>
            </a:r>
          </a:p>
        </p:txBody>
      </p:sp>
      <p:sp>
        <p:nvSpPr>
          <p:cNvPr id="698" name="A"/>
          <p:cNvSpPr/>
          <p:nvPr/>
        </p:nvSpPr>
        <p:spPr>
          <a:xfrm>
            <a:off x="1442709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699" name="B"/>
          <p:cNvSpPr/>
          <p:nvPr/>
        </p:nvSpPr>
        <p:spPr>
          <a:xfrm>
            <a:off x="4579084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700" name="C"/>
          <p:cNvSpPr/>
          <p:nvPr/>
        </p:nvSpPr>
        <p:spPr>
          <a:xfrm>
            <a:off x="7594547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701" name="D"/>
          <p:cNvSpPr/>
          <p:nvPr/>
        </p:nvSpPr>
        <p:spPr>
          <a:xfrm>
            <a:off x="10818878" y="258261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702" name="E"/>
          <p:cNvSpPr/>
          <p:nvPr/>
        </p:nvSpPr>
        <p:spPr>
          <a:xfrm>
            <a:off x="1402510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703" name="F"/>
          <p:cNvSpPr/>
          <p:nvPr/>
        </p:nvSpPr>
        <p:spPr>
          <a:xfrm>
            <a:off x="4538885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704" name="G"/>
          <p:cNvSpPr/>
          <p:nvPr/>
        </p:nvSpPr>
        <p:spPr>
          <a:xfrm>
            <a:off x="7554348" y="4577038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705" name="H"/>
          <p:cNvSpPr/>
          <p:nvPr/>
        </p:nvSpPr>
        <p:spPr>
          <a:xfrm>
            <a:off x="10778679" y="4577038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706" name="I"/>
          <p:cNvSpPr/>
          <p:nvPr/>
        </p:nvSpPr>
        <p:spPr>
          <a:xfrm>
            <a:off x="1402510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707" name="J"/>
          <p:cNvSpPr/>
          <p:nvPr/>
        </p:nvSpPr>
        <p:spPr>
          <a:xfrm>
            <a:off x="4538885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708" name="K"/>
          <p:cNvSpPr/>
          <p:nvPr/>
        </p:nvSpPr>
        <p:spPr>
          <a:xfrm>
            <a:off x="7554348" y="6571463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709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710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711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712" name="O"/>
          <p:cNvSpPr/>
          <p:nvPr/>
        </p:nvSpPr>
        <p:spPr>
          <a:xfrm>
            <a:off x="7554348" y="8446234"/>
            <a:ext cx="823611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713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  <p:sp>
        <p:nvSpPr>
          <p:cNvPr id="714" name="Line"/>
          <p:cNvSpPr/>
          <p:nvPr/>
        </p:nvSpPr>
        <p:spPr>
          <a:xfrm>
            <a:off x="2266897" y="3006226"/>
            <a:ext cx="2311611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5" name="Line"/>
          <p:cNvSpPr/>
          <p:nvPr/>
        </p:nvSpPr>
        <p:spPr>
          <a:xfrm>
            <a:off x="5386794" y="2996570"/>
            <a:ext cx="2231212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6" name="Line"/>
          <p:cNvSpPr/>
          <p:nvPr/>
        </p:nvSpPr>
        <p:spPr>
          <a:xfrm flipV="1">
            <a:off x="8416899" y="2983765"/>
            <a:ext cx="2404604" cy="106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7" name="Line"/>
          <p:cNvSpPr/>
          <p:nvPr/>
        </p:nvSpPr>
        <p:spPr>
          <a:xfrm>
            <a:off x="5335994" y="6985420"/>
            <a:ext cx="2231212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8" name="Line"/>
          <p:cNvSpPr/>
          <p:nvPr/>
        </p:nvSpPr>
        <p:spPr>
          <a:xfrm flipV="1">
            <a:off x="1836986" y="3396042"/>
            <a:ext cx="1" cy="119548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9" name="Line"/>
          <p:cNvSpPr/>
          <p:nvPr/>
        </p:nvSpPr>
        <p:spPr>
          <a:xfrm flipV="1">
            <a:off x="1814315" y="5394141"/>
            <a:ext cx="1" cy="119548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0" name="Line"/>
          <p:cNvSpPr/>
          <p:nvPr/>
        </p:nvSpPr>
        <p:spPr>
          <a:xfrm flipV="1">
            <a:off x="1836986" y="7396962"/>
            <a:ext cx="1" cy="1056358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1" name="Line"/>
          <p:cNvSpPr/>
          <p:nvPr/>
        </p:nvSpPr>
        <p:spPr>
          <a:xfrm flipV="1">
            <a:off x="7977489" y="3387226"/>
            <a:ext cx="1" cy="119548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2" name="Line"/>
          <p:cNvSpPr/>
          <p:nvPr/>
        </p:nvSpPr>
        <p:spPr>
          <a:xfrm flipV="1">
            <a:off x="7954817" y="5385325"/>
            <a:ext cx="1" cy="1195480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3" name="Line"/>
          <p:cNvSpPr/>
          <p:nvPr/>
        </p:nvSpPr>
        <p:spPr>
          <a:xfrm flipV="1">
            <a:off x="7977488" y="7400846"/>
            <a:ext cx="1" cy="1056357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4" name="Line"/>
          <p:cNvSpPr/>
          <p:nvPr/>
        </p:nvSpPr>
        <p:spPr>
          <a:xfrm flipV="1">
            <a:off x="4990890" y="3396042"/>
            <a:ext cx="1" cy="119548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5" name="Line"/>
          <p:cNvSpPr/>
          <p:nvPr/>
        </p:nvSpPr>
        <p:spPr>
          <a:xfrm flipV="1">
            <a:off x="11190484" y="3396042"/>
            <a:ext cx="1" cy="119548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6" name="Line"/>
          <p:cNvSpPr/>
          <p:nvPr/>
        </p:nvSpPr>
        <p:spPr>
          <a:xfrm flipV="1">
            <a:off x="11190484" y="5394141"/>
            <a:ext cx="1" cy="1195480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7" name="Line"/>
          <p:cNvSpPr/>
          <p:nvPr/>
        </p:nvSpPr>
        <p:spPr>
          <a:xfrm flipV="1">
            <a:off x="11190484" y="7396962"/>
            <a:ext cx="1" cy="1056358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8" name="Line"/>
          <p:cNvSpPr/>
          <p:nvPr/>
        </p:nvSpPr>
        <p:spPr>
          <a:xfrm>
            <a:off x="8374574" y="8851978"/>
            <a:ext cx="2417409" cy="164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29" name="Line"/>
          <p:cNvSpPr/>
          <p:nvPr/>
        </p:nvSpPr>
        <p:spPr>
          <a:xfrm>
            <a:off x="2220872" y="8860191"/>
            <a:ext cx="2311611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5" name="Connection Line"/>
          <p:cNvSpPr/>
          <p:nvPr/>
        </p:nvSpPr>
        <p:spPr>
          <a:xfrm>
            <a:off x="2137841" y="3293647"/>
            <a:ext cx="2459692" cy="1484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56" name="Connection Line"/>
          <p:cNvSpPr/>
          <p:nvPr/>
        </p:nvSpPr>
        <p:spPr>
          <a:xfrm>
            <a:off x="2155487" y="5116455"/>
            <a:ext cx="2407741" cy="163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32" name="Line"/>
          <p:cNvSpPr/>
          <p:nvPr/>
        </p:nvSpPr>
        <p:spPr>
          <a:xfrm>
            <a:off x="2220872" y="4990994"/>
            <a:ext cx="2311611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733" name="Connection Line"/>
          <p:cNvCxnSpPr>
            <a:stCxn id="707" idx="0"/>
            <a:endCxn id="704" idx="0"/>
          </p:cNvCxnSpPr>
          <p:nvPr/>
        </p:nvCxnSpPr>
        <p:spPr>
          <a:xfrm flipV="1">
            <a:off x="4950690" y="4990995"/>
            <a:ext cx="3015464" cy="1994426"/>
          </a:xfrm>
          <a:prstGeom prst="straightConnector1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</p:cxnSp>
      <p:cxnSp>
        <p:nvCxnSpPr>
          <p:cNvPr id="734" name="Connection Line"/>
          <p:cNvCxnSpPr>
            <a:stCxn id="704" idx="0"/>
            <a:endCxn id="709" idx="0"/>
          </p:cNvCxnSpPr>
          <p:nvPr/>
        </p:nvCxnSpPr>
        <p:spPr>
          <a:xfrm>
            <a:off x="7966153" y="4990995"/>
            <a:ext cx="3224332" cy="1994426"/>
          </a:xfrm>
          <a:prstGeom prst="straightConnector1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</p:cxnSp>
      <p:cxnSp>
        <p:nvCxnSpPr>
          <p:cNvPr id="735" name="Connection Line"/>
          <p:cNvCxnSpPr>
            <a:stCxn id="704" idx="0"/>
            <a:endCxn id="701" idx="0"/>
          </p:cNvCxnSpPr>
          <p:nvPr/>
        </p:nvCxnSpPr>
        <p:spPr>
          <a:xfrm flipV="1">
            <a:off x="7966153" y="2996570"/>
            <a:ext cx="3264531" cy="1994426"/>
          </a:xfrm>
          <a:prstGeom prst="straightConnector1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</p:cxnSp>
      <p:cxnSp>
        <p:nvCxnSpPr>
          <p:cNvPr id="736" name="Connection Line"/>
          <p:cNvCxnSpPr>
            <a:stCxn id="711" idx="0"/>
            <a:endCxn id="708" idx="0"/>
          </p:cNvCxnSpPr>
          <p:nvPr/>
        </p:nvCxnSpPr>
        <p:spPr>
          <a:xfrm flipV="1">
            <a:off x="4950690" y="6985420"/>
            <a:ext cx="3015464" cy="1874772"/>
          </a:xfrm>
          <a:prstGeom prst="straightConnector1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</p:cxnSp>
      <p:cxnSp>
        <p:nvCxnSpPr>
          <p:cNvPr id="737" name="Connection Line"/>
          <p:cNvCxnSpPr>
            <a:stCxn id="706" idx="0"/>
            <a:endCxn id="711" idx="0"/>
          </p:cNvCxnSpPr>
          <p:nvPr/>
        </p:nvCxnSpPr>
        <p:spPr>
          <a:xfrm>
            <a:off x="1814315" y="6985420"/>
            <a:ext cx="3136376" cy="1874772"/>
          </a:xfrm>
          <a:prstGeom prst="straightConnector1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</p:cxnSp>
      <p:sp>
        <p:nvSpPr>
          <p:cNvPr id="738" name="Line"/>
          <p:cNvSpPr/>
          <p:nvPr/>
        </p:nvSpPr>
        <p:spPr>
          <a:xfrm>
            <a:off x="2220872" y="6975763"/>
            <a:ext cx="2311611" cy="1"/>
          </a:xfrm>
          <a:prstGeom prst="lin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9" name="A"/>
          <p:cNvSpPr/>
          <p:nvPr/>
        </p:nvSpPr>
        <p:spPr>
          <a:xfrm>
            <a:off x="1442709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740" name="B"/>
          <p:cNvSpPr/>
          <p:nvPr/>
        </p:nvSpPr>
        <p:spPr>
          <a:xfrm>
            <a:off x="4571212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741" name="E"/>
          <p:cNvSpPr/>
          <p:nvPr/>
        </p:nvSpPr>
        <p:spPr>
          <a:xfrm>
            <a:off x="1402510" y="4577772"/>
            <a:ext cx="823611" cy="82791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</a:t>
            </a:r>
          </a:p>
        </p:txBody>
      </p:sp>
      <p:sp>
        <p:nvSpPr>
          <p:cNvPr id="742" name="F"/>
          <p:cNvSpPr/>
          <p:nvPr/>
        </p:nvSpPr>
        <p:spPr>
          <a:xfrm>
            <a:off x="4537101" y="4577038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</a:t>
            </a:r>
          </a:p>
        </p:txBody>
      </p:sp>
      <p:sp>
        <p:nvSpPr>
          <p:cNvPr id="743" name="C"/>
          <p:cNvSpPr/>
          <p:nvPr/>
        </p:nvSpPr>
        <p:spPr>
          <a:xfrm>
            <a:off x="7594547" y="2592269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744" name="I"/>
          <p:cNvSpPr/>
          <p:nvPr/>
        </p:nvSpPr>
        <p:spPr>
          <a:xfrm>
            <a:off x="1404293" y="6574716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</a:t>
            </a:r>
          </a:p>
        </p:txBody>
      </p:sp>
      <p:sp>
        <p:nvSpPr>
          <p:cNvPr id="745" name="M"/>
          <p:cNvSpPr/>
          <p:nvPr/>
        </p:nvSpPr>
        <p:spPr>
          <a:xfrm>
            <a:off x="1402510" y="8446234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</a:t>
            </a:r>
          </a:p>
        </p:txBody>
      </p:sp>
      <p:sp>
        <p:nvSpPr>
          <p:cNvPr id="746" name="J"/>
          <p:cNvSpPr/>
          <p:nvPr/>
        </p:nvSpPr>
        <p:spPr>
          <a:xfrm>
            <a:off x="4536673" y="6561806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J</a:t>
            </a:r>
          </a:p>
        </p:txBody>
      </p:sp>
      <p:sp>
        <p:nvSpPr>
          <p:cNvPr id="747" name="G"/>
          <p:cNvSpPr/>
          <p:nvPr/>
        </p:nvSpPr>
        <p:spPr>
          <a:xfrm>
            <a:off x="7548155" y="4577038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</a:t>
            </a:r>
          </a:p>
        </p:txBody>
      </p:sp>
      <p:sp>
        <p:nvSpPr>
          <p:cNvPr id="748" name="D"/>
          <p:cNvSpPr/>
          <p:nvPr/>
        </p:nvSpPr>
        <p:spPr>
          <a:xfrm>
            <a:off x="10818878" y="258261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749" name="N"/>
          <p:cNvSpPr/>
          <p:nvPr/>
        </p:nvSpPr>
        <p:spPr>
          <a:xfrm>
            <a:off x="4538885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</a:t>
            </a:r>
          </a:p>
        </p:txBody>
      </p:sp>
      <p:sp>
        <p:nvSpPr>
          <p:cNvPr id="750" name="K"/>
          <p:cNvSpPr/>
          <p:nvPr/>
        </p:nvSpPr>
        <p:spPr>
          <a:xfrm>
            <a:off x="7554348" y="6561806"/>
            <a:ext cx="823611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</a:t>
            </a:r>
          </a:p>
        </p:txBody>
      </p:sp>
      <p:sp>
        <p:nvSpPr>
          <p:cNvPr id="751" name="H"/>
          <p:cNvSpPr/>
          <p:nvPr/>
        </p:nvSpPr>
        <p:spPr>
          <a:xfrm>
            <a:off x="10778679" y="4577038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</a:t>
            </a:r>
          </a:p>
        </p:txBody>
      </p:sp>
      <p:sp>
        <p:nvSpPr>
          <p:cNvPr id="752" name="L"/>
          <p:cNvSpPr/>
          <p:nvPr/>
        </p:nvSpPr>
        <p:spPr>
          <a:xfrm>
            <a:off x="10778679" y="6571463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</a:t>
            </a:r>
          </a:p>
        </p:txBody>
      </p:sp>
      <p:sp>
        <p:nvSpPr>
          <p:cNvPr id="753" name="O"/>
          <p:cNvSpPr/>
          <p:nvPr/>
        </p:nvSpPr>
        <p:spPr>
          <a:xfrm>
            <a:off x="7543012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</a:t>
            </a:r>
          </a:p>
        </p:txBody>
      </p:sp>
      <p:sp>
        <p:nvSpPr>
          <p:cNvPr id="754" name="P"/>
          <p:cNvSpPr/>
          <p:nvPr/>
        </p:nvSpPr>
        <p:spPr>
          <a:xfrm>
            <a:off x="10778679" y="8446234"/>
            <a:ext cx="823612" cy="82791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8EDFC2-222A-BDA3-B851-13367E43CF54}"/>
              </a:ext>
            </a:extLst>
          </p:cNvPr>
          <p:cNvSpPr/>
          <p:nvPr/>
        </p:nvSpPr>
        <p:spPr>
          <a:xfrm>
            <a:off x="819671" y="2597149"/>
            <a:ext cx="8309340" cy="6411939"/>
          </a:xfrm>
          <a:prstGeom prst="rect">
            <a:avLst/>
          </a:prstGeom>
          <a:solidFill>
            <a:srgbClr val="FEF2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8" name="Breadth-First Search Pseudo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Breadth-First Search Pseudocode</a:t>
            </a:r>
          </a:p>
        </p:txBody>
      </p:sp>
      <p:sp>
        <p:nvSpPr>
          <p:cNvPr id="759" name="Algorithm BFS(G,s)  Initialise empty list L0 Insert s into L0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391414">
              <a:spcBef>
                <a:spcPts val="2800"/>
              </a:spcBef>
              <a:buSzTx/>
              <a:buNone/>
              <a:defRPr sz="2144"/>
            </a:pPr>
            <a:r>
              <a:rPr dirty="0"/>
              <a:t>Algorithm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BFS</a:t>
            </a:r>
            <a:r>
              <a:rPr dirty="0"/>
              <a:t>(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/>
              <a:t>,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rPr dirty="0"/>
              <a:t>)</a:t>
            </a:r>
            <a:br>
              <a:rPr dirty="0"/>
            </a:br>
            <a:br>
              <a:rPr dirty="0"/>
            </a:br>
            <a:r>
              <a:rPr dirty="0" err="1"/>
              <a:t>Initialise</a:t>
            </a:r>
            <a:r>
              <a:rPr dirty="0"/>
              <a:t> empty list </a:t>
            </a:r>
            <a:r>
              <a:rPr b="1" dirty="0">
                <a:solidFill>
                  <a:schemeClr val="accent5">
                    <a:lumOff val="-29866"/>
                  </a:schemeClr>
                </a:solidFill>
              </a:rPr>
              <a:t>L</a:t>
            </a:r>
            <a:r>
              <a:rPr b="1" baseline="-5999" dirty="0">
                <a:solidFill>
                  <a:schemeClr val="accent5">
                    <a:lumOff val="-29866"/>
                  </a:schemeClr>
                </a:solidFill>
              </a:rPr>
              <a:t>0</a:t>
            </a:r>
            <a:br>
              <a:rPr b="1" baseline="-5999" dirty="0">
                <a:solidFill>
                  <a:schemeClr val="accent5">
                    <a:lumOff val="-29866"/>
                  </a:schemeClr>
                </a:solidFill>
              </a:rPr>
            </a:br>
            <a:r>
              <a:rPr dirty="0"/>
              <a:t>Insert 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rPr dirty="0"/>
              <a:t> into </a:t>
            </a:r>
            <a:r>
              <a:rPr b="1" dirty="0">
                <a:solidFill>
                  <a:schemeClr val="accent5">
                    <a:lumOff val="-29866"/>
                  </a:schemeClr>
                </a:solidFill>
              </a:rPr>
              <a:t>L</a:t>
            </a:r>
            <a:r>
              <a:rPr b="1" baseline="-5999" dirty="0">
                <a:solidFill>
                  <a:schemeClr val="accent5">
                    <a:lumOff val="-29866"/>
                  </a:schemeClr>
                </a:solidFill>
              </a:rPr>
              <a:t>0</a:t>
            </a:r>
            <a:br>
              <a:rPr lang="en-GB" b="1" baseline="-5999" dirty="0">
                <a:solidFill>
                  <a:schemeClr val="accent5">
                    <a:lumOff val="-29866"/>
                  </a:schemeClr>
                </a:solidFill>
              </a:rPr>
            </a:br>
            <a:r>
              <a:rPr lang="en-GB" dirty="0"/>
              <a:t>Label all nodes </a:t>
            </a:r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dirty="0"/>
              <a:t> as </a:t>
            </a:r>
            <a:r>
              <a:rPr lang="en-GB" dirty="0">
                <a:solidFill>
                  <a:srgbClr val="0070C0"/>
                </a:solidFill>
              </a:rPr>
              <a:t>undiscovered</a:t>
            </a:r>
            <a:br>
              <a:rPr lang="en-GB" dirty="0"/>
            </a:br>
            <a:r>
              <a:rPr lang="en-GB" dirty="0"/>
              <a:t>Label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GB" dirty="0"/>
              <a:t> as </a:t>
            </a:r>
            <a:r>
              <a:rPr lang="en-GB" dirty="0">
                <a:solidFill>
                  <a:srgbClr val="0070C0"/>
                </a:solidFill>
              </a:rPr>
              <a:t>discovered</a:t>
            </a:r>
            <a:endParaRPr b="1" baseline="-5999" dirty="0">
              <a:solidFill>
                <a:srgbClr val="0070C0"/>
              </a:solidFill>
            </a:endParaRPr>
          </a:p>
          <a:p>
            <a:pPr marL="0" indent="0" defTabSz="391414">
              <a:spcBef>
                <a:spcPts val="2800"/>
              </a:spcBef>
              <a:buSzTx/>
              <a:buNone/>
              <a:defRPr sz="2144"/>
            </a:pPr>
            <a:r>
              <a:rPr dirty="0"/>
              <a:t>Set </a:t>
            </a:r>
            <a:r>
              <a:rPr i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i</a:t>
            </a:r>
            <a:r>
              <a:rPr dirty="0"/>
              <a:t>=0</a:t>
            </a:r>
            <a:br>
              <a:rPr dirty="0"/>
            </a:br>
            <a:r>
              <a:rPr dirty="0"/>
              <a:t>While </a:t>
            </a:r>
            <a:r>
              <a:rPr b="1" dirty="0">
                <a:solidFill>
                  <a:schemeClr val="accent5">
                    <a:lumOff val="-29866"/>
                  </a:schemeClr>
                </a:solidFill>
              </a:rPr>
              <a:t>L</a:t>
            </a:r>
            <a:r>
              <a:rPr b="1" baseline="-5999" dirty="0">
                <a:solidFill>
                  <a:schemeClr val="accent5">
                    <a:lumOff val="-29866"/>
                  </a:schemeClr>
                </a:solidFill>
              </a:rPr>
              <a:t>i</a:t>
            </a:r>
            <a:r>
              <a:rPr b="1" baseline="-5999" dirty="0"/>
              <a:t> </a:t>
            </a:r>
            <a:r>
              <a:rPr dirty="0"/>
              <a:t>is not empty</a:t>
            </a:r>
            <a:br>
              <a:rPr dirty="0"/>
            </a:br>
            <a:r>
              <a:rPr dirty="0"/>
              <a:t>      </a:t>
            </a:r>
            <a:r>
              <a:rPr dirty="0" err="1"/>
              <a:t>Initialise</a:t>
            </a:r>
            <a:r>
              <a:rPr dirty="0"/>
              <a:t> empty list </a:t>
            </a:r>
            <a:r>
              <a:rPr b="1" dirty="0">
                <a:solidFill>
                  <a:schemeClr val="accent5">
                    <a:lumOff val="-29866"/>
                  </a:schemeClr>
                </a:solidFill>
              </a:rPr>
              <a:t>L</a:t>
            </a:r>
            <a:r>
              <a:rPr b="1" baseline="-5999" dirty="0">
                <a:solidFill>
                  <a:schemeClr val="accent5">
                    <a:lumOff val="-29866"/>
                  </a:schemeClr>
                </a:solidFill>
              </a:rPr>
              <a:t>i+1</a:t>
            </a:r>
            <a:br>
              <a:rPr b="1" baseline="-5999" dirty="0">
                <a:solidFill>
                  <a:schemeClr val="accent5">
                    <a:lumOff val="-29866"/>
                  </a:schemeClr>
                </a:solidFill>
              </a:rPr>
            </a:br>
            <a:r>
              <a:rPr b="1" baseline="-5999" dirty="0"/>
              <a:t>         </a:t>
            </a:r>
            <a:r>
              <a:rPr dirty="0"/>
              <a:t>for each node 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r>
              <a:rPr dirty="0"/>
              <a:t> in </a:t>
            </a:r>
            <a:r>
              <a:rPr b="1" dirty="0">
                <a:solidFill>
                  <a:schemeClr val="accent5">
                    <a:lumOff val="-29866"/>
                  </a:schemeClr>
                </a:solidFill>
              </a:rPr>
              <a:t>L</a:t>
            </a:r>
            <a:r>
              <a:rPr b="1" baseline="-5999" dirty="0">
                <a:solidFill>
                  <a:schemeClr val="accent5">
                    <a:lumOff val="-29866"/>
                  </a:schemeClr>
                </a:solidFill>
              </a:rPr>
              <a:t>i</a:t>
            </a:r>
            <a:br>
              <a:rPr b="1" baseline="-5999" dirty="0">
                <a:solidFill>
                  <a:schemeClr val="accent5">
                    <a:lumOff val="-29866"/>
                  </a:schemeClr>
                </a:solidFill>
              </a:rPr>
            </a:br>
            <a:r>
              <a:rPr b="1" baseline="-5999" dirty="0">
                <a:solidFill>
                  <a:schemeClr val="accent5">
                    <a:lumOff val="-29866"/>
                  </a:schemeClr>
                </a:solidFill>
              </a:rPr>
              <a:t>             </a:t>
            </a:r>
            <a:r>
              <a:rPr dirty="0"/>
              <a:t>for all edges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incident to 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</a:t>
            </a:r>
            <a:b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</a:b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           </a:t>
            </a:r>
            <a:r>
              <a:rPr dirty="0"/>
              <a:t>if edge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is </a:t>
            </a:r>
            <a:r>
              <a:rPr lang="en-GB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unexplored</a:t>
            </a:r>
            <a:br>
              <a:rPr dirty="0"/>
            </a:br>
            <a:r>
              <a:rPr dirty="0"/>
              <a:t>             let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rPr dirty="0"/>
              <a:t> be the other endpoint of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br>
              <a:rPr dirty="0"/>
            </a:br>
            <a:r>
              <a:rPr dirty="0"/>
              <a:t>             if node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rPr dirty="0"/>
              <a:t> is </a:t>
            </a:r>
            <a:r>
              <a:rPr lang="en-GB" dirty="0">
                <a:solidFill>
                  <a:srgbClr val="0070C0"/>
                </a:solidFill>
              </a:rPr>
              <a:t>undiscovered</a:t>
            </a:r>
            <a:br>
              <a:rPr dirty="0"/>
            </a:br>
            <a:r>
              <a:rPr dirty="0"/>
              <a:t>                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as </a:t>
            </a:r>
            <a: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</a:t>
            </a:r>
            <a:br>
              <a:rPr dirty="0"/>
            </a:br>
            <a:r>
              <a:rPr dirty="0"/>
              <a:t>                insert 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</a:t>
            </a:r>
            <a:r>
              <a:rPr dirty="0"/>
              <a:t> into </a:t>
            </a:r>
            <a:r>
              <a:rPr b="1" dirty="0">
                <a:solidFill>
                  <a:schemeClr val="accent5">
                    <a:lumOff val="-29866"/>
                  </a:schemeClr>
                </a:solidFill>
              </a:rPr>
              <a:t>L</a:t>
            </a:r>
            <a:r>
              <a:rPr b="1" baseline="-5999" dirty="0">
                <a:solidFill>
                  <a:schemeClr val="accent5">
                    <a:lumOff val="-29866"/>
                  </a:schemeClr>
                </a:solidFill>
              </a:rPr>
              <a:t>i+1</a:t>
            </a:r>
            <a:br>
              <a:rPr lang="en-GB" b="1" baseline="-5999" dirty="0">
                <a:solidFill>
                  <a:schemeClr val="accent5">
                    <a:lumOff val="-29866"/>
                  </a:schemeClr>
                </a:solidFill>
              </a:rPr>
            </a:br>
            <a:r>
              <a:rPr lang="en-GB" b="1" baseline="-5999" dirty="0">
                <a:solidFill>
                  <a:schemeClr val="accent5">
                    <a:lumOff val="-29866"/>
                  </a:schemeClr>
                </a:solidFill>
              </a:rPr>
              <a:t>			 </a:t>
            </a:r>
            <a:r>
              <a:rPr lang="en-GB" dirty="0"/>
              <a:t>label </a:t>
            </a:r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dirty="0"/>
              <a:t> as </a:t>
            </a:r>
            <a:r>
              <a:rPr lang="en-GB" dirty="0">
                <a:solidFill>
                  <a:srgbClr val="0070C0"/>
                </a:solidFill>
              </a:rPr>
              <a:t>discovered</a:t>
            </a:r>
            <a:br>
              <a:rPr dirty="0"/>
            </a:br>
            <a:r>
              <a:rPr dirty="0"/>
              <a:t>             else</a:t>
            </a:r>
            <a:br>
              <a:rPr dirty="0"/>
            </a:br>
            <a:r>
              <a:rPr dirty="0"/>
              <a:t>                label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rPr dirty="0"/>
              <a:t> as </a:t>
            </a:r>
            <a: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cross edge</a:t>
            </a:r>
            <a:b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</a:br>
            <a:r>
              <a:rPr i="1" dirty="0" err="1">
                <a:solidFill>
                  <a:schemeClr val="accent1">
                    <a:hueOff val="114395"/>
                    <a:lumOff val="-24975"/>
                  </a:schemeClr>
                </a:solidFill>
              </a:rPr>
              <a:t>i</a:t>
            </a:r>
            <a: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rPr dirty="0"/>
              <a:t>=</a:t>
            </a:r>
            <a:r>
              <a:rPr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i</a:t>
            </a:r>
            <a:r>
              <a:rPr dirty="0"/>
              <a:t>+1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AD09B-FB24-767B-9C3B-5F46376A0A5E}"/>
              </a:ext>
            </a:extLst>
          </p:cNvPr>
          <p:cNvSpPr txBox="1"/>
          <p:nvPr/>
        </p:nvSpPr>
        <p:spPr>
          <a:xfrm>
            <a:off x="9740770" y="3028243"/>
            <a:ext cx="231153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Each </a:t>
            </a:r>
            <a:r>
              <a:rPr lang="en-GB" b="1" dirty="0">
                <a:solidFill>
                  <a:schemeClr val="accent5">
                    <a:lumOff val="-29866"/>
                  </a:schemeClr>
                </a:solidFill>
              </a:rPr>
              <a:t>L</a:t>
            </a:r>
            <a:r>
              <a:rPr lang="en-GB" b="1" baseline="-5999" dirty="0">
                <a:solidFill>
                  <a:schemeClr val="accent5">
                    <a:lumOff val="-29866"/>
                  </a:schemeClr>
                </a:solidFill>
              </a:rPr>
              <a:t>i</a:t>
            </a:r>
            <a:r>
              <a:rPr lang="en-GB" b="1" dirty="0">
                <a:solidFill>
                  <a:schemeClr val="accent5">
                    <a:lumOff val="-29866"/>
                  </a:schemeClr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can be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implemented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by a queue</a:t>
            </a:r>
            <a:r>
              <a:rPr lang="en-GB" b="1" baseline="-5999" dirty="0">
                <a:solidFill>
                  <a:schemeClr val="accent5">
                    <a:lumOff val="-29866"/>
                  </a:schemeClr>
                </a:solidFill>
              </a:rPr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CFF28-7D92-0301-8DEC-43FAE6760BE4}"/>
              </a:ext>
            </a:extLst>
          </p:cNvPr>
          <p:cNvSpPr txBox="1"/>
          <p:nvPr/>
        </p:nvSpPr>
        <p:spPr>
          <a:xfrm>
            <a:off x="9740770" y="5319772"/>
            <a:ext cx="259686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 fact, a single</a:t>
            </a:r>
            <a:b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queue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suffices.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roperties of B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Properties of BFS</a:t>
            </a:r>
          </a:p>
        </p:txBody>
      </p:sp>
      <p:sp>
        <p:nvSpPr>
          <p:cNvPr id="762" name="For simplicity, assume that the graph is connect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simplicity, assume that the graph is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connected.</a:t>
            </a:r>
          </a:p>
          <a:p>
            <a:r>
              <a:t>The traversal visits all vertices of the graph.</a:t>
            </a:r>
          </a:p>
          <a:p>
            <a:r>
              <a:t>The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discovery edges</a:t>
            </a:r>
            <a:r>
              <a:t> form a spanning tree.</a:t>
            </a:r>
          </a:p>
          <a:p>
            <a:r>
              <a:t>The path of the spanning tree from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s</a:t>
            </a:r>
            <a:r>
              <a:t> to a node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t> at level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i</a:t>
            </a:r>
            <a:r>
              <a:rPr i="1"/>
              <a:t> </a:t>
            </a:r>
            <a:r>
              <a:t>has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i</a:t>
            </a:r>
            <a:r>
              <a:t> edges, and this is the shortest path.</a:t>
            </a:r>
          </a:p>
          <a:p>
            <a:r>
              <a:t>If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e</a:t>
            </a:r>
            <a:r>
              <a:t>=(</a:t>
            </a:r>
            <a:r>
              <a:rPr b="1"/>
              <a:t>u</a:t>
            </a:r>
            <a:r>
              <a:t>,</a:t>
            </a:r>
            <a:r>
              <a:rPr b="1"/>
              <a:t>v</a:t>
            </a:r>
            <a:r>
              <a:t>) is a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cross edge</a:t>
            </a:r>
            <a:r>
              <a:t>, then the </a:t>
            </a:r>
            <a:r>
              <a:rPr b="1"/>
              <a:t>u</a:t>
            </a:r>
            <a:r>
              <a:t> and </a:t>
            </a:r>
            <a:r>
              <a:rPr b="1"/>
              <a:t>v</a:t>
            </a:r>
            <a:r>
              <a:t> differ by at most one level.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Running time of B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Running time of BFS</a:t>
            </a:r>
          </a:p>
        </p:txBody>
      </p:sp>
      <p:sp>
        <p:nvSpPr>
          <p:cNvPr id="765" name="In every iteration, we consider nodes on different level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every iteration, we consider nodes on different levels. </a:t>
            </a:r>
          </a:p>
          <a:p>
            <a:pPr lvl="1"/>
            <a:r>
              <a:t>Therefore nodes are not considered twice.</a:t>
            </a:r>
          </a:p>
          <a:p>
            <a:r>
              <a:t>Every edge is examined at most twice.</a:t>
            </a:r>
          </a:p>
          <a:p>
            <a:r>
              <a:t>Therefore, BFS runs in time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O(n+m)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DFS vs B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DFS vs BFS</a:t>
            </a:r>
          </a:p>
        </p:txBody>
      </p:sp>
      <p:sp>
        <p:nvSpPr>
          <p:cNvPr id="768" name="Which one is bette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Which one is better?</a:t>
            </a:r>
          </a:p>
          <a:p>
            <a:r>
              <a:rPr dirty="0"/>
              <a:t>Depends on what we use it for.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uiExpan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s, cycles, trees and cliq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Lines, cycles, trees and cliques</a:t>
            </a:r>
          </a:p>
        </p:txBody>
      </p:sp>
      <p:sp>
        <p:nvSpPr>
          <p:cNvPr id="150" name="Oval"/>
          <p:cNvSpPr/>
          <p:nvPr/>
        </p:nvSpPr>
        <p:spPr>
          <a:xfrm>
            <a:off x="856252" y="3187175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Oval"/>
          <p:cNvSpPr/>
          <p:nvPr/>
        </p:nvSpPr>
        <p:spPr>
          <a:xfrm>
            <a:off x="3979193" y="3005176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2" name="Oval"/>
          <p:cNvSpPr/>
          <p:nvPr/>
        </p:nvSpPr>
        <p:spPr>
          <a:xfrm>
            <a:off x="4543450" y="4308344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3" name="Oval"/>
          <p:cNvSpPr/>
          <p:nvPr/>
        </p:nvSpPr>
        <p:spPr>
          <a:xfrm>
            <a:off x="2461071" y="3730651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1366771" y="3476441"/>
            <a:ext cx="1120435" cy="451727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4352793" y="3476162"/>
            <a:ext cx="336446" cy="867150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Line"/>
          <p:cNvSpPr/>
          <p:nvPr/>
        </p:nvSpPr>
        <p:spPr>
          <a:xfrm>
            <a:off x="2930157" y="4102858"/>
            <a:ext cx="1631899" cy="387754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Oval"/>
          <p:cNvSpPr/>
          <p:nvPr/>
        </p:nvSpPr>
        <p:spPr>
          <a:xfrm>
            <a:off x="7102133" y="343508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Oval"/>
          <p:cNvSpPr/>
          <p:nvPr/>
        </p:nvSpPr>
        <p:spPr>
          <a:xfrm>
            <a:off x="10225074" y="3253089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9" name="Oval"/>
          <p:cNvSpPr/>
          <p:nvPr/>
        </p:nvSpPr>
        <p:spPr>
          <a:xfrm>
            <a:off x="10789332" y="4556256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Oval"/>
          <p:cNvSpPr/>
          <p:nvPr/>
        </p:nvSpPr>
        <p:spPr>
          <a:xfrm>
            <a:off x="8706952" y="3978563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1" name="Line"/>
          <p:cNvSpPr/>
          <p:nvPr/>
        </p:nvSpPr>
        <p:spPr>
          <a:xfrm>
            <a:off x="7612652" y="3724353"/>
            <a:ext cx="1120435" cy="451727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ine"/>
          <p:cNvSpPr/>
          <p:nvPr/>
        </p:nvSpPr>
        <p:spPr>
          <a:xfrm>
            <a:off x="10598675" y="3724074"/>
            <a:ext cx="336446" cy="867150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3" name="Line"/>
          <p:cNvSpPr/>
          <p:nvPr/>
        </p:nvSpPr>
        <p:spPr>
          <a:xfrm>
            <a:off x="9176039" y="4350770"/>
            <a:ext cx="1631898" cy="387754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Line"/>
          <p:cNvSpPr/>
          <p:nvPr/>
        </p:nvSpPr>
        <p:spPr>
          <a:xfrm flipH="1">
            <a:off x="7596064" y="3501667"/>
            <a:ext cx="2624975" cy="101477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Oval"/>
          <p:cNvSpPr/>
          <p:nvPr/>
        </p:nvSpPr>
        <p:spPr>
          <a:xfrm>
            <a:off x="901385" y="6799853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Oval"/>
          <p:cNvSpPr/>
          <p:nvPr/>
        </p:nvSpPr>
        <p:spPr>
          <a:xfrm>
            <a:off x="4024325" y="6617854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7" name="Oval"/>
          <p:cNvSpPr/>
          <p:nvPr/>
        </p:nvSpPr>
        <p:spPr>
          <a:xfrm>
            <a:off x="4588583" y="7921021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Oval"/>
          <p:cNvSpPr/>
          <p:nvPr/>
        </p:nvSpPr>
        <p:spPr>
          <a:xfrm>
            <a:off x="2506203" y="7343329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Line"/>
          <p:cNvSpPr/>
          <p:nvPr/>
        </p:nvSpPr>
        <p:spPr>
          <a:xfrm>
            <a:off x="1411903" y="7089119"/>
            <a:ext cx="1120435" cy="451726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>
            <a:off x="4397926" y="7088840"/>
            <a:ext cx="336446" cy="867149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Line"/>
          <p:cNvSpPr/>
          <p:nvPr/>
        </p:nvSpPr>
        <p:spPr>
          <a:xfrm>
            <a:off x="2975290" y="7715535"/>
            <a:ext cx="1631898" cy="387755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2" name="Line"/>
          <p:cNvSpPr/>
          <p:nvPr/>
        </p:nvSpPr>
        <p:spPr>
          <a:xfrm flipH="1">
            <a:off x="1395315" y="6866433"/>
            <a:ext cx="2624976" cy="101476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 flipH="1">
            <a:off x="2966945" y="6986933"/>
            <a:ext cx="1093349" cy="46339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174" name="Connection Line"/>
          <p:cNvCxnSpPr>
            <a:cxnSpLocks/>
            <a:stCxn id="3" idx="1"/>
          </p:cNvCxnSpPr>
          <p:nvPr/>
        </p:nvCxnSpPr>
        <p:spPr>
          <a:xfrm flipV="1">
            <a:off x="1168400" y="8288584"/>
            <a:ext cx="3482480" cy="4516"/>
          </a:xfrm>
          <a:prstGeom prst="straightConnector1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</p:cxnSp>
      <p:sp>
        <p:nvSpPr>
          <p:cNvPr id="175" name="Oval"/>
          <p:cNvSpPr/>
          <p:nvPr/>
        </p:nvSpPr>
        <p:spPr>
          <a:xfrm>
            <a:off x="6809430" y="7184643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Oval"/>
          <p:cNvSpPr/>
          <p:nvPr/>
        </p:nvSpPr>
        <p:spPr>
          <a:xfrm>
            <a:off x="9932370" y="7002645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Oval"/>
          <p:cNvSpPr/>
          <p:nvPr/>
        </p:nvSpPr>
        <p:spPr>
          <a:xfrm>
            <a:off x="10496628" y="8305813"/>
            <a:ext cx="511045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Oval"/>
          <p:cNvSpPr/>
          <p:nvPr/>
        </p:nvSpPr>
        <p:spPr>
          <a:xfrm>
            <a:off x="8414248" y="7728120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Line"/>
          <p:cNvSpPr/>
          <p:nvPr/>
        </p:nvSpPr>
        <p:spPr>
          <a:xfrm>
            <a:off x="7319949" y="7473910"/>
            <a:ext cx="1120435" cy="451727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10305971" y="7473631"/>
            <a:ext cx="336446" cy="867150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>
            <a:off x="8883335" y="8100327"/>
            <a:ext cx="1631898" cy="387754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Oval"/>
          <p:cNvSpPr/>
          <p:nvPr/>
        </p:nvSpPr>
        <p:spPr>
          <a:xfrm>
            <a:off x="7473818" y="6217581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>
            <a:off x="7868516" y="6671738"/>
            <a:ext cx="671421" cy="1102456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Line"/>
          <p:cNvSpPr txBox="1"/>
          <p:nvPr/>
        </p:nvSpPr>
        <p:spPr>
          <a:xfrm>
            <a:off x="2573041" y="2841142"/>
            <a:ext cx="68458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Line</a:t>
            </a:r>
          </a:p>
        </p:txBody>
      </p:sp>
      <p:sp>
        <p:nvSpPr>
          <p:cNvPr id="185" name="Cycle"/>
          <p:cNvSpPr txBox="1"/>
          <p:nvPr/>
        </p:nvSpPr>
        <p:spPr>
          <a:xfrm>
            <a:off x="8521580" y="2832104"/>
            <a:ext cx="88178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Cycle</a:t>
            </a:r>
          </a:p>
        </p:txBody>
      </p:sp>
      <p:sp>
        <p:nvSpPr>
          <p:cNvPr id="186" name="Clique"/>
          <p:cNvSpPr txBox="1"/>
          <p:nvPr/>
        </p:nvSpPr>
        <p:spPr>
          <a:xfrm>
            <a:off x="2423537" y="5872390"/>
            <a:ext cx="98359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Clique</a:t>
            </a:r>
          </a:p>
        </p:txBody>
      </p:sp>
      <p:sp>
        <p:nvSpPr>
          <p:cNvPr id="187" name="Tree"/>
          <p:cNvSpPr txBox="1"/>
          <p:nvPr/>
        </p:nvSpPr>
        <p:spPr>
          <a:xfrm>
            <a:off x="8812835" y="5872390"/>
            <a:ext cx="68458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Tree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7BB3770-0444-4C91-90A8-A8E44DA6B9C0}"/>
              </a:ext>
            </a:extLst>
          </p:cNvPr>
          <p:cNvSpPr/>
          <p:nvPr/>
        </p:nvSpPr>
        <p:spPr>
          <a:xfrm>
            <a:off x="1028700" y="7085019"/>
            <a:ext cx="1206500" cy="1604941"/>
          </a:xfrm>
          <a:custGeom>
            <a:avLst/>
            <a:gdLst>
              <a:gd name="connsiteX0" fmla="*/ 0 w 1206500"/>
              <a:gd name="connsiteY0" fmla="*/ 407981 h 1604941"/>
              <a:gd name="connsiteX1" fmla="*/ 139700 w 1206500"/>
              <a:gd name="connsiteY1" fmla="*/ 1208081 h 1604941"/>
              <a:gd name="connsiteX2" fmla="*/ 50800 w 1206500"/>
              <a:gd name="connsiteY2" fmla="*/ 1581 h 1604941"/>
              <a:gd name="connsiteX3" fmla="*/ 914400 w 1206500"/>
              <a:gd name="connsiteY3" fmla="*/ 1512881 h 1604941"/>
              <a:gd name="connsiteX4" fmla="*/ 1206500 w 1206500"/>
              <a:gd name="connsiteY4" fmla="*/ 1309681 h 16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1604941">
                <a:moveTo>
                  <a:pt x="0" y="407981"/>
                </a:moveTo>
                <a:cubicBezTo>
                  <a:pt x="65616" y="841897"/>
                  <a:pt x="131233" y="1275814"/>
                  <a:pt x="139700" y="1208081"/>
                </a:cubicBezTo>
                <a:cubicBezTo>
                  <a:pt x="148167" y="1140348"/>
                  <a:pt x="-78317" y="-49219"/>
                  <a:pt x="50800" y="1581"/>
                </a:cubicBezTo>
                <a:cubicBezTo>
                  <a:pt x="179917" y="52381"/>
                  <a:pt x="721783" y="1294864"/>
                  <a:pt x="914400" y="1512881"/>
                </a:cubicBezTo>
                <a:cubicBezTo>
                  <a:pt x="1107017" y="1730898"/>
                  <a:pt x="1156758" y="1520289"/>
                  <a:pt x="1206500" y="1309681"/>
                </a:cubicBezTo>
              </a:path>
            </a:pathLst>
          </a:cu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20C3DE-E60A-4DB9-A30B-292A7CDD246C}"/>
              </a:ext>
            </a:extLst>
          </p:cNvPr>
          <p:cNvCxnSpPr>
            <a:stCxn id="3" idx="1"/>
            <a:endCxn id="165" idx="4"/>
          </p:cNvCxnSpPr>
          <p:nvPr/>
        </p:nvCxnSpPr>
        <p:spPr>
          <a:xfrm flipH="1" flipV="1">
            <a:off x="1156908" y="7321288"/>
            <a:ext cx="11492" cy="971812"/>
          </a:xfrm>
          <a:prstGeom prst="line">
            <a:avLst/>
          </a:prstGeom>
          <a:noFill/>
          <a:ln w="25400" cap="flat">
            <a:solidFill>
              <a:schemeClr val="accent3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raph Represent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 Representations</a:t>
            </a:r>
          </a:p>
        </p:txBody>
      </p:sp>
      <p:sp>
        <p:nvSpPr>
          <p:cNvPr id="190" name="How do we represent a graph G=(V,E)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do we represent a graph </a:t>
            </a:r>
            <a:r>
              <a:rPr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G</a:t>
            </a:r>
            <a:r>
              <a:rPr dirty="0"/>
              <a:t>=(</a:t>
            </a:r>
            <a:r>
              <a:rPr b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rPr dirty="0"/>
              <a:t>,</a:t>
            </a:r>
            <a:r>
              <a:rPr b="1" dirty="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E</a:t>
            </a:r>
            <a:r>
              <a:rPr dirty="0"/>
              <a:t>)?</a:t>
            </a:r>
          </a:p>
          <a:p>
            <a:pPr lvl="1"/>
            <a:r>
              <a:rPr dirty="0"/>
              <a:t>Adjacency Matrix</a:t>
            </a:r>
          </a:p>
          <a:p>
            <a:pPr lvl="1"/>
            <a:r>
              <a:rPr dirty="0"/>
              <a:t>Adjacency List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F796093-7316-0BDE-6C6B-3BA048833641}"/>
              </a:ext>
            </a:extLst>
          </p:cNvPr>
          <p:cNvSpPr/>
          <p:nvPr/>
        </p:nvSpPr>
        <p:spPr>
          <a:xfrm>
            <a:off x="1079292" y="6220918"/>
            <a:ext cx="2968052" cy="1903751"/>
          </a:xfrm>
          <a:prstGeom prst="ellipse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2" name="Adjacency Matrix 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Adjacency Matrix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</a:p>
        </p:txBody>
      </p:sp>
      <p:sp>
        <p:nvSpPr>
          <p:cNvPr id="193" name="The ith node corresponds to the ith row and the ith column.…"/>
          <p:cNvSpPr txBox="1">
            <a:spLocks noGrp="1"/>
          </p:cNvSpPr>
          <p:nvPr>
            <p:ph type="body" sz="half" idx="4294967295"/>
          </p:nvPr>
        </p:nvSpPr>
        <p:spPr>
          <a:xfrm>
            <a:off x="952500" y="2590800"/>
            <a:ext cx="11099800" cy="3205229"/>
          </a:xfrm>
          <a:prstGeom prst="rect">
            <a:avLst/>
          </a:prstGeom>
        </p:spPr>
        <p:txBody>
          <a:bodyPr/>
          <a:lstStyle/>
          <a:p>
            <a:pPr marL="782319" lvl="1" indent="-391159" defTabSz="514095">
              <a:spcBef>
                <a:spcPts val="3600"/>
              </a:spcBef>
              <a:defRPr sz="2816"/>
            </a:pPr>
            <a:r>
              <a:t>The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rPr baseline="31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</a:t>
            </a:r>
            <a:r>
              <a:t> node corresponds to the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rPr baseline="31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</a:t>
            </a:r>
            <a:r>
              <a:t> row and the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rPr baseline="31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column.</a:t>
            </a:r>
          </a:p>
          <a:p>
            <a:pPr marL="782319" lvl="1" indent="-391159" defTabSz="514095">
              <a:spcBef>
                <a:spcPts val="3600"/>
              </a:spcBef>
              <a:defRPr sz="2816"/>
            </a:pPr>
            <a:r>
              <a:t>If there is an edge between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 and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 in the graph, then we have </a:t>
            </a:r>
            <a:r>
              <a:rPr b="1"/>
              <a:t>A</a:t>
            </a:r>
            <a: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] = 1, otherwise </a:t>
            </a:r>
            <a:r>
              <a:rPr b="1"/>
              <a:t>A</a:t>
            </a:r>
            <a: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] = 0.</a:t>
            </a:r>
          </a:p>
          <a:p>
            <a:pPr marL="782319" lvl="1" indent="-391159" defTabSz="514095">
              <a:spcBef>
                <a:spcPts val="3600"/>
              </a:spcBef>
              <a:defRPr sz="2816"/>
            </a:pPr>
            <a:r>
              <a:t>For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undirected</a:t>
            </a:r>
            <a:r>
              <a:t> graphs, necessarily </a:t>
            </a:r>
            <a:r>
              <a:rPr b="1"/>
              <a:t>A</a:t>
            </a:r>
            <a: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] = </a:t>
            </a:r>
            <a:r>
              <a:rPr b="1"/>
              <a:t>A</a:t>
            </a:r>
            <a: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]. For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directed</a:t>
            </a:r>
            <a:r>
              <a:t> graphs, it could be that </a:t>
            </a:r>
            <a:r>
              <a:rPr b="1"/>
              <a:t>A</a:t>
            </a:r>
            <a: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] ≠ </a:t>
            </a:r>
            <a:r>
              <a:rPr b="1"/>
              <a:t>A</a:t>
            </a:r>
            <a: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].</a:t>
            </a:r>
          </a:p>
        </p:txBody>
      </p:sp>
      <p:sp>
        <p:nvSpPr>
          <p:cNvPr id="194" name="1"/>
          <p:cNvSpPr/>
          <p:nvPr/>
        </p:nvSpPr>
        <p:spPr>
          <a:xfrm>
            <a:off x="1541423" y="6626461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195" name="4"/>
          <p:cNvSpPr/>
          <p:nvPr/>
        </p:nvSpPr>
        <p:spPr>
          <a:xfrm>
            <a:off x="4664363" y="6444462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196" name="3"/>
          <p:cNvSpPr/>
          <p:nvPr/>
        </p:nvSpPr>
        <p:spPr>
          <a:xfrm>
            <a:off x="2837242" y="854027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197" name="5"/>
          <p:cNvSpPr/>
          <p:nvPr/>
        </p:nvSpPr>
        <p:spPr>
          <a:xfrm>
            <a:off x="5228621" y="7747630"/>
            <a:ext cx="511044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198" name="2"/>
          <p:cNvSpPr/>
          <p:nvPr/>
        </p:nvSpPr>
        <p:spPr>
          <a:xfrm>
            <a:off x="3146241" y="716993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199" name="Line"/>
          <p:cNvSpPr/>
          <p:nvPr/>
        </p:nvSpPr>
        <p:spPr>
          <a:xfrm>
            <a:off x="2051942" y="6915727"/>
            <a:ext cx="1120434" cy="451727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 flipV="1">
            <a:off x="3637185" y="6801724"/>
            <a:ext cx="1076720" cy="53620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>
            <a:off x="3615328" y="7542144"/>
            <a:ext cx="1631898" cy="387754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Line"/>
          <p:cNvSpPr/>
          <p:nvPr/>
        </p:nvSpPr>
        <p:spPr>
          <a:xfrm flipH="1" flipV="1">
            <a:off x="1926359" y="7114798"/>
            <a:ext cx="1018834" cy="1496731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03" name="Table"/>
          <p:cNvGraphicFramePr/>
          <p:nvPr/>
        </p:nvGraphicFramePr>
        <p:xfrm>
          <a:off x="7236898" y="6560483"/>
          <a:ext cx="3581610" cy="2351070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716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21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djacency List 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Adjacency List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</a:p>
        </p:txBody>
      </p:sp>
      <p:sp>
        <p:nvSpPr>
          <p:cNvPr id="206" name="Nodes are arranged as a list, each node points to the neighbours.…"/>
          <p:cNvSpPr txBox="1">
            <a:spLocks noGrp="1"/>
          </p:cNvSpPr>
          <p:nvPr>
            <p:ph type="body" sz="half" idx="4294967295"/>
          </p:nvPr>
        </p:nvSpPr>
        <p:spPr>
          <a:xfrm>
            <a:off x="952500" y="2590800"/>
            <a:ext cx="11099800" cy="32052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91209" lvl="1" indent="-395604" defTabSz="519937">
              <a:spcBef>
                <a:spcPts val="3700"/>
              </a:spcBef>
              <a:defRPr sz="2848"/>
            </a:pPr>
            <a:r>
              <a:t>Nodes are arranged as a list, each node points to the neighbours.</a:t>
            </a:r>
          </a:p>
          <a:p>
            <a:pPr marL="791209" lvl="1" indent="-395604" defTabSz="519937">
              <a:spcBef>
                <a:spcPts val="3700"/>
              </a:spcBef>
              <a:defRPr sz="2848"/>
            </a:pPr>
            <a:r>
              <a:t>For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undirected</a:t>
            </a:r>
            <a:r>
              <a:t> graphs, the node points only in one direction.</a:t>
            </a:r>
          </a:p>
          <a:p>
            <a:pPr marL="791209" lvl="1" indent="-395604" defTabSz="519937">
              <a:spcBef>
                <a:spcPts val="3700"/>
              </a:spcBef>
              <a:defRPr sz="2848"/>
            </a:pPr>
            <a:r>
              <a:t>For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directed</a:t>
            </a:r>
            <a:r>
              <a:t> graphs, the node points in two directions, for     in-degree and for out-degree</a:t>
            </a:r>
          </a:p>
        </p:txBody>
      </p:sp>
      <p:sp>
        <p:nvSpPr>
          <p:cNvPr id="207" name="1"/>
          <p:cNvSpPr/>
          <p:nvPr/>
        </p:nvSpPr>
        <p:spPr>
          <a:xfrm>
            <a:off x="1541423" y="6626461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208" name="4"/>
          <p:cNvSpPr/>
          <p:nvPr/>
        </p:nvSpPr>
        <p:spPr>
          <a:xfrm>
            <a:off x="4664363" y="6444462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209" name="3"/>
          <p:cNvSpPr/>
          <p:nvPr/>
        </p:nvSpPr>
        <p:spPr>
          <a:xfrm>
            <a:off x="2837242" y="854027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210" name="5"/>
          <p:cNvSpPr/>
          <p:nvPr/>
        </p:nvSpPr>
        <p:spPr>
          <a:xfrm>
            <a:off x="5228621" y="7747630"/>
            <a:ext cx="511044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211" name="2"/>
          <p:cNvSpPr/>
          <p:nvPr/>
        </p:nvSpPr>
        <p:spPr>
          <a:xfrm>
            <a:off x="3146241" y="716993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212" name="Line"/>
          <p:cNvSpPr/>
          <p:nvPr/>
        </p:nvSpPr>
        <p:spPr>
          <a:xfrm>
            <a:off x="2051942" y="6915727"/>
            <a:ext cx="1120434" cy="451727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Line"/>
          <p:cNvSpPr/>
          <p:nvPr/>
        </p:nvSpPr>
        <p:spPr>
          <a:xfrm flipV="1">
            <a:off x="3637185" y="6801724"/>
            <a:ext cx="1076720" cy="53620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Line"/>
          <p:cNvSpPr/>
          <p:nvPr/>
        </p:nvSpPr>
        <p:spPr>
          <a:xfrm>
            <a:off x="3615328" y="7542144"/>
            <a:ext cx="1631898" cy="387754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Line"/>
          <p:cNvSpPr/>
          <p:nvPr/>
        </p:nvSpPr>
        <p:spPr>
          <a:xfrm flipH="1" flipV="1">
            <a:off x="1926359" y="7114798"/>
            <a:ext cx="1018834" cy="1496731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16" name="Table"/>
          <p:cNvGraphicFramePr/>
          <p:nvPr/>
        </p:nvGraphicFramePr>
        <p:xfrm>
          <a:off x="8953024" y="6466440"/>
          <a:ext cx="910467" cy="2539160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91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7" name="Table"/>
          <p:cNvGraphicFramePr/>
          <p:nvPr/>
        </p:nvGraphicFramePr>
        <p:xfrm>
          <a:off x="10692189" y="6453006"/>
          <a:ext cx="1142530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8" name="Table"/>
          <p:cNvGraphicFramePr/>
          <p:nvPr/>
        </p:nvGraphicFramePr>
        <p:xfrm>
          <a:off x="10692189" y="6940215"/>
          <a:ext cx="1142530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9" name="Table"/>
          <p:cNvGraphicFramePr/>
          <p:nvPr/>
        </p:nvGraphicFramePr>
        <p:xfrm>
          <a:off x="10692189" y="7483846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0" name="Table"/>
          <p:cNvGraphicFramePr/>
          <p:nvPr/>
        </p:nvGraphicFramePr>
        <p:xfrm>
          <a:off x="10692189" y="7973583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1" name="Table"/>
          <p:cNvGraphicFramePr/>
          <p:nvPr/>
        </p:nvGraphicFramePr>
        <p:xfrm>
          <a:off x="10692189" y="8487152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2" name="Line"/>
          <p:cNvSpPr/>
          <p:nvPr/>
        </p:nvSpPr>
        <p:spPr>
          <a:xfrm flipV="1">
            <a:off x="9870944" y="6758341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 flipV="1">
            <a:off x="9870944" y="7218585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 flipV="1">
            <a:off x="9870944" y="7734005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9870944" y="8223743"/>
            <a:ext cx="798999" cy="9604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6" name="Line"/>
          <p:cNvSpPr/>
          <p:nvPr/>
        </p:nvSpPr>
        <p:spPr>
          <a:xfrm flipV="1">
            <a:off x="9870944" y="8726972"/>
            <a:ext cx="798999" cy="9604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djacency List 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Adjacency List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</a:p>
        </p:txBody>
      </p:sp>
      <p:sp>
        <p:nvSpPr>
          <p:cNvPr id="229" name="Nodes are arranged as a list, each node points to the neighbours.…"/>
          <p:cNvSpPr txBox="1">
            <a:spLocks noGrp="1"/>
          </p:cNvSpPr>
          <p:nvPr>
            <p:ph type="body" sz="half" idx="4294967295"/>
          </p:nvPr>
        </p:nvSpPr>
        <p:spPr>
          <a:xfrm>
            <a:off x="952500" y="2590800"/>
            <a:ext cx="11099800" cy="32052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91209" lvl="1" indent="-395604" defTabSz="519937">
              <a:spcBef>
                <a:spcPts val="3700"/>
              </a:spcBef>
              <a:defRPr sz="2848"/>
            </a:pPr>
            <a:r>
              <a:t>Nodes are arranged as a list, each node points to the neighbours.</a:t>
            </a:r>
          </a:p>
          <a:p>
            <a:pPr marL="791209" lvl="1" indent="-395604" defTabSz="519937">
              <a:spcBef>
                <a:spcPts val="3700"/>
              </a:spcBef>
              <a:defRPr sz="2848"/>
            </a:pPr>
            <a:r>
              <a:t>For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undirected</a:t>
            </a:r>
            <a:r>
              <a:t> graphs, the node points only in one direction.</a:t>
            </a:r>
          </a:p>
          <a:p>
            <a:pPr marL="791209" lvl="1" indent="-395604" defTabSz="519937">
              <a:spcBef>
                <a:spcPts val="3700"/>
              </a:spcBef>
              <a:defRPr sz="2848"/>
            </a:pPr>
            <a:r>
              <a:t>For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directed</a:t>
            </a:r>
            <a:r>
              <a:t> graphs, the node points in two directions, for     in-degree and for out-degree.</a:t>
            </a:r>
          </a:p>
        </p:txBody>
      </p:sp>
      <p:sp>
        <p:nvSpPr>
          <p:cNvPr id="230" name="1"/>
          <p:cNvSpPr/>
          <p:nvPr/>
        </p:nvSpPr>
        <p:spPr>
          <a:xfrm>
            <a:off x="1541423" y="6626461"/>
            <a:ext cx="511044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231" name="4"/>
          <p:cNvSpPr/>
          <p:nvPr/>
        </p:nvSpPr>
        <p:spPr>
          <a:xfrm>
            <a:off x="4664363" y="6444462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232" name="3"/>
          <p:cNvSpPr/>
          <p:nvPr/>
        </p:nvSpPr>
        <p:spPr>
          <a:xfrm>
            <a:off x="2837242" y="854027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233" name="5"/>
          <p:cNvSpPr/>
          <p:nvPr/>
        </p:nvSpPr>
        <p:spPr>
          <a:xfrm>
            <a:off x="5228621" y="7747630"/>
            <a:ext cx="511044" cy="521435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234" name="2"/>
          <p:cNvSpPr/>
          <p:nvPr/>
        </p:nvSpPr>
        <p:spPr>
          <a:xfrm>
            <a:off x="3146241" y="7169937"/>
            <a:ext cx="511045" cy="52143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235" name="Line"/>
          <p:cNvSpPr/>
          <p:nvPr/>
        </p:nvSpPr>
        <p:spPr>
          <a:xfrm>
            <a:off x="2051942" y="6915727"/>
            <a:ext cx="1120434" cy="451727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 flipV="1">
            <a:off x="3637185" y="6801724"/>
            <a:ext cx="1076720" cy="536202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7" name="Line"/>
          <p:cNvSpPr/>
          <p:nvPr/>
        </p:nvSpPr>
        <p:spPr>
          <a:xfrm>
            <a:off x="3615328" y="7542144"/>
            <a:ext cx="1631898" cy="387754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8" name="Line"/>
          <p:cNvSpPr/>
          <p:nvPr/>
        </p:nvSpPr>
        <p:spPr>
          <a:xfrm flipH="1" flipV="1">
            <a:off x="1926359" y="7114798"/>
            <a:ext cx="1018834" cy="1496731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39" name="Table"/>
          <p:cNvGraphicFramePr/>
          <p:nvPr/>
        </p:nvGraphicFramePr>
        <p:xfrm>
          <a:off x="8953024" y="6466440"/>
          <a:ext cx="910467" cy="2539160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91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0" name="Table"/>
          <p:cNvGraphicFramePr/>
          <p:nvPr/>
        </p:nvGraphicFramePr>
        <p:xfrm>
          <a:off x="10692189" y="6453006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1" name="Table"/>
          <p:cNvGraphicFramePr/>
          <p:nvPr/>
        </p:nvGraphicFramePr>
        <p:xfrm>
          <a:off x="10692189" y="6968426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2" name="Table"/>
          <p:cNvGraphicFramePr/>
          <p:nvPr/>
        </p:nvGraphicFramePr>
        <p:xfrm>
          <a:off x="10692189" y="7483846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3" name="Table"/>
          <p:cNvGraphicFramePr/>
          <p:nvPr/>
        </p:nvGraphicFramePr>
        <p:xfrm>
          <a:off x="7579061" y="7973583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4" name="Table"/>
          <p:cNvGraphicFramePr/>
          <p:nvPr/>
        </p:nvGraphicFramePr>
        <p:xfrm>
          <a:off x="10692189" y="8487375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" name="Line"/>
          <p:cNvSpPr/>
          <p:nvPr/>
        </p:nvSpPr>
        <p:spPr>
          <a:xfrm flipV="1">
            <a:off x="9870944" y="6758341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6" name="Line"/>
          <p:cNvSpPr/>
          <p:nvPr/>
        </p:nvSpPr>
        <p:spPr>
          <a:xfrm flipV="1">
            <a:off x="9870944" y="7218585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7" name="Line"/>
          <p:cNvSpPr/>
          <p:nvPr/>
        </p:nvSpPr>
        <p:spPr>
          <a:xfrm flipV="1">
            <a:off x="9870944" y="7734005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48" name="Table"/>
          <p:cNvGraphicFramePr/>
          <p:nvPr/>
        </p:nvGraphicFramePr>
        <p:xfrm>
          <a:off x="7579061" y="6453006"/>
          <a:ext cx="570663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7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9" name="Line"/>
          <p:cNvSpPr/>
          <p:nvPr/>
        </p:nvSpPr>
        <p:spPr>
          <a:xfrm flipV="1">
            <a:off x="8130519" y="6752767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50" name="Table"/>
          <p:cNvGraphicFramePr/>
          <p:nvPr/>
        </p:nvGraphicFramePr>
        <p:xfrm>
          <a:off x="7027974" y="6968426"/>
          <a:ext cx="1121750" cy="50434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6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1" name="Line"/>
          <p:cNvSpPr/>
          <p:nvPr/>
        </p:nvSpPr>
        <p:spPr>
          <a:xfrm flipV="1">
            <a:off x="8130519" y="7213011"/>
            <a:ext cx="798999" cy="960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2" name="Line"/>
          <p:cNvSpPr/>
          <p:nvPr/>
        </p:nvSpPr>
        <p:spPr>
          <a:xfrm flipV="1">
            <a:off x="8130519" y="8218169"/>
            <a:ext cx="798999" cy="9604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3" name="Line"/>
          <p:cNvSpPr/>
          <p:nvPr/>
        </p:nvSpPr>
        <p:spPr>
          <a:xfrm flipV="1">
            <a:off x="9870944" y="8737535"/>
            <a:ext cx="798999" cy="9604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Adjacency Matrix vs Adjacency Li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Adjacency Matrix vs Adjacency List</a:t>
            </a:r>
          </a:p>
        </p:txBody>
      </p:sp>
      <p:sp>
        <p:nvSpPr>
          <p:cNvPr id="256" name="Adjacency Matrix"/>
          <p:cNvSpPr txBox="1"/>
          <p:nvPr/>
        </p:nvSpPr>
        <p:spPr>
          <a:xfrm>
            <a:off x="1220595" y="3134865"/>
            <a:ext cx="263713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Adjacency Matrix</a:t>
            </a:r>
          </a:p>
        </p:txBody>
      </p:sp>
      <p:sp>
        <p:nvSpPr>
          <p:cNvPr id="257" name="Adjacency List"/>
          <p:cNvSpPr txBox="1"/>
          <p:nvPr/>
        </p:nvSpPr>
        <p:spPr>
          <a:xfrm>
            <a:off x="8676041" y="3134865"/>
            <a:ext cx="22479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Adjacency List</a:t>
            </a:r>
          </a:p>
        </p:txBody>
      </p:sp>
      <p:sp>
        <p:nvSpPr>
          <p:cNvPr id="258" name="Line"/>
          <p:cNvSpPr/>
          <p:nvPr/>
        </p:nvSpPr>
        <p:spPr>
          <a:xfrm flipV="1">
            <a:off x="6266883" y="2784133"/>
            <a:ext cx="1" cy="51902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Memory: O(n2)"/>
          <p:cNvSpPr txBox="1"/>
          <p:nvPr/>
        </p:nvSpPr>
        <p:spPr>
          <a:xfrm>
            <a:off x="1502281" y="4317789"/>
            <a:ext cx="20737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Memory: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O(n</a:t>
            </a:r>
            <a:r>
              <a:rPr baseline="31999">
                <a:solidFill>
                  <a:schemeClr val="accent5">
                    <a:lumOff val="-29866"/>
                  </a:schemeClr>
                </a:solidFill>
              </a:rPr>
              <a:t>2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)</a:t>
            </a:r>
          </a:p>
        </p:txBody>
      </p:sp>
      <p:sp>
        <p:nvSpPr>
          <p:cNvPr id="260" name="Memory: O(m+n)"/>
          <p:cNvSpPr txBox="1"/>
          <p:nvPr/>
        </p:nvSpPr>
        <p:spPr>
          <a:xfrm>
            <a:off x="8530753" y="4317789"/>
            <a:ext cx="240365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Memory: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O(m+n)</a:t>
            </a:r>
          </a:p>
        </p:txBody>
      </p:sp>
      <p:sp>
        <p:nvSpPr>
          <p:cNvPr id="261" name="Checking adjacency of u and v Time: O(1)"/>
          <p:cNvSpPr txBox="1"/>
          <p:nvPr/>
        </p:nvSpPr>
        <p:spPr>
          <a:xfrm>
            <a:off x="752905" y="5216472"/>
            <a:ext cx="4297985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Checking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adjacency</a:t>
            </a:r>
            <a:r>
              <a:t>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 </a:t>
            </a:r>
            <a:r>
              <a:t>and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br/>
            <a:r>
              <a:t>Time: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O(1)</a:t>
            </a:r>
          </a:p>
        </p:txBody>
      </p:sp>
      <p:sp>
        <p:nvSpPr>
          <p:cNvPr id="262" name="Finding all adjacent nodes of u Time: O(n)"/>
          <p:cNvSpPr txBox="1"/>
          <p:nvPr/>
        </p:nvSpPr>
        <p:spPr>
          <a:xfrm>
            <a:off x="655521" y="6483454"/>
            <a:ext cx="4492753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b="0"/>
            </a:pPr>
            <a:r>
              <a:t>Finding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all adjacent nodes</a:t>
            </a:r>
            <a:r>
              <a:t>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br/>
            <a:r>
              <a:t>Time: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O(n) </a:t>
            </a:r>
          </a:p>
        </p:txBody>
      </p:sp>
      <p:sp>
        <p:nvSpPr>
          <p:cNvPr id="263" name="Checking adjacency of u and v Time: O(min(deg(u),deg(b))"/>
          <p:cNvSpPr txBox="1"/>
          <p:nvPr/>
        </p:nvSpPr>
        <p:spPr>
          <a:xfrm>
            <a:off x="7568527" y="5143625"/>
            <a:ext cx="432810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dirty="0"/>
              <a:t>Checking </a:t>
            </a:r>
            <a:r>
              <a:rPr i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adjacency</a:t>
            </a:r>
            <a:r>
              <a:rPr dirty="0"/>
              <a:t> of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 </a:t>
            </a:r>
            <a:r>
              <a:rPr dirty="0"/>
              <a:t>and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br>
              <a:rPr dirty="0"/>
            </a:br>
            <a:r>
              <a:rPr dirty="0"/>
              <a:t>Time: 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O(min(deg(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),deg(</a:t>
            </a:r>
            <a:r>
              <a:rPr lang="en-GB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  <a:r>
              <a:rPr dirty="0">
                <a:solidFill>
                  <a:schemeClr val="accent5">
                    <a:lumOff val="-29866"/>
                  </a:schemeClr>
                </a:solidFill>
              </a:rPr>
              <a:t>))</a:t>
            </a:r>
          </a:p>
        </p:txBody>
      </p:sp>
      <p:sp>
        <p:nvSpPr>
          <p:cNvPr id="264" name="Finding all adjacent nodes of u Time: O(deg(u))"/>
          <p:cNvSpPr txBox="1"/>
          <p:nvPr/>
        </p:nvSpPr>
        <p:spPr>
          <a:xfrm>
            <a:off x="7486204" y="6350219"/>
            <a:ext cx="4492753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b="0"/>
            </a:pPr>
            <a:r>
              <a:t>Finding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all adjacent nodes</a:t>
            </a:r>
            <a:r>
              <a:t>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br/>
            <a:r>
              <a:t>Time: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O(deg(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)) </a:t>
            </a:r>
          </a:p>
        </p:txBody>
      </p:sp>
      <p:sp>
        <p:nvSpPr>
          <p:cNvPr id="265" name="Question: What kind of graphs are the ones for which Adjacency List is more appropriate?"/>
          <p:cNvSpPr txBox="1"/>
          <p:nvPr/>
        </p:nvSpPr>
        <p:spPr>
          <a:xfrm>
            <a:off x="243636" y="8345494"/>
            <a:ext cx="12517527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Question:</a:t>
            </a:r>
            <a:r>
              <a:t> What kind of graphs are the ones for which Adjacency List is more appropriate? </a:t>
            </a:r>
          </a:p>
        </p:txBody>
      </p:sp>
      <p:sp>
        <p:nvSpPr>
          <p:cNvPr id="266" name="Answer: Sparse graphs (i.e., graphs were n &gt;&gt; m)"/>
          <p:cNvSpPr txBox="1"/>
          <p:nvPr/>
        </p:nvSpPr>
        <p:spPr>
          <a:xfrm>
            <a:off x="3047491" y="8750948"/>
            <a:ext cx="6909817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Answer:</a:t>
            </a:r>
            <a:r>
              <a:t> Sparse graphs (i.e., graphs were n &gt;&gt; 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animBg="1" advAuto="0"/>
      <p:bldP spid="266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2513</Words>
  <Application>Microsoft Macintosh PowerPoint</Application>
  <PresentationFormat>Custom</PresentationFormat>
  <Paragraphs>379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Abadi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Introduction to Algorithms and Data Structures</vt:lpstr>
      <vt:lpstr>Graph Definitions</vt:lpstr>
      <vt:lpstr>Graph Definitions</vt:lpstr>
      <vt:lpstr>Lines, cycles, trees and cliques</vt:lpstr>
      <vt:lpstr>Graph Representations</vt:lpstr>
      <vt:lpstr>Adjacency Matrix A</vt:lpstr>
      <vt:lpstr>Adjacency List L</vt:lpstr>
      <vt:lpstr>Adjacency List L</vt:lpstr>
      <vt:lpstr>Adjacency Matrix vs Adjacency List</vt:lpstr>
      <vt:lpstr>Searching a graph</vt:lpstr>
      <vt:lpstr>An idea on a tree</vt:lpstr>
      <vt:lpstr>Graph Traversal</vt:lpstr>
      <vt:lpstr>DFS In words</vt:lpstr>
      <vt:lpstr>Depth-First Search</vt:lpstr>
      <vt:lpstr>Visualising Depth-First Search</vt:lpstr>
      <vt:lpstr>Definitions</vt:lpstr>
      <vt:lpstr>Definitions</vt:lpstr>
      <vt:lpstr>Depth-First Search Pseudocode</vt:lpstr>
      <vt:lpstr>Depth-First Search</vt:lpstr>
      <vt:lpstr>Depth-First Search</vt:lpstr>
      <vt:lpstr>Implementing DFS</vt:lpstr>
      <vt:lpstr>Properties of DFS</vt:lpstr>
      <vt:lpstr>Running time of DFS</vt:lpstr>
      <vt:lpstr>Depth-First Search Pseudocode</vt:lpstr>
      <vt:lpstr>Running time of DFS</vt:lpstr>
      <vt:lpstr>Depth-First Search Pseudocode</vt:lpstr>
      <vt:lpstr>Running time of DFS</vt:lpstr>
      <vt:lpstr>Implementing DFS</vt:lpstr>
      <vt:lpstr>Using a stack</vt:lpstr>
      <vt:lpstr>Using a stack</vt:lpstr>
      <vt:lpstr>Using a stack</vt:lpstr>
      <vt:lpstr>Breadth-First Search</vt:lpstr>
      <vt:lpstr>Simple idea</vt:lpstr>
      <vt:lpstr>Visualising Breadth-First Search</vt:lpstr>
      <vt:lpstr>Breadth-First Search</vt:lpstr>
      <vt:lpstr>Breadth-First Search Pseudocode</vt:lpstr>
      <vt:lpstr>Properties of BFS</vt:lpstr>
      <vt:lpstr>Running time of BFS</vt:lpstr>
      <vt:lpstr>DFS vs BFS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Algorithmic Techniques  (COMP523)</dc:title>
  <cp:lastModifiedBy>Aris Filos-Ratsikas</cp:lastModifiedBy>
  <cp:revision>8</cp:revision>
  <cp:lastPrinted>2023-11-12T11:04:03Z</cp:lastPrinted>
  <dcterms:modified xsi:type="dcterms:W3CDTF">2023-11-13T11:11:03Z</dcterms:modified>
</cp:coreProperties>
</file>