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4" r:id="rId1"/>
  </p:sldMasterIdLst>
  <p:sldIdLst>
    <p:sldId id="256" r:id="rId2"/>
    <p:sldId id="269" r:id="rId3"/>
    <p:sldId id="270" r:id="rId4"/>
    <p:sldId id="271" r:id="rId5"/>
    <p:sldId id="272" r:id="rId6"/>
    <p:sldId id="273" r:id="rId7"/>
    <p:sldId id="274" r:id="rId8"/>
    <p:sldId id="275" r:id="rId9"/>
    <p:sldId id="266" r:id="rId10"/>
    <p:sldId id="264" r:id="rId11"/>
    <p:sldId id="268"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10"/>
    <p:restoredTop sz="94694"/>
  </p:normalViewPr>
  <p:slideViewPr>
    <p:cSldViewPr snapToGrid="0" snapToObjects="1">
      <p:cViewPr varScale="1">
        <p:scale>
          <a:sx n="121" d="100"/>
          <a:sy n="121" d="100"/>
        </p:scale>
        <p:origin x="50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GB"/>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pPr algn="l"/>
            <a:fld id="{0DCFB061-4267-4D9F-8017-6F550D3068DF}" type="datetime1">
              <a:rPr lang="en-US" smtClean="0"/>
              <a:t>2/14/24</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pPr algn="l"/>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795034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141BC61-5547-4A60-8DA1-6699760D9972}" type="datetime1">
              <a:rPr lang="en-US" smtClean="0"/>
              <a:t>2/14/24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3928374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24B9D1C6-60D0-4CD1-8F31-F912522EB041}" type="datetime1">
              <a:rPr lang="en-US" smtClean="0"/>
              <a:t>2/14/24</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1040656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GB"/>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7A4ED5C-5A53-433E-8A55-46F54CE81DA5}" type="datetime1">
              <a:rPr lang="en-US" smtClean="0"/>
              <a:t>2/14/24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2631421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GB"/>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29CABC0C-B6DF-45E9-B954-11C99AA62C3E}" type="datetime1">
              <a:rPr lang="en-US" smtClean="0"/>
              <a:t>2/14/24</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1680073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GB"/>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A4AB71B9-2624-4F21-93EE-35A78B1A0DAD}" type="datetime1">
              <a:rPr lang="en-US" smtClean="0"/>
              <a:t>2/14/24</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1675228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GB"/>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36D37C2A-BE2E-4840-A907-3254E2916C96}" type="datetime1">
              <a:rPr lang="en-US" smtClean="0"/>
              <a:t>2/14/24</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2481803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05CD215-1C45-48A0-8534-39FFE8A7C95A}" type="datetime1">
              <a:rPr lang="en-US" smtClean="0"/>
              <a:t>2/14/24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2223349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D3363A0F-DEF3-4134-98D0-2E1276938A8B}" type="datetime1">
              <a:rPr lang="en-US" smtClean="0"/>
              <a:t>2/14/24</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845959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GB"/>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61A2E4C8-2960-4ADD-862C-4D9643CB15AC}" type="datetime1">
              <a:rPr lang="en-US" smtClean="0"/>
              <a:t>2/14/24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1387924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GB"/>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48BDEA15-09CD-4275-A8E0-385C965F48B0}" type="datetime1">
              <a:rPr lang="en-US" smtClean="0"/>
              <a:t>2/14/24</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196696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AF8082C-0922-4249-A612-B415F5231620}" type="datetime1">
              <a:rPr lang="en-US" smtClean="0"/>
              <a:t>2/14/24</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79641563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sldNum="0" hdr="0" ftr="0" dt="0"/>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arxiv.org/abs/2206.1186"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8">
            <a:extLst>
              <a:ext uri="{FF2B5EF4-FFF2-40B4-BE49-F238E27FC236}">
                <a16:creationId xmlns:a16="http://schemas.microsoft.com/office/drawing/2014/main" id="{9499C9FE-4B17-4937-9EB8-3E1A97E32D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10">
            <a:extLst>
              <a:ext uri="{FF2B5EF4-FFF2-40B4-BE49-F238E27FC236}">
                <a16:creationId xmlns:a16="http://schemas.microsoft.com/office/drawing/2014/main" id="{BA1AA859-8E3B-49BF-83F6-ADF050A2CF3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2" name="Freeform 5">
              <a:extLst>
                <a:ext uri="{FF2B5EF4-FFF2-40B4-BE49-F238E27FC236}">
                  <a16:creationId xmlns:a16="http://schemas.microsoft.com/office/drawing/2014/main" id="{EA5E9A71-2A94-4FAA-859F-1930C2E9187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29674" y="1298404"/>
              <a:ext cx="9702800" cy="5573512"/>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Lst>
              <a:ahLst/>
              <a:cxnLst>
                <a:cxn ang="0">
                  <a:pos x="T0" y="T1"/>
                </a:cxn>
                <a:cxn ang="0">
                  <a:pos x="T2" y="T3"/>
                </a:cxn>
                <a:cxn ang="0">
                  <a:pos x="T4" y="T5"/>
                </a:cxn>
                <a:cxn ang="0">
                  <a:pos x="T6" y="T7"/>
                </a:cxn>
                <a:cxn ang="0">
                  <a:pos x="T8" y="T9"/>
                </a:cxn>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Freeform 6">
              <a:extLst>
                <a:ext uri="{FF2B5EF4-FFF2-40B4-BE49-F238E27FC236}">
                  <a16:creationId xmlns:a16="http://schemas.microsoft.com/office/drawing/2014/main" id="{15C43A1A-EE63-4F18-BA50-6BCC0C5FB0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70451" y="2018236"/>
              <a:ext cx="7373938" cy="484889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Lst>
              <a:ahLst/>
              <a:cxnLst>
                <a:cxn ang="0">
                  <a:pos x="T0" y="T1"/>
                </a:cxn>
                <a:cxn ang="0">
                  <a:pos x="T2" y="T3"/>
                </a:cxn>
                <a:cxn ang="0">
                  <a:pos x="T4" y="T5"/>
                </a:cxn>
                <a:cxn ang="0">
                  <a:pos x="T6" y="T7"/>
                </a:cxn>
                <a:cxn ang="0">
                  <a:pos x="T8" y="T9"/>
                </a:cxn>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7">
              <a:extLst>
                <a:ext uri="{FF2B5EF4-FFF2-40B4-BE49-F238E27FC236}">
                  <a16:creationId xmlns:a16="http://schemas.microsoft.com/office/drawing/2014/main" id="{D20E631E-2C68-4E27-B833-094ECE50952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51351" y="1788400"/>
              <a:ext cx="8035925" cy="508351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Lst>
              <a:ahLst/>
              <a:cxnLst>
                <a:cxn ang="0">
                  <a:pos x="T0" y="T1"/>
                </a:cxn>
                <a:cxn ang="0">
                  <a:pos x="T2" y="T3"/>
                </a:cxn>
                <a:cxn ang="0">
                  <a:pos x="T4" y="T5"/>
                </a:cxn>
                <a:cxn ang="0">
                  <a:pos x="T6" y="T7"/>
                </a:cxn>
                <a:cxn ang="0">
                  <a:pos x="T8" y="T9"/>
                </a:cxn>
                <a:cxn ang="0">
                  <a:pos x="T10" y="T11"/>
                </a:cxn>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Freeform 8">
              <a:extLst>
                <a:ext uri="{FF2B5EF4-FFF2-40B4-BE49-F238E27FC236}">
                  <a16:creationId xmlns:a16="http://schemas.microsoft.com/office/drawing/2014/main" id="{2446723A-FC6F-4012-8557-06069FA130F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49842"/>
              <a:ext cx="10334625" cy="6322075"/>
            </a:xfrm>
            <a:custGeom>
              <a:avLst/>
              <a:gdLst>
                <a:gd name="T0" fmla="*/ 1873 w 2171"/>
                <a:gd name="T1" fmla="*/ 1326 h 1326"/>
                <a:gd name="T2" fmla="*/ 1609 w 2171"/>
                <a:gd name="T3" fmla="*/ 473 h 1326"/>
                <a:gd name="T4" fmla="*/ 880 w 2171"/>
                <a:gd name="T5" fmla="*/ 63 h 1326"/>
                <a:gd name="T6" fmla="*/ 0 w 2171"/>
                <a:gd name="T7" fmla="*/ 423 h 1326"/>
              </a:gdLst>
              <a:ahLst/>
              <a:cxnLst>
                <a:cxn ang="0">
                  <a:pos x="T0" y="T1"/>
                </a:cxn>
                <a:cxn ang="0">
                  <a:pos x="T2" y="T3"/>
                </a:cxn>
                <a:cxn ang="0">
                  <a:pos x="T4" y="T5"/>
                </a:cxn>
                <a:cxn ang="0">
                  <a:pos x="T6" y="T7"/>
                </a:cxn>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9">
              <a:extLst>
                <a:ext uri="{FF2B5EF4-FFF2-40B4-BE49-F238E27FC236}">
                  <a16:creationId xmlns:a16="http://schemas.microsoft.com/office/drawing/2014/main" id="{7F3D87D4-252C-4471-A220-28B58BF4391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6186246"/>
              <a:ext cx="504825" cy="681527"/>
            </a:xfrm>
            <a:custGeom>
              <a:avLst/>
              <a:gdLst>
                <a:gd name="T0" fmla="*/ 0 w 106"/>
                <a:gd name="T1" fmla="*/ 0 h 143"/>
                <a:gd name="T2" fmla="*/ 106 w 106"/>
                <a:gd name="T3" fmla="*/ 143 h 143"/>
              </a:gdLst>
              <a:ahLst/>
              <a:cxnLst>
                <a:cxn ang="0">
                  <a:pos x="T0" y="T1"/>
                </a:cxn>
                <a:cxn ang="0">
                  <a:pos x="T2" y="T3"/>
                </a:cxn>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10">
              <a:extLst>
                <a:ext uri="{FF2B5EF4-FFF2-40B4-BE49-F238E27FC236}">
                  <a16:creationId xmlns:a16="http://schemas.microsoft.com/office/drawing/2014/main" id="{054B916A-0FD0-4006-BD6C-9D29CA03AC8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1881"/>
              <a:ext cx="11091863" cy="6923796"/>
            </a:xfrm>
            <a:custGeom>
              <a:avLst/>
              <a:gdLst>
                <a:gd name="T0" fmla="*/ 2046 w 2330"/>
                <a:gd name="T1" fmla="*/ 1452 h 1452"/>
                <a:gd name="T2" fmla="*/ 1813 w 2330"/>
                <a:gd name="T3" fmla="*/ 601 h 1452"/>
                <a:gd name="T4" fmla="*/ 956 w 2330"/>
                <a:gd name="T5" fmla="*/ 97 h 1452"/>
                <a:gd name="T6" fmla="*/ 0 w 2330"/>
                <a:gd name="T7" fmla="*/ 366 h 1452"/>
              </a:gdLst>
              <a:ahLst/>
              <a:cxnLst>
                <a:cxn ang="0">
                  <a:pos x="T0" y="T1"/>
                </a:cxn>
                <a:cxn ang="0">
                  <a:pos x="T2" y="T3"/>
                </a:cxn>
                <a:cxn ang="0">
                  <a:pos x="T4" y="T5"/>
                </a:cxn>
                <a:cxn ang="0">
                  <a:pos x="T6" y="T7"/>
                </a:cxn>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11">
              <a:extLst>
                <a:ext uri="{FF2B5EF4-FFF2-40B4-BE49-F238E27FC236}">
                  <a16:creationId xmlns:a16="http://schemas.microsoft.com/office/drawing/2014/main" id="{2133C3B4-D163-43CB-B3FC-A1B9A1DC387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426601" y="5579"/>
              <a:ext cx="5788025" cy="6847184"/>
            </a:xfrm>
            <a:custGeom>
              <a:avLst/>
              <a:gdLst>
                <a:gd name="T0" fmla="*/ 1094 w 1216"/>
                <a:gd name="T1" fmla="*/ 1436 h 1436"/>
                <a:gd name="T2" fmla="*/ 709 w 1216"/>
                <a:gd name="T3" fmla="*/ 551 h 1436"/>
                <a:gd name="T4" fmla="*/ 0 w 1216"/>
                <a:gd name="T5" fmla="*/ 0 h 1436"/>
              </a:gdLst>
              <a:ahLst/>
              <a:cxnLst>
                <a:cxn ang="0">
                  <a:pos x="T0" y="T1"/>
                </a:cxn>
                <a:cxn ang="0">
                  <a:pos x="T2" y="T3"/>
                </a:cxn>
                <a:cxn ang="0">
                  <a:pos x="T4" y="T5"/>
                </a:cxn>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12">
              <a:extLst>
                <a:ext uri="{FF2B5EF4-FFF2-40B4-BE49-F238E27FC236}">
                  <a16:creationId xmlns:a16="http://schemas.microsoft.com/office/drawing/2014/main" id="{44DECBCA-815C-4296-B4DA-F12AD81F2DB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1057275" cy="614491"/>
            </a:xfrm>
            <a:custGeom>
              <a:avLst/>
              <a:gdLst>
                <a:gd name="T0" fmla="*/ 222 w 222"/>
                <a:gd name="T1" fmla="*/ 0 h 129"/>
                <a:gd name="T2" fmla="*/ 0 w 222"/>
                <a:gd name="T3" fmla="*/ 129 h 129"/>
              </a:gdLst>
              <a:ahLst/>
              <a:cxnLst>
                <a:cxn ang="0">
                  <a:pos x="T0" y="T1"/>
                </a:cxn>
                <a:cxn ang="0">
                  <a:pos x="T2" y="T3"/>
                </a:cxn>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13">
              <a:extLst>
                <a:ext uri="{FF2B5EF4-FFF2-40B4-BE49-F238E27FC236}">
                  <a16:creationId xmlns:a16="http://schemas.microsoft.com/office/drawing/2014/main" id="{B6C3CA6F-2113-4095-B77D-19519074C19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21889" y="5579"/>
              <a:ext cx="5588000" cy="6866337"/>
            </a:xfrm>
            <a:custGeom>
              <a:avLst/>
              <a:gdLst>
                <a:gd name="T0" fmla="*/ 1067 w 1174"/>
                <a:gd name="T1" fmla="*/ 1440 h 1440"/>
                <a:gd name="T2" fmla="*/ 698 w 1174"/>
                <a:gd name="T3" fmla="*/ 577 h 1440"/>
                <a:gd name="T4" fmla="*/ 0 w 1174"/>
                <a:gd name="T5" fmla="*/ 0 h 1440"/>
              </a:gdLst>
              <a:ahLst/>
              <a:cxnLst>
                <a:cxn ang="0">
                  <a:pos x="T0" y="T1"/>
                </a:cxn>
                <a:cxn ang="0">
                  <a:pos x="T2" y="T3"/>
                </a:cxn>
                <a:cxn ang="0">
                  <a:pos x="T4" y="T5"/>
                </a:cxn>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4">
              <a:extLst>
                <a:ext uri="{FF2B5EF4-FFF2-40B4-BE49-F238E27FC236}">
                  <a16:creationId xmlns:a16="http://schemas.microsoft.com/office/drawing/2014/main" id="{6A23EEC5-4C2F-4460-B6F6-A6852C46F1A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790"/>
              <a:ext cx="595313" cy="352734"/>
            </a:xfrm>
            <a:custGeom>
              <a:avLst/>
              <a:gdLst>
                <a:gd name="T0" fmla="*/ 125 w 125"/>
                <a:gd name="T1" fmla="*/ 0 h 74"/>
                <a:gd name="T2" fmla="*/ 0 w 125"/>
                <a:gd name="T3" fmla="*/ 74 h 74"/>
              </a:gdLst>
              <a:ahLst/>
              <a:cxnLst>
                <a:cxn ang="0">
                  <a:pos x="T0" y="T1"/>
                </a:cxn>
                <a:cxn ang="0">
                  <a:pos x="T2" y="T3"/>
                </a:cxn>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5">
              <a:extLst>
                <a:ext uri="{FF2B5EF4-FFF2-40B4-BE49-F238E27FC236}">
                  <a16:creationId xmlns:a16="http://schemas.microsoft.com/office/drawing/2014/main" id="{9CAEC751-845A-4873-BCB3-29B7EF60FDF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012389" y="5579"/>
              <a:ext cx="5497513" cy="6866337"/>
            </a:xfrm>
            <a:custGeom>
              <a:avLst/>
              <a:gdLst>
                <a:gd name="T0" fmla="*/ 1056 w 1155"/>
                <a:gd name="T1" fmla="*/ 1440 h 1440"/>
                <a:gd name="T2" fmla="*/ 686 w 1155"/>
                <a:gd name="T3" fmla="*/ 580 h 1440"/>
                <a:gd name="T4" fmla="*/ 0 w 1155"/>
                <a:gd name="T5" fmla="*/ 0 h 1440"/>
              </a:gdLst>
              <a:ahLst/>
              <a:cxnLst>
                <a:cxn ang="0">
                  <a:pos x="T0" y="T1"/>
                </a:cxn>
                <a:cxn ang="0">
                  <a:pos x="T2" y="T3"/>
                </a:cxn>
                <a:cxn ang="0">
                  <a:pos x="T4" y="T5"/>
                </a:cxn>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6">
              <a:extLst>
                <a:ext uri="{FF2B5EF4-FFF2-40B4-BE49-F238E27FC236}">
                  <a16:creationId xmlns:a16="http://schemas.microsoft.com/office/drawing/2014/main" id="{FA38FC93-11A4-4EB5-BC13-85FB353CD10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357188" cy="213875"/>
            </a:xfrm>
            <a:custGeom>
              <a:avLst/>
              <a:gdLst>
                <a:gd name="T0" fmla="*/ 75 w 75"/>
                <a:gd name="T1" fmla="*/ 0 h 45"/>
                <a:gd name="T2" fmla="*/ 0 w 75"/>
                <a:gd name="T3" fmla="*/ 45 h 45"/>
              </a:gdLst>
              <a:ahLst/>
              <a:cxnLst>
                <a:cxn ang="0">
                  <a:pos x="T0" y="T1"/>
                </a:cxn>
                <a:cxn ang="0">
                  <a:pos x="T2" y="T3"/>
                </a:cxn>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7">
              <a:extLst>
                <a:ext uri="{FF2B5EF4-FFF2-40B4-BE49-F238E27FC236}">
                  <a16:creationId xmlns:a16="http://schemas.microsoft.com/office/drawing/2014/main" id="{B5B6AC4D-E640-47F2-AA5A-9F9A1DB88E9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210826" y="790"/>
              <a:ext cx="5522913" cy="6871126"/>
            </a:xfrm>
            <a:custGeom>
              <a:avLst/>
              <a:gdLst>
                <a:gd name="T0" fmla="*/ 1053 w 1160"/>
                <a:gd name="T1" fmla="*/ 1441 h 1441"/>
                <a:gd name="T2" fmla="*/ 705 w 1160"/>
                <a:gd name="T3" fmla="*/ 599 h 1441"/>
                <a:gd name="T4" fmla="*/ 0 w 1160"/>
                <a:gd name="T5" fmla="*/ 0 h 1441"/>
              </a:gdLst>
              <a:ahLst/>
              <a:cxnLst>
                <a:cxn ang="0">
                  <a:pos x="T0" y="T1"/>
                </a:cxn>
                <a:cxn ang="0">
                  <a:pos x="T2" y="T3"/>
                </a:cxn>
                <a:cxn ang="0">
                  <a:pos x="T4" y="T5"/>
                </a:cxn>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8">
              <a:extLst>
                <a:ext uri="{FF2B5EF4-FFF2-40B4-BE49-F238E27FC236}">
                  <a16:creationId xmlns:a16="http://schemas.microsoft.com/office/drawing/2014/main" id="{962630FB-473F-4D83-8B9F-EC52E31CA55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63239" y="5579"/>
              <a:ext cx="5413375" cy="6866337"/>
            </a:xfrm>
            <a:custGeom>
              <a:avLst/>
              <a:gdLst>
                <a:gd name="T0" fmla="*/ 1040 w 1137"/>
                <a:gd name="T1" fmla="*/ 1440 h 1440"/>
                <a:gd name="T2" fmla="*/ 698 w 1137"/>
                <a:gd name="T3" fmla="*/ 611 h 1440"/>
                <a:gd name="T4" fmla="*/ 0 w 1137"/>
                <a:gd name="T5" fmla="*/ 0 h 1440"/>
              </a:gdLst>
              <a:ahLst/>
              <a:cxnLst>
                <a:cxn ang="0">
                  <a:pos x="T0" y="T1"/>
                </a:cxn>
                <a:cxn ang="0">
                  <a:pos x="T2" y="T3"/>
                </a:cxn>
                <a:cxn ang="0">
                  <a:pos x="T4" y="T5"/>
                </a:cxn>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9">
              <a:extLst>
                <a:ext uri="{FF2B5EF4-FFF2-40B4-BE49-F238E27FC236}">
                  <a16:creationId xmlns:a16="http://schemas.microsoft.com/office/drawing/2014/main" id="{035721E2-E73B-4E57-92E2-DE71F0D170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877576" y="5579"/>
              <a:ext cx="5037138" cy="6861550"/>
            </a:xfrm>
            <a:custGeom>
              <a:avLst/>
              <a:gdLst>
                <a:gd name="T0" fmla="*/ 1011 w 1058"/>
                <a:gd name="T1" fmla="*/ 1439 h 1439"/>
                <a:gd name="T2" fmla="*/ 648 w 1058"/>
                <a:gd name="T3" fmla="*/ 617 h 1439"/>
                <a:gd name="T4" fmla="*/ 0 w 1058"/>
                <a:gd name="T5" fmla="*/ 0 h 1439"/>
              </a:gdLst>
              <a:ahLst/>
              <a:cxnLst>
                <a:cxn ang="0">
                  <a:pos x="T0" y="T1"/>
                </a:cxn>
                <a:cxn ang="0">
                  <a:pos x="T2" y="T3"/>
                </a:cxn>
                <a:cxn ang="0">
                  <a:pos x="T4" y="T5"/>
                </a:cxn>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20">
              <a:extLst>
                <a:ext uri="{FF2B5EF4-FFF2-40B4-BE49-F238E27FC236}">
                  <a16:creationId xmlns:a16="http://schemas.microsoft.com/office/drawing/2014/main" id="{3071D074-66CD-4273-AF66-207364BA3EA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768289" y="5579"/>
              <a:ext cx="3417888" cy="2742066"/>
            </a:xfrm>
            <a:custGeom>
              <a:avLst/>
              <a:gdLst>
                <a:gd name="T0" fmla="*/ 718 w 718"/>
                <a:gd name="T1" fmla="*/ 575 h 575"/>
                <a:gd name="T2" fmla="*/ 0 w 718"/>
                <a:gd name="T3" fmla="*/ 0 h 575"/>
              </a:gdLst>
              <a:ahLst/>
              <a:cxnLst>
                <a:cxn ang="0">
                  <a:pos x="T0" y="T1"/>
                </a:cxn>
                <a:cxn ang="0">
                  <a:pos x="T2" y="T3"/>
                </a:cxn>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21">
              <a:extLst>
                <a:ext uri="{FF2B5EF4-FFF2-40B4-BE49-F238E27FC236}">
                  <a16:creationId xmlns:a16="http://schemas.microsoft.com/office/drawing/2014/main" id="{4197CB22-95EA-4E41-94A6-6BCE8C02787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235014" y="10367"/>
              <a:ext cx="2951163" cy="2555325"/>
            </a:xfrm>
            <a:custGeom>
              <a:avLst/>
              <a:gdLst>
                <a:gd name="T0" fmla="*/ 620 w 620"/>
                <a:gd name="T1" fmla="*/ 536 h 536"/>
                <a:gd name="T2" fmla="*/ 0 w 620"/>
                <a:gd name="T3" fmla="*/ 0 h 536"/>
              </a:gdLst>
              <a:ahLst/>
              <a:cxnLst>
                <a:cxn ang="0">
                  <a:pos x="T0" y="T1"/>
                </a:cxn>
                <a:cxn ang="0">
                  <a:pos x="T2" y="T3"/>
                </a:cxn>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22">
              <a:extLst>
                <a:ext uri="{FF2B5EF4-FFF2-40B4-BE49-F238E27FC236}">
                  <a16:creationId xmlns:a16="http://schemas.microsoft.com/office/drawing/2014/main" id="{622F5B4E-EBC2-4021-A986-B40B49442B7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20826" y="5579"/>
              <a:ext cx="2165350" cy="1358265"/>
            </a:xfrm>
            <a:custGeom>
              <a:avLst/>
              <a:gdLst>
                <a:gd name="T0" fmla="*/ 0 w 455"/>
                <a:gd name="T1" fmla="*/ 0 h 285"/>
                <a:gd name="T2" fmla="*/ 455 w 455"/>
                <a:gd name="T3" fmla="*/ 285 h 285"/>
              </a:gdLst>
              <a:ahLst/>
              <a:cxnLst>
                <a:cxn ang="0">
                  <a:pos x="T0" y="T1"/>
                </a:cxn>
                <a:cxn ang="0">
                  <a:pos x="T2" y="T3"/>
                </a:cxn>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23">
              <a:extLst>
                <a:ext uri="{FF2B5EF4-FFF2-40B4-BE49-F238E27FC236}">
                  <a16:creationId xmlns:a16="http://schemas.microsoft.com/office/drawing/2014/main" id="{A1450C78-508B-412D-8354-C6AE7E9F939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90826" y="5579"/>
              <a:ext cx="895350" cy="534687"/>
            </a:xfrm>
            <a:custGeom>
              <a:avLst/>
              <a:gdLst>
                <a:gd name="T0" fmla="*/ 0 w 188"/>
                <a:gd name="T1" fmla="*/ 0 h 112"/>
                <a:gd name="T2" fmla="*/ 188 w 188"/>
                <a:gd name="T3" fmla="*/ 112 h 112"/>
              </a:gdLst>
              <a:ahLst/>
              <a:cxnLst>
                <a:cxn ang="0">
                  <a:pos x="T0" y="T1"/>
                </a:cxn>
                <a:cxn ang="0">
                  <a:pos x="T2" y="T3"/>
                </a:cxn>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32" name="Group 31">
            <a:extLst>
              <a:ext uri="{FF2B5EF4-FFF2-40B4-BE49-F238E27FC236}">
                <a16:creationId xmlns:a16="http://schemas.microsoft.com/office/drawing/2014/main" id="{0D2C6055-EB42-4E7C-B358-308A54C713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7084" y="1186483"/>
            <a:ext cx="3822597" cy="4477933"/>
            <a:chOff x="807084" y="1186483"/>
            <a:chExt cx="3822597" cy="4477933"/>
          </a:xfrm>
        </p:grpSpPr>
        <p:sp>
          <p:nvSpPr>
            <p:cNvPr id="33" name="Rectangle 32">
              <a:extLst>
                <a:ext uri="{FF2B5EF4-FFF2-40B4-BE49-F238E27FC236}">
                  <a16:creationId xmlns:a16="http://schemas.microsoft.com/office/drawing/2014/main" id="{8A0384A8-C4E8-407C-BD44-2B989327E0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7531" y="1186483"/>
              <a:ext cx="3821702"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Isosceles Triangle 39">
              <a:extLst>
                <a:ext uri="{FF2B5EF4-FFF2-40B4-BE49-F238E27FC236}">
                  <a16:creationId xmlns:a16="http://schemas.microsoft.com/office/drawing/2014/main" id="{B7F9FA9E-2650-4B17-BA91-C12C0C5F9D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514766"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E96B943E-BAEE-4DC2-87CB-78F6E433D5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7084" y="1991156"/>
              <a:ext cx="382259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2E886D42-AFAA-1948-B4BE-4B37D4A818DE}"/>
              </a:ext>
            </a:extLst>
          </p:cNvPr>
          <p:cNvSpPr>
            <a:spLocks noGrp="1"/>
          </p:cNvSpPr>
          <p:nvPr>
            <p:ph type="ctrTitle"/>
          </p:nvPr>
        </p:nvSpPr>
        <p:spPr>
          <a:xfrm>
            <a:off x="895415" y="2075504"/>
            <a:ext cx="3654569" cy="2042725"/>
          </a:xfrm>
        </p:spPr>
        <p:txBody>
          <a:bodyPr>
            <a:normAutofit/>
          </a:bodyPr>
          <a:lstStyle/>
          <a:p>
            <a:r>
              <a:rPr lang="en-US"/>
              <a:t>Assessing Code</a:t>
            </a:r>
          </a:p>
        </p:txBody>
      </p:sp>
      <p:sp>
        <p:nvSpPr>
          <p:cNvPr id="3" name="Subtitle 2">
            <a:extLst>
              <a:ext uri="{FF2B5EF4-FFF2-40B4-BE49-F238E27FC236}">
                <a16:creationId xmlns:a16="http://schemas.microsoft.com/office/drawing/2014/main" id="{FEDBBF41-449A-6C4D-AAA0-D31540728D23}"/>
              </a:ext>
            </a:extLst>
          </p:cNvPr>
          <p:cNvSpPr>
            <a:spLocks noGrp="1"/>
          </p:cNvSpPr>
          <p:nvPr>
            <p:ph type="subTitle" idx="1"/>
          </p:nvPr>
        </p:nvSpPr>
        <p:spPr>
          <a:xfrm>
            <a:off x="895417" y="4202728"/>
            <a:ext cx="3654568" cy="1026125"/>
          </a:xfrm>
        </p:spPr>
        <p:txBody>
          <a:bodyPr>
            <a:normAutofit/>
          </a:bodyPr>
          <a:lstStyle/>
          <a:p>
            <a:r>
              <a:rPr lang="en-US" dirty="0"/>
              <a:t>Computing in the Classroom Semester 2, Week 5</a:t>
            </a:r>
          </a:p>
        </p:txBody>
      </p:sp>
      <p:pic>
        <p:nvPicPr>
          <p:cNvPr id="4" name="Picture 3" descr="Computer script on a screen">
            <a:extLst>
              <a:ext uri="{FF2B5EF4-FFF2-40B4-BE49-F238E27FC236}">
                <a16:creationId xmlns:a16="http://schemas.microsoft.com/office/drawing/2014/main" id="{C3349604-FB11-4B14-83F7-417E2410CC45}"/>
              </a:ext>
            </a:extLst>
          </p:cNvPr>
          <p:cNvPicPr>
            <a:picLocks noChangeAspect="1"/>
          </p:cNvPicPr>
          <p:nvPr/>
        </p:nvPicPr>
        <p:blipFill rotWithShape="1">
          <a:blip r:embed="rId2"/>
          <a:srcRect r="34349" b="-2"/>
          <a:stretch/>
        </p:blipFill>
        <p:spPr>
          <a:xfrm>
            <a:off x="5446972" y="227"/>
            <a:ext cx="6745028" cy="6858000"/>
          </a:xfrm>
          <a:prstGeom prst="rect">
            <a:avLst/>
          </a:prstGeom>
          <a:ln w="9525">
            <a:noFill/>
          </a:ln>
        </p:spPr>
      </p:pic>
    </p:spTree>
    <p:extLst>
      <p:ext uri="{BB962C8B-B14F-4D97-AF65-F5344CB8AC3E}">
        <p14:creationId xmlns:p14="http://schemas.microsoft.com/office/powerpoint/2010/main" val="2250929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ADF22-1C25-0345-8165-845E3C0C486C}"/>
              </a:ext>
            </a:extLst>
          </p:cNvPr>
          <p:cNvSpPr>
            <a:spLocks noGrp="1"/>
          </p:cNvSpPr>
          <p:nvPr>
            <p:ph type="title"/>
          </p:nvPr>
        </p:nvSpPr>
        <p:spPr/>
        <p:txBody>
          <a:bodyPr/>
          <a:lstStyle/>
          <a:p>
            <a:r>
              <a:rPr lang="en-US" dirty="0"/>
              <a:t>Your evaluation plans</a:t>
            </a:r>
          </a:p>
        </p:txBody>
      </p:sp>
      <p:sp>
        <p:nvSpPr>
          <p:cNvPr id="3" name="Text Placeholder 2">
            <a:extLst>
              <a:ext uri="{FF2B5EF4-FFF2-40B4-BE49-F238E27FC236}">
                <a16:creationId xmlns:a16="http://schemas.microsoft.com/office/drawing/2014/main" id="{735AF521-B1B4-7E4D-A626-DA0CD2DD9379}"/>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314795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2100B8F-10CA-8F41-A8F2-A6986EFB6CC6}"/>
              </a:ext>
            </a:extLst>
          </p:cNvPr>
          <p:cNvSpPr>
            <a:spLocks noGrp="1"/>
          </p:cNvSpPr>
          <p:nvPr>
            <p:ph type="title"/>
          </p:nvPr>
        </p:nvSpPr>
        <p:spPr/>
        <p:txBody>
          <a:bodyPr/>
          <a:lstStyle/>
          <a:p>
            <a:r>
              <a:rPr lang="en-US" dirty="0"/>
              <a:t>For your own projects</a:t>
            </a:r>
          </a:p>
        </p:txBody>
      </p:sp>
      <p:sp>
        <p:nvSpPr>
          <p:cNvPr id="4" name="Content Placeholder 3">
            <a:extLst>
              <a:ext uri="{FF2B5EF4-FFF2-40B4-BE49-F238E27FC236}">
                <a16:creationId xmlns:a16="http://schemas.microsoft.com/office/drawing/2014/main" id="{A0D93DDF-C4D0-0B4E-9D61-B080548C082B}"/>
              </a:ext>
            </a:extLst>
          </p:cNvPr>
          <p:cNvSpPr>
            <a:spLocks noGrp="1"/>
          </p:cNvSpPr>
          <p:nvPr>
            <p:ph idx="1"/>
          </p:nvPr>
        </p:nvSpPr>
        <p:spPr/>
        <p:txBody>
          <a:bodyPr/>
          <a:lstStyle/>
          <a:p>
            <a:pPr lvl="1"/>
            <a:r>
              <a:rPr lang="en-GB" dirty="0"/>
              <a:t>What are you evaluating?</a:t>
            </a:r>
          </a:p>
          <a:p>
            <a:pPr lvl="1"/>
            <a:r>
              <a:rPr lang="en-GB" dirty="0"/>
              <a:t>Who will evaluate it?</a:t>
            </a:r>
          </a:p>
          <a:p>
            <a:pPr lvl="1"/>
            <a:r>
              <a:rPr lang="en-GB" dirty="0"/>
              <a:t>What sort of information do you need to collect?</a:t>
            </a:r>
          </a:p>
          <a:p>
            <a:pPr lvl="1"/>
            <a:r>
              <a:rPr lang="en-GB" dirty="0"/>
              <a:t>How will you analyse the information?</a:t>
            </a:r>
          </a:p>
          <a:p>
            <a:endParaRPr lang="en-US" dirty="0"/>
          </a:p>
        </p:txBody>
      </p:sp>
    </p:spTree>
    <p:extLst>
      <p:ext uri="{BB962C8B-B14F-4D97-AF65-F5344CB8AC3E}">
        <p14:creationId xmlns:p14="http://schemas.microsoft.com/office/powerpoint/2010/main" val="2527591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42C76-DDCF-098F-4B35-160DCF7AEE71}"/>
              </a:ext>
            </a:extLst>
          </p:cNvPr>
          <p:cNvSpPr>
            <a:spLocks noGrp="1"/>
          </p:cNvSpPr>
          <p:nvPr>
            <p:ph type="title"/>
          </p:nvPr>
        </p:nvSpPr>
        <p:spPr/>
        <p:txBody>
          <a:bodyPr>
            <a:normAutofit fontScale="90000"/>
          </a:bodyPr>
          <a:lstStyle/>
          <a:p>
            <a:r>
              <a:rPr lang="en-US" dirty="0"/>
              <a:t>Volunteers needed for my research about </a:t>
            </a:r>
            <a:r>
              <a:rPr lang="en-US" dirty="0" err="1"/>
              <a:t>GenAI</a:t>
            </a:r>
            <a:r>
              <a:rPr lang="en-US" dirty="0"/>
              <a:t> at </a:t>
            </a:r>
            <a:r>
              <a:rPr lang="en-US" dirty="0" err="1"/>
              <a:t>uni</a:t>
            </a:r>
            <a:endParaRPr lang="en-US" dirty="0"/>
          </a:p>
        </p:txBody>
      </p:sp>
      <p:sp>
        <p:nvSpPr>
          <p:cNvPr id="3" name="Content Placeholder 2">
            <a:extLst>
              <a:ext uri="{FF2B5EF4-FFF2-40B4-BE49-F238E27FC236}">
                <a16:creationId xmlns:a16="http://schemas.microsoft.com/office/drawing/2014/main" id="{85AF679B-CE58-41CE-846A-CCE32931623C}"/>
              </a:ext>
            </a:extLst>
          </p:cNvPr>
          <p:cNvSpPr>
            <a:spLocks noGrp="1"/>
          </p:cNvSpPr>
          <p:nvPr>
            <p:ph idx="1"/>
          </p:nvPr>
        </p:nvSpPr>
        <p:spPr/>
        <p:txBody>
          <a:bodyPr/>
          <a:lstStyle/>
          <a:p>
            <a:r>
              <a:rPr lang="en-US" dirty="0"/>
              <a:t>Please email me if you’re willing to talk to me for 20 minutes about how you used </a:t>
            </a:r>
            <a:r>
              <a:rPr lang="en-US" dirty="0" err="1"/>
              <a:t>GenAI</a:t>
            </a:r>
            <a:r>
              <a:rPr lang="en-US" dirty="0"/>
              <a:t> for your </a:t>
            </a:r>
            <a:r>
              <a:rPr lang="en-US" dirty="0" err="1"/>
              <a:t>CiC</a:t>
            </a:r>
            <a:r>
              <a:rPr lang="en-US" dirty="0"/>
              <a:t> assignment</a:t>
            </a:r>
            <a:endParaRPr lang="en-GB" b="1" i="0" u="none" strike="noStrike" dirty="0">
              <a:solidFill>
                <a:srgbClr val="212121"/>
              </a:solidFill>
              <a:effectLst/>
              <a:latin typeface="Open Sans" panose="020B0606030504020204" pitchFamily="34" charset="0"/>
            </a:endParaRPr>
          </a:p>
          <a:p>
            <a:pPr algn="l"/>
            <a:r>
              <a:rPr lang="en-GB" b="1" i="0" u="none" strike="noStrike" dirty="0">
                <a:solidFill>
                  <a:srgbClr val="212121"/>
                </a:solidFill>
                <a:effectLst/>
                <a:latin typeface="Open Sans" panose="020B0606030504020204" pitchFamily="34" charset="0"/>
              </a:rPr>
              <a:t>Interview</a:t>
            </a:r>
            <a:r>
              <a:rPr lang="en-GB" b="0" i="0" u="none" strike="noStrike" dirty="0">
                <a:solidFill>
                  <a:srgbClr val="212121"/>
                </a:solidFill>
                <a:effectLst/>
                <a:latin typeface="Open Sans" panose="020B0606030504020204" pitchFamily="34" charset="0"/>
              </a:rPr>
              <a:t> </a:t>
            </a:r>
            <a:r>
              <a:rPr lang="en-GB" b="1" i="0" u="none" strike="noStrike" dirty="0">
                <a:solidFill>
                  <a:srgbClr val="212121"/>
                </a:solidFill>
                <a:effectLst/>
                <a:latin typeface="Open Sans" panose="020B0606030504020204" pitchFamily="34" charset="0"/>
              </a:rPr>
              <a:t>slots</a:t>
            </a:r>
            <a:endParaRPr lang="en-GB" b="0" i="0" u="none" strike="noStrike" dirty="0">
              <a:solidFill>
                <a:srgbClr val="212121"/>
              </a:solidFill>
              <a:effectLst/>
              <a:latin typeface="Open Sans" panose="020B0606030504020204" pitchFamily="34" charset="0"/>
            </a:endParaRPr>
          </a:p>
          <a:p>
            <a:pPr lvl="1"/>
            <a:r>
              <a:rPr lang="en-GB" b="0" i="0" u="none" strike="noStrike" dirty="0">
                <a:solidFill>
                  <a:srgbClr val="212121"/>
                </a:solidFill>
                <a:effectLst/>
                <a:latin typeface="Open Sans" panose="020B0606030504020204" pitchFamily="34" charset="0"/>
              </a:rPr>
              <a:t>Monday 19th Feb - 1pm - 2pm, 3pm - 4pm</a:t>
            </a:r>
          </a:p>
          <a:p>
            <a:pPr lvl="1"/>
            <a:r>
              <a:rPr lang="en-GB" b="0" i="0" u="none" strike="noStrike" dirty="0">
                <a:solidFill>
                  <a:srgbClr val="212121"/>
                </a:solidFill>
                <a:effectLst/>
                <a:latin typeface="Open Sans" panose="020B0606030504020204" pitchFamily="34" charset="0"/>
              </a:rPr>
              <a:t>Tuesday 20th Feb - 11am - 12, 1pm - 4pm</a:t>
            </a:r>
          </a:p>
          <a:p>
            <a:pPr lvl="1"/>
            <a:r>
              <a:rPr lang="en-GB" b="0" i="0" u="none" strike="noStrike" dirty="0">
                <a:solidFill>
                  <a:srgbClr val="212121"/>
                </a:solidFill>
                <a:effectLst/>
                <a:latin typeface="Open Sans" panose="020B0606030504020204" pitchFamily="34" charset="0"/>
              </a:rPr>
              <a:t>Friday 23rd Feb -11am - 12, 2pm - 4pm</a:t>
            </a:r>
          </a:p>
        </p:txBody>
      </p:sp>
    </p:spTree>
    <p:extLst>
      <p:ext uri="{BB962C8B-B14F-4D97-AF65-F5344CB8AC3E}">
        <p14:creationId xmlns:p14="http://schemas.microsoft.com/office/powerpoint/2010/main" val="2923412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F3ABC-3A80-EFCE-B964-61E1BF65F883}"/>
              </a:ext>
            </a:extLst>
          </p:cNvPr>
          <p:cNvSpPr>
            <a:spLocks noGrp="1"/>
          </p:cNvSpPr>
          <p:nvPr>
            <p:ph type="title"/>
          </p:nvPr>
        </p:nvSpPr>
        <p:spPr/>
        <p:txBody>
          <a:bodyPr/>
          <a:lstStyle/>
          <a:p>
            <a:r>
              <a:rPr lang="en-US" dirty="0"/>
              <a:t>Scheduling for a guest </a:t>
            </a:r>
          </a:p>
        </p:txBody>
      </p:sp>
      <p:sp>
        <p:nvSpPr>
          <p:cNvPr id="3" name="Content Placeholder 2">
            <a:extLst>
              <a:ext uri="{FF2B5EF4-FFF2-40B4-BE49-F238E27FC236}">
                <a16:creationId xmlns:a16="http://schemas.microsoft.com/office/drawing/2014/main" id="{92B6E0CB-5FF8-54DA-7BCB-E29FE53D3394}"/>
              </a:ext>
            </a:extLst>
          </p:cNvPr>
          <p:cNvSpPr>
            <a:spLocks noGrp="1"/>
          </p:cNvSpPr>
          <p:nvPr>
            <p:ph idx="1"/>
          </p:nvPr>
        </p:nvSpPr>
        <p:spPr/>
        <p:txBody>
          <a:bodyPr/>
          <a:lstStyle/>
          <a:p>
            <a:r>
              <a:rPr lang="en-US" dirty="0"/>
              <a:t>Peter Donaldson (a computing teacher and researcher) will be giving a guest talk about code comprehension activities. </a:t>
            </a:r>
          </a:p>
          <a:p>
            <a:r>
              <a:rPr lang="en-US" dirty="0"/>
              <a:t>He is teaching on a Thursday, but he could do an online session on a Wednesday afternoon.</a:t>
            </a:r>
          </a:p>
          <a:p>
            <a:r>
              <a:rPr lang="en-US" dirty="0"/>
              <a:t>Who is free on Wednesday 28</a:t>
            </a:r>
            <a:r>
              <a:rPr lang="en-US" baseline="30000" dirty="0"/>
              <a:t>th</a:t>
            </a:r>
            <a:r>
              <a:rPr lang="en-US" dirty="0"/>
              <a:t> Feb in the afternoon to attend?</a:t>
            </a:r>
          </a:p>
          <a:p>
            <a:r>
              <a:rPr lang="en-US" dirty="0"/>
              <a:t>If we can’t schedule it, we will ask him to pre-record</a:t>
            </a:r>
          </a:p>
        </p:txBody>
      </p:sp>
    </p:spTree>
    <p:extLst>
      <p:ext uri="{BB962C8B-B14F-4D97-AF65-F5344CB8AC3E}">
        <p14:creationId xmlns:p14="http://schemas.microsoft.com/office/powerpoint/2010/main" val="3045133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E23CE-ED1D-1D7F-2188-F41133B34A68}"/>
              </a:ext>
            </a:extLst>
          </p:cNvPr>
          <p:cNvSpPr>
            <a:spLocks noGrp="1"/>
          </p:cNvSpPr>
          <p:nvPr>
            <p:ph type="title"/>
          </p:nvPr>
        </p:nvSpPr>
        <p:spPr/>
        <p:txBody>
          <a:bodyPr/>
          <a:lstStyle/>
          <a:p>
            <a:r>
              <a:rPr lang="en-US" dirty="0"/>
              <a:t>For today</a:t>
            </a:r>
          </a:p>
        </p:txBody>
      </p:sp>
      <p:sp>
        <p:nvSpPr>
          <p:cNvPr id="3" name="Content Placeholder 2">
            <a:extLst>
              <a:ext uri="{FF2B5EF4-FFF2-40B4-BE49-F238E27FC236}">
                <a16:creationId xmlns:a16="http://schemas.microsoft.com/office/drawing/2014/main" id="{BEBF819E-F2D4-5BF6-C6EA-420BB4167E8A}"/>
              </a:ext>
            </a:extLst>
          </p:cNvPr>
          <p:cNvSpPr>
            <a:spLocks noGrp="1"/>
          </p:cNvSpPr>
          <p:nvPr>
            <p:ph idx="1"/>
          </p:nvPr>
        </p:nvSpPr>
        <p:spPr/>
        <p:txBody>
          <a:bodyPr/>
          <a:lstStyle/>
          <a:p>
            <a:r>
              <a:rPr lang="en-US" dirty="0"/>
              <a:t>We’re all going to explore different aspects of automated feedback in groups. You can choose:</a:t>
            </a:r>
          </a:p>
          <a:p>
            <a:pPr lvl="1"/>
            <a:r>
              <a:rPr lang="en-US" dirty="0"/>
              <a:t>Educational focus</a:t>
            </a:r>
          </a:p>
          <a:p>
            <a:pPr lvl="1"/>
            <a:r>
              <a:rPr lang="en-US" dirty="0"/>
              <a:t>AI focus</a:t>
            </a:r>
          </a:p>
          <a:p>
            <a:pPr lvl="1"/>
            <a:r>
              <a:rPr lang="en-US" dirty="0"/>
              <a:t>Programming focus</a:t>
            </a:r>
          </a:p>
          <a:p>
            <a:pPr marL="457200" lvl="1" indent="0">
              <a:buNone/>
            </a:pPr>
            <a:endParaRPr lang="en-US" dirty="0"/>
          </a:p>
        </p:txBody>
      </p:sp>
    </p:spTree>
    <p:extLst>
      <p:ext uri="{BB962C8B-B14F-4D97-AF65-F5344CB8AC3E}">
        <p14:creationId xmlns:p14="http://schemas.microsoft.com/office/powerpoint/2010/main" val="3669141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D6E16-66BD-EE3B-602C-C42E29666E38}"/>
              </a:ext>
            </a:extLst>
          </p:cNvPr>
          <p:cNvSpPr>
            <a:spLocks noGrp="1"/>
          </p:cNvSpPr>
          <p:nvPr>
            <p:ph type="title"/>
          </p:nvPr>
        </p:nvSpPr>
        <p:spPr/>
        <p:txBody>
          <a:bodyPr/>
          <a:lstStyle/>
          <a:p>
            <a:r>
              <a:rPr lang="en-US" dirty="0"/>
              <a:t>Education focus</a:t>
            </a:r>
          </a:p>
        </p:txBody>
      </p:sp>
      <p:sp>
        <p:nvSpPr>
          <p:cNvPr id="3" name="Content Placeholder 2">
            <a:extLst>
              <a:ext uri="{FF2B5EF4-FFF2-40B4-BE49-F238E27FC236}">
                <a16:creationId xmlns:a16="http://schemas.microsoft.com/office/drawing/2014/main" id="{543B492D-C688-1F32-AC60-4652FA6A4991}"/>
              </a:ext>
            </a:extLst>
          </p:cNvPr>
          <p:cNvSpPr>
            <a:spLocks noGrp="1"/>
          </p:cNvSpPr>
          <p:nvPr>
            <p:ph idx="1"/>
          </p:nvPr>
        </p:nvSpPr>
        <p:spPr/>
        <p:txBody>
          <a:bodyPr/>
          <a:lstStyle/>
          <a:p>
            <a:pPr>
              <a:buFont typeface="+mj-lt"/>
              <a:buAutoNum type="arabicPeriod"/>
            </a:pPr>
            <a:r>
              <a:rPr lang="en-GB" dirty="0">
                <a:effectLst/>
                <a:latin typeface="Helvetica Neue" panose="02000503000000020004" pitchFamily="2" charset="0"/>
              </a:rPr>
              <a:t>Look at an example Scratch program fro</a:t>
            </a:r>
            <a:r>
              <a:rPr lang="en-GB" dirty="0">
                <a:latin typeface="Helvetica Neue" panose="02000503000000020004" pitchFamily="2" charset="0"/>
              </a:rPr>
              <a:t>m the Scratch website</a:t>
            </a:r>
            <a:r>
              <a:rPr lang="en-GB" dirty="0">
                <a:effectLst/>
                <a:latin typeface="Helvetica Neue" panose="02000503000000020004" pitchFamily="2" charset="0"/>
              </a:rPr>
              <a:t>. What feedback would you give it? What are the main areas to improve? Which computational thinking skills does it show (or not)</a:t>
            </a:r>
          </a:p>
          <a:p>
            <a:pPr>
              <a:buFont typeface="+mj-lt"/>
              <a:buAutoNum type="arabicPeriod"/>
            </a:pPr>
            <a:r>
              <a:rPr lang="en-GB" dirty="0">
                <a:effectLst/>
                <a:latin typeface="Helvetica Neue" panose="02000503000000020004" pitchFamily="2" charset="0"/>
              </a:rPr>
              <a:t>Imagine you were going to write a program to automatically give feedback for you. Write pseudocode or a flow chart for this. (You can assume there is an API for understanding scratch blocks so don’t worry about the backend technical details)</a:t>
            </a:r>
          </a:p>
          <a:p>
            <a:pPr>
              <a:buFont typeface="+mj-lt"/>
              <a:buAutoNum type="arabicPeriod"/>
            </a:pPr>
            <a:r>
              <a:rPr lang="en-GB" dirty="0">
                <a:effectLst/>
                <a:latin typeface="Helvetica Neue" panose="02000503000000020004" pitchFamily="2" charset="0"/>
              </a:rPr>
              <a:t>Swap the pseudocode with another team. They should apply it to the scratch program they used in step 1. Does the feedback make sense? Is it useful? </a:t>
            </a:r>
          </a:p>
          <a:p>
            <a:pPr>
              <a:buFont typeface="+mj-lt"/>
              <a:buAutoNum type="arabicPeriod"/>
            </a:pPr>
            <a:r>
              <a:rPr lang="en-GB" dirty="0">
                <a:effectLst/>
                <a:latin typeface="Helvetica Neue" panose="02000503000000020004" pitchFamily="2" charset="0"/>
              </a:rPr>
              <a:t>Give feedback to the other team and iterate once more</a:t>
            </a:r>
          </a:p>
          <a:p>
            <a:endParaRPr lang="en-US" dirty="0"/>
          </a:p>
        </p:txBody>
      </p:sp>
    </p:spTree>
    <p:extLst>
      <p:ext uri="{BB962C8B-B14F-4D97-AF65-F5344CB8AC3E}">
        <p14:creationId xmlns:p14="http://schemas.microsoft.com/office/powerpoint/2010/main" val="2653973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C4447-8161-42E2-7760-A0D718D3B608}"/>
              </a:ext>
            </a:extLst>
          </p:cNvPr>
          <p:cNvSpPr>
            <a:spLocks noGrp="1"/>
          </p:cNvSpPr>
          <p:nvPr>
            <p:ph type="title"/>
          </p:nvPr>
        </p:nvSpPr>
        <p:spPr/>
        <p:txBody>
          <a:bodyPr/>
          <a:lstStyle/>
          <a:p>
            <a:r>
              <a:rPr lang="en-US" dirty="0"/>
              <a:t>AI Focus</a:t>
            </a:r>
          </a:p>
        </p:txBody>
      </p:sp>
      <p:sp>
        <p:nvSpPr>
          <p:cNvPr id="3" name="Content Placeholder 2">
            <a:extLst>
              <a:ext uri="{FF2B5EF4-FFF2-40B4-BE49-F238E27FC236}">
                <a16:creationId xmlns:a16="http://schemas.microsoft.com/office/drawing/2014/main" id="{A1CF07E0-1531-7224-77C2-F714D0900501}"/>
              </a:ext>
            </a:extLst>
          </p:cNvPr>
          <p:cNvSpPr>
            <a:spLocks noGrp="1"/>
          </p:cNvSpPr>
          <p:nvPr>
            <p:ph idx="1"/>
          </p:nvPr>
        </p:nvSpPr>
        <p:spPr/>
        <p:txBody>
          <a:bodyPr>
            <a:normAutofit fontScale="92500" lnSpcReduction="20000"/>
          </a:bodyPr>
          <a:lstStyle/>
          <a:p>
            <a:pPr>
              <a:buFont typeface="+mj-lt"/>
              <a:buAutoNum type="arabicPeriod"/>
            </a:pPr>
            <a:r>
              <a:rPr lang="en-GB" dirty="0">
                <a:effectLst/>
                <a:latin typeface="Helvetica Neue" panose="02000503000000020004" pitchFamily="2" charset="0"/>
              </a:rPr>
              <a:t>Scan read these sections of this paper about LLM for feedback on Scratch programs: </a:t>
            </a:r>
            <a:r>
              <a:rPr lang="en-GB" dirty="0">
                <a:effectLst/>
                <a:latin typeface="Helvetica Neue" panose="02000503000000020004" pitchFamily="2" charset="0"/>
                <a:hlinkClick r:id="rId2"/>
              </a:rPr>
              <a:t>https://arxiv.org/abs/2206.1186</a:t>
            </a:r>
            <a:r>
              <a:rPr lang="en-GB" dirty="0">
                <a:effectLst/>
                <a:latin typeface="Helvetica Neue" panose="02000503000000020004" pitchFamily="2" charset="0"/>
              </a:rPr>
              <a:t> (Abstract, section 3-&gt; just before 5.1)</a:t>
            </a:r>
          </a:p>
          <a:p>
            <a:pPr>
              <a:buFont typeface="+mj-lt"/>
              <a:buAutoNum type="arabicPeriod"/>
            </a:pPr>
            <a:r>
              <a:rPr lang="en-GB" dirty="0">
                <a:effectLst/>
                <a:latin typeface="Helvetica Neue" panose="02000503000000020004" pitchFamily="2" charset="0"/>
              </a:rPr>
              <a:t>Look at an example Scratch program fro</a:t>
            </a:r>
            <a:r>
              <a:rPr lang="en-GB" dirty="0">
                <a:latin typeface="Helvetica Neue" panose="02000503000000020004" pitchFamily="2" charset="0"/>
              </a:rPr>
              <a:t>m the Scratch website</a:t>
            </a:r>
            <a:r>
              <a:rPr lang="en-GB" dirty="0">
                <a:effectLst/>
                <a:latin typeface="Helvetica Neue" panose="02000503000000020004" pitchFamily="2" charset="0"/>
              </a:rPr>
              <a:t>. Run the Scratch program and look at the source code. What feedback would you give it? What are the main areas to improve? Which computational thinking skills does it show (or not) </a:t>
            </a:r>
          </a:p>
          <a:p>
            <a:pPr>
              <a:buFont typeface="+mj-lt"/>
              <a:buAutoNum type="arabicPeriod"/>
            </a:pPr>
            <a:r>
              <a:rPr lang="en-GB" dirty="0">
                <a:effectLst/>
                <a:latin typeface="Helvetica Neue" panose="02000503000000020004" pitchFamily="2" charset="0"/>
              </a:rPr>
              <a:t>Download the program to your computer</a:t>
            </a:r>
          </a:p>
          <a:p>
            <a:pPr>
              <a:buFont typeface="+mj-lt"/>
              <a:buAutoNum type="arabicPeriod"/>
            </a:pPr>
            <a:r>
              <a:rPr lang="en-GB" dirty="0">
                <a:effectLst/>
                <a:latin typeface="Helvetica Neue" panose="02000503000000020004" pitchFamily="2" charset="0"/>
              </a:rPr>
              <a:t>Go to Open AI’s website -&gt; ChatGPT -&gt; Explore GPTs. Find scratch coder. Upload the  example Scratch game and ask it for feedback. You could consider using the prompts from the paper you read. </a:t>
            </a:r>
          </a:p>
          <a:p>
            <a:pPr>
              <a:buFont typeface="+mj-lt"/>
              <a:buAutoNum type="arabicPeriod"/>
            </a:pPr>
            <a:r>
              <a:rPr lang="en-GB" dirty="0">
                <a:effectLst/>
                <a:latin typeface="Helvetica Neue" panose="02000503000000020004" pitchFamily="2" charset="0"/>
              </a:rPr>
              <a:t>Do you think the advice is accurate? Helpful? Do your explorations have similar results to the paper? What prompts wor</a:t>
            </a:r>
            <a:r>
              <a:rPr lang="en-GB" dirty="0">
                <a:latin typeface="Helvetica Neue" panose="02000503000000020004" pitchFamily="2" charset="0"/>
              </a:rPr>
              <a:t>k well?</a:t>
            </a:r>
            <a:endParaRPr lang="en-GB" dirty="0">
              <a:effectLst/>
              <a:latin typeface="Helvetica Neue" panose="02000503000000020004" pitchFamily="2" charset="0"/>
            </a:endParaRPr>
          </a:p>
          <a:p>
            <a:endParaRPr lang="en-US" dirty="0"/>
          </a:p>
        </p:txBody>
      </p:sp>
    </p:spTree>
    <p:extLst>
      <p:ext uri="{BB962C8B-B14F-4D97-AF65-F5344CB8AC3E}">
        <p14:creationId xmlns:p14="http://schemas.microsoft.com/office/powerpoint/2010/main" val="1404358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827CE-23EC-6125-04D5-34B45D808BF8}"/>
              </a:ext>
            </a:extLst>
          </p:cNvPr>
          <p:cNvSpPr>
            <a:spLocks noGrp="1"/>
          </p:cNvSpPr>
          <p:nvPr>
            <p:ph type="title"/>
          </p:nvPr>
        </p:nvSpPr>
        <p:spPr/>
        <p:txBody>
          <a:bodyPr/>
          <a:lstStyle/>
          <a:p>
            <a:r>
              <a:rPr lang="en-US" dirty="0"/>
              <a:t>Programming focus</a:t>
            </a:r>
          </a:p>
        </p:txBody>
      </p:sp>
      <p:sp>
        <p:nvSpPr>
          <p:cNvPr id="3" name="Content Placeholder 2">
            <a:extLst>
              <a:ext uri="{FF2B5EF4-FFF2-40B4-BE49-F238E27FC236}">
                <a16:creationId xmlns:a16="http://schemas.microsoft.com/office/drawing/2014/main" id="{9A1FCC50-7D2A-A5DB-3399-217A397D14C9}"/>
              </a:ext>
            </a:extLst>
          </p:cNvPr>
          <p:cNvSpPr>
            <a:spLocks noGrp="1"/>
          </p:cNvSpPr>
          <p:nvPr>
            <p:ph idx="1"/>
          </p:nvPr>
        </p:nvSpPr>
        <p:spPr/>
        <p:txBody>
          <a:bodyPr/>
          <a:lstStyle/>
          <a:p>
            <a:pPr>
              <a:buFont typeface="+mj-lt"/>
              <a:buAutoNum type="arabicPeriod"/>
            </a:pPr>
            <a:r>
              <a:rPr lang="en-GB" dirty="0">
                <a:effectLst/>
                <a:latin typeface="Helvetica Neue" panose="02000503000000020004" pitchFamily="2" charset="0"/>
              </a:rPr>
              <a:t>Find the most recent version of Dr Scratch on GitHub</a:t>
            </a:r>
          </a:p>
          <a:p>
            <a:pPr>
              <a:buFont typeface="+mj-lt"/>
              <a:buAutoNum type="arabicPeriod"/>
            </a:pPr>
            <a:r>
              <a:rPr lang="en-GB" dirty="0">
                <a:effectLst/>
                <a:latin typeface="Helvetica Neue" panose="02000503000000020004" pitchFamily="2" charset="0"/>
              </a:rPr>
              <a:t>Get it running</a:t>
            </a:r>
          </a:p>
          <a:p>
            <a:pPr>
              <a:buFont typeface="+mj-lt"/>
              <a:buAutoNum type="arabicPeriod"/>
            </a:pPr>
            <a:r>
              <a:rPr lang="en-GB" dirty="0">
                <a:effectLst/>
                <a:latin typeface="Helvetica Neue" panose="02000503000000020004" pitchFamily="2" charset="0"/>
              </a:rPr>
              <a:t>Find the code which does the analysis and assigns points for CT constructs</a:t>
            </a:r>
          </a:p>
          <a:p>
            <a:pPr>
              <a:buFont typeface="+mj-lt"/>
              <a:buAutoNum type="arabicPeriod"/>
            </a:pPr>
            <a:r>
              <a:rPr lang="en-GB" dirty="0">
                <a:effectLst/>
                <a:latin typeface="Helvetica Neue" panose="02000503000000020004" pitchFamily="2" charset="0"/>
              </a:rPr>
              <a:t>Summarise the algorithm in pseudocode or a flow chart</a:t>
            </a:r>
          </a:p>
          <a:p>
            <a:endParaRPr lang="en-US" dirty="0"/>
          </a:p>
        </p:txBody>
      </p:sp>
    </p:spTree>
    <p:extLst>
      <p:ext uri="{BB962C8B-B14F-4D97-AF65-F5344CB8AC3E}">
        <p14:creationId xmlns:p14="http://schemas.microsoft.com/office/powerpoint/2010/main" val="851270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356EF-2089-660B-92B6-6D399B7D5C12}"/>
              </a:ext>
            </a:extLst>
          </p:cNvPr>
          <p:cNvSpPr>
            <a:spLocks noGrp="1"/>
          </p:cNvSpPr>
          <p:nvPr>
            <p:ph type="title"/>
          </p:nvPr>
        </p:nvSpPr>
        <p:spPr/>
        <p:txBody>
          <a:bodyPr/>
          <a:lstStyle/>
          <a:p>
            <a:r>
              <a:rPr lang="en-US" dirty="0"/>
              <a:t>What have we learned so far?</a:t>
            </a:r>
          </a:p>
        </p:txBody>
      </p:sp>
      <p:sp>
        <p:nvSpPr>
          <p:cNvPr id="3" name="Content Placeholder 2">
            <a:extLst>
              <a:ext uri="{FF2B5EF4-FFF2-40B4-BE49-F238E27FC236}">
                <a16:creationId xmlns:a16="http://schemas.microsoft.com/office/drawing/2014/main" id="{85906DCA-5035-4202-AB5B-7B3D564F64F3}"/>
              </a:ext>
            </a:extLst>
          </p:cNvPr>
          <p:cNvSpPr>
            <a:spLocks noGrp="1"/>
          </p:cNvSpPr>
          <p:nvPr>
            <p:ph idx="1"/>
          </p:nvPr>
        </p:nvSpPr>
        <p:spPr/>
        <p:txBody>
          <a:bodyPr/>
          <a:lstStyle/>
          <a:p>
            <a:r>
              <a:rPr lang="en-US" dirty="0"/>
              <a:t>Dr Scratch demo</a:t>
            </a:r>
          </a:p>
          <a:p>
            <a:r>
              <a:rPr lang="en-US" dirty="0"/>
              <a:t>Scratch coder demo</a:t>
            </a:r>
          </a:p>
          <a:p>
            <a:r>
              <a:rPr lang="en-US" dirty="0"/>
              <a:t>Education group – tell us how </a:t>
            </a:r>
            <a:r>
              <a:rPr lang="en-US"/>
              <a:t>your flow </a:t>
            </a:r>
            <a:r>
              <a:rPr lang="en-US" dirty="0"/>
              <a:t>chart compares</a:t>
            </a:r>
          </a:p>
        </p:txBody>
      </p:sp>
    </p:spTree>
    <p:extLst>
      <p:ext uri="{BB962C8B-B14F-4D97-AF65-F5344CB8AC3E}">
        <p14:creationId xmlns:p14="http://schemas.microsoft.com/office/powerpoint/2010/main" val="22123016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7F1E0-CE3A-8041-9F5C-F143E7A27267}"/>
              </a:ext>
            </a:extLst>
          </p:cNvPr>
          <p:cNvSpPr>
            <a:spLocks noGrp="1"/>
          </p:cNvSpPr>
          <p:nvPr>
            <p:ph type="title"/>
          </p:nvPr>
        </p:nvSpPr>
        <p:spPr/>
        <p:txBody>
          <a:bodyPr/>
          <a:lstStyle/>
          <a:p>
            <a:r>
              <a:rPr lang="en-US" dirty="0"/>
              <a:t>Evaluation</a:t>
            </a:r>
          </a:p>
        </p:txBody>
      </p:sp>
      <p:sp>
        <p:nvSpPr>
          <p:cNvPr id="3" name="Content Placeholder 2">
            <a:extLst>
              <a:ext uri="{FF2B5EF4-FFF2-40B4-BE49-F238E27FC236}">
                <a16:creationId xmlns:a16="http://schemas.microsoft.com/office/drawing/2014/main" id="{90E26070-04FD-6440-B193-0118E81AC3DC}"/>
              </a:ext>
            </a:extLst>
          </p:cNvPr>
          <p:cNvSpPr>
            <a:spLocks noGrp="1"/>
          </p:cNvSpPr>
          <p:nvPr>
            <p:ph idx="1"/>
          </p:nvPr>
        </p:nvSpPr>
        <p:spPr/>
        <p:txBody>
          <a:bodyPr/>
          <a:lstStyle/>
          <a:p>
            <a:pPr lvl="1"/>
            <a:r>
              <a:rPr lang="en-GB" dirty="0"/>
              <a:t>Does Dr Scratch/scratch coder/ your algorithm measure what it intends to? How do you know?</a:t>
            </a:r>
          </a:p>
          <a:p>
            <a:pPr lvl="1"/>
            <a:r>
              <a:rPr lang="en-US" dirty="0"/>
              <a:t>Could this assessment be used to help children learn? Or it is a way to measure progress?</a:t>
            </a:r>
            <a:endParaRPr lang="en-GB" dirty="0"/>
          </a:p>
          <a:p>
            <a:pPr lvl="1"/>
            <a:r>
              <a:rPr lang="en-US" dirty="0"/>
              <a:t>Do you think the assessment can distinguish between poor and good performances?</a:t>
            </a:r>
            <a:endParaRPr lang="en-GB" dirty="0"/>
          </a:p>
          <a:p>
            <a:pPr lvl="1"/>
            <a:r>
              <a:rPr lang="en-US" dirty="0"/>
              <a:t>Under what circumstances would you advise teachers (or your classmates!) to use this?</a:t>
            </a:r>
            <a:endParaRPr lang="en-GB" dirty="0"/>
          </a:p>
          <a:p>
            <a:endParaRPr lang="en-US" dirty="0"/>
          </a:p>
        </p:txBody>
      </p:sp>
    </p:spTree>
    <p:extLst>
      <p:ext uri="{BB962C8B-B14F-4D97-AF65-F5344CB8AC3E}">
        <p14:creationId xmlns:p14="http://schemas.microsoft.com/office/powerpoint/2010/main" val="1125593388"/>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{54CF5281-D239-7B44-B13F-375DDAF9D5F0}tf16401369</Template>
  <TotalTime>9666</TotalTime>
  <Words>611</Words>
  <Application>Microsoft Macintosh PowerPoint</Application>
  <PresentationFormat>Widescreen</PresentationFormat>
  <Paragraphs>49</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Calibri Light</vt:lpstr>
      <vt:lpstr>Helvetica Neue</vt:lpstr>
      <vt:lpstr>Open Sans</vt:lpstr>
      <vt:lpstr>Rockwell</vt:lpstr>
      <vt:lpstr>Wingdings</vt:lpstr>
      <vt:lpstr>Atlas</vt:lpstr>
      <vt:lpstr>Assessing Code</vt:lpstr>
      <vt:lpstr>Volunteers needed for my research about GenAI at uni</vt:lpstr>
      <vt:lpstr>Scheduling for a guest </vt:lpstr>
      <vt:lpstr>For today</vt:lpstr>
      <vt:lpstr>Education focus</vt:lpstr>
      <vt:lpstr>AI Focus</vt:lpstr>
      <vt:lpstr>Programming focus</vt:lpstr>
      <vt:lpstr>What have we learned so far?</vt:lpstr>
      <vt:lpstr>Evaluation</vt:lpstr>
      <vt:lpstr>Your evaluation plans</vt:lpstr>
      <vt:lpstr>For your own projects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ROBERTSON Judy</dc:creator>
  <cp:lastModifiedBy>Judy Robertson</cp:lastModifiedBy>
  <cp:revision>8</cp:revision>
  <dcterms:created xsi:type="dcterms:W3CDTF">2022-03-03T13:37:07Z</dcterms:created>
  <dcterms:modified xsi:type="dcterms:W3CDTF">2024-02-14T14:43:10Z</dcterms:modified>
</cp:coreProperties>
</file>