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6" r:id="rId2"/>
    <p:sldId id="356" r:id="rId3"/>
    <p:sldId id="274" r:id="rId4"/>
    <p:sldId id="416" r:id="rId5"/>
    <p:sldId id="275" r:id="rId6"/>
    <p:sldId id="353" r:id="rId7"/>
    <p:sldId id="350" r:id="rId8"/>
    <p:sldId id="384" r:id="rId9"/>
    <p:sldId id="385" r:id="rId10"/>
    <p:sldId id="364" r:id="rId11"/>
    <p:sldId id="365" r:id="rId12"/>
    <p:sldId id="366" r:id="rId13"/>
    <p:sldId id="367" r:id="rId14"/>
    <p:sldId id="295" r:id="rId15"/>
    <p:sldId id="323" r:id="rId16"/>
    <p:sldId id="328" r:id="rId17"/>
    <p:sldId id="340" r:id="rId18"/>
    <p:sldId id="389" r:id="rId19"/>
    <p:sldId id="391" r:id="rId20"/>
    <p:sldId id="390" r:id="rId21"/>
    <p:sldId id="343" r:id="rId22"/>
    <p:sldId id="408" r:id="rId23"/>
    <p:sldId id="344" r:id="rId24"/>
    <p:sldId id="368" r:id="rId25"/>
    <p:sldId id="377" r:id="rId26"/>
    <p:sldId id="386" r:id="rId27"/>
    <p:sldId id="346" r:id="rId28"/>
    <p:sldId id="383" r:id="rId29"/>
    <p:sldId id="394" r:id="rId30"/>
    <p:sldId id="393" r:id="rId31"/>
    <p:sldId id="380" r:id="rId32"/>
    <p:sldId id="409" r:id="rId33"/>
    <p:sldId id="371" r:id="rId34"/>
    <p:sldId id="370" r:id="rId35"/>
    <p:sldId id="296" r:id="rId36"/>
    <p:sldId id="372" r:id="rId37"/>
    <p:sldId id="292" r:id="rId38"/>
    <p:sldId id="311" r:id="rId39"/>
    <p:sldId id="297" r:id="rId40"/>
    <p:sldId id="325" r:id="rId41"/>
    <p:sldId id="411" r:id="rId42"/>
    <p:sldId id="412" r:id="rId43"/>
    <p:sldId id="413" r:id="rId44"/>
    <p:sldId id="333" r:id="rId45"/>
    <p:sldId id="410" r:id="rId46"/>
    <p:sldId id="298" r:id="rId47"/>
    <p:sldId id="398" r:id="rId48"/>
    <p:sldId id="414" r:id="rId49"/>
    <p:sldId id="415" r:id="rId50"/>
    <p:sldId id="396" r:id="rId51"/>
    <p:sldId id="397" r:id="rId52"/>
    <p:sldId id="376" r:id="rId53"/>
    <p:sldId id="401" r:id="rId54"/>
    <p:sldId id="405" r:id="rId55"/>
    <p:sldId id="406" r:id="rId56"/>
    <p:sldId id="402" r:id="rId57"/>
    <p:sldId id="404" r:id="rId58"/>
    <p:sldId id="403" r:id="rId59"/>
    <p:sldId id="358" r:id="rId60"/>
    <p:sldId id="407" r:id="rId61"/>
    <p:sldId id="307"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668" autoAdjust="0"/>
    <p:restoredTop sz="94660"/>
  </p:normalViewPr>
  <p:slideViewPr>
    <p:cSldViewPr snapToGrid="0">
      <p:cViewPr varScale="1">
        <p:scale>
          <a:sx n="110" d="100"/>
          <a:sy n="110" d="100"/>
        </p:scale>
        <p:origin x="132" y="5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D1E4E-2973-4AA2-B6F9-38432E32C8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F8D1D3E-8C6D-4A05-A504-1E065144E3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9B8E400-6961-42A8-A2D8-79F2E4FA078C}"/>
              </a:ext>
            </a:extLst>
          </p:cNvPr>
          <p:cNvSpPr>
            <a:spLocks noGrp="1"/>
          </p:cNvSpPr>
          <p:nvPr>
            <p:ph type="dt" sz="half" idx="10"/>
          </p:nvPr>
        </p:nvSpPr>
        <p:spPr/>
        <p:txBody>
          <a:bodyPr/>
          <a:lstStyle/>
          <a:p>
            <a:fld id="{FDA2738B-C826-45F3-A7F6-2BF4893B0D91}" type="datetimeFigureOut">
              <a:rPr lang="en-GB" smtClean="0"/>
              <a:t>04/09/2023</a:t>
            </a:fld>
            <a:endParaRPr lang="en-GB"/>
          </a:p>
        </p:txBody>
      </p:sp>
      <p:sp>
        <p:nvSpPr>
          <p:cNvPr id="5" name="Footer Placeholder 4">
            <a:extLst>
              <a:ext uri="{FF2B5EF4-FFF2-40B4-BE49-F238E27FC236}">
                <a16:creationId xmlns:a16="http://schemas.microsoft.com/office/drawing/2014/main" id="{DC241412-B650-4D31-977D-E8ED5D3430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3672A7-0CD7-4598-92FB-40FAE94B0D7E}"/>
              </a:ext>
            </a:extLst>
          </p:cNvPr>
          <p:cNvSpPr>
            <a:spLocks noGrp="1"/>
          </p:cNvSpPr>
          <p:nvPr>
            <p:ph type="sldNum" sz="quarter" idx="12"/>
          </p:nvPr>
        </p:nvSpPr>
        <p:spPr/>
        <p:txBody>
          <a:bodyPr/>
          <a:lstStyle/>
          <a:p>
            <a:fld id="{C2A39926-406D-4A0D-9530-2ADEE510754F}" type="slidenum">
              <a:rPr lang="en-GB" smtClean="0"/>
              <a:t>‹#›</a:t>
            </a:fld>
            <a:endParaRPr lang="en-GB"/>
          </a:p>
        </p:txBody>
      </p:sp>
    </p:spTree>
    <p:extLst>
      <p:ext uri="{BB962C8B-B14F-4D97-AF65-F5344CB8AC3E}">
        <p14:creationId xmlns:p14="http://schemas.microsoft.com/office/powerpoint/2010/main" val="2910190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552AB-7C0E-4693-B91C-19DFD6A2774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29CD464-1D0C-426B-81E6-8EF5155D35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ADBAD13-9310-4488-B80C-A03C855174C4}"/>
              </a:ext>
            </a:extLst>
          </p:cNvPr>
          <p:cNvSpPr>
            <a:spLocks noGrp="1"/>
          </p:cNvSpPr>
          <p:nvPr>
            <p:ph type="dt" sz="half" idx="10"/>
          </p:nvPr>
        </p:nvSpPr>
        <p:spPr/>
        <p:txBody>
          <a:bodyPr/>
          <a:lstStyle/>
          <a:p>
            <a:fld id="{FDA2738B-C826-45F3-A7F6-2BF4893B0D91}" type="datetimeFigureOut">
              <a:rPr lang="en-GB" smtClean="0"/>
              <a:t>04/09/2023</a:t>
            </a:fld>
            <a:endParaRPr lang="en-GB"/>
          </a:p>
        </p:txBody>
      </p:sp>
      <p:sp>
        <p:nvSpPr>
          <p:cNvPr id="5" name="Footer Placeholder 4">
            <a:extLst>
              <a:ext uri="{FF2B5EF4-FFF2-40B4-BE49-F238E27FC236}">
                <a16:creationId xmlns:a16="http://schemas.microsoft.com/office/drawing/2014/main" id="{A3488C52-E0AC-405A-A115-4BAB718505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1DA83A6-55C9-4DD5-8F37-2D49ED218711}"/>
              </a:ext>
            </a:extLst>
          </p:cNvPr>
          <p:cNvSpPr>
            <a:spLocks noGrp="1"/>
          </p:cNvSpPr>
          <p:nvPr>
            <p:ph type="sldNum" sz="quarter" idx="12"/>
          </p:nvPr>
        </p:nvSpPr>
        <p:spPr/>
        <p:txBody>
          <a:bodyPr/>
          <a:lstStyle/>
          <a:p>
            <a:fld id="{C2A39926-406D-4A0D-9530-2ADEE510754F}" type="slidenum">
              <a:rPr lang="en-GB" smtClean="0"/>
              <a:t>‹#›</a:t>
            </a:fld>
            <a:endParaRPr lang="en-GB"/>
          </a:p>
        </p:txBody>
      </p:sp>
    </p:spTree>
    <p:extLst>
      <p:ext uri="{BB962C8B-B14F-4D97-AF65-F5344CB8AC3E}">
        <p14:creationId xmlns:p14="http://schemas.microsoft.com/office/powerpoint/2010/main" val="988030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A240F4-6BEF-4BC4-973E-9A63A18188C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4723F10-6327-4514-B0E8-7FD04BBCE8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10F833-7A8D-41B7-A2AA-FD2460379CEA}"/>
              </a:ext>
            </a:extLst>
          </p:cNvPr>
          <p:cNvSpPr>
            <a:spLocks noGrp="1"/>
          </p:cNvSpPr>
          <p:nvPr>
            <p:ph type="dt" sz="half" idx="10"/>
          </p:nvPr>
        </p:nvSpPr>
        <p:spPr/>
        <p:txBody>
          <a:bodyPr/>
          <a:lstStyle/>
          <a:p>
            <a:fld id="{FDA2738B-C826-45F3-A7F6-2BF4893B0D91}" type="datetimeFigureOut">
              <a:rPr lang="en-GB" smtClean="0"/>
              <a:t>04/09/2023</a:t>
            </a:fld>
            <a:endParaRPr lang="en-GB"/>
          </a:p>
        </p:txBody>
      </p:sp>
      <p:sp>
        <p:nvSpPr>
          <p:cNvPr id="5" name="Footer Placeholder 4">
            <a:extLst>
              <a:ext uri="{FF2B5EF4-FFF2-40B4-BE49-F238E27FC236}">
                <a16:creationId xmlns:a16="http://schemas.microsoft.com/office/drawing/2014/main" id="{C0DC578C-7636-42BF-A14A-44CF20A8C1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D28E5D-6B39-4FE1-848F-89B21176EE41}"/>
              </a:ext>
            </a:extLst>
          </p:cNvPr>
          <p:cNvSpPr>
            <a:spLocks noGrp="1"/>
          </p:cNvSpPr>
          <p:nvPr>
            <p:ph type="sldNum" sz="quarter" idx="12"/>
          </p:nvPr>
        </p:nvSpPr>
        <p:spPr/>
        <p:txBody>
          <a:bodyPr/>
          <a:lstStyle/>
          <a:p>
            <a:fld id="{C2A39926-406D-4A0D-9530-2ADEE510754F}" type="slidenum">
              <a:rPr lang="en-GB" smtClean="0"/>
              <a:t>‹#›</a:t>
            </a:fld>
            <a:endParaRPr lang="en-GB"/>
          </a:p>
        </p:txBody>
      </p:sp>
    </p:spTree>
    <p:extLst>
      <p:ext uri="{BB962C8B-B14F-4D97-AF65-F5344CB8AC3E}">
        <p14:creationId xmlns:p14="http://schemas.microsoft.com/office/powerpoint/2010/main" val="2267818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56C42-A1B6-4F53-8DCC-D3B143F92B6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F969AA7-8FEE-4FBE-AB9B-2B70E2E0D3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41A9DD-0897-4280-8CA1-F89C225DED0C}"/>
              </a:ext>
            </a:extLst>
          </p:cNvPr>
          <p:cNvSpPr>
            <a:spLocks noGrp="1"/>
          </p:cNvSpPr>
          <p:nvPr>
            <p:ph type="dt" sz="half" idx="10"/>
          </p:nvPr>
        </p:nvSpPr>
        <p:spPr/>
        <p:txBody>
          <a:bodyPr/>
          <a:lstStyle/>
          <a:p>
            <a:fld id="{FDA2738B-C826-45F3-A7F6-2BF4893B0D91}" type="datetimeFigureOut">
              <a:rPr lang="en-GB" smtClean="0"/>
              <a:t>04/09/2023</a:t>
            </a:fld>
            <a:endParaRPr lang="en-GB"/>
          </a:p>
        </p:txBody>
      </p:sp>
      <p:sp>
        <p:nvSpPr>
          <p:cNvPr id="5" name="Footer Placeholder 4">
            <a:extLst>
              <a:ext uri="{FF2B5EF4-FFF2-40B4-BE49-F238E27FC236}">
                <a16:creationId xmlns:a16="http://schemas.microsoft.com/office/drawing/2014/main" id="{07B0E18E-95C7-44F9-A50B-17184F8042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A630CC-22E9-4740-A26F-56840E3A3EFA}"/>
              </a:ext>
            </a:extLst>
          </p:cNvPr>
          <p:cNvSpPr>
            <a:spLocks noGrp="1"/>
          </p:cNvSpPr>
          <p:nvPr>
            <p:ph type="sldNum" sz="quarter" idx="12"/>
          </p:nvPr>
        </p:nvSpPr>
        <p:spPr/>
        <p:txBody>
          <a:bodyPr/>
          <a:lstStyle/>
          <a:p>
            <a:fld id="{C2A39926-406D-4A0D-9530-2ADEE510754F}" type="slidenum">
              <a:rPr lang="en-GB" smtClean="0"/>
              <a:t>‹#›</a:t>
            </a:fld>
            <a:endParaRPr lang="en-GB"/>
          </a:p>
        </p:txBody>
      </p:sp>
    </p:spTree>
    <p:extLst>
      <p:ext uri="{BB962C8B-B14F-4D97-AF65-F5344CB8AC3E}">
        <p14:creationId xmlns:p14="http://schemas.microsoft.com/office/powerpoint/2010/main" val="3862352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A70B1-0B26-432A-A9E4-0644444088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8CA1072-7814-41DE-BA30-885F21F04B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38E8C9-AE91-44B7-9C3F-13DBFA787DBB}"/>
              </a:ext>
            </a:extLst>
          </p:cNvPr>
          <p:cNvSpPr>
            <a:spLocks noGrp="1"/>
          </p:cNvSpPr>
          <p:nvPr>
            <p:ph type="dt" sz="half" idx="10"/>
          </p:nvPr>
        </p:nvSpPr>
        <p:spPr/>
        <p:txBody>
          <a:bodyPr/>
          <a:lstStyle/>
          <a:p>
            <a:fld id="{FDA2738B-C826-45F3-A7F6-2BF4893B0D91}" type="datetimeFigureOut">
              <a:rPr lang="en-GB" smtClean="0"/>
              <a:t>04/09/2023</a:t>
            </a:fld>
            <a:endParaRPr lang="en-GB"/>
          </a:p>
        </p:txBody>
      </p:sp>
      <p:sp>
        <p:nvSpPr>
          <p:cNvPr id="5" name="Footer Placeholder 4">
            <a:extLst>
              <a:ext uri="{FF2B5EF4-FFF2-40B4-BE49-F238E27FC236}">
                <a16:creationId xmlns:a16="http://schemas.microsoft.com/office/drawing/2014/main" id="{33BD2187-B85C-4E4E-943B-6862EE4C84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FCFFB4-6964-41A0-A510-64A07A2FB336}"/>
              </a:ext>
            </a:extLst>
          </p:cNvPr>
          <p:cNvSpPr>
            <a:spLocks noGrp="1"/>
          </p:cNvSpPr>
          <p:nvPr>
            <p:ph type="sldNum" sz="quarter" idx="12"/>
          </p:nvPr>
        </p:nvSpPr>
        <p:spPr/>
        <p:txBody>
          <a:bodyPr/>
          <a:lstStyle/>
          <a:p>
            <a:fld id="{C2A39926-406D-4A0D-9530-2ADEE510754F}" type="slidenum">
              <a:rPr lang="en-GB" smtClean="0"/>
              <a:t>‹#›</a:t>
            </a:fld>
            <a:endParaRPr lang="en-GB"/>
          </a:p>
        </p:txBody>
      </p:sp>
    </p:spTree>
    <p:extLst>
      <p:ext uri="{BB962C8B-B14F-4D97-AF65-F5344CB8AC3E}">
        <p14:creationId xmlns:p14="http://schemas.microsoft.com/office/powerpoint/2010/main" val="561400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D06FD-0D04-4FFF-B1E1-C1D9046B18F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7DA19EE-945C-4C6D-8116-54C275D94D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24E8512-3F51-4E77-9075-E2096A60629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DAADFE6-8623-4F28-9DA3-E764C6BF4455}"/>
              </a:ext>
            </a:extLst>
          </p:cNvPr>
          <p:cNvSpPr>
            <a:spLocks noGrp="1"/>
          </p:cNvSpPr>
          <p:nvPr>
            <p:ph type="dt" sz="half" idx="10"/>
          </p:nvPr>
        </p:nvSpPr>
        <p:spPr/>
        <p:txBody>
          <a:bodyPr/>
          <a:lstStyle/>
          <a:p>
            <a:fld id="{FDA2738B-C826-45F3-A7F6-2BF4893B0D91}" type="datetimeFigureOut">
              <a:rPr lang="en-GB" smtClean="0"/>
              <a:t>04/09/2023</a:t>
            </a:fld>
            <a:endParaRPr lang="en-GB"/>
          </a:p>
        </p:txBody>
      </p:sp>
      <p:sp>
        <p:nvSpPr>
          <p:cNvPr id="6" name="Footer Placeholder 5">
            <a:extLst>
              <a:ext uri="{FF2B5EF4-FFF2-40B4-BE49-F238E27FC236}">
                <a16:creationId xmlns:a16="http://schemas.microsoft.com/office/drawing/2014/main" id="{07DBA9B0-BA64-4303-90F9-BFA8FF55971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77E6F0-4CF4-4C97-9EE1-814C1253D22E}"/>
              </a:ext>
            </a:extLst>
          </p:cNvPr>
          <p:cNvSpPr>
            <a:spLocks noGrp="1"/>
          </p:cNvSpPr>
          <p:nvPr>
            <p:ph type="sldNum" sz="quarter" idx="12"/>
          </p:nvPr>
        </p:nvSpPr>
        <p:spPr/>
        <p:txBody>
          <a:bodyPr/>
          <a:lstStyle/>
          <a:p>
            <a:fld id="{C2A39926-406D-4A0D-9530-2ADEE510754F}" type="slidenum">
              <a:rPr lang="en-GB" smtClean="0"/>
              <a:t>‹#›</a:t>
            </a:fld>
            <a:endParaRPr lang="en-GB"/>
          </a:p>
        </p:txBody>
      </p:sp>
    </p:spTree>
    <p:extLst>
      <p:ext uri="{BB962C8B-B14F-4D97-AF65-F5344CB8AC3E}">
        <p14:creationId xmlns:p14="http://schemas.microsoft.com/office/powerpoint/2010/main" val="3605402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30902-B48E-43D2-B2A1-D6828721C35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7D9CE29-B800-4C72-87A2-3C287D0D87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C379ED-FBFB-4EFA-ADAF-C8AC1FFEA9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76194CA-D6C4-416F-83AA-C0E13867C6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24F95C-9E74-41CE-837C-783A052EF6D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A1DB52B-F809-44C8-8370-CE80751CCAD9}"/>
              </a:ext>
            </a:extLst>
          </p:cNvPr>
          <p:cNvSpPr>
            <a:spLocks noGrp="1"/>
          </p:cNvSpPr>
          <p:nvPr>
            <p:ph type="dt" sz="half" idx="10"/>
          </p:nvPr>
        </p:nvSpPr>
        <p:spPr/>
        <p:txBody>
          <a:bodyPr/>
          <a:lstStyle/>
          <a:p>
            <a:fld id="{FDA2738B-C826-45F3-A7F6-2BF4893B0D91}" type="datetimeFigureOut">
              <a:rPr lang="en-GB" smtClean="0"/>
              <a:t>04/09/2023</a:t>
            </a:fld>
            <a:endParaRPr lang="en-GB"/>
          </a:p>
        </p:txBody>
      </p:sp>
      <p:sp>
        <p:nvSpPr>
          <p:cNvPr id="8" name="Footer Placeholder 7">
            <a:extLst>
              <a:ext uri="{FF2B5EF4-FFF2-40B4-BE49-F238E27FC236}">
                <a16:creationId xmlns:a16="http://schemas.microsoft.com/office/drawing/2014/main" id="{241382FC-35FD-46DF-8690-F0EC30CB35D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B7943C3-1822-4880-AD10-1AC645A90449}"/>
              </a:ext>
            </a:extLst>
          </p:cNvPr>
          <p:cNvSpPr>
            <a:spLocks noGrp="1"/>
          </p:cNvSpPr>
          <p:nvPr>
            <p:ph type="sldNum" sz="quarter" idx="12"/>
          </p:nvPr>
        </p:nvSpPr>
        <p:spPr/>
        <p:txBody>
          <a:bodyPr/>
          <a:lstStyle/>
          <a:p>
            <a:fld id="{C2A39926-406D-4A0D-9530-2ADEE510754F}" type="slidenum">
              <a:rPr lang="en-GB" smtClean="0"/>
              <a:t>‹#›</a:t>
            </a:fld>
            <a:endParaRPr lang="en-GB"/>
          </a:p>
        </p:txBody>
      </p:sp>
    </p:spTree>
    <p:extLst>
      <p:ext uri="{BB962C8B-B14F-4D97-AF65-F5344CB8AC3E}">
        <p14:creationId xmlns:p14="http://schemas.microsoft.com/office/powerpoint/2010/main" val="2059501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33708-2360-4910-B307-6A223CC2864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E4956D6-6DCA-4A59-97F6-29BD39877DA5}"/>
              </a:ext>
            </a:extLst>
          </p:cNvPr>
          <p:cNvSpPr>
            <a:spLocks noGrp="1"/>
          </p:cNvSpPr>
          <p:nvPr>
            <p:ph type="dt" sz="half" idx="10"/>
          </p:nvPr>
        </p:nvSpPr>
        <p:spPr/>
        <p:txBody>
          <a:bodyPr/>
          <a:lstStyle/>
          <a:p>
            <a:fld id="{FDA2738B-C826-45F3-A7F6-2BF4893B0D91}" type="datetimeFigureOut">
              <a:rPr lang="en-GB" smtClean="0"/>
              <a:t>04/09/2023</a:t>
            </a:fld>
            <a:endParaRPr lang="en-GB"/>
          </a:p>
        </p:txBody>
      </p:sp>
      <p:sp>
        <p:nvSpPr>
          <p:cNvPr id="4" name="Footer Placeholder 3">
            <a:extLst>
              <a:ext uri="{FF2B5EF4-FFF2-40B4-BE49-F238E27FC236}">
                <a16:creationId xmlns:a16="http://schemas.microsoft.com/office/drawing/2014/main" id="{D2EBB44F-99D9-4610-B705-8A194233ED9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10BBBEB-7404-47E1-874C-9EFBC0F514CD}"/>
              </a:ext>
            </a:extLst>
          </p:cNvPr>
          <p:cNvSpPr>
            <a:spLocks noGrp="1"/>
          </p:cNvSpPr>
          <p:nvPr>
            <p:ph type="sldNum" sz="quarter" idx="12"/>
          </p:nvPr>
        </p:nvSpPr>
        <p:spPr/>
        <p:txBody>
          <a:bodyPr/>
          <a:lstStyle/>
          <a:p>
            <a:fld id="{C2A39926-406D-4A0D-9530-2ADEE510754F}" type="slidenum">
              <a:rPr lang="en-GB" smtClean="0"/>
              <a:t>‹#›</a:t>
            </a:fld>
            <a:endParaRPr lang="en-GB"/>
          </a:p>
        </p:txBody>
      </p:sp>
    </p:spTree>
    <p:extLst>
      <p:ext uri="{BB962C8B-B14F-4D97-AF65-F5344CB8AC3E}">
        <p14:creationId xmlns:p14="http://schemas.microsoft.com/office/powerpoint/2010/main" val="2079750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75B1B6-81E1-43C3-90D4-139B83B7A22D}"/>
              </a:ext>
            </a:extLst>
          </p:cNvPr>
          <p:cNvSpPr>
            <a:spLocks noGrp="1"/>
          </p:cNvSpPr>
          <p:nvPr>
            <p:ph type="dt" sz="half" idx="10"/>
          </p:nvPr>
        </p:nvSpPr>
        <p:spPr/>
        <p:txBody>
          <a:bodyPr/>
          <a:lstStyle/>
          <a:p>
            <a:fld id="{FDA2738B-C826-45F3-A7F6-2BF4893B0D91}" type="datetimeFigureOut">
              <a:rPr lang="en-GB" smtClean="0"/>
              <a:t>04/09/2023</a:t>
            </a:fld>
            <a:endParaRPr lang="en-GB"/>
          </a:p>
        </p:txBody>
      </p:sp>
      <p:sp>
        <p:nvSpPr>
          <p:cNvPr id="3" name="Footer Placeholder 2">
            <a:extLst>
              <a:ext uri="{FF2B5EF4-FFF2-40B4-BE49-F238E27FC236}">
                <a16:creationId xmlns:a16="http://schemas.microsoft.com/office/drawing/2014/main" id="{7E71CFC2-D6E7-41CA-A499-0E2432E6912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EE606A9-5988-408E-8402-A48E78C77FD8}"/>
              </a:ext>
            </a:extLst>
          </p:cNvPr>
          <p:cNvSpPr>
            <a:spLocks noGrp="1"/>
          </p:cNvSpPr>
          <p:nvPr>
            <p:ph type="sldNum" sz="quarter" idx="12"/>
          </p:nvPr>
        </p:nvSpPr>
        <p:spPr/>
        <p:txBody>
          <a:bodyPr/>
          <a:lstStyle/>
          <a:p>
            <a:fld id="{C2A39926-406D-4A0D-9530-2ADEE510754F}" type="slidenum">
              <a:rPr lang="en-GB" smtClean="0"/>
              <a:t>‹#›</a:t>
            </a:fld>
            <a:endParaRPr lang="en-GB"/>
          </a:p>
        </p:txBody>
      </p:sp>
    </p:spTree>
    <p:extLst>
      <p:ext uri="{BB962C8B-B14F-4D97-AF65-F5344CB8AC3E}">
        <p14:creationId xmlns:p14="http://schemas.microsoft.com/office/powerpoint/2010/main" val="74513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C3376-1C2F-4A0C-82C0-530B7AA0BD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134312C-C1FF-4057-9B7F-175581EF63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CCF761B-3C96-4CD0-9393-E84EDEB884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C13344-CDFF-4BE4-8656-4ECE16F5FBD2}"/>
              </a:ext>
            </a:extLst>
          </p:cNvPr>
          <p:cNvSpPr>
            <a:spLocks noGrp="1"/>
          </p:cNvSpPr>
          <p:nvPr>
            <p:ph type="dt" sz="half" idx="10"/>
          </p:nvPr>
        </p:nvSpPr>
        <p:spPr/>
        <p:txBody>
          <a:bodyPr/>
          <a:lstStyle/>
          <a:p>
            <a:fld id="{FDA2738B-C826-45F3-A7F6-2BF4893B0D91}" type="datetimeFigureOut">
              <a:rPr lang="en-GB" smtClean="0"/>
              <a:t>04/09/2023</a:t>
            </a:fld>
            <a:endParaRPr lang="en-GB"/>
          </a:p>
        </p:txBody>
      </p:sp>
      <p:sp>
        <p:nvSpPr>
          <p:cNvPr id="6" name="Footer Placeholder 5">
            <a:extLst>
              <a:ext uri="{FF2B5EF4-FFF2-40B4-BE49-F238E27FC236}">
                <a16:creationId xmlns:a16="http://schemas.microsoft.com/office/drawing/2014/main" id="{3DE1F908-C9D1-4A0F-ABD7-6E993AAB0EA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0539D81-F3AB-4D6A-BA69-79869ABC3AB8}"/>
              </a:ext>
            </a:extLst>
          </p:cNvPr>
          <p:cNvSpPr>
            <a:spLocks noGrp="1"/>
          </p:cNvSpPr>
          <p:nvPr>
            <p:ph type="sldNum" sz="quarter" idx="12"/>
          </p:nvPr>
        </p:nvSpPr>
        <p:spPr/>
        <p:txBody>
          <a:bodyPr/>
          <a:lstStyle/>
          <a:p>
            <a:fld id="{C2A39926-406D-4A0D-9530-2ADEE510754F}" type="slidenum">
              <a:rPr lang="en-GB" smtClean="0"/>
              <a:t>‹#›</a:t>
            </a:fld>
            <a:endParaRPr lang="en-GB"/>
          </a:p>
        </p:txBody>
      </p:sp>
    </p:spTree>
    <p:extLst>
      <p:ext uri="{BB962C8B-B14F-4D97-AF65-F5344CB8AC3E}">
        <p14:creationId xmlns:p14="http://schemas.microsoft.com/office/powerpoint/2010/main" val="2886067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3F7D7-1E6E-43C1-BF27-D05102E8B8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AC096C8-0F4F-41E7-985D-0747BA54D8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C8DDE0E-0DEC-4C5A-BEFC-D6534DEB0C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C0B53D-0256-410E-B1B6-C0ADBED72559}"/>
              </a:ext>
            </a:extLst>
          </p:cNvPr>
          <p:cNvSpPr>
            <a:spLocks noGrp="1"/>
          </p:cNvSpPr>
          <p:nvPr>
            <p:ph type="dt" sz="half" idx="10"/>
          </p:nvPr>
        </p:nvSpPr>
        <p:spPr/>
        <p:txBody>
          <a:bodyPr/>
          <a:lstStyle/>
          <a:p>
            <a:fld id="{FDA2738B-C826-45F3-A7F6-2BF4893B0D91}" type="datetimeFigureOut">
              <a:rPr lang="en-GB" smtClean="0"/>
              <a:t>04/09/2023</a:t>
            </a:fld>
            <a:endParaRPr lang="en-GB"/>
          </a:p>
        </p:txBody>
      </p:sp>
      <p:sp>
        <p:nvSpPr>
          <p:cNvPr id="6" name="Footer Placeholder 5">
            <a:extLst>
              <a:ext uri="{FF2B5EF4-FFF2-40B4-BE49-F238E27FC236}">
                <a16:creationId xmlns:a16="http://schemas.microsoft.com/office/drawing/2014/main" id="{7E7550A8-EF78-4C93-AC00-204A89216FD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D4D8BC-F7AA-49F1-8C4E-1327272D6ED4}"/>
              </a:ext>
            </a:extLst>
          </p:cNvPr>
          <p:cNvSpPr>
            <a:spLocks noGrp="1"/>
          </p:cNvSpPr>
          <p:nvPr>
            <p:ph type="sldNum" sz="quarter" idx="12"/>
          </p:nvPr>
        </p:nvSpPr>
        <p:spPr/>
        <p:txBody>
          <a:bodyPr/>
          <a:lstStyle/>
          <a:p>
            <a:fld id="{C2A39926-406D-4A0D-9530-2ADEE510754F}" type="slidenum">
              <a:rPr lang="en-GB" smtClean="0"/>
              <a:t>‹#›</a:t>
            </a:fld>
            <a:endParaRPr lang="en-GB"/>
          </a:p>
        </p:txBody>
      </p:sp>
    </p:spTree>
    <p:extLst>
      <p:ext uri="{BB962C8B-B14F-4D97-AF65-F5344CB8AC3E}">
        <p14:creationId xmlns:p14="http://schemas.microsoft.com/office/powerpoint/2010/main" val="2646356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0A2F6C-6F91-403F-878A-36ED8B9E03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56ABF97-1B22-47AC-88FE-AFAD6A0294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DAAD7D-8F08-430F-A4B0-881F6C329D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A2738B-C826-45F3-A7F6-2BF4893B0D91}" type="datetimeFigureOut">
              <a:rPr lang="en-GB" smtClean="0"/>
              <a:t>04/09/2023</a:t>
            </a:fld>
            <a:endParaRPr lang="en-GB"/>
          </a:p>
        </p:txBody>
      </p:sp>
      <p:sp>
        <p:nvSpPr>
          <p:cNvPr id="5" name="Footer Placeholder 4">
            <a:extLst>
              <a:ext uri="{FF2B5EF4-FFF2-40B4-BE49-F238E27FC236}">
                <a16:creationId xmlns:a16="http://schemas.microsoft.com/office/drawing/2014/main" id="{D95A39C0-C184-4852-8D2D-850D1F4EEB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97FB8EC-DD12-40F2-93CE-8CBEE8209C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A39926-406D-4A0D-9530-2ADEE510754F}" type="slidenum">
              <a:rPr lang="en-GB" smtClean="0"/>
              <a:t>‹#›</a:t>
            </a:fld>
            <a:endParaRPr lang="en-GB"/>
          </a:p>
        </p:txBody>
      </p:sp>
    </p:spTree>
    <p:extLst>
      <p:ext uri="{BB962C8B-B14F-4D97-AF65-F5344CB8AC3E}">
        <p14:creationId xmlns:p14="http://schemas.microsoft.com/office/powerpoint/2010/main" val="624962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gif"/><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sv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3.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5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5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56.png"/><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42.png"/></Relationships>
</file>

<file path=ppt/slides/_rels/slide5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56.png"/><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42.png"/></Relationships>
</file>

<file path=ppt/slides/_rels/slide5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58.png"/><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45.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www.gatsby.ucl.ac.uk/~lmate/biblio/dayanabbott.pdf" TargetMode="External"/><Relationship Id="rId2" Type="http://schemas.openxmlformats.org/officeDocument/2006/relationships/hyperlink" Target="https://neuronaldynamics.epfl.ch/online/index.html" TargetMode="External"/><Relationship Id="rId1" Type="http://schemas.openxmlformats.org/officeDocument/2006/relationships/slideLayout" Target="../slideLayouts/slideLayout2.xml"/><Relationship Id="rId4" Type="http://schemas.openxmlformats.org/officeDocument/2006/relationships/hyperlink" Target="http://www.math.pitt.edu/~bdoiron/assets/ermentrout-and-terman-ch-1.pdf"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91495-8141-4719-8C35-1A92EAECFF6B}"/>
              </a:ext>
            </a:extLst>
          </p:cNvPr>
          <p:cNvSpPr>
            <a:spLocks noGrp="1"/>
          </p:cNvSpPr>
          <p:nvPr>
            <p:ph type="ctrTitle"/>
          </p:nvPr>
        </p:nvSpPr>
        <p:spPr>
          <a:xfrm>
            <a:off x="1471612" y="1214438"/>
            <a:ext cx="9144000" cy="2387600"/>
          </a:xfrm>
        </p:spPr>
        <p:txBody>
          <a:bodyPr/>
          <a:lstStyle/>
          <a:p>
            <a:r>
              <a:rPr lang="en-GB" b="1" dirty="0"/>
              <a:t>Models of Neurons 3: The Integrate and Fire Neuron</a:t>
            </a:r>
          </a:p>
        </p:txBody>
      </p:sp>
      <p:sp>
        <p:nvSpPr>
          <p:cNvPr id="3" name="Subtitle 2">
            <a:extLst>
              <a:ext uri="{FF2B5EF4-FFF2-40B4-BE49-F238E27FC236}">
                <a16:creationId xmlns:a16="http://schemas.microsoft.com/office/drawing/2014/main" id="{C140E6B6-1A06-4BD0-8177-19ED2B185055}"/>
              </a:ext>
            </a:extLst>
          </p:cNvPr>
          <p:cNvSpPr>
            <a:spLocks noGrp="1"/>
          </p:cNvSpPr>
          <p:nvPr>
            <p:ph type="subTitle" idx="1"/>
          </p:nvPr>
        </p:nvSpPr>
        <p:spPr>
          <a:xfrm>
            <a:off x="1524000" y="3602038"/>
            <a:ext cx="9039225" cy="2798762"/>
          </a:xfrm>
        </p:spPr>
        <p:txBody>
          <a:bodyPr>
            <a:normAutofit/>
          </a:bodyPr>
          <a:lstStyle/>
          <a:p>
            <a:endParaRPr lang="en-GB" dirty="0"/>
          </a:p>
          <a:p>
            <a:r>
              <a:rPr lang="en-GB" dirty="0"/>
              <a:t>Angus Chadwick, ANC</a:t>
            </a:r>
          </a:p>
          <a:p>
            <a:r>
              <a:rPr lang="en-GB" dirty="0"/>
              <a:t>School of Informatics, University of Edinburgh, UK</a:t>
            </a:r>
          </a:p>
          <a:p>
            <a:endParaRPr lang="en-GB" u="sng" dirty="0"/>
          </a:p>
          <a:p>
            <a:r>
              <a:rPr lang="en-GB" dirty="0"/>
              <a:t>Computational Neuroscience (Lecture 5, 2023/2024)</a:t>
            </a:r>
          </a:p>
        </p:txBody>
      </p:sp>
      <p:pic>
        <p:nvPicPr>
          <p:cNvPr id="5" name="Picture 4" descr="A close up of a sign&#10;&#10;Description automatically generated">
            <a:extLst>
              <a:ext uri="{FF2B5EF4-FFF2-40B4-BE49-F238E27FC236}">
                <a16:creationId xmlns:a16="http://schemas.microsoft.com/office/drawing/2014/main" id="{DFD4F423-EA7F-4084-809B-5ECDB81205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307" y="118024"/>
            <a:ext cx="1918458" cy="1931572"/>
          </a:xfrm>
          <a:prstGeom prst="rect">
            <a:avLst/>
          </a:prstGeom>
        </p:spPr>
      </p:pic>
    </p:spTree>
    <p:extLst>
      <p:ext uri="{BB962C8B-B14F-4D97-AF65-F5344CB8AC3E}">
        <p14:creationId xmlns:p14="http://schemas.microsoft.com/office/powerpoint/2010/main" val="2685126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A36099F-0D34-439D-AFDB-AA43A893BFE7}"/>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The Leaky Integrate and Fire Model</a:t>
            </a:r>
          </a:p>
        </p:txBody>
      </p:sp>
      <p:cxnSp>
        <p:nvCxnSpPr>
          <p:cNvPr id="5" name="Straight Connector 4">
            <a:extLst>
              <a:ext uri="{FF2B5EF4-FFF2-40B4-BE49-F238E27FC236}">
                <a16:creationId xmlns:a16="http://schemas.microsoft.com/office/drawing/2014/main" id="{E8E5602E-975D-4772-AC95-E42824EE60B6}"/>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3933F9E4-1E63-4411-B532-29FAAB2B64B7}"/>
              </a:ext>
            </a:extLst>
          </p:cNvPr>
          <p:cNvSpPr>
            <a:spLocks noGrp="1"/>
          </p:cNvSpPr>
          <p:nvPr>
            <p:ph idx="1"/>
          </p:nvPr>
        </p:nvSpPr>
        <p:spPr>
          <a:xfrm>
            <a:off x="128046" y="862503"/>
            <a:ext cx="11935908" cy="6080093"/>
          </a:xfrm>
        </p:spPr>
        <p:txBody>
          <a:bodyPr>
            <a:normAutofit/>
          </a:bodyPr>
          <a:lstStyle/>
          <a:p>
            <a:pPr marL="0" indent="0">
              <a:buNone/>
            </a:pPr>
            <a:endParaRPr lang="en-GB" sz="2400" dirty="0"/>
          </a:p>
          <a:p>
            <a:endParaRPr lang="en-GB" sz="2400" dirty="0"/>
          </a:p>
          <a:p>
            <a:endParaRPr lang="en-GB" sz="2400" dirty="0"/>
          </a:p>
          <a:p>
            <a:endParaRPr lang="en-GB" sz="2400" b="1" dirty="0"/>
          </a:p>
          <a:p>
            <a:endParaRPr lang="en-GB" sz="2400" dirty="0"/>
          </a:p>
          <a:p>
            <a:endParaRPr lang="en-GB" dirty="0"/>
          </a:p>
          <a:p>
            <a:endParaRPr lang="en-GB" dirty="0"/>
          </a:p>
          <a:p>
            <a:endParaRPr lang="en-GB" dirty="0"/>
          </a:p>
          <a:p>
            <a:endParaRPr lang="en-GB" dirty="0"/>
          </a:p>
        </p:txBody>
      </p:sp>
      <p:sp>
        <p:nvSpPr>
          <p:cNvPr id="9" name="Content Placeholder 2">
            <a:extLst>
              <a:ext uri="{FF2B5EF4-FFF2-40B4-BE49-F238E27FC236}">
                <a16:creationId xmlns:a16="http://schemas.microsoft.com/office/drawing/2014/main" id="{34DD444E-0204-41F5-84BE-0175EE200285}"/>
              </a:ext>
            </a:extLst>
          </p:cNvPr>
          <p:cNvSpPr txBox="1">
            <a:spLocks/>
          </p:cNvSpPr>
          <p:nvPr/>
        </p:nvSpPr>
        <p:spPr>
          <a:xfrm>
            <a:off x="-4280052" y="2036389"/>
            <a:ext cx="12063954" cy="60800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400" dirty="0"/>
          </a:p>
          <a:p>
            <a:endParaRPr lang="en-GB" sz="2400" dirty="0"/>
          </a:p>
          <a:p>
            <a:endParaRPr lang="en-GB" sz="2400" b="1" dirty="0"/>
          </a:p>
          <a:p>
            <a:endParaRPr lang="en-GB" sz="2400" dirty="0"/>
          </a:p>
          <a:p>
            <a:endParaRPr lang="en-GB" dirty="0"/>
          </a:p>
          <a:p>
            <a:endParaRPr lang="en-GB" dirty="0"/>
          </a:p>
          <a:p>
            <a:endParaRPr lang="en-GB" dirty="0"/>
          </a:p>
          <a:p>
            <a:endParaRPr lang="en-GB" dirty="0"/>
          </a:p>
        </p:txBody>
      </p:sp>
      <p:sp>
        <p:nvSpPr>
          <p:cNvPr id="2" name="Content Placeholder 2">
            <a:extLst>
              <a:ext uri="{FF2B5EF4-FFF2-40B4-BE49-F238E27FC236}">
                <a16:creationId xmlns:a16="http://schemas.microsoft.com/office/drawing/2014/main" id="{A30FA50F-72DB-4EAB-BF67-DB332BC43DC1}"/>
              </a:ext>
            </a:extLst>
          </p:cNvPr>
          <p:cNvSpPr txBox="1">
            <a:spLocks/>
          </p:cNvSpPr>
          <p:nvPr/>
        </p:nvSpPr>
        <p:spPr>
          <a:xfrm>
            <a:off x="475737" y="862503"/>
            <a:ext cx="11716263" cy="64731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The LIF neuron obeys the following passive dynamics and threshold-reset rule:</a:t>
            </a:r>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400" dirty="0"/>
          </a:p>
          <a:p>
            <a:endParaRPr lang="en-GB" sz="2400" dirty="0"/>
          </a:p>
          <a:p>
            <a:endParaRPr lang="en-GB" sz="2000" dirty="0"/>
          </a:p>
          <a:p>
            <a:endParaRPr lang="en-GB" sz="2000" dirty="0"/>
          </a:p>
          <a:p>
            <a:endParaRPr lang="en-GB" sz="2000" dirty="0"/>
          </a:p>
          <a:p>
            <a:endParaRPr lang="en-GB" sz="2000" dirty="0"/>
          </a:p>
          <a:p>
            <a:endParaRPr lang="en-GB" sz="2000" dirty="0"/>
          </a:p>
          <a:p>
            <a:endParaRPr lang="en-GB" sz="2400" dirty="0"/>
          </a:p>
          <a:p>
            <a:endParaRPr lang="en-GB" dirty="0"/>
          </a:p>
          <a:p>
            <a:endParaRPr lang="en-GB" dirty="0"/>
          </a:p>
          <a:p>
            <a:endParaRPr lang="en-GB" dirty="0"/>
          </a:p>
          <a:p>
            <a:endParaRPr lang="en-GB" dirty="0"/>
          </a:p>
        </p:txBody>
      </p:sp>
      <p:pic>
        <p:nvPicPr>
          <p:cNvPr id="3" name="Picture 2">
            <a:extLst>
              <a:ext uri="{FF2B5EF4-FFF2-40B4-BE49-F238E27FC236}">
                <a16:creationId xmlns:a16="http://schemas.microsoft.com/office/drawing/2014/main" id="{A711DDB6-76E6-44A5-8722-715AB69D0FC6}"/>
              </a:ext>
            </a:extLst>
          </p:cNvPr>
          <p:cNvPicPr>
            <a:picLocks noChangeAspect="1"/>
          </p:cNvPicPr>
          <p:nvPr/>
        </p:nvPicPr>
        <p:blipFill>
          <a:blip r:embed="rId2"/>
          <a:stretch>
            <a:fillRect/>
          </a:stretch>
        </p:blipFill>
        <p:spPr>
          <a:xfrm>
            <a:off x="3410473" y="1493095"/>
            <a:ext cx="5033307" cy="822649"/>
          </a:xfrm>
          <a:prstGeom prst="rect">
            <a:avLst/>
          </a:prstGeom>
        </p:spPr>
      </p:pic>
      <p:sp>
        <p:nvSpPr>
          <p:cNvPr id="7" name="TextBox 6">
            <a:extLst>
              <a:ext uri="{FF2B5EF4-FFF2-40B4-BE49-F238E27FC236}">
                <a16:creationId xmlns:a16="http://schemas.microsoft.com/office/drawing/2014/main" id="{E7C082C0-39F2-4EB2-B78A-96A15562CA50}"/>
              </a:ext>
            </a:extLst>
          </p:cNvPr>
          <p:cNvSpPr txBox="1"/>
          <p:nvPr/>
        </p:nvSpPr>
        <p:spPr>
          <a:xfrm>
            <a:off x="8938564" y="1673586"/>
            <a:ext cx="3253436" cy="461665"/>
          </a:xfrm>
          <a:prstGeom prst="rect">
            <a:avLst/>
          </a:prstGeom>
          <a:noFill/>
        </p:spPr>
        <p:txBody>
          <a:bodyPr wrap="square" rtlCol="0">
            <a:spAutoFit/>
          </a:bodyPr>
          <a:lstStyle/>
          <a:p>
            <a:r>
              <a:rPr lang="en-GB" sz="2400" dirty="0"/>
              <a:t>(while </a:t>
            </a:r>
            <a:r>
              <a:rPr lang="en-GB" sz="2400" i="1" dirty="0"/>
              <a:t>V &lt; </a:t>
            </a:r>
            <a:r>
              <a:rPr lang="en-GB" sz="2400" i="1" dirty="0" err="1"/>
              <a:t>Vthreshold</a:t>
            </a:r>
            <a:r>
              <a:rPr lang="en-GB" sz="2400" dirty="0"/>
              <a:t>)</a:t>
            </a:r>
          </a:p>
        </p:txBody>
      </p:sp>
      <p:sp>
        <p:nvSpPr>
          <p:cNvPr id="15" name="TextBox 14">
            <a:extLst>
              <a:ext uri="{FF2B5EF4-FFF2-40B4-BE49-F238E27FC236}">
                <a16:creationId xmlns:a16="http://schemas.microsoft.com/office/drawing/2014/main" id="{00D17A74-5D34-4449-9F19-64C2B5A8C946}"/>
              </a:ext>
            </a:extLst>
          </p:cNvPr>
          <p:cNvSpPr txBox="1"/>
          <p:nvPr/>
        </p:nvSpPr>
        <p:spPr>
          <a:xfrm>
            <a:off x="1160166" y="1759112"/>
            <a:ext cx="2934736" cy="400110"/>
          </a:xfrm>
          <a:prstGeom prst="rect">
            <a:avLst/>
          </a:prstGeom>
          <a:noFill/>
        </p:spPr>
        <p:txBody>
          <a:bodyPr wrap="square" rtlCol="0">
            <a:spAutoFit/>
          </a:bodyPr>
          <a:lstStyle/>
          <a:p>
            <a:r>
              <a:rPr lang="en-GB" sz="2000" dirty="0"/>
              <a:t>Passive Dynamics:</a:t>
            </a:r>
          </a:p>
        </p:txBody>
      </p:sp>
    </p:spTree>
    <p:extLst>
      <p:ext uri="{BB962C8B-B14F-4D97-AF65-F5344CB8AC3E}">
        <p14:creationId xmlns:p14="http://schemas.microsoft.com/office/powerpoint/2010/main" val="1817626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A36099F-0D34-439D-AFDB-AA43A893BFE7}"/>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The Leaky Integrate and Fire Model</a:t>
            </a:r>
          </a:p>
        </p:txBody>
      </p:sp>
      <p:cxnSp>
        <p:nvCxnSpPr>
          <p:cNvPr id="5" name="Straight Connector 4">
            <a:extLst>
              <a:ext uri="{FF2B5EF4-FFF2-40B4-BE49-F238E27FC236}">
                <a16:creationId xmlns:a16="http://schemas.microsoft.com/office/drawing/2014/main" id="{E8E5602E-975D-4772-AC95-E42824EE60B6}"/>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34DD444E-0204-41F5-84BE-0175EE200285}"/>
              </a:ext>
            </a:extLst>
          </p:cNvPr>
          <p:cNvSpPr txBox="1">
            <a:spLocks/>
          </p:cNvSpPr>
          <p:nvPr/>
        </p:nvSpPr>
        <p:spPr>
          <a:xfrm>
            <a:off x="-4280052" y="2036389"/>
            <a:ext cx="12063954" cy="60800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400" dirty="0"/>
          </a:p>
          <a:p>
            <a:endParaRPr lang="en-GB" sz="2400" dirty="0"/>
          </a:p>
          <a:p>
            <a:endParaRPr lang="en-GB" sz="2400" b="1" dirty="0"/>
          </a:p>
          <a:p>
            <a:endParaRPr lang="en-GB" sz="2400" dirty="0"/>
          </a:p>
          <a:p>
            <a:endParaRPr lang="en-GB" dirty="0"/>
          </a:p>
          <a:p>
            <a:endParaRPr lang="en-GB" dirty="0"/>
          </a:p>
          <a:p>
            <a:endParaRPr lang="en-GB" dirty="0"/>
          </a:p>
          <a:p>
            <a:endParaRPr lang="en-GB" dirty="0"/>
          </a:p>
        </p:txBody>
      </p:sp>
      <p:sp>
        <p:nvSpPr>
          <p:cNvPr id="2" name="Content Placeholder 2">
            <a:extLst>
              <a:ext uri="{FF2B5EF4-FFF2-40B4-BE49-F238E27FC236}">
                <a16:creationId xmlns:a16="http://schemas.microsoft.com/office/drawing/2014/main" id="{A30FA50F-72DB-4EAB-BF67-DB332BC43DC1}"/>
              </a:ext>
            </a:extLst>
          </p:cNvPr>
          <p:cNvSpPr txBox="1">
            <a:spLocks/>
          </p:cNvSpPr>
          <p:nvPr/>
        </p:nvSpPr>
        <p:spPr>
          <a:xfrm>
            <a:off x="475737" y="862503"/>
            <a:ext cx="11716263" cy="64731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The LIF neuron obeys the following passive dynamics and threshold-reset rule:</a:t>
            </a:r>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400" dirty="0"/>
          </a:p>
          <a:p>
            <a:endParaRPr lang="en-GB" sz="2400" dirty="0"/>
          </a:p>
          <a:p>
            <a:endParaRPr lang="en-GB" sz="2000" dirty="0"/>
          </a:p>
          <a:p>
            <a:endParaRPr lang="en-GB" sz="2000" dirty="0"/>
          </a:p>
          <a:p>
            <a:endParaRPr lang="en-GB" sz="2000" dirty="0"/>
          </a:p>
          <a:p>
            <a:endParaRPr lang="en-GB" sz="2000" dirty="0"/>
          </a:p>
          <a:p>
            <a:endParaRPr lang="en-GB" sz="2000" dirty="0"/>
          </a:p>
          <a:p>
            <a:endParaRPr lang="en-GB" sz="2400" dirty="0"/>
          </a:p>
          <a:p>
            <a:endParaRPr lang="en-GB" dirty="0"/>
          </a:p>
          <a:p>
            <a:endParaRPr lang="en-GB" dirty="0"/>
          </a:p>
          <a:p>
            <a:endParaRPr lang="en-GB" dirty="0"/>
          </a:p>
          <a:p>
            <a:endParaRPr lang="en-GB" dirty="0"/>
          </a:p>
        </p:txBody>
      </p:sp>
      <p:pic>
        <p:nvPicPr>
          <p:cNvPr id="3" name="Picture 2">
            <a:extLst>
              <a:ext uri="{FF2B5EF4-FFF2-40B4-BE49-F238E27FC236}">
                <a16:creationId xmlns:a16="http://schemas.microsoft.com/office/drawing/2014/main" id="{A711DDB6-76E6-44A5-8722-715AB69D0FC6}"/>
              </a:ext>
            </a:extLst>
          </p:cNvPr>
          <p:cNvPicPr>
            <a:picLocks noChangeAspect="1"/>
          </p:cNvPicPr>
          <p:nvPr/>
        </p:nvPicPr>
        <p:blipFill>
          <a:blip r:embed="rId2"/>
          <a:stretch>
            <a:fillRect/>
          </a:stretch>
        </p:blipFill>
        <p:spPr>
          <a:xfrm>
            <a:off x="3410473" y="1493095"/>
            <a:ext cx="5033307" cy="822649"/>
          </a:xfrm>
          <a:prstGeom prst="rect">
            <a:avLst/>
          </a:prstGeom>
        </p:spPr>
      </p:pic>
      <p:sp>
        <p:nvSpPr>
          <p:cNvPr id="7" name="TextBox 6">
            <a:extLst>
              <a:ext uri="{FF2B5EF4-FFF2-40B4-BE49-F238E27FC236}">
                <a16:creationId xmlns:a16="http://schemas.microsoft.com/office/drawing/2014/main" id="{E7C082C0-39F2-4EB2-B78A-96A15562CA50}"/>
              </a:ext>
            </a:extLst>
          </p:cNvPr>
          <p:cNvSpPr txBox="1"/>
          <p:nvPr/>
        </p:nvSpPr>
        <p:spPr>
          <a:xfrm>
            <a:off x="8938564" y="1673586"/>
            <a:ext cx="3253436" cy="461665"/>
          </a:xfrm>
          <a:prstGeom prst="rect">
            <a:avLst/>
          </a:prstGeom>
          <a:noFill/>
        </p:spPr>
        <p:txBody>
          <a:bodyPr wrap="square" rtlCol="0">
            <a:spAutoFit/>
          </a:bodyPr>
          <a:lstStyle/>
          <a:p>
            <a:r>
              <a:rPr lang="en-GB" sz="2400" dirty="0"/>
              <a:t>(while </a:t>
            </a:r>
            <a:r>
              <a:rPr lang="en-GB" sz="2400" i="1" dirty="0"/>
              <a:t>V &lt; </a:t>
            </a:r>
            <a:r>
              <a:rPr lang="en-GB" sz="2400" i="1" dirty="0" err="1"/>
              <a:t>Vthreshold</a:t>
            </a:r>
            <a:r>
              <a:rPr lang="en-GB" sz="2400" dirty="0"/>
              <a:t>)</a:t>
            </a:r>
          </a:p>
        </p:txBody>
      </p:sp>
      <p:sp>
        <p:nvSpPr>
          <p:cNvPr id="15" name="TextBox 14">
            <a:extLst>
              <a:ext uri="{FF2B5EF4-FFF2-40B4-BE49-F238E27FC236}">
                <a16:creationId xmlns:a16="http://schemas.microsoft.com/office/drawing/2014/main" id="{00D17A74-5D34-4449-9F19-64C2B5A8C946}"/>
              </a:ext>
            </a:extLst>
          </p:cNvPr>
          <p:cNvSpPr txBox="1"/>
          <p:nvPr/>
        </p:nvSpPr>
        <p:spPr>
          <a:xfrm>
            <a:off x="1160166" y="1759112"/>
            <a:ext cx="2934736" cy="400110"/>
          </a:xfrm>
          <a:prstGeom prst="rect">
            <a:avLst/>
          </a:prstGeom>
          <a:noFill/>
        </p:spPr>
        <p:txBody>
          <a:bodyPr wrap="square" rtlCol="0">
            <a:spAutoFit/>
          </a:bodyPr>
          <a:lstStyle/>
          <a:p>
            <a:r>
              <a:rPr lang="en-GB" sz="2000" dirty="0"/>
              <a:t>Passive Dynamics:</a:t>
            </a:r>
          </a:p>
        </p:txBody>
      </p:sp>
      <p:sp>
        <p:nvSpPr>
          <p:cNvPr id="16" name="TextBox 15">
            <a:extLst>
              <a:ext uri="{FF2B5EF4-FFF2-40B4-BE49-F238E27FC236}">
                <a16:creationId xmlns:a16="http://schemas.microsoft.com/office/drawing/2014/main" id="{208FEC13-F813-436B-9B58-8C3C52F32643}"/>
              </a:ext>
            </a:extLst>
          </p:cNvPr>
          <p:cNvSpPr txBox="1"/>
          <p:nvPr/>
        </p:nvSpPr>
        <p:spPr>
          <a:xfrm>
            <a:off x="499329" y="2670168"/>
            <a:ext cx="3345965" cy="400110"/>
          </a:xfrm>
          <a:prstGeom prst="rect">
            <a:avLst/>
          </a:prstGeom>
          <a:noFill/>
        </p:spPr>
        <p:txBody>
          <a:bodyPr wrap="square" rtlCol="0">
            <a:spAutoFit/>
          </a:bodyPr>
          <a:lstStyle/>
          <a:p>
            <a:r>
              <a:rPr lang="en-GB" sz="2000" dirty="0"/>
              <a:t>Reset Rule (mathematical):</a:t>
            </a:r>
          </a:p>
        </p:txBody>
      </p:sp>
      <p:pic>
        <p:nvPicPr>
          <p:cNvPr id="18" name="Picture 17">
            <a:extLst>
              <a:ext uri="{FF2B5EF4-FFF2-40B4-BE49-F238E27FC236}">
                <a16:creationId xmlns:a16="http://schemas.microsoft.com/office/drawing/2014/main" id="{C34FBCEE-732F-496C-AB4C-BA83813A44F8}"/>
              </a:ext>
            </a:extLst>
          </p:cNvPr>
          <p:cNvPicPr>
            <a:picLocks noChangeAspect="1"/>
          </p:cNvPicPr>
          <p:nvPr/>
        </p:nvPicPr>
        <p:blipFill>
          <a:blip r:embed="rId3"/>
          <a:stretch>
            <a:fillRect/>
          </a:stretch>
        </p:blipFill>
        <p:spPr>
          <a:xfrm>
            <a:off x="4060831" y="2600313"/>
            <a:ext cx="7370574" cy="660444"/>
          </a:xfrm>
          <a:prstGeom prst="rect">
            <a:avLst/>
          </a:prstGeom>
        </p:spPr>
      </p:pic>
    </p:spTree>
    <p:extLst>
      <p:ext uri="{BB962C8B-B14F-4D97-AF65-F5344CB8AC3E}">
        <p14:creationId xmlns:p14="http://schemas.microsoft.com/office/powerpoint/2010/main" val="3525491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A36099F-0D34-439D-AFDB-AA43A893BFE7}"/>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The Leaky Integrate and Fire Model</a:t>
            </a:r>
          </a:p>
        </p:txBody>
      </p:sp>
      <p:cxnSp>
        <p:nvCxnSpPr>
          <p:cNvPr id="5" name="Straight Connector 4">
            <a:extLst>
              <a:ext uri="{FF2B5EF4-FFF2-40B4-BE49-F238E27FC236}">
                <a16:creationId xmlns:a16="http://schemas.microsoft.com/office/drawing/2014/main" id="{E8E5602E-975D-4772-AC95-E42824EE60B6}"/>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34DD444E-0204-41F5-84BE-0175EE200285}"/>
              </a:ext>
            </a:extLst>
          </p:cNvPr>
          <p:cNvSpPr txBox="1">
            <a:spLocks/>
          </p:cNvSpPr>
          <p:nvPr/>
        </p:nvSpPr>
        <p:spPr>
          <a:xfrm>
            <a:off x="-4280052" y="2036389"/>
            <a:ext cx="12063954" cy="60800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400" dirty="0"/>
          </a:p>
          <a:p>
            <a:endParaRPr lang="en-GB" sz="2400" dirty="0"/>
          </a:p>
          <a:p>
            <a:endParaRPr lang="en-GB" sz="2400" b="1" dirty="0"/>
          </a:p>
          <a:p>
            <a:endParaRPr lang="en-GB" sz="2400" dirty="0"/>
          </a:p>
          <a:p>
            <a:endParaRPr lang="en-GB" dirty="0"/>
          </a:p>
          <a:p>
            <a:endParaRPr lang="en-GB" dirty="0"/>
          </a:p>
          <a:p>
            <a:endParaRPr lang="en-GB" dirty="0"/>
          </a:p>
          <a:p>
            <a:endParaRPr lang="en-GB" dirty="0"/>
          </a:p>
        </p:txBody>
      </p:sp>
      <p:sp>
        <p:nvSpPr>
          <p:cNvPr id="2" name="Content Placeholder 2">
            <a:extLst>
              <a:ext uri="{FF2B5EF4-FFF2-40B4-BE49-F238E27FC236}">
                <a16:creationId xmlns:a16="http://schemas.microsoft.com/office/drawing/2014/main" id="{A30FA50F-72DB-4EAB-BF67-DB332BC43DC1}"/>
              </a:ext>
            </a:extLst>
          </p:cNvPr>
          <p:cNvSpPr txBox="1">
            <a:spLocks/>
          </p:cNvSpPr>
          <p:nvPr/>
        </p:nvSpPr>
        <p:spPr>
          <a:xfrm>
            <a:off x="475737" y="862503"/>
            <a:ext cx="11716263" cy="64731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The LIF neuron obeys the following passive dynamics and threshold-reset rule:</a:t>
            </a:r>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pPr marL="0" indent="0">
              <a:buNone/>
            </a:pPr>
            <a:endParaRPr lang="en-GB" sz="2400" dirty="0"/>
          </a:p>
          <a:p>
            <a:endParaRPr lang="en-GB" sz="2400" dirty="0"/>
          </a:p>
          <a:p>
            <a:endParaRPr lang="en-GB" sz="2000" dirty="0"/>
          </a:p>
          <a:p>
            <a:endParaRPr lang="en-GB" sz="2000" dirty="0"/>
          </a:p>
          <a:p>
            <a:endParaRPr lang="en-GB" sz="2000" dirty="0"/>
          </a:p>
          <a:p>
            <a:endParaRPr lang="en-GB" sz="2000" dirty="0"/>
          </a:p>
          <a:p>
            <a:endParaRPr lang="en-GB" sz="2000" dirty="0"/>
          </a:p>
          <a:p>
            <a:endParaRPr lang="en-GB" sz="2400" dirty="0"/>
          </a:p>
          <a:p>
            <a:endParaRPr lang="en-GB" dirty="0"/>
          </a:p>
          <a:p>
            <a:endParaRPr lang="en-GB" dirty="0"/>
          </a:p>
          <a:p>
            <a:endParaRPr lang="en-GB" dirty="0"/>
          </a:p>
          <a:p>
            <a:endParaRPr lang="en-GB" dirty="0"/>
          </a:p>
        </p:txBody>
      </p:sp>
      <p:pic>
        <p:nvPicPr>
          <p:cNvPr id="3" name="Picture 2">
            <a:extLst>
              <a:ext uri="{FF2B5EF4-FFF2-40B4-BE49-F238E27FC236}">
                <a16:creationId xmlns:a16="http://schemas.microsoft.com/office/drawing/2014/main" id="{A711DDB6-76E6-44A5-8722-715AB69D0FC6}"/>
              </a:ext>
            </a:extLst>
          </p:cNvPr>
          <p:cNvPicPr>
            <a:picLocks noChangeAspect="1"/>
          </p:cNvPicPr>
          <p:nvPr/>
        </p:nvPicPr>
        <p:blipFill>
          <a:blip r:embed="rId2"/>
          <a:stretch>
            <a:fillRect/>
          </a:stretch>
        </p:blipFill>
        <p:spPr>
          <a:xfrm>
            <a:off x="3410473" y="1493095"/>
            <a:ext cx="5033307" cy="822649"/>
          </a:xfrm>
          <a:prstGeom prst="rect">
            <a:avLst/>
          </a:prstGeom>
        </p:spPr>
      </p:pic>
      <p:sp>
        <p:nvSpPr>
          <p:cNvPr id="7" name="TextBox 6">
            <a:extLst>
              <a:ext uri="{FF2B5EF4-FFF2-40B4-BE49-F238E27FC236}">
                <a16:creationId xmlns:a16="http://schemas.microsoft.com/office/drawing/2014/main" id="{E7C082C0-39F2-4EB2-B78A-96A15562CA50}"/>
              </a:ext>
            </a:extLst>
          </p:cNvPr>
          <p:cNvSpPr txBox="1"/>
          <p:nvPr/>
        </p:nvSpPr>
        <p:spPr>
          <a:xfrm>
            <a:off x="8938564" y="1673586"/>
            <a:ext cx="3253436" cy="461665"/>
          </a:xfrm>
          <a:prstGeom prst="rect">
            <a:avLst/>
          </a:prstGeom>
          <a:noFill/>
        </p:spPr>
        <p:txBody>
          <a:bodyPr wrap="square" rtlCol="0">
            <a:spAutoFit/>
          </a:bodyPr>
          <a:lstStyle/>
          <a:p>
            <a:r>
              <a:rPr lang="en-GB" sz="2400" dirty="0"/>
              <a:t>(while </a:t>
            </a:r>
            <a:r>
              <a:rPr lang="en-GB" sz="2400" i="1" dirty="0"/>
              <a:t>V &lt; </a:t>
            </a:r>
            <a:r>
              <a:rPr lang="en-GB" sz="2400" i="1" dirty="0" err="1"/>
              <a:t>Vthreshold</a:t>
            </a:r>
            <a:r>
              <a:rPr lang="en-GB" sz="2400" dirty="0"/>
              <a:t>)</a:t>
            </a:r>
          </a:p>
        </p:txBody>
      </p:sp>
      <p:sp>
        <p:nvSpPr>
          <p:cNvPr id="15" name="TextBox 14">
            <a:extLst>
              <a:ext uri="{FF2B5EF4-FFF2-40B4-BE49-F238E27FC236}">
                <a16:creationId xmlns:a16="http://schemas.microsoft.com/office/drawing/2014/main" id="{00D17A74-5D34-4449-9F19-64C2B5A8C946}"/>
              </a:ext>
            </a:extLst>
          </p:cNvPr>
          <p:cNvSpPr txBox="1"/>
          <p:nvPr/>
        </p:nvSpPr>
        <p:spPr>
          <a:xfrm>
            <a:off x="1160166" y="1759112"/>
            <a:ext cx="2934736" cy="400110"/>
          </a:xfrm>
          <a:prstGeom prst="rect">
            <a:avLst/>
          </a:prstGeom>
          <a:noFill/>
        </p:spPr>
        <p:txBody>
          <a:bodyPr wrap="square" rtlCol="0">
            <a:spAutoFit/>
          </a:bodyPr>
          <a:lstStyle/>
          <a:p>
            <a:r>
              <a:rPr lang="en-GB" sz="2000" dirty="0"/>
              <a:t>Passive Dynamics:</a:t>
            </a:r>
          </a:p>
        </p:txBody>
      </p:sp>
      <p:sp>
        <p:nvSpPr>
          <p:cNvPr id="16" name="TextBox 15">
            <a:extLst>
              <a:ext uri="{FF2B5EF4-FFF2-40B4-BE49-F238E27FC236}">
                <a16:creationId xmlns:a16="http://schemas.microsoft.com/office/drawing/2014/main" id="{208FEC13-F813-436B-9B58-8C3C52F32643}"/>
              </a:ext>
            </a:extLst>
          </p:cNvPr>
          <p:cNvSpPr txBox="1"/>
          <p:nvPr/>
        </p:nvSpPr>
        <p:spPr>
          <a:xfrm>
            <a:off x="499329" y="2670168"/>
            <a:ext cx="3345965" cy="400110"/>
          </a:xfrm>
          <a:prstGeom prst="rect">
            <a:avLst/>
          </a:prstGeom>
          <a:noFill/>
        </p:spPr>
        <p:txBody>
          <a:bodyPr wrap="square" rtlCol="0">
            <a:spAutoFit/>
          </a:bodyPr>
          <a:lstStyle/>
          <a:p>
            <a:r>
              <a:rPr lang="en-GB" sz="2000" dirty="0"/>
              <a:t>Reset Rule (mathematical):</a:t>
            </a:r>
          </a:p>
        </p:txBody>
      </p:sp>
      <p:sp>
        <p:nvSpPr>
          <p:cNvPr id="17" name="TextBox 16">
            <a:extLst>
              <a:ext uri="{FF2B5EF4-FFF2-40B4-BE49-F238E27FC236}">
                <a16:creationId xmlns:a16="http://schemas.microsoft.com/office/drawing/2014/main" id="{931831C8-57F1-4287-8A5E-D5AA81634417}"/>
              </a:ext>
            </a:extLst>
          </p:cNvPr>
          <p:cNvSpPr txBox="1"/>
          <p:nvPr/>
        </p:nvSpPr>
        <p:spPr>
          <a:xfrm>
            <a:off x="533400" y="3670344"/>
            <a:ext cx="3561502" cy="400110"/>
          </a:xfrm>
          <a:prstGeom prst="rect">
            <a:avLst/>
          </a:prstGeom>
          <a:noFill/>
        </p:spPr>
        <p:txBody>
          <a:bodyPr wrap="square" rtlCol="0">
            <a:spAutoFit/>
          </a:bodyPr>
          <a:lstStyle/>
          <a:p>
            <a:r>
              <a:rPr lang="en-GB" sz="2000" dirty="0"/>
              <a:t>Reset Rule (numerical):</a:t>
            </a:r>
          </a:p>
        </p:txBody>
      </p:sp>
      <p:pic>
        <p:nvPicPr>
          <p:cNvPr id="12" name="Picture 11">
            <a:extLst>
              <a:ext uri="{FF2B5EF4-FFF2-40B4-BE49-F238E27FC236}">
                <a16:creationId xmlns:a16="http://schemas.microsoft.com/office/drawing/2014/main" id="{99682516-E3CD-42D5-A961-B78FD69C9AB6}"/>
              </a:ext>
            </a:extLst>
          </p:cNvPr>
          <p:cNvPicPr>
            <a:picLocks noChangeAspect="1"/>
          </p:cNvPicPr>
          <p:nvPr/>
        </p:nvPicPr>
        <p:blipFill>
          <a:blip r:embed="rId3"/>
          <a:stretch>
            <a:fillRect/>
          </a:stretch>
        </p:blipFill>
        <p:spPr>
          <a:xfrm>
            <a:off x="4060831" y="3555000"/>
            <a:ext cx="6855264" cy="590314"/>
          </a:xfrm>
          <a:prstGeom prst="rect">
            <a:avLst/>
          </a:prstGeom>
        </p:spPr>
      </p:pic>
      <p:pic>
        <p:nvPicPr>
          <p:cNvPr id="18" name="Picture 17">
            <a:extLst>
              <a:ext uri="{FF2B5EF4-FFF2-40B4-BE49-F238E27FC236}">
                <a16:creationId xmlns:a16="http://schemas.microsoft.com/office/drawing/2014/main" id="{C34FBCEE-732F-496C-AB4C-BA83813A44F8}"/>
              </a:ext>
            </a:extLst>
          </p:cNvPr>
          <p:cNvPicPr>
            <a:picLocks noChangeAspect="1"/>
          </p:cNvPicPr>
          <p:nvPr/>
        </p:nvPicPr>
        <p:blipFill>
          <a:blip r:embed="rId4"/>
          <a:stretch>
            <a:fillRect/>
          </a:stretch>
        </p:blipFill>
        <p:spPr>
          <a:xfrm>
            <a:off x="4060831" y="2600313"/>
            <a:ext cx="7370574" cy="660444"/>
          </a:xfrm>
          <a:prstGeom prst="rect">
            <a:avLst/>
          </a:prstGeom>
        </p:spPr>
      </p:pic>
    </p:spTree>
    <p:extLst>
      <p:ext uri="{BB962C8B-B14F-4D97-AF65-F5344CB8AC3E}">
        <p14:creationId xmlns:p14="http://schemas.microsoft.com/office/powerpoint/2010/main" val="270740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A36099F-0D34-439D-AFDB-AA43A893BFE7}"/>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The Leaky Integrate and Fire Model</a:t>
            </a:r>
          </a:p>
        </p:txBody>
      </p:sp>
      <p:cxnSp>
        <p:nvCxnSpPr>
          <p:cNvPr id="5" name="Straight Connector 4">
            <a:extLst>
              <a:ext uri="{FF2B5EF4-FFF2-40B4-BE49-F238E27FC236}">
                <a16:creationId xmlns:a16="http://schemas.microsoft.com/office/drawing/2014/main" id="{E8E5602E-975D-4772-AC95-E42824EE60B6}"/>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34DD444E-0204-41F5-84BE-0175EE200285}"/>
              </a:ext>
            </a:extLst>
          </p:cNvPr>
          <p:cNvSpPr txBox="1">
            <a:spLocks/>
          </p:cNvSpPr>
          <p:nvPr/>
        </p:nvSpPr>
        <p:spPr>
          <a:xfrm>
            <a:off x="-4280052" y="2036389"/>
            <a:ext cx="12063954" cy="60800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400" dirty="0"/>
          </a:p>
          <a:p>
            <a:endParaRPr lang="en-GB" sz="2400" dirty="0"/>
          </a:p>
          <a:p>
            <a:endParaRPr lang="en-GB" sz="2400" b="1" dirty="0"/>
          </a:p>
          <a:p>
            <a:endParaRPr lang="en-GB" sz="2400" dirty="0"/>
          </a:p>
          <a:p>
            <a:endParaRPr lang="en-GB" dirty="0"/>
          </a:p>
          <a:p>
            <a:endParaRPr lang="en-GB" dirty="0"/>
          </a:p>
          <a:p>
            <a:endParaRPr lang="en-GB" dirty="0"/>
          </a:p>
          <a:p>
            <a:endParaRPr lang="en-GB" dirty="0"/>
          </a:p>
        </p:txBody>
      </p:sp>
      <p:sp>
        <p:nvSpPr>
          <p:cNvPr id="2" name="Content Placeholder 2">
            <a:extLst>
              <a:ext uri="{FF2B5EF4-FFF2-40B4-BE49-F238E27FC236}">
                <a16:creationId xmlns:a16="http://schemas.microsoft.com/office/drawing/2014/main" id="{A30FA50F-72DB-4EAB-BF67-DB332BC43DC1}"/>
              </a:ext>
            </a:extLst>
          </p:cNvPr>
          <p:cNvSpPr txBox="1">
            <a:spLocks/>
          </p:cNvSpPr>
          <p:nvPr/>
        </p:nvSpPr>
        <p:spPr>
          <a:xfrm>
            <a:off x="475737" y="862503"/>
            <a:ext cx="11716263" cy="64731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The LIF neuron obeys the following passive dynamics and threshold-reset rule:</a:t>
            </a:r>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r>
              <a:rPr lang="en-GB" sz="2000" dirty="0"/>
              <a:t>It has a hand-chosen </a:t>
            </a:r>
            <a:r>
              <a:rPr lang="en-GB" sz="2000" dirty="0">
                <a:solidFill>
                  <a:srgbClr val="FF0000"/>
                </a:solidFill>
              </a:rPr>
              <a:t>resting potential</a:t>
            </a:r>
            <a:r>
              <a:rPr lang="en-GB" sz="2000" dirty="0"/>
              <a:t>, </a:t>
            </a:r>
            <a:r>
              <a:rPr lang="en-GB" sz="2000" dirty="0">
                <a:solidFill>
                  <a:srgbClr val="FF0000"/>
                </a:solidFill>
              </a:rPr>
              <a:t>spike threshold</a:t>
            </a:r>
            <a:r>
              <a:rPr lang="en-GB" sz="2000" dirty="0"/>
              <a:t>, and </a:t>
            </a:r>
            <a:r>
              <a:rPr lang="en-GB" sz="2000" dirty="0">
                <a:solidFill>
                  <a:srgbClr val="FF0000"/>
                </a:solidFill>
              </a:rPr>
              <a:t>spike reset </a:t>
            </a:r>
            <a:r>
              <a:rPr lang="en-GB" sz="2000" dirty="0"/>
              <a:t>voltage</a:t>
            </a:r>
          </a:p>
          <a:p>
            <a:r>
              <a:rPr lang="en-GB" sz="2000" dirty="0"/>
              <a:t>The dynamics are passive/</a:t>
            </a:r>
            <a:r>
              <a:rPr lang="en-GB" sz="2000" dirty="0">
                <a:solidFill>
                  <a:srgbClr val="FF0000"/>
                </a:solidFill>
              </a:rPr>
              <a:t>linear everywhere except at spike times</a:t>
            </a:r>
            <a:endParaRPr lang="en-GB" sz="2000" dirty="0"/>
          </a:p>
          <a:p>
            <a:pPr marL="0" indent="0">
              <a:buNone/>
            </a:pPr>
            <a:endParaRPr lang="en-GB" sz="2400" dirty="0"/>
          </a:p>
          <a:p>
            <a:pPr marL="0" indent="0">
              <a:buNone/>
            </a:pPr>
            <a:endParaRPr lang="en-GB" sz="2400" dirty="0"/>
          </a:p>
          <a:p>
            <a:endParaRPr lang="en-GB" sz="2000" dirty="0"/>
          </a:p>
          <a:p>
            <a:endParaRPr lang="en-GB" sz="2000" dirty="0"/>
          </a:p>
          <a:p>
            <a:endParaRPr lang="en-GB" sz="2000" dirty="0"/>
          </a:p>
          <a:p>
            <a:endParaRPr lang="en-GB" sz="2000" dirty="0"/>
          </a:p>
          <a:p>
            <a:endParaRPr lang="en-GB" sz="2000" dirty="0"/>
          </a:p>
          <a:p>
            <a:endParaRPr lang="en-GB" sz="2400" dirty="0"/>
          </a:p>
          <a:p>
            <a:endParaRPr lang="en-GB" dirty="0"/>
          </a:p>
          <a:p>
            <a:endParaRPr lang="en-GB" dirty="0"/>
          </a:p>
          <a:p>
            <a:endParaRPr lang="en-GB" dirty="0"/>
          </a:p>
          <a:p>
            <a:endParaRPr lang="en-GB" dirty="0"/>
          </a:p>
        </p:txBody>
      </p:sp>
      <p:pic>
        <p:nvPicPr>
          <p:cNvPr id="3" name="Picture 2">
            <a:extLst>
              <a:ext uri="{FF2B5EF4-FFF2-40B4-BE49-F238E27FC236}">
                <a16:creationId xmlns:a16="http://schemas.microsoft.com/office/drawing/2014/main" id="{A711DDB6-76E6-44A5-8722-715AB69D0FC6}"/>
              </a:ext>
            </a:extLst>
          </p:cNvPr>
          <p:cNvPicPr>
            <a:picLocks noChangeAspect="1"/>
          </p:cNvPicPr>
          <p:nvPr/>
        </p:nvPicPr>
        <p:blipFill>
          <a:blip r:embed="rId2"/>
          <a:stretch>
            <a:fillRect/>
          </a:stretch>
        </p:blipFill>
        <p:spPr>
          <a:xfrm>
            <a:off x="3410473" y="1493095"/>
            <a:ext cx="5033307" cy="822649"/>
          </a:xfrm>
          <a:prstGeom prst="rect">
            <a:avLst/>
          </a:prstGeom>
        </p:spPr>
      </p:pic>
      <p:sp>
        <p:nvSpPr>
          <p:cNvPr id="7" name="TextBox 6">
            <a:extLst>
              <a:ext uri="{FF2B5EF4-FFF2-40B4-BE49-F238E27FC236}">
                <a16:creationId xmlns:a16="http://schemas.microsoft.com/office/drawing/2014/main" id="{E7C082C0-39F2-4EB2-B78A-96A15562CA50}"/>
              </a:ext>
            </a:extLst>
          </p:cNvPr>
          <p:cNvSpPr txBox="1"/>
          <p:nvPr/>
        </p:nvSpPr>
        <p:spPr>
          <a:xfrm>
            <a:off x="8938564" y="1673586"/>
            <a:ext cx="3253436" cy="461665"/>
          </a:xfrm>
          <a:prstGeom prst="rect">
            <a:avLst/>
          </a:prstGeom>
          <a:noFill/>
        </p:spPr>
        <p:txBody>
          <a:bodyPr wrap="square" rtlCol="0">
            <a:spAutoFit/>
          </a:bodyPr>
          <a:lstStyle/>
          <a:p>
            <a:r>
              <a:rPr lang="en-GB" sz="2400" dirty="0"/>
              <a:t>(while </a:t>
            </a:r>
            <a:r>
              <a:rPr lang="en-GB" sz="2400" i="1" dirty="0"/>
              <a:t>V &lt; </a:t>
            </a:r>
            <a:r>
              <a:rPr lang="en-GB" sz="2400" i="1" dirty="0" err="1"/>
              <a:t>Vthreshold</a:t>
            </a:r>
            <a:r>
              <a:rPr lang="en-GB" sz="2400" dirty="0"/>
              <a:t>)</a:t>
            </a:r>
          </a:p>
        </p:txBody>
      </p:sp>
      <p:sp>
        <p:nvSpPr>
          <p:cNvPr id="15" name="TextBox 14">
            <a:extLst>
              <a:ext uri="{FF2B5EF4-FFF2-40B4-BE49-F238E27FC236}">
                <a16:creationId xmlns:a16="http://schemas.microsoft.com/office/drawing/2014/main" id="{00D17A74-5D34-4449-9F19-64C2B5A8C946}"/>
              </a:ext>
            </a:extLst>
          </p:cNvPr>
          <p:cNvSpPr txBox="1"/>
          <p:nvPr/>
        </p:nvSpPr>
        <p:spPr>
          <a:xfrm>
            <a:off x="1160166" y="1759112"/>
            <a:ext cx="2934736" cy="400110"/>
          </a:xfrm>
          <a:prstGeom prst="rect">
            <a:avLst/>
          </a:prstGeom>
          <a:noFill/>
        </p:spPr>
        <p:txBody>
          <a:bodyPr wrap="square" rtlCol="0">
            <a:spAutoFit/>
          </a:bodyPr>
          <a:lstStyle/>
          <a:p>
            <a:r>
              <a:rPr lang="en-GB" sz="2000" dirty="0"/>
              <a:t>Passive Dynamics:</a:t>
            </a:r>
          </a:p>
        </p:txBody>
      </p:sp>
      <p:sp>
        <p:nvSpPr>
          <p:cNvPr id="16" name="TextBox 15">
            <a:extLst>
              <a:ext uri="{FF2B5EF4-FFF2-40B4-BE49-F238E27FC236}">
                <a16:creationId xmlns:a16="http://schemas.microsoft.com/office/drawing/2014/main" id="{208FEC13-F813-436B-9B58-8C3C52F32643}"/>
              </a:ext>
            </a:extLst>
          </p:cNvPr>
          <p:cNvSpPr txBox="1"/>
          <p:nvPr/>
        </p:nvSpPr>
        <p:spPr>
          <a:xfrm>
            <a:off x="499329" y="2670168"/>
            <a:ext cx="3345965" cy="400110"/>
          </a:xfrm>
          <a:prstGeom prst="rect">
            <a:avLst/>
          </a:prstGeom>
          <a:noFill/>
        </p:spPr>
        <p:txBody>
          <a:bodyPr wrap="square" rtlCol="0">
            <a:spAutoFit/>
          </a:bodyPr>
          <a:lstStyle/>
          <a:p>
            <a:r>
              <a:rPr lang="en-GB" sz="2000" dirty="0"/>
              <a:t>Reset Rule (mathematical):</a:t>
            </a:r>
          </a:p>
        </p:txBody>
      </p:sp>
      <p:sp>
        <p:nvSpPr>
          <p:cNvPr id="17" name="TextBox 16">
            <a:extLst>
              <a:ext uri="{FF2B5EF4-FFF2-40B4-BE49-F238E27FC236}">
                <a16:creationId xmlns:a16="http://schemas.microsoft.com/office/drawing/2014/main" id="{931831C8-57F1-4287-8A5E-D5AA81634417}"/>
              </a:ext>
            </a:extLst>
          </p:cNvPr>
          <p:cNvSpPr txBox="1"/>
          <p:nvPr/>
        </p:nvSpPr>
        <p:spPr>
          <a:xfrm>
            <a:off x="533400" y="3670344"/>
            <a:ext cx="3561502" cy="400110"/>
          </a:xfrm>
          <a:prstGeom prst="rect">
            <a:avLst/>
          </a:prstGeom>
          <a:noFill/>
        </p:spPr>
        <p:txBody>
          <a:bodyPr wrap="square" rtlCol="0">
            <a:spAutoFit/>
          </a:bodyPr>
          <a:lstStyle/>
          <a:p>
            <a:r>
              <a:rPr lang="en-GB" sz="2000" dirty="0"/>
              <a:t>Reset Rule (numerical):</a:t>
            </a:r>
          </a:p>
        </p:txBody>
      </p:sp>
      <p:pic>
        <p:nvPicPr>
          <p:cNvPr id="12" name="Picture 11">
            <a:extLst>
              <a:ext uri="{FF2B5EF4-FFF2-40B4-BE49-F238E27FC236}">
                <a16:creationId xmlns:a16="http://schemas.microsoft.com/office/drawing/2014/main" id="{99682516-E3CD-42D5-A961-B78FD69C9AB6}"/>
              </a:ext>
            </a:extLst>
          </p:cNvPr>
          <p:cNvPicPr>
            <a:picLocks noChangeAspect="1"/>
          </p:cNvPicPr>
          <p:nvPr/>
        </p:nvPicPr>
        <p:blipFill>
          <a:blip r:embed="rId3"/>
          <a:stretch>
            <a:fillRect/>
          </a:stretch>
        </p:blipFill>
        <p:spPr>
          <a:xfrm>
            <a:off x="4060831" y="3555000"/>
            <a:ext cx="6855264" cy="590314"/>
          </a:xfrm>
          <a:prstGeom prst="rect">
            <a:avLst/>
          </a:prstGeom>
        </p:spPr>
      </p:pic>
      <p:pic>
        <p:nvPicPr>
          <p:cNvPr id="18" name="Picture 17">
            <a:extLst>
              <a:ext uri="{FF2B5EF4-FFF2-40B4-BE49-F238E27FC236}">
                <a16:creationId xmlns:a16="http://schemas.microsoft.com/office/drawing/2014/main" id="{C34FBCEE-732F-496C-AB4C-BA83813A44F8}"/>
              </a:ext>
            </a:extLst>
          </p:cNvPr>
          <p:cNvPicPr>
            <a:picLocks noChangeAspect="1"/>
          </p:cNvPicPr>
          <p:nvPr/>
        </p:nvPicPr>
        <p:blipFill>
          <a:blip r:embed="rId4"/>
          <a:stretch>
            <a:fillRect/>
          </a:stretch>
        </p:blipFill>
        <p:spPr>
          <a:xfrm>
            <a:off x="4060831" y="2600313"/>
            <a:ext cx="7370574" cy="660444"/>
          </a:xfrm>
          <a:prstGeom prst="rect">
            <a:avLst/>
          </a:prstGeom>
        </p:spPr>
      </p:pic>
    </p:spTree>
    <p:extLst>
      <p:ext uri="{BB962C8B-B14F-4D97-AF65-F5344CB8AC3E}">
        <p14:creationId xmlns:p14="http://schemas.microsoft.com/office/powerpoint/2010/main" val="1685016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318F92B-9538-4494-8144-392E7F5A6490}"/>
              </a:ext>
            </a:extLst>
          </p:cNvPr>
          <p:cNvPicPr>
            <a:picLocks noChangeAspect="1"/>
          </p:cNvPicPr>
          <p:nvPr/>
        </p:nvPicPr>
        <p:blipFill>
          <a:blip r:embed="rId2"/>
          <a:stretch>
            <a:fillRect/>
          </a:stretch>
        </p:blipFill>
        <p:spPr>
          <a:xfrm>
            <a:off x="2494702" y="5683734"/>
            <a:ext cx="6568275" cy="805217"/>
          </a:xfrm>
          <a:prstGeom prst="rect">
            <a:avLst/>
          </a:prstGeom>
        </p:spPr>
      </p:pic>
      <p:sp>
        <p:nvSpPr>
          <p:cNvPr id="4" name="Title 1">
            <a:extLst>
              <a:ext uri="{FF2B5EF4-FFF2-40B4-BE49-F238E27FC236}">
                <a16:creationId xmlns:a16="http://schemas.microsoft.com/office/drawing/2014/main" id="{7A36099F-0D34-439D-AFDB-AA43A893BFE7}"/>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The Leaky Integrate and Fire Model</a:t>
            </a:r>
          </a:p>
        </p:txBody>
      </p:sp>
      <p:cxnSp>
        <p:nvCxnSpPr>
          <p:cNvPr id="5" name="Straight Connector 4">
            <a:extLst>
              <a:ext uri="{FF2B5EF4-FFF2-40B4-BE49-F238E27FC236}">
                <a16:creationId xmlns:a16="http://schemas.microsoft.com/office/drawing/2014/main" id="{E8E5602E-975D-4772-AC95-E42824EE60B6}"/>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34DD444E-0204-41F5-84BE-0175EE200285}"/>
              </a:ext>
            </a:extLst>
          </p:cNvPr>
          <p:cNvSpPr txBox="1">
            <a:spLocks/>
          </p:cNvSpPr>
          <p:nvPr/>
        </p:nvSpPr>
        <p:spPr>
          <a:xfrm>
            <a:off x="-4280052" y="2036389"/>
            <a:ext cx="12063954" cy="60800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400" dirty="0"/>
          </a:p>
          <a:p>
            <a:endParaRPr lang="en-GB" sz="2400" dirty="0"/>
          </a:p>
          <a:p>
            <a:endParaRPr lang="en-GB" sz="2400" b="1" dirty="0"/>
          </a:p>
          <a:p>
            <a:endParaRPr lang="en-GB" sz="2400" dirty="0"/>
          </a:p>
          <a:p>
            <a:endParaRPr lang="en-GB" dirty="0"/>
          </a:p>
          <a:p>
            <a:endParaRPr lang="en-GB" dirty="0"/>
          </a:p>
          <a:p>
            <a:endParaRPr lang="en-GB" dirty="0"/>
          </a:p>
          <a:p>
            <a:endParaRPr lang="en-GB" dirty="0"/>
          </a:p>
        </p:txBody>
      </p:sp>
      <p:sp>
        <p:nvSpPr>
          <p:cNvPr id="2" name="Content Placeholder 2">
            <a:extLst>
              <a:ext uri="{FF2B5EF4-FFF2-40B4-BE49-F238E27FC236}">
                <a16:creationId xmlns:a16="http://schemas.microsoft.com/office/drawing/2014/main" id="{A30FA50F-72DB-4EAB-BF67-DB332BC43DC1}"/>
              </a:ext>
            </a:extLst>
          </p:cNvPr>
          <p:cNvSpPr txBox="1">
            <a:spLocks/>
          </p:cNvSpPr>
          <p:nvPr/>
        </p:nvSpPr>
        <p:spPr>
          <a:xfrm>
            <a:off x="475737" y="862503"/>
            <a:ext cx="11716263" cy="64731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The LIF neuron obeys the following passive dynamics and threshold-reset rule:</a:t>
            </a:r>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r>
              <a:rPr lang="en-GB" sz="2000" dirty="0"/>
              <a:t>It has a hand-chosen </a:t>
            </a:r>
            <a:r>
              <a:rPr lang="en-GB" sz="2000" dirty="0">
                <a:solidFill>
                  <a:srgbClr val="FF0000"/>
                </a:solidFill>
              </a:rPr>
              <a:t>resting potential</a:t>
            </a:r>
            <a:r>
              <a:rPr lang="en-GB" sz="2000" dirty="0"/>
              <a:t>, </a:t>
            </a:r>
            <a:r>
              <a:rPr lang="en-GB" sz="2000" dirty="0">
                <a:solidFill>
                  <a:srgbClr val="FF0000"/>
                </a:solidFill>
              </a:rPr>
              <a:t>spike threshold</a:t>
            </a:r>
            <a:r>
              <a:rPr lang="en-GB" sz="2000" dirty="0"/>
              <a:t>, and </a:t>
            </a:r>
            <a:r>
              <a:rPr lang="en-GB" sz="2000" dirty="0">
                <a:solidFill>
                  <a:srgbClr val="FF0000"/>
                </a:solidFill>
              </a:rPr>
              <a:t>spike reset </a:t>
            </a:r>
            <a:r>
              <a:rPr lang="en-GB" sz="2000" dirty="0"/>
              <a:t>voltage</a:t>
            </a:r>
          </a:p>
          <a:p>
            <a:r>
              <a:rPr lang="en-GB" sz="2000" dirty="0"/>
              <a:t>The dynamics are passive/</a:t>
            </a:r>
            <a:r>
              <a:rPr lang="en-GB" sz="2000" dirty="0">
                <a:solidFill>
                  <a:srgbClr val="FF0000"/>
                </a:solidFill>
              </a:rPr>
              <a:t>linear everywhere except at spike times</a:t>
            </a:r>
            <a:endParaRPr lang="en-GB" sz="2000" dirty="0"/>
          </a:p>
          <a:p>
            <a:r>
              <a:rPr lang="en-GB" sz="2000" dirty="0"/>
              <a:t>Every time the neuron resets, we say the neuron has fired a spike:</a:t>
            </a:r>
          </a:p>
          <a:p>
            <a:endParaRPr lang="en-GB" sz="2400" dirty="0"/>
          </a:p>
          <a:p>
            <a:endParaRPr lang="en-GB" sz="2400" dirty="0"/>
          </a:p>
          <a:p>
            <a:endParaRPr lang="en-GB" sz="2000" dirty="0"/>
          </a:p>
          <a:p>
            <a:endParaRPr lang="en-GB" sz="2000" dirty="0"/>
          </a:p>
          <a:p>
            <a:endParaRPr lang="en-GB" sz="2000" dirty="0"/>
          </a:p>
          <a:p>
            <a:endParaRPr lang="en-GB" sz="2000" dirty="0"/>
          </a:p>
          <a:p>
            <a:endParaRPr lang="en-GB" sz="2000" dirty="0"/>
          </a:p>
          <a:p>
            <a:endParaRPr lang="en-GB" sz="2400" dirty="0"/>
          </a:p>
          <a:p>
            <a:endParaRPr lang="en-GB" dirty="0"/>
          </a:p>
          <a:p>
            <a:endParaRPr lang="en-GB" dirty="0"/>
          </a:p>
          <a:p>
            <a:endParaRPr lang="en-GB" dirty="0"/>
          </a:p>
          <a:p>
            <a:endParaRPr lang="en-GB" dirty="0"/>
          </a:p>
        </p:txBody>
      </p:sp>
      <p:pic>
        <p:nvPicPr>
          <p:cNvPr id="3" name="Picture 2">
            <a:extLst>
              <a:ext uri="{FF2B5EF4-FFF2-40B4-BE49-F238E27FC236}">
                <a16:creationId xmlns:a16="http://schemas.microsoft.com/office/drawing/2014/main" id="{A711DDB6-76E6-44A5-8722-715AB69D0FC6}"/>
              </a:ext>
            </a:extLst>
          </p:cNvPr>
          <p:cNvPicPr>
            <a:picLocks noChangeAspect="1"/>
          </p:cNvPicPr>
          <p:nvPr/>
        </p:nvPicPr>
        <p:blipFill>
          <a:blip r:embed="rId3"/>
          <a:stretch>
            <a:fillRect/>
          </a:stretch>
        </p:blipFill>
        <p:spPr>
          <a:xfrm>
            <a:off x="3410473" y="1493095"/>
            <a:ext cx="5033307" cy="822649"/>
          </a:xfrm>
          <a:prstGeom prst="rect">
            <a:avLst/>
          </a:prstGeom>
        </p:spPr>
      </p:pic>
      <p:sp>
        <p:nvSpPr>
          <p:cNvPr id="7" name="TextBox 6">
            <a:extLst>
              <a:ext uri="{FF2B5EF4-FFF2-40B4-BE49-F238E27FC236}">
                <a16:creationId xmlns:a16="http://schemas.microsoft.com/office/drawing/2014/main" id="{E7C082C0-39F2-4EB2-B78A-96A15562CA50}"/>
              </a:ext>
            </a:extLst>
          </p:cNvPr>
          <p:cNvSpPr txBox="1"/>
          <p:nvPr/>
        </p:nvSpPr>
        <p:spPr>
          <a:xfrm>
            <a:off x="8938564" y="1673586"/>
            <a:ext cx="3253436" cy="461665"/>
          </a:xfrm>
          <a:prstGeom prst="rect">
            <a:avLst/>
          </a:prstGeom>
          <a:noFill/>
        </p:spPr>
        <p:txBody>
          <a:bodyPr wrap="square" rtlCol="0">
            <a:spAutoFit/>
          </a:bodyPr>
          <a:lstStyle/>
          <a:p>
            <a:r>
              <a:rPr lang="en-GB" sz="2400" dirty="0"/>
              <a:t>(while </a:t>
            </a:r>
            <a:r>
              <a:rPr lang="en-GB" sz="2400" i="1" dirty="0"/>
              <a:t>V &lt; </a:t>
            </a:r>
            <a:r>
              <a:rPr lang="en-GB" sz="2400" i="1" dirty="0" err="1"/>
              <a:t>Vthreshold</a:t>
            </a:r>
            <a:r>
              <a:rPr lang="en-GB" sz="2400" dirty="0"/>
              <a:t>)</a:t>
            </a:r>
          </a:p>
        </p:txBody>
      </p:sp>
      <p:sp>
        <p:nvSpPr>
          <p:cNvPr id="15" name="TextBox 14">
            <a:extLst>
              <a:ext uri="{FF2B5EF4-FFF2-40B4-BE49-F238E27FC236}">
                <a16:creationId xmlns:a16="http://schemas.microsoft.com/office/drawing/2014/main" id="{00D17A74-5D34-4449-9F19-64C2B5A8C946}"/>
              </a:ext>
            </a:extLst>
          </p:cNvPr>
          <p:cNvSpPr txBox="1"/>
          <p:nvPr/>
        </p:nvSpPr>
        <p:spPr>
          <a:xfrm>
            <a:off x="1160166" y="1759112"/>
            <a:ext cx="2934736" cy="400110"/>
          </a:xfrm>
          <a:prstGeom prst="rect">
            <a:avLst/>
          </a:prstGeom>
          <a:noFill/>
        </p:spPr>
        <p:txBody>
          <a:bodyPr wrap="square" rtlCol="0">
            <a:spAutoFit/>
          </a:bodyPr>
          <a:lstStyle/>
          <a:p>
            <a:r>
              <a:rPr lang="en-GB" sz="2000" dirty="0"/>
              <a:t>Passive Dynamics:</a:t>
            </a:r>
          </a:p>
        </p:txBody>
      </p:sp>
      <p:sp>
        <p:nvSpPr>
          <p:cNvPr id="16" name="TextBox 15">
            <a:extLst>
              <a:ext uri="{FF2B5EF4-FFF2-40B4-BE49-F238E27FC236}">
                <a16:creationId xmlns:a16="http://schemas.microsoft.com/office/drawing/2014/main" id="{208FEC13-F813-436B-9B58-8C3C52F32643}"/>
              </a:ext>
            </a:extLst>
          </p:cNvPr>
          <p:cNvSpPr txBox="1"/>
          <p:nvPr/>
        </p:nvSpPr>
        <p:spPr>
          <a:xfrm>
            <a:off x="499329" y="2670168"/>
            <a:ext cx="3345965" cy="400110"/>
          </a:xfrm>
          <a:prstGeom prst="rect">
            <a:avLst/>
          </a:prstGeom>
          <a:noFill/>
        </p:spPr>
        <p:txBody>
          <a:bodyPr wrap="square" rtlCol="0">
            <a:spAutoFit/>
          </a:bodyPr>
          <a:lstStyle/>
          <a:p>
            <a:r>
              <a:rPr lang="en-GB" sz="2000" dirty="0"/>
              <a:t>Reset Rule (mathematical):</a:t>
            </a:r>
          </a:p>
        </p:txBody>
      </p:sp>
      <p:sp>
        <p:nvSpPr>
          <p:cNvPr id="17" name="TextBox 16">
            <a:extLst>
              <a:ext uri="{FF2B5EF4-FFF2-40B4-BE49-F238E27FC236}">
                <a16:creationId xmlns:a16="http://schemas.microsoft.com/office/drawing/2014/main" id="{931831C8-57F1-4287-8A5E-D5AA81634417}"/>
              </a:ext>
            </a:extLst>
          </p:cNvPr>
          <p:cNvSpPr txBox="1"/>
          <p:nvPr/>
        </p:nvSpPr>
        <p:spPr>
          <a:xfrm>
            <a:off x="533400" y="3670344"/>
            <a:ext cx="3561502" cy="400110"/>
          </a:xfrm>
          <a:prstGeom prst="rect">
            <a:avLst/>
          </a:prstGeom>
          <a:noFill/>
        </p:spPr>
        <p:txBody>
          <a:bodyPr wrap="square" rtlCol="0">
            <a:spAutoFit/>
          </a:bodyPr>
          <a:lstStyle/>
          <a:p>
            <a:r>
              <a:rPr lang="en-GB" sz="2000" dirty="0"/>
              <a:t>Reset Rule (numerical):</a:t>
            </a:r>
          </a:p>
        </p:txBody>
      </p:sp>
      <p:pic>
        <p:nvPicPr>
          <p:cNvPr id="12" name="Picture 11">
            <a:extLst>
              <a:ext uri="{FF2B5EF4-FFF2-40B4-BE49-F238E27FC236}">
                <a16:creationId xmlns:a16="http://schemas.microsoft.com/office/drawing/2014/main" id="{99682516-E3CD-42D5-A961-B78FD69C9AB6}"/>
              </a:ext>
            </a:extLst>
          </p:cNvPr>
          <p:cNvPicPr>
            <a:picLocks noChangeAspect="1"/>
          </p:cNvPicPr>
          <p:nvPr/>
        </p:nvPicPr>
        <p:blipFill>
          <a:blip r:embed="rId4"/>
          <a:stretch>
            <a:fillRect/>
          </a:stretch>
        </p:blipFill>
        <p:spPr>
          <a:xfrm>
            <a:off x="4060831" y="3555000"/>
            <a:ext cx="6855264" cy="590314"/>
          </a:xfrm>
          <a:prstGeom prst="rect">
            <a:avLst/>
          </a:prstGeom>
        </p:spPr>
      </p:pic>
      <p:pic>
        <p:nvPicPr>
          <p:cNvPr id="18" name="Picture 17">
            <a:extLst>
              <a:ext uri="{FF2B5EF4-FFF2-40B4-BE49-F238E27FC236}">
                <a16:creationId xmlns:a16="http://schemas.microsoft.com/office/drawing/2014/main" id="{C34FBCEE-732F-496C-AB4C-BA83813A44F8}"/>
              </a:ext>
            </a:extLst>
          </p:cNvPr>
          <p:cNvPicPr>
            <a:picLocks noChangeAspect="1"/>
          </p:cNvPicPr>
          <p:nvPr/>
        </p:nvPicPr>
        <p:blipFill>
          <a:blip r:embed="rId5"/>
          <a:stretch>
            <a:fillRect/>
          </a:stretch>
        </p:blipFill>
        <p:spPr>
          <a:xfrm>
            <a:off x="4060831" y="2600313"/>
            <a:ext cx="7370574" cy="660444"/>
          </a:xfrm>
          <a:prstGeom prst="rect">
            <a:avLst/>
          </a:prstGeom>
        </p:spPr>
      </p:pic>
    </p:spTree>
    <p:extLst>
      <p:ext uri="{BB962C8B-B14F-4D97-AF65-F5344CB8AC3E}">
        <p14:creationId xmlns:p14="http://schemas.microsoft.com/office/powerpoint/2010/main" val="3595359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318F92B-9538-4494-8144-392E7F5A6490}"/>
              </a:ext>
            </a:extLst>
          </p:cNvPr>
          <p:cNvPicPr>
            <a:picLocks noChangeAspect="1"/>
          </p:cNvPicPr>
          <p:nvPr/>
        </p:nvPicPr>
        <p:blipFill>
          <a:blip r:embed="rId2"/>
          <a:stretch>
            <a:fillRect/>
          </a:stretch>
        </p:blipFill>
        <p:spPr>
          <a:xfrm>
            <a:off x="4343225" y="1958196"/>
            <a:ext cx="5442866" cy="667251"/>
          </a:xfrm>
          <a:prstGeom prst="rect">
            <a:avLst/>
          </a:prstGeom>
        </p:spPr>
      </p:pic>
      <p:sp>
        <p:nvSpPr>
          <p:cNvPr id="4" name="Title 1">
            <a:extLst>
              <a:ext uri="{FF2B5EF4-FFF2-40B4-BE49-F238E27FC236}">
                <a16:creationId xmlns:a16="http://schemas.microsoft.com/office/drawing/2014/main" id="{7A36099F-0D34-439D-AFDB-AA43A893BFE7}"/>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The Leaky Integrate and Fire Model</a:t>
            </a:r>
          </a:p>
        </p:txBody>
      </p:sp>
      <p:cxnSp>
        <p:nvCxnSpPr>
          <p:cNvPr id="5" name="Straight Connector 4">
            <a:extLst>
              <a:ext uri="{FF2B5EF4-FFF2-40B4-BE49-F238E27FC236}">
                <a16:creationId xmlns:a16="http://schemas.microsoft.com/office/drawing/2014/main" id="{E8E5602E-975D-4772-AC95-E42824EE60B6}"/>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3933F9E4-1E63-4411-B532-29FAAB2B64B7}"/>
              </a:ext>
            </a:extLst>
          </p:cNvPr>
          <p:cNvSpPr>
            <a:spLocks noGrp="1"/>
          </p:cNvSpPr>
          <p:nvPr>
            <p:ph idx="1"/>
          </p:nvPr>
        </p:nvSpPr>
        <p:spPr>
          <a:xfrm>
            <a:off x="128046" y="862503"/>
            <a:ext cx="11935908" cy="6080093"/>
          </a:xfrm>
        </p:spPr>
        <p:txBody>
          <a:bodyPr>
            <a:normAutofit/>
          </a:bodyPr>
          <a:lstStyle/>
          <a:p>
            <a:pPr marL="0" indent="0">
              <a:buNone/>
            </a:pPr>
            <a:endParaRPr lang="en-GB" sz="2400" dirty="0"/>
          </a:p>
          <a:p>
            <a:endParaRPr lang="en-GB" sz="2400" dirty="0"/>
          </a:p>
          <a:p>
            <a:endParaRPr lang="en-GB" sz="2400" dirty="0"/>
          </a:p>
          <a:p>
            <a:endParaRPr lang="en-GB" sz="2400" b="1" dirty="0"/>
          </a:p>
          <a:p>
            <a:endParaRPr lang="en-GB" sz="2400" dirty="0"/>
          </a:p>
          <a:p>
            <a:endParaRPr lang="en-GB" dirty="0"/>
          </a:p>
          <a:p>
            <a:endParaRPr lang="en-GB" dirty="0"/>
          </a:p>
          <a:p>
            <a:endParaRPr lang="en-GB" dirty="0"/>
          </a:p>
          <a:p>
            <a:endParaRPr lang="en-GB" dirty="0"/>
          </a:p>
        </p:txBody>
      </p:sp>
      <p:sp>
        <p:nvSpPr>
          <p:cNvPr id="9" name="Content Placeholder 2">
            <a:extLst>
              <a:ext uri="{FF2B5EF4-FFF2-40B4-BE49-F238E27FC236}">
                <a16:creationId xmlns:a16="http://schemas.microsoft.com/office/drawing/2014/main" id="{34DD444E-0204-41F5-84BE-0175EE200285}"/>
              </a:ext>
            </a:extLst>
          </p:cNvPr>
          <p:cNvSpPr txBox="1">
            <a:spLocks/>
          </p:cNvSpPr>
          <p:nvPr/>
        </p:nvSpPr>
        <p:spPr>
          <a:xfrm>
            <a:off x="128046" y="3011173"/>
            <a:ext cx="12063954" cy="60800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400" dirty="0"/>
          </a:p>
          <a:p>
            <a:endParaRPr lang="en-GB" sz="2400" dirty="0"/>
          </a:p>
          <a:p>
            <a:endParaRPr lang="en-GB" sz="2400" b="1" dirty="0"/>
          </a:p>
          <a:p>
            <a:endParaRPr lang="en-GB" sz="2400" dirty="0"/>
          </a:p>
          <a:p>
            <a:endParaRPr lang="en-GB" dirty="0"/>
          </a:p>
          <a:p>
            <a:endParaRPr lang="en-GB" dirty="0"/>
          </a:p>
          <a:p>
            <a:endParaRPr lang="en-GB" dirty="0"/>
          </a:p>
          <a:p>
            <a:endParaRPr lang="en-GB" dirty="0"/>
          </a:p>
        </p:txBody>
      </p:sp>
      <p:sp>
        <p:nvSpPr>
          <p:cNvPr id="2" name="Content Placeholder 2">
            <a:extLst>
              <a:ext uri="{FF2B5EF4-FFF2-40B4-BE49-F238E27FC236}">
                <a16:creationId xmlns:a16="http://schemas.microsoft.com/office/drawing/2014/main" id="{A30FA50F-72DB-4EAB-BF67-DB332BC43DC1}"/>
              </a:ext>
            </a:extLst>
          </p:cNvPr>
          <p:cNvSpPr txBox="1">
            <a:spLocks/>
          </p:cNvSpPr>
          <p:nvPr/>
        </p:nvSpPr>
        <p:spPr>
          <a:xfrm>
            <a:off x="439727" y="750277"/>
            <a:ext cx="11828165" cy="64731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400" dirty="0"/>
          </a:p>
          <a:p>
            <a:r>
              <a:rPr lang="en-GB" sz="2000" dirty="0"/>
              <a:t>Although the LIF model doesn’t actually exhibit spikes, we often write down the spike train as:</a:t>
            </a:r>
          </a:p>
          <a:p>
            <a:endParaRPr lang="en-GB" sz="2000" dirty="0"/>
          </a:p>
          <a:p>
            <a:endParaRPr lang="en-GB" sz="2000" dirty="0"/>
          </a:p>
          <a:p>
            <a:pPr marL="0" indent="0">
              <a:buNone/>
            </a:pPr>
            <a:endParaRPr lang="en-GB" sz="2000" dirty="0"/>
          </a:p>
          <a:p>
            <a:pPr marL="0" indent="0">
              <a:buNone/>
            </a:pPr>
            <a:endParaRPr lang="en-GB" sz="2000" dirty="0"/>
          </a:p>
          <a:p>
            <a:r>
              <a:rPr lang="en-GB" sz="2000" dirty="0"/>
              <a:t>In other words, we model spikes as </a:t>
            </a:r>
            <a:r>
              <a:rPr lang="en-GB" sz="2000" dirty="0">
                <a:solidFill>
                  <a:srgbClr val="FF0000"/>
                </a:solidFill>
              </a:rPr>
              <a:t>Dirac delta functions</a:t>
            </a:r>
          </a:p>
          <a:p>
            <a:endParaRPr lang="en-GB" sz="2000" dirty="0"/>
          </a:p>
          <a:p>
            <a:r>
              <a:rPr lang="en-GB" sz="2000" dirty="0"/>
              <a:t>This is a purely aesthetic choice when plotting the </a:t>
            </a:r>
          </a:p>
          <a:p>
            <a:pPr marL="0" indent="0">
              <a:buNone/>
            </a:pPr>
            <a:r>
              <a:rPr lang="en-GB" sz="2000" dirty="0"/>
              <a:t>    membrane potential</a:t>
            </a:r>
            <a:endParaRPr lang="en-GB" dirty="0"/>
          </a:p>
          <a:p>
            <a:endParaRPr lang="en-GB" dirty="0"/>
          </a:p>
          <a:p>
            <a:r>
              <a:rPr lang="en-GB" sz="2000" dirty="0"/>
              <a:t>However, we use this spike train equation often </a:t>
            </a:r>
          </a:p>
          <a:p>
            <a:pPr marL="0" indent="0">
              <a:buNone/>
            </a:pPr>
            <a:r>
              <a:rPr lang="en-GB" sz="2000" dirty="0"/>
              <a:t>    when modelling </a:t>
            </a:r>
            <a:r>
              <a:rPr lang="en-GB" sz="2000"/>
              <a:t>synaptic currents </a:t>
            </a:r>
            <a:r>
              <a:rPr lang="en-GB" sz="2000" dirty="0"/>
              <a:t>and firing statistics</a:t>
            </a:r>
          </a:p>
          <a:p>
            <a:endParaRPr lang="en-GB" dirty="0"/>
          </a:p>
        </p:txBody>
      </p:sp>
      <p:pic>
        <p:nvPicPr>
          <p:cNvPr id="16" name="Picture 15">
            <a:extLst>
              <a:ext uri="{FF2B5EF4-FFF2-40B4-BE49-F238E27FC236}">
                <a16:creationId xmlns:a16="http://schemas.microsoft.com/office/drawing/2014/main" id="{D99AE64C-4224-43D5-9873-F8595D328F0A}"/>
              </a:ext>
            </a:extLst>
          </p:cNvPr>
          <p:cNvPicPr>
            <a:picLocks noChangeAspect="1"/>
          </p:cNvPicPr>
          <p:nvPr/>
        </p:nvPicPr>
        <p:blipFill>
          <a:blip r:embed="rId3"/>
          <a:stretch>
            <a:fillRect/>
          </a:stretch>
        </p:blipFill>
        <p:spPr>
          <a:xfrm>
            <a:off x="439727" y="1776317"/>
            <a:ext cx="3005221" cy="1094209"/>
          </a:xfrm>
          <a:prstGeom prst="rect">
            <a:avLst/>
          </a:prstGeom>
        </p:spPr>
      </p:pic>
      <p:pic>
        <p:nvPicPr>
          <p:cNvPr id="7" name="Picture 6">
            <a:extLst>
              <a:ext uri="{FF2B5EF4-FFF2-40B4-BE49-F238E27FC236}">
                <a16:creationId xmlns:a16="http://schemas.microsoft.com/office/drawing/2014/main" id="{851DAE66-AA07-428A-B16F-FAB46216818D}"/>
              </a:ext>
            </a:extLst>
          </p:cNvPr>
          <p:cNvPicPr>
            <a:picLocks noChangeAspect="1"/>
          </p:cNvPicPr>
          <p:nvPr/>
        </p:nvPicPr>
        <p:blipFill rotWithShape="1">
          <a:blip r:embed="rId4"/>
          <a:srcRect l="12597"/>
          <a:stretch/>
        </p:blipFill>
        <p:spPr>
          <a:xfrm>
            <a:off x="7785463" y="2941932"/>
            <a:ext cx="3966810" cy="3583767"/>
          </a:xfrm>
          <a:prstGeom prst="rect">
            <a:avLst/>
          </a:prstGeom>
        </p:spPr>
      </p:pic>
      <p:sp>
        <p:nvSpPr>
          <p:cNvPr id="3" name="TextBox 2">
            <a:extLst>
              <a:ext uri="{FF2B5EF4-FFF2-40B4-BE49-F238E27FC236}">
                <a16:creationId xmlns:a16="http://schemas.microsoft.com/office/drawing/2014/main" id="{7816EB12-5478-9401-04C1-75C688A7E3EC}"/>
              </a:ext>
            </a:extLst>
          </p:cNvPr>
          <p:cNvSpPr txBox="1"/>
          <p:nvPr/>
        </p:nvSpPr>
        <p:spPr>
          <a:xfrm rot="16200000">
            <a:off x="6369337" y="4605378"/>
            <a:ext cx="2410907" cy="369332"/>
          </a:xfrm>
          <a:prstGeom prst="rect">
            <a:avLst/>
          </a:prstGeom>
          <a:noFill/>
        </p:spPr>
        <p:txBody>
          <a:bodyPr wrap="square" rtlCol="0">
            <a:spAutoFit/>
          </a:bodyPr>
          <a:lstStyle/>
          <a:p>
            <a:r>
              <a:rPr lang="en-GB" dirty="0"/>
              <a:t>Membrane potential</a:t>
            </a:r>
          </a:p>
        </p:txBody>
      </p:sp>
    </p:spTree>
    <p:extLst>
      <p:ext uri="{BB962C8B-B14F-4D97-AF65-F5344CB8AC3E}">
        <p14:creationId xmlns:p14="http://schemas.microsoft.com/office/powerpoint/2010/main" val="3762481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A36099F-0D34-439D-AFDB-AA43A893BFE7}"/>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The Dirac Delta Function</a:t>
            </a:r>
          </a:p>
        </p:txBody>
      </p:sp>
      <p:cxnSp>
        <p:nvCxnSpPr>
          <p:cNvPr id="5" name="Straight Connector 4">
            <a:extLst>
              <a:ext uri="{FF2B5EF4-FFF2-40B4-BE49-F238E27FC236}">
                <a16:creationId xmlns:a16="http://schemas.microsoft.com/office/drawing/2014/main" id="{E8E5602E-975D-4772-AC95-E42824EE60B6}"/>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3933F9E4-1E63-4411-B532-29FAAB2B64B7}"/>
              </a:ext>
            </a:extLst>
          </p:cNvPr>
          <p:cNvSpPr>
            <a:spLocks noGrp="1"/>
          </p:cNvSpPr>
          <p:nvPr>
            <p:ph idx="1"/>
          </p:nvPr>
        </p:nvSpPr>
        <p:spPr>
          <a:xfrm>
            <a:off x="128046" y="862503"/>
            <a:ext cx="11935908" cy="6080093"/>
          </a:xfrm>
        </p:spPr>
        <p:txBody>
          <a:bodyPr>
            <a:normAutofit/>
          </a:bodyPr>
          <a:lstStyle/>
          <a:p>
            <a:pPr marL="0" indent="0">
              <a:buNone/>
            </a:pPr>
            <a:endParaRPr lang="en-GB" sz="2400" dirty="0"/>
          </a:p>
          <a:p>
            <a:endParaRPr lang="en-GB" sz="2400" dirty="0"/>
          </a:p>
          <a:p>
            <a:endParaRPr lang="en-GB" sz="2400" dirty="0"/>
          </a:p>
          <a:p>
            <a:endParaRPr lang="en-GB" sz="2400" b="1" dirty="0"/>
          </a:p>
          <a:p>
            <a:endParaRPr lang="en-GB" sz="2400" dirty="0"/>
          </a:p>
          <a:p>
            <a:endParaRPr lang="en-GB" dirty="0"/>
          </a:p>
          <a:p>
            <a:endParaRPr lang="en-GB" dirty="0"/>
          </a:p>
          <a:p>
            <a:endParaRPr lang="en-GB" dirty="0"/>
          </a:p>
          <a:p>
            <a:endParaRPr lang="en-GB" dirty="0"/>
          </a:p>
        </p:txBody>
      </p:sp>
      <p:sp>
        <p:nvSpPr>
          <p:cNvPr id="9" name="Content Placeholder 2">
            <a:extLst>
              <a:ext uri="{FF2B5EF4-FFF2-40B4-BE49-F238E27FC236}">
                <a16:creationId xmlns:a16="http://schemas.microsoft.com/office/drawing/2014/main" id="{34DD444E-0204-41F5-84BE-0175EE200285}"/>
              </a:ext>
            </a:extLst>
          </p:cNvPr>
          <p:cNvSpPr txBox="1">
            <a:spLocks/>
          </p:cNvSpPr>
          <p:nvPr/>
        </p:nvSpPr>
        <p:spPr>
          <a:xfrm>
            <a:off x="128046" y="3011173"/>
            <a:ext cx="12063954" cy="60800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400" dirty="0"/>
          </a:p>
          <a:p>
            <a:endParaRPr lang="en-GB" sz="2400" dirty="0"/>
          </a:p>
          <a:p>
            <a:endParaRPr lang="en-GB" sz="2400" b="1" dirty="0"/>
          </a:p>
          <a:p>
            <a:endParaRPr lang="en-GB" sz="2400" dirty="0"/>
          </a:p>
          <a:p>
            <a:endParaRPr lang="en-GB" dirty="0"/>
          </a:p>
          <a:p>
            <a:endParaRPr lang="en-GB" dirty="0"/>
          </a:p>
          <a:p>
            <a:endParaRPr lang="en-GB" dirty="0"/>
          </a:p>
          <a:p>
            <a:endParaRPr lang="en-GB" dirty="0"/>
          </a:p>
        </p:txBody>
      </p:sp>
      <p:sp>
        <p:nvSpPr>
          <p:cNvPr id="2" name="Content Placeholder 2">
            <a:extLst>
              <a:ext uri="{FF2B5EF4-FFF2-40B4-BE49-F238E27FC236}">
                <a16:creationId xmlns:a16="http://schemas.microsoft.com/office/drawing/2014/main" id="{A30FA50F-72DB-4EAB-BF67-DB332BC43DC1}"/>
              </a:ext>
            </a:extLst>
          </p:cNvPr>
          <p:cNvSpPr txBox="1">
            <a:spLocks/>
          </p:cNvSpPr>
          <p:nvPr/>
        </p:nvSpPr>
        <p:spPr>
          <a:xfrm>
            <a:off x="235789" y="585158"/>
            <a:ext cx="11828165" cy="64731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400" dirty="0"/>
          </a:p>
          <a:p>
            <a:r>
              <a:rPr lang="en-GB" sz="2000" dirty="0"/>
              <a:t>The Dirac delta function is the </a:t>
            </a:r>
            <a:r>
              <a:rPr lang="en-GB" sz="2000" dirty="0">
                <a:solidFill>
                  <a:srgbClr val="FF0000"/>
                </a:solidFill>
              </a:rPr>
              <a:t>limit of a Gaussian whose width goes to zero and integral remains constant</a:t>
            </a:r>
          </a:p>
          <a:p>
            <a:r>
              <a:rPr lang="en-GB" sz="2000" dirty="0"/>
              <a:t>It has many nice properties which make it </a:t>
            </a:r>
            <a:r>
              <a:rPr lang="en-GB" sz="2000" dirty="0">
                <a:solidFill>
                  <a:srgbClr val="FF0000"/>
                </a:solidFill>
              </a:rPr>
              <a:t>convenient choice for analytical calculations</a:t>
            </a:r>
          </a:p>
          <a:p>
            <a:r>
              <a:rPr lang="en-GB" sz="2000" dirty="0"/>
              <a:t>Because we generally don’t care about the </a:t>
            </a:r>
            <a:r>
              <a:rPr lang="en-GB" sz="2000" dirty="0">
                <a:solidFill>
                  <a:srgbClr val="FF0000"/>
                </a:solidFill>
              </a:rPr>
              <a:t>shape</a:t>
            </a:r>
            <a:r>
              <a:rPr lang="en-GB" sz="2000" dirty="0"/>
              <a:t> of an action potential, it serves as a good approximation when thinking of spikes as identical and instantaneous </a:t>
            </a:r>
            <a:r>
              <a:rPr lang="en-GB" sz="2000" dirty="0">
                <a:solidFill>
                  <a:srgbClr val="FF0000"/>
                </a:solidFill>
              </a:rPr>
              <a:t>point events</a:t>
            </a:r>
          </a:p>
          <a:p>
            <a:endParaRPr lang="en-GB" dirty="0"/>
          </a:p>
        </p:txBody>
      </p:sp>
      <p:pic>
        <p:nvPicPr>
          <p:cNvPr id="7" name="Picture 6" descr="Chart, line chart&#10;&#10;Description automatically generated">
            <a:extLst>
              <a:ext uri="{FF2B5EF4-FFF2-40B4-BE49-F238E27FC236}">
                <a16:creationId xmlns:a16="http://schemas.microsoft.com/office/drawing/2014/main" id="{E7F72103-982C-4B93-931B-5251D83016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932" y="3011172"/>
            <a:ext cx="2162235" cy="3621744"/>
          </a:xfrm>
          <a:prstGeom prst="rect">
            <a:avLst/>
          </a:prstGeom>
        </p:spPr>
      </p:pic>
      <p:pic>
        <p:nvPicPr>
          <p:cNvPr id="11" name="Graphic 10">
            <a:extLst>
              <a:ext uri="{FF2B5EF4-FFF2-40B4-BE49-F238E27FC236}">
                <a16:creationId xmlns:a16="http://schemas.microsoft.com/office/drawing/2014/main" id="{617FB486-29FC-4595-9A3A-92FABBC3C2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79325" y="3298901"/>
            <a:ext cx="4530024" cy="3397518"/>
          </a:xfrm>
          <a:prstGeom prst="rect">
            <a:avLst/>
          </a:prstGeom>
        </p:spPr>
      </p:pic>
      <p:pic>
        <p:nvPicPr>
          <p:cNvPr id="8" name="Picture 7">
            <a:extLst>
              <a:ext uri="{FF2B5EF4-FFF2-40B4-BE49-F238E27FC236}">
                <a16:creationId xmlns:a16="http://schemas.microsoft.com/office/drawing/2014/main" id="{69D0B47C-C7D9-42FA-9E1A-5802411DCA21}"/>
              </a:ext>
            </a:extLst>
          </p:cNvPr>
          <p:cNvPicPr>
            <a:picLocks noChangeAspect="1"/>
          </p:cNvPicPr>
          <p:nvPr/>
        </p:nvPicPr>
        <p:blipFill>
          <a:blip r:embed="rId5"/>
          <a:stretch>
            <a:fillRect/>
          </a:stretch>
        </p:blipFill>
        <p:spPr>
          <a:xfrm>
            <a:off x="7935299" y="4830734"/>
            <a:ext cx="3642877" cy="799656"/>
          </a:xfrm>
          <a:prstGeom prst="rect">
            <a:avLst/>
          </a:prstGeom>
        </p:spPr>
      </p:pic>
      <p:sp>
        <p:nvSpPr>
          <p:cNvPr id="10" name="TextBox 9">
            <a:extLst>
              <a:ext uri="{FF2B5EF4-FFF2-40B4-BE49-F238E27FC236}">
                <a16:creationId xmlns:a16="http://schemas.microsoft.com/office/drawing/2014/main" id="{D8DF3157-B249-4092-92DA-A41CC06A2058}"/>
              </a:ext>
            </a:extLst>
          </p:cNvPr>
          <p:cNvSpPr txBox="1"/>
          <p:nvPr/>
        </p:nvSpPr>
        <p:spPr>
          <a:xfrm>
            <a:off x="8062061" y="4099807"/>
            <a:ext cx="3571769" cy="646331"/>
          </a:xfrm>
          <a:prstGeom prst="rect">
            <a:avLst/>
          </a:prstGeom>
          <a:noFill/>
        </p:spPr>
        <p:txBody>
          <a:bodyPr wrap="square" rtlCol="0">
            <a:spAutoFit/>
          </a:bodyPr>
          <a:lstStyle/>
          <a:p>
            <a:r>
              <a:rPr lang="en-GB" dirty="0">
                <a:solidFill>
                  <a:srgbClr val="FF0000"/>
                </a:solidFill>
              </a:rPr>
              <a:t>Alternative definition: </a:t>
            </a:r>
            <a:r>
              <a:rPr lang="en-GB" dirty="0"/>
              <a:t>for any function </a:t>
            </a:r>
            <a:r>
              <a:rPr lang="en-GB" i="1" dirty="0"/>
              <a:t>f(x)</a:t>
            </a:r>
            <a:r>
              <a:rPr lang="en-GB" dirty="0"/>
              <a:t>, delta function gives</a:t>
            </a:r>
          </a:p>
        </p:txBody>
      </p:sp>
    </p:spTree>
    <p:extLst>
      <p:ext uri="{BB962C8B-B14F-4D97-AF65-F5344CB8AC3E}">
        <p14:creationId xmlns:p14="http://schemas.microsoft.com/office/powerpoint/2010/main" val="3955503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D36B1A1D-53DE-479C-99F2-31868BC7159E}"/>
              </a:ext>
            </a:extLst>
          </p:cNvPr>
          <p:cNvPicPr>
            <a:picLocks noChangeAspect="1"/>
          </p:cNvPicPr>
          <p:nvPr/>
        </p:nvPicPr>
        <p:blipFill>
          <a:blip r:embed="rId2"/>
          <a:stretch>
            <a:fillRect/>
          </a:stretch>
        </p:blipFill>
        <p:spPr>
          <a:xfrm>
            <a:off x="8263161" y="802203"/>
            <a:ext cx="3800794" cy="2545295"/>
          </a:xfrm>
          <a:prstGeom prst="rect">
            <a:avLst/>
          </a:prstGeom>
        </p:spPr>
      </p:pic>
      <p:pic>
        <p:nvPicPr>
          <p:cNvPr id="27" name="Picture 26">
            <a:extLst>
              <a:ext uri="{FF2B5EF4-FFF2-40B4-BE49-F238E27FC236}">
                <a16:creationId xmlns:a16="http://schemas.microsoft.com/office/drawing/2014/main" id="{76F0F787-B595-41C7-B127-231D82940362}"/>
              </a:ext>
            </a:extLst>
          </p:cNvPr>
          <p:cNvPicPr>
            <a:picLocks noChangeAspect="1"/>
          </p:cNvPicPr>
          <p:nvPr/>
        </p:nvPicPr>
        <p:blipFill>
          <a:blip r:embed="rId3"/>
          <a:stretch>
            <a:fillRect/>
          </a:stretch>
        </p:blipFill>
        <p:spPr>
          <a:xfrm>
            <a:off x="8398020" y="3554953"/>
            <a:ext cx="3219589" cy="807190"/>
          </a:xfrm>
          <a:prstGeom prst="rect">
            <a:avLst/>
          </a:prstGeom>
        </p:spPr>
      </p:pic>
      <p:sp>
        <p:nvSpPr>
          <p:cNvPr id="4" name="Title 1">
            <a:extLst>
              <a:ext uri="{FF2B5EF4-FFF2-40B4-BE49-F238E27FC236}">
                <a16:creationId xmlns:a16="http://schemas.microsoft.com/office/drawing/2014/main" id="{7A36099F-0D34-439D-AFDB-AA43A893BFE7}"/>
              </a:ext>
            </a:extLst>
          </p:cNvPr>
          <p:cNvSpPr txBox="1">
            <a:spLocks/>
          </p:cNvSpPr>
          <p:nvPr/>
        </p:nvSpPr>
        <p:spPr>
          <a:xfrm>
            <a:off x="838200" y="55562"/>
            <a:ext cx="10515600" cy="625475"/>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The Leaky Integrate and Fire Model – Current Threshold</a:t>
            </a:r>
          </a:p>
        </p:txBody>
      </p:sp>
      <p:cxnSp>
        <p:nvCxnSpPr>
          <p:cNvPr id="5" name="Straight Connector 4">
            <a:extLst>
              <a:ext uri="{FF2B5EF4-FFF2-40B4-BE49-F238E27FC236}">
                <a16:creationId xmlns:a16="http://schemas.microsoft.com/office/drawing/2014/main" id="{E8E5602E-975D-4772-AC95-E42824EE60B6}"/>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3933F9E4-1E63-4411-B532-29FAAB2B64B7}"/>
              </a:ext>
            </a:extLst>
          </p:cNvPr>
          <p:cNvSpPr>
            <a:spLocks noGrp="1"/>
          </p:cNvSpPr>
          <p:nvPr>
            <p:ph idx="1"/>
          </p:nvPr>
        </p:nvSpPr>
        <p:spPr>
          <a:xfrm>
            <a:off x="128046" y="862503"/>
            <a:ext cx="11935908" cy="6080093"/>
          </a:xfrm>
        </p:spPr>
        <p:txBody>
          <a:bodyPr>
            <a:normAutofit/>
          </a:bodyPr>
          <a:lstStyle/>
          <a:p>
            <a:pPr marL="0" indent="0">
              <a:buNone/>
            </a:pPr>
            <a:endParaRPr lang="en-GB" sz="2400" dirty="0"/>
          </a:p>
          <a:p>
            <a:endParaRPr lang="en-GB" sz="2400" dirty="0"/>
          </a:p>
          <a:p>
            <a:endParaRPr lang="en-GB" sz="2400" dirty="0"/>
          </a:p>
          <a:p>
            <a:endParaRPr lang="en-GB" sz="2400" b="1" dirty="0"/>
          </a:p>
          <a:p>
            <a:endParaRPr lang="en-GB" sz="2400" dirty="0"/>
          </a:p>
          <a:p>
            <a:endParaRPr lang="en-GB" dirty="0"/>
          </a:p>
          <a:p>
            <a:endParaRPr lang="en-GB" dirty="0"/>
          </a:p>
          <a:p>
            <a:endParaRPr lang="en-GB" dirty="0"/>
          </a:p>
          <a:p>
            <a:endParaRPr lang="en-GB" dirty="0"/>
          </a:p>
        </p:txBody>
      </p:sp>
      <p:sp>
        <p:nvSpPr>
          <p:cNvPr id="2" name="Content Placeholder 2">
            <a:extLst>
              <a:ext uri="{FF2B5EF4-FFF2-40B4-BE49-F238E27FC236}">
                <a16:creationId xmlns:a16="http://schemas.microsoft.com/office/drawing/2014/main" id="{A30FA50F-72DB-4EAB-BF67-DB332BC43DC1}"/>
              </a:ext>
            </a:extLst>
          </p:cNvPr>
          <p:cNvSpPr txBox="1">
            <a:spLocks/>
          </p:cNvSpPr>
          <p:nvPr/>
        </p:nvSpPr>
        <p:spPr>
          <a:xfrm>
            <a:off x="128046" y="827993"/>
            <a:ext cx="11862671" cy="61836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How much current does it take to make an LIF neuron spike? </a:t>
            </a:r>
          </a:p>
          <a:p>
            <a:pPr marL="0" indent="0">
              <a:buNone/>
            </a:pPr>
            <a:endParaRPr lang="en-GB" dirty="0"/>
          </a:p>
          <a:p>
            <a:pPr marL="0" indent="0">
              <a:buNone/>
            </a:pPr>
            <a:endParaRPr lang="en-GB" dirty="0"/>
          </a:p>
          <a:p>
            <a:endParaRPr lang="en-GB" dirty="0"/>
          </a:p>
          <a:p>
            <a:endParaRPr lang="en-GB" sz="2000" dirty="0"/>
          </a:p>
          <a:p>
            <a:r>
              <a:rPr lang="en-GB" sz="2000" dirty="0"/>
              <a:t>For time-independent </a:t>
            </a:r>
            <a:r>
              <a:rPr lang="en-GB" sz="2000" i="1" dirty="0" err="1"/>
              <a:t>Iext</a:t>
            </a:r>
            <a:r>
              <a:rPr lang="en-GB" sz="2000" dirty="0"/>
              <a:t>: </a:t>
            </a:r>
          </a:p>
          <a:p>
            <a:endParaRPr lang="en-GB" sz="2000" dirty="0"/>
          </a:p>
          <a:p>
            <a:pPr marL="0" indent="0">
              <a:buNone/>
            </a:pPr>
            <a:endParaRPr lang="en-GB" sz="2000" dirty="0"/>
          </a:p>
          <a:p>
            <a:endParaRPr lang="en-GB" sz="2000" dirty="0"/>
          </a:p>
          <a:p>
            <a:r>
              <a:rPr lang="en-GB" sz="2000" dirty="0"/>
              <a:t>Thus, the neuron will therefore never spike if the current is below a </a:t>
            </a:r>
            <a:r>
              <a:rPr lang="en-GB" sz="2000" dirty="0">
                <a:solidFill>
                  <a:srgbClr val="FF0000"/>
                </a:solidFill>
              </a:rPr>
              <a:t>current threshold</a:t>
            </a:r>
            <a:r>
              <a:rPr lang="en-GB" sz="2000" dirty="0"/>
              <a:t>:</a:t>
            </a:r>
          </a:p>
          <a:p>
            <a:pPr marL="0" indent="0">
              <a:buNone/>
            </a:pPr>
            <a:endParaRPr lang="en-GB" sz="2000" dirty="0"/>
          </a:p>
          <a:p>
            <a:pPr marL="0" indent="0">
              <a:buNone/>
            </a:pPr>
            <a:endParaRPr lang="en-GB" sz="2000" dirty="0"/>
          </a:p>
        </p:txBody>
      </p:sp>
      <p:pic>
        <p:nvPicPr>
          <p:cNvPr id="25" name="Picture 24">
            <a:extLst>
              <a:ext uri="{FF2B5EF4-FFF2-40B4-BE49-F238E27FC236}">
                <a16:creationId xmlns:a16="http://schemas.microsoft.com/office/drawing/2014/main" id="{7495072E-F418-46CF-A120-561D242A9E1E}"/>
              </a:ext>
            </a:extLst>
          </p:cNvPr>
          <p:cNvPicPr>
            <a:picLocks noChangeAspect="1"/>
          </p:cNvPicPr>
          <p:nvPr/>
        </p:nvPicPr>
        <p:blipFill>
          <a:blip r:embed="rId4"/>
          <a:stretch>
            <a:fillRect/>
          </a:stretch>
        </p:blipFill>
        <p:spPr>
          <a:xfrm>
            <a:off x="293510" y="3569452"/>
            <a:ext cx="7482273" cy="878525"/>
          </a:xfrm>
          <a:prstGeom prst="rect">
            <a:avLst/>
          </a:prstGeom>
        </p:spPr>
      </p:pic>
      <p:pic>
        <p:nvPicPr>
          <p:cNvPr id="7" name="Picture 6">
            <a:extLst>
              <a:ext uri="{FF2B5EF4-FFF2-40B4-BE49-F238E27FC236}">
                <a16:creationId xmlns:a16="http://schemas.microsoft.com/office/drawing/2014/main" id="{532EBDAE-3C03-4D70-80BE-B6AECC4809D6}"/>
              </a:ext>
            </a:extLst>
          </p:cNvPr>
          <p:cNvPicPr>
            <a:picLocks noChangeAspect="1"/>
          </p:cNvPicPr>
          <p:nvPr/>
        </p:nvPicPr>
        <p:blipFill>
          <a:blip r:embed="rId5"/>
          <a:stretch>
            <a:fillRect/>
          </a:stretch>
        </p:blipFill>
        <p:spPr>
          <a:xfrm>
            <a:off x="526978" y="5532754"/>
            <a:ext cx="9636580" cy="487454"/>
          </a:xfrm>
          <a:prstGeom prst="rect">
            <a:avLst/>
          </a:prstGeom>
        </p:spPr>
      </p:pic>
      <p:sp>
        <p:nvSpPr>
          <p:cNvPr id="11" name="Rectangle 10">
            <a:extLst>
              <a:ext uri="{FF2B5EF4-FFF2-40B4-BE49-F238E27FC236}">
                <a16:creationId xmlns:a16="http://schemas.microsoft.com/office/drawing/2014/main" id="{600069D5-3A49-4ACA-B47C-B6B147FD6A7C}"/>
              </a:ext>
            </a:extLst>
          </p:cNvPr>
          <p:cNvSpPr/>
          <p:nvPr/>
        </p:nvSpPr>
        <p:spPr>
          <a:xfrm>
            <a:off x="128046" y="3510503"/>
            <a:ext cx="12111389" cy="3363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11207D49-E731-40EB-89AB-4B579BBB1AE8}"/>
              </a:ext>
            </a:extLst>
          </p:cNvPr>
          <p:cNvSpPr/>
          <p:nvPr/>
        </p:nvSpPr>
        <p:spPr>
          <a:xfrm>
            <a:off x="128046" y="2914650"/>
            <a:ext cx="3558129" cy="7362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C087767D-58A9-5F2F-85EB-5D006E909EE0}"/>
              </a:ext>
            </a:extLst>
          </p:cNvPr>
          <p:cNvPicPr>
            <a:picLocks noChangeAspect="1"/>
          </p:cNvPicPr>
          <p:nvPr/>
        </p:nvPicPr>
        <p:blipFill>
          <a:blip r:embed="rId6"/>
          <a:stretch>
            <a:fillRect/>
          </a:stretch>
        </p:blipFill>
        <p:spPr>
          <a:xfrm>
            <a:off x="10592381" y="874324"/>
            <a:ext cx="447982" cy="407256"/>
          </a:xfrm>
          <a:prstGeom prst="rect">
            <a:avLst/>
          </a:prstGeom>
        </p:spPr>
      </p:pic>
    </p:spTree>
    <p:extLst>
      <p:ext uri="{BB962C8B-B14F-4D97-AF65-F5344CB8AC3E}">
        <p14:creationId xmlns:p14="http://schemas.microsoft.com/office/powerpoint/2010/main" val="3060541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D36B1A1D-53DE-479C-99F2-31868BC7159E}"/>
              </a:ext>
            </a:extLst>
          </p:cNvPr>
          <p:cNvPicPr>
            <a:picLocks noChangeAspect="1"/>
          </p:cNvPicPr>
          <p:nvPr/>
        </p:nvPicPr>
        <p:blipFill>
          <a:blip r:embed="rId2"/>
          <a:stretch>
            <a:fillRect/>
          </a:stretch>
        </p:blipFill>
        <p:spPr>
          <a:xfrm>
            <a:off x="8263161" y="802203"/>
            <a:ext cx="3800794" cy="2545295"/>
          </a:xfrm>
          <a:prstGeom prst="rect">
            <a:avLst/>
          </a:prstGeom>
        </p:spPr>
      </p:pic>
      <p:pic>
        <p:nvPicPr>
          <p:cNvPr id="27" name="Picture 26">
            <a:extLst>
              <a:ext uri="{FF2B5EF4-FFF2-40B4-BE49-F238E27FC236}">
                <a16:creationId xmlns:a16="http://schemas.microsoft.com/office/drawing/2014/main" id="{76F0F787-B595-41C7-B127-231D82940362}"/>
              </a:ext>
            </a:extLst>
          </p:cNvPr>
          <p:cNvPicPr>
            <a:picLocks noChangeAspect="1"/>
          </p:cNvPicPr>
          <p:nvPr/>
        </p:nvPicPr>
        <p:blipFill>
          <a:blip r:embed="rId3"/>
          <a:stretch>
            <a:fillRect/>
          </a:stretch>
        </p:blipFill>
        <p:spPr>
          <a:xfrm>
            <a:off x="8398020" y="3554953"/>
            <a:ext cx="3219589" cy="807190"/>
          </a:xfrm>
          <a:prstGeom prst="rect">
            <a:avLst/>
          </a:prstGeom>
        </p:spPr>
      </p:pic>
      <p:sp>
        <p:nvSpPr>
          <p:cNvPr id="4" name="Title 1">
            <a:extLst>
              <a:ext uri="{FF2B5EF4-FFF2-40B4-BE49-F238E27FC236}">
                <a16:creationId xmlns:a16="http://schemas.microsoft.com/office/drawing/2014/main" id="{7A36099F-0D34-439D-AFDB-AA43A893BFE7}"/>
              </a:ext>
            </a:extLst>
          </p:cNvPr>
          <p:cNvSpPr txBox="1">
            <a:spLocks/>
          </p:cNvSpPr>
          <p:nvPr/>
        </p:nvSpPr>
        <p:spPr>
          <a:xfrm>
            <a:off x="838200" y="55562"/>
            <a:ext cx="10515600" cy="625475"/>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The Leaky Integrate and Fire Model – Current Threshold</a:t>
            </a:r>
          </a:p>
        </p:txBody>
      </p:sp>
      <p:cxnSp>
        <p:nvCxnSpPr>
          <p:cNvPr id="5" name="Straight Connector 4">
            <a:extLst>
              <a:ext uri="{FF2B5EF4-FFF2-40B4-BE49-F238E27FC236}">
                <a16:creationId xmlns:a16="http://schemas.microsoft.com/office/drawing/2014/main" id="{E8E5602E-975D-4772-AC95-E42824EE60B6}"/>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3933F9E4-1E63-4411-B532-29FAAB2B64B7}"/>
              </a:ext>
            </a:extLst>
          </p:cNvPr>
          <p:cNvSpPr>
            <a:spLocks noGrp="1"/>
          </p:cNvSpPr>
          <p:nvPr>
            <p:ph idx="1"/>
          </p:nvPr>
        </p:nvSpPr>
        <p:spPr>
          <a:xfrm>
            <a:off x="128046" y="862503"/>
            <a:ext cx="11935908" cy="6080093"/>
          </a:xfrm>
        </p:spPr>
        <p:txBody>
          <a:bodyPr>
            <a:normAutofit/>
          </a:bodyPr>
          <a:lstStyle/>
          <a:p>
            <a:pPr marL="0" indent="0">
              <a:buNone/>
            </a:pPr>
            <a:endParaRPr lang="en-GB" sz="2400" dirty="0"/>
          </a:p>
          <a:p>
            <a:endParaRPr lang="en-GB" sz="2400" dirty="0"/>
          </a:p>
          <a:p>
            <a:endParaRPr lang="en-GB" sz="2400" dirty="0"/>
          </a:p>
          <a:p>
            <a:endParaRPr lang="en-GB" sz="2400" b="1" dirty="0"/>
          </a:p>
          <a:p>
            <a:endParaRPr lang="en-GB" sz="2400" dirty="0"/>
          </a:p>
          <a:p>
            <a:endParaRPr lang="en-GB" dirty="0"/>
          </a:p>
          <a:p>
            <a:endParaRPr lang="en-GB" dirty="0"/>
          </a:p>
          <a:p>
            <a:endParaRPr lang="en-GB" dirty="0"/>
          </a:p>
          <a:p>
            <a:endParaRPr lang="en-GB" dirty="0"/>
          </a:p>
        </p:txBody>
      </p:sp>
      <p:sp>
        <p:nvSpPr>
          <p:cNvPr id="2" name="Content Placeholder 2">
            <a:extLst>
              <a:ext uri="{FF2B5EF4-FFF2-40B4-BE49-F238E27FC236}">
                <a16:creationId xmlns:a16="http://schemas.microsoft.com/office/drawing/2014/main" id="{A30FA50F-72DB-4EAB-BF67-DB332BC43DC1}"/>
              </a:ext>
            </a:extLst>
          </p:cNvPr>
          <p:cNvSpPr txBox="1">
            <a:spLocks/>
          </p:cNvSpPr>
          <p:nvPr/>
        </p:nvSpPr>
        <p:spPr>
          <a:xfrm>
            <a:off x="128046" y="827993"/>
            <a:ext cx="11862671" cy="61836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How much current does it take to make an LIF neuron spike? </a:t>
            </a:r>
          </a:p>
          <a:p>
            <a:pPr marL="0" indent="0">
              <a:buNone/>
            </a:pPr>
            <a:endParaRPr lang="en-GB" dirty="0"/>
          </a:p>
          <a:p>
            <a:pPr marL="0" indent="0">
              <a:buNone/>
            </a:pPr>
            <a:endParaRPr lang="en-GB" dirty="0"/>
          </a:p>
          <a:p>
            <a:endParaRPr lang="en-GB" dirty="0"/>
          </a:p>
          <a:p>
            <a:endParaRPr lang="en-GB" sz="2000" dirty="0"/>
          </a:p>
          <a:p>
            <a:r>
              <a:rPr lang="en-GB" sz="2000" dirty="0"/>
              <a:t>For time-independent </a:t>
            </a:r>
            <a:r>
              <a:rPr lang="en-GB" sz="2000" i="1" dirty="0" err="1"/>
              <a:t>Iext</a:t>
            </a:r>
            <a:r>
              <a:rPr lang="en-GB" sz="2000" dirty="0"/>
              <a:t>: </a:t>
            </a:r>
          </a:p>
          <a:p>
            <a:endParaRPr lang="en-GB" sz="2000" dirty="0"/>
          </a:p>
          <a:p>
            <a:pPr marL="0" indent="0">
              <a:buNone/>
            </a:pPr>
            <a:endParaRPr lang="en-GB" sz="2000" dirty="0"/>
          </a:p>
          <a:p>
            <a:endParaRPr lang="en-GB" sz="2000" dirty="0"/>
          </a:p>
          <a:p>
            <a:r>
              <a:rPr lang="en-GB" sz="2000" dirty="0"/>
              <a:t>Thus, the neuron will therefore never spike if the current is below a </a:t>
            </a:r>
            <a:r>
              <a:rPr lang="en-GB" sz="2000" dirty="0">
                <a:solidFill>
                  <a:srgbClr val="FF0000"/>
                </a:solidFill>
              </a:rPr>
              <a:t>current threshold</a:t>
            </a:r>
            <a:r>
              <a:rPr lang="en-GB" sz="2000" dirty="0"/>
              <a:t>:</a:t>
            </a:r>
          </a:p>
          <a:p>
            <a:pPr marL="0" indent="0">
              <a:buNone/>
            </a:pPr>
            <a:endParaRPr lang="en-GB" sz="2000" dirty="0"/>
          </a:p>
          <a:p>
            <a:pPr marL="0" indent="0">
              <a:buNone/>
            </a:pPr>
            <a:endParaRPr lang="en-GB" sz="2000" dirty="0"/>
          </a:p>
        </p:txBody>
      </p:sp>
      <p:pic>
        <p:nvPicPr>
          <p:cNvPr id="25" name="Picture 24">
            <a:extLst>
              <a:ext uri="{FF2B5EF4-FFF2-40B4-BE49-F238E27FC236}">
                <a16:creationId xmlns:a16="http://schemas.microsoft.com/office/drawing/2014/main" id="{7495072E-F418-46CF-A120-561D242A9E1E}"/>
              </a:ext>
            </a:extLst>
          </p:cNvPr>
          <p:cNvPicPr>
            <a:picLocks noChangeAspect="1"/>
          </p:cNvPicPr>
          <p:nvPr/>
        </p:nvPicPr>
        <p:blipFill>
          <a:blip r:embed="rId4"/>
          <a:stretch>
            <a:fillRect/>
          </a:stretch>
        </p:blipFill>
        <p:spPr>
          <a:xfrm>
            <a:off x="293510" y="3569452"/>
            <a:ext cx="7482273" cy="878525"/>
          </a:xfrm>
          <a:prstGeom prst="rect">
            <a:avLst/>
          </a:prstGeom>
        </p:spPr>
      </p:pic>
      <p:pic>
        <p:nvPicPr>
          <p:cNvPr id="7" name="Picture 6">
            <a:extLst>
              <a:ext uri="{FF2B5EF4-FFF2-40B4-BE49-F238E27FC236}">
                <a16:creationId xmlns:a16="http://schemas.microsoft.com/office/drawing/2014/main" id="{532EBDAE-3C03-4D70-80BE-B6AECC4809D6}"/>
              </a:ext>
            </a:extLst>
          </p:cNvPr>
          <p:cNvPicPr>
            <a:picLocks noChangeAspect="1"/>
          </p:cNvPicPr>
          <p:nvPr/>
        </p:nvPicPr>
        <p:blipFill>
          <a:blip r:embed="rId5"/>
          <a:stretch>
            <a:fillRect/>
          </a:stretch>
        </p:blipFill>
        <p:spPr>
          <a:xfrm>
            <a:off x="526978" y="5532754"/>
            <a:ext cx="9636580" cy="487454"/>
          </a:xfrm>
          <a:prstGeom prst="rect">
            <a:avLst/>
          </a:prstGeom>
        </p:spPr>
      </p:pic>
      <p:sp>
        <p:nvSpPr>
          <p:cNvPr id="11" name="Rectangle 10">
            <a:extLst>
              <a:ext uri="{FF2B5EF4-FFF2-40B4-BE49-F238E27FC236}">
                <a16:creationId xmlns:a16="http://schemas.microsoft.com/office/drawing/2014/main" id="{600069D5-3A49-4ACA-B47C-B6B147FD6A7C}"/>
              </a:ext>
            </a:extLst>
          </p:cNvPr>
          <p:cNvSpPr/>
          <p:nvPr/>
        </p:nvSpPr>
        <p:spPr>
          <a:xfrm>
            <a:off x="128046" y="3510503"/>
            <a:ext cx="12111389" cy="3363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11207D49-E731-40EB-89AB-4B579BBB1AE8}"/>
              </a:ext>
            </a:extLst>
          </p:cNvPr>
          <p:cNvSpPr/>
          <p:nvPr/>
        </p:nvSpPr>
        <p:spPr>
          <a:xfrm>
            <a:off x="128046" y="2914650"/>
            <a:ext cx="3558129" cy="7362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C087767D-58A9-5F2F-85EB-5D006E909EE0}"/>
              </a:ext>
            </a:extLst>
          </p:cNvPr>
          <p:cNvPicPr>
            <a:picLocks noChangeAspect="1"/>
          </p:cNvPicPr>
          <p:nvPr/>
        </p:nvPicPr>
        <p:blipFill>
          <a:blip r:embed="rId6"/>
          <a:stretch>
            <a:fillRect/>
          </a:stretch>
        </p:blipFill>
        <p:spPr>
          <a:xfrm>
            <a:off x="10592381" y="874324"/>
            <a:ext cx="447982" cy="407256"/>
          </a:xfrm>
          <a:prstGeom prst="rect">
            <a:avLst/>
          </a:prstGeom>
        </p:spPr>
      </p:pic>
      <p:cxnSp>
        <p:nvCxnSpPr>
          <p:cNvPr id="15" name="Straight Connector 14">
            <a:extLst>
              <a:ext uri="{FF2B5EF4-FFF2-40B4-BE49-F238E27FC236}">
                <a16:creationId xmlns:a16="http://schemas.microsoft.com/office/drawing/2014/main" id="{D0C76F60-B65D-5752-93FD-9A96DDEC1831}"/>
              </a:ext>
            </a:extLst>
          </p:cNvPr>
          <p:cNvCxnSpPr/>
          <p:nvPr/>
        </p:nvCxnSpPr>
        <p:spPr>
          <a:xfrm>
            <a:off x="8950233" y="1149531"/>
            <a:ext cx="2830286" cy="0"/>
          </a:xfrm>
          <a:prstGeom prst="line">
            <a:avLst/>
          </a:prstGeom>
          <a:ln w="38100">
            <a:prstDash val="sysDash"/>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925655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D36B1A1D-53DE-479C-99F2-31868BC7159E}"/>
              </a:ext>
            </a:extLst>
          </p:cNvPr>
          <p:cNvPicPr>
            <a:picLocks noChangeAspect="1"/>
          </p:cNvPicPr>
          <p:nvPr/>
        </p:nvPicPr>
        <p:blipFill>
          <a:blip r:embed="rId2"/>
          <a:stretch>
            <a:fillRect/>
          </a:stretch>
        </p:blipFill>
        <p:spPr>
          <a:xfrm>
            <a:off x="8263161" y="802203"/>
            <a:ext cx="3800794" cy="2545295"/>
          </a:xfrm>
          <a:prstGeom prst="rect">
            <a:avLst/>
          </a:prstGeom>
        </p:spPr>
      </p:pic>
      <p:pic>
        <p:nvPicPr>
          <p:cNvPr id="27" name="Picture 26">
            <a:extLst>
              <a:ext uri="{FF2B5EF4-FFF2-40B4-BE49-F238E27FC236}">
                <a16:creationId xmlns:a16="http://schemas.microsoft.com/office/drawing/2014/main" id="{76F0F787-B595-41C7-B127-231D82940362}"/>
              </a:ext>
            </a:extLst>
          </p:cNvPr>
          <p:cNvPicPr>
            <a:picLocks noChangeAspect="1"/>
          </p:cNvPicPr>
          <p:nvPr/>
        </p:nvPicPr>
        <p:blipFill>
          <a:blip r:embed="rId3"/>
          <a:stretch>
            <a:fillRect/>
          </a:stretch>
        </p:blipFill>
        <p:spPr>
          <a:xfrm>
            <a:off x="8398020" y="3554953"/>
            <a:ext cx="3219589" cy="807190"/>
          </a:xfrm>
          <a:prstGeom prst="rect">
            <a:avLst/>
          </a:prstGeom>
        </p:spPr>
      </p:pic>
      <p:sp>
        <p:nvSpPr>
          <p:cNvPr id="4" name="Title 1">
            <a:extLst>
              <a:ext uri="{FF2B5EF4-FFF2-40B4-BE49-F238E27FC236}">
                <a16:creationId xmlns:a16="http://schemas.microsoft.com/office/drawing/2014/main" id="{7A36099F-0D34-439D-AFDB-AA43A893BFE7}"/>
              </a:ext>
            </a:extLst>
          </p:cNvPr>
          <p:cNvSpPr txBox="1">
            <a:spLocks/>
          </p:cNvSpPr>
          <p:nvPr/>
        </p:nvSpPr>
        <p:spPr>
          <a:xfrm>
            <a:off x="838200" y="55562"/>
            <a:ext cx="10515600" cy="625475"/>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The Leaky Integrate and Fire Model – Current Threshold</a:t>
            </a:r>
          </a:p>
        </p:txBody>
      </p:sp>
      <p:cxnSp>
        <p:nvCxnSpPr>
          <p:cNvPr id="5" name="Straight Connector 4">
            <a:extLst>
              <a:ext uri="{FF2B5EF4-FFF2-40B4-BE49-F238E27FC236}">
                <a16:creationId xmlns:a16="http://schemas.microsoft.com/office/drawing/2014/main" id="{E8E5602E-975D-4772-AC95-E42824EE60B6}"/>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3933F9E4-1E63-4411-B532-29FAAB2B64B7}"/>
              </a:ext>
            </a:extLst>
          </p:cNvPr>
          <p:cNvSpPr>
            <a:spLocks noGrp="1"/>
          </p:cNvSpPr>
          <p:nvPr>
            <p:ph idx="1"/>
          </p:nvPr>
        </p:nvSpPr>
        <p:spPr>
          <a:xfrm>
            <a:off x="128046" y="862503"/>
            <a:ext cx="11935908" cy="6080093"/>
          </a:xfrm>
        </p:spPr>
        <p:txBody>
          <a:bodyPr>
            <a:normAutofit/>
          </a:bodyPr>
          <a:lstStyle/>
          <a:p>
            <a:pPr marL="0" indent="0">
              <a:buNone/>
            </a:pPr>
            <a:endParaRPr lang="en-GB" sz="2400" dirty="0"/>
          </a:p>
          <a:p>
            <a:endParaRPr lang="en-GB" sz="2400" dirty="0"/>
          </a:p>
          <a:p>
            <a:endParaRPr lang="en-GB" sz="2400" dirty="0"/>
          </a:p>
          <a:p>
            <a:endParaRPr lang="en-GB" sz="2400" b="1" dirty="0"/>
          </a:p>
          <a:p>
            <a:endParaRPr lang="en-GB" sz="2400" dirty="0"/>
          </a:p>
          <a:p>
            <a:endParaRPr lang="en-GB" dirty="0"/>
          </a:p>
          <a:p>
            <a:endParaRPr lang="en-GB" dirty="0"/>
          </a:p>
          <a:p>
            <a:endParaRPr lang="en-GB" dirty="0"/>
          </a:p>
          <a:p>
            <a:endParaRPr lang="en-GB" dirty="0"/>
          </a:p>
        </p:txBody>
      </p:sp>
      <p:sp>
        <p:nvSpPr>
          <p:cNvPr id="2" name="Content Placeholder 2">
            <a:extLst>
              <a:ext uri="{FF2B5EF4-FFF2-40B4-BE49-F238E27FC236}">
                <a16:creationId xmlns:a16="http://schemas.microsoft.com/office/drawing/2014/main" id="{A30FA50F-72DB-4EAB-BF67-DB332BC43DC1}"/>
              </a:ext>
            </a:extLst>
          </p:cNvPr>
          <p:cNvSpPr txBox="1">
            <a:spLocks/>
          </p:cNvSpPr>
          <p:nvPr/>
        </p:nvSpPr>
        <p:spPr>
          <a:xfrm>
            <a:off x="128046" y="827993"/>
            <a:ext cx="11862671" cy="61836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How much current does it take to make an LIF neuron spike? </a:t>
            </a:r>
          </a:p>
          <a:p>
            <a:pPr marL="0" indent="0">
              <a:buNone/>
            </a:pPr>
            <a:endParaRPr lang="en-GB" dirty="0"/>
          </a:p>
          <a:p>
            <a:pPr marL="0" indent="0">
              <a:buNone/>
            </a:pPr>
            <a:endParaRPr lang="en-GB" dirty="0"/>
          </a:p>
          <a:p>
            <a:endParaRPr lang="en-GB" dirty="0"/>
          </a:p>
          <a:p>
            <a:endParaRPr lang="en-GB" sz="2000" dirty="0"/>
          </a:p>
          <a:p>
            <a:r>
              <a:rPr lang="en-GB" sz="2000" dirty="0"/>
              <a:t>For time-independent </a:t>
            </a:r>
            <a:r>
              <a:rPr lang="en-GB" sz="2000" i="1" dirty="0" err="1"/>
              <a:t>Iext</a:t>
            </a:r>
            <a:r>
              <a:rPr lang="en-GB" sz="2000" dirty="0"/>
              <a:t>: </a:t>
            </a:r>
          </a:p>
          <a:p>
            <a:endParaRPr lang="en-GB" sz="2000" dirty="0"/>
          </a:p>
          <a:p>
            <a:pPr marL="0" indent="0">
              <a:buNone/>
            </a:pPr>
            <a:endParaRPr lang="en-GB" sz="2000" dirty="0"/>
          </a:p>
          <a:p>
            <a:endParaRPr lang="en-GB" sz="2000" dirty="0"/>
          </a:p>
          <a:p>
            <a:r>
              <a:rPr lang="en-GB" sz="2000" dirty="0"/>
              <a:t>Thus, the neuron will therefore never spike if the current is below a </a:t>
            </a:r>
            <a:r>
              <a:rPr lang="en-GB" sz="2000" dirty="0">
                <a:solidFill>
                  <a:srgbClr val="FF0000"/>
                </a:solidFill>
              </a:rPr>
              <a:t>current threshold</a:t>
            </a:r>
            <a:r>
              <a:rPr lang="en-GB" sz="2000" dirty="0"/>
              <a:t>:</a:t>
            </a:r>
          </a:p>
          <a:p>
            <a:pPr marL="0" indent="0">
              <a:buNone/>
            </a:pPr>
            <a:endParaRPr lang="en-GB" sz="2000" dirty="0"/>
          </a:p>
          <a:p>
            <a:pPr marL="0" indent="0">
              <a:buNone/>
            </a:pPr>
            <a:endParaRPr lang="en-GB" sz="2000" dirty="0"/>
          </a:p>
        </p:txBody>
      </p:sp>
      <p:pic>
        <p:nvPicPr>
          <p:cNvPr id="25" name="Picture 24">
            <a:extLst>
              <a:ext uri="{FF2B5EF4-FFF2-40B4-BE49-F238E27FC236}">
                <a16:creationId xmlns:a16="http://schemas.microsoft.com/office/drawing/2014/main" id="{7495072E-F418-46CF-A120-561D242A9E1E}"/>
              </a:ext>
            </a:extLst>
          </p:cNvPr>
          <p:cNvPicPr>
            <a:picLocks noChangeAspect="1"/>
          </p:cNvPicPr>
          <p:nvPr/>
        </p:nvPicPr>
        <p:blipFill>
          <a:blip r:embed="rId4"/>
          <a:stretch>
            <a:fillRect/>
          </a:stretch>
        </p:blipFill>
        <p:spPr>
          <a:xfrm>
            <a:off x="293510" y="3569452"/>
            <a:ext cx="7482273" cy="878525"/>
          </a:xfrm>
          <a:prstGeom prst="rect">
            <a:avLst/>
          </a:prstGeom>
        </p:spPr>
      </p:pic>
      <p:pic>
        <p:nvPicPr>
          <p:cNvPr id="7" name="Picture 6">
            <a:extLst>
              <a:ext uri="{FF2B5EF4-FFF2-40B4-BE49-F238E27FC236}">
                <a16:creationId xmlns:a16="http://schemas.microsoft.com/office/drawing/2014/main" id="{532EBDAE-3C03-4D70-80BE-B6AECC4809D6}"/>
              </a:ext>
            </a:extLst>
          </p:cNvPr>
          <p:cNvPicPr>
            <a:picLocks noChangeAspect="1"/>
          </p:cNvPicPr>
          <p:nvPr/>
        </p:nvPicPr>
        <p:blipFill>
          <a:blip r:embed="rId5"/>
          <a:stretch>
            <a:fillRect/>
          </a:stretch>
        </p:blipFill>
        <p:spPr>
          <a:xfrm>
            <a:off x="526978" y="5532754"/>
            <a:ext cx="9636580" cy="487454"/>
          </a:xfrm>
          <a:prstGeom prst="rect">
            <a:avLst/>
          </a:prstGeom>
        </p:spPr>
      </p:pic>
      <p:sp>
        <p:nvSpPr>
          <p:cNvPr id="11" name="Rectangle 10">
            <a:extLst>
              <a:ext uri="{FF2B5EF4-FFF2-40B4-BE49-F238E27FC236}">
                <a16:creationId xmlns:a16="http://schemas.microsoft.com/office/drawing/2014/main" id="{600069D5-3A49-4ACA-B47C-B6B147FD6A7C}"/>
              </a:ext>
            </a:extLst>
          </p:cNvPr>
          <p:cNvSpPr/>
          <p:nvPr/>
        </p:nvSpPr>
        <p:spPr>
          <a:xfrm>
            <a:off x="128046" y="3510503"/>
            <a:ext cx="12111389" cy="3363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11207D49-E731-40EB-89AB-4B579BBB1AE8}"/>
              </a:ext>
            </a:extLst>
          </p:cNvPr>
          <p:cNvSpPr/>
          <p:nvPr/>
        </p:nvSpPr>
        <p:spPr>
          <a:xfrm>
            <a:off x="128046" y="2914650"/>
            <a:ext cx="3558129" cy="7362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C087767D-58A9-5F2F-85EB-5D006E909EE0}"/>
              </a:ext>
            </a:extLst>
          </p:cNvPr>
          <p:cNvPicPr>
            <a:picLocks noChangeAspect="1"/>
          </p:cNvPicPr>
          <p:nvPr/>
        </p:nvPicPr>
        <p:blipFill>
          <a:blip r:embed="rId6"/>
          <a:stretch>
            <a:fillRect/>
          </a:stretch>
        </p:blipFill>
        <p:spPr>
          <a:xfrm>
            <a:off x="10592381" y="874324"/>
            <a:ext cx="447982" cy="407256"/>
          </a:xfrm>
          <a:prstGeom prst="rect">
            <a:avLst/>
          </a:prstGeom>
        </p:spPr>
      </p:pic>
      <p:cxnSp>
        <p:nvCxnSpPr>
          <p:cNvPr id="15" name="Straight Connector 14">
            <a:extLst>
              <a:ext uri="{FF2B5EF4-FFF2-40B4-BE49-F238E27FC236}">
                <a16:creationId xmlns:a16="http://schemas.microsoft.com/office/drawing/2014/main" id="{D0C76F60-B65D-5752-93FD-9A96DDEC1831}"/>
              </a:ext>
            </a:extLst>
          </p:cNvPr>
          <p:cNvCxnSpPr/>
          <p:nvPr/>
        </p:nvCxnSpPr>
        <p:spPr>
          <a:xfrm>
            <a:off x="8950233" y="1001482"/>
            <a:ext cx="2830286" cy="0"/>
          </a:xfrm>
          <a:prstGeom prst="line">
            <a:avLst/>
          </a:prstGeom>
          <a:ln w="38100">
            <a:prstDash val="sysDash"/>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943675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91930A-9B6D-4786-92AE-6BBFCCBD15A7}"/>
              </a:ext>
            </a:extLst>
          </p:cNvPr>
          <p:cNvSpPr>
            <a:spLocks noGrp="1"/>
          </p:cNvSpPr>
          <p:nvPr>
            <p:ph idx="1"/>
          </p:nvPr>
        </p:nvSpPr>
        <p:spPr>
          <a:xfrm>
            <a:off x="471351" y="2235723"/>
            <a:ext cx="11109960" cy="4351338"/>
          </a:xfrm>
        </p:spPr>
        <p:txBody>
          <a:bodyPr>
            <a:normAutofit/>
          </a:bodyPr>
          <a:lstStyle/>
          <a:p>
            <a:r>
              <a:rPr lang="en-GB" sz="2400" dirty="0"/>
              <a:t>Types of model in neuroscience (abstract vs detailed)</a:t>
            </a:r>
          </a:p>
          <a:p>
            <a:endParaRPr lang="en-GB" sz="2400" dirty="0"/>
          </a:p>
          <a:p>
            <a:r>
              <a:rPr lang="en-GB" sz="2400" dirty="0"/>
              <a:t>The leaky integrate and fire (LIF) model </a:t>
            </a:r>
          </a:p>
          <a:p>
            <a:endParaRPr lang="en-GB" sz="2400" dirty="0"/>
          </a:p>
          <a:p>
            <a:r>
              <a:rPr lang="en-GB" sz="2400" dirty="0"/>
              <a:t>Models for synapses: </a:t>
            </a:r>
            <a:r>
              <a:rPr lang="en-GB" sz="2400" dirty="0" err="1"/>
              <a:t>conductances</a:t>
            </a:r>
            <a:r>
              <a:rPr lang="en-GB" sz="2400" dirty="0"/>
              <a:t> and currents</a:t>
            </a:r>
          </a:p>
          <a:p>
            <a:endParaRPr lang="en-GB" dirty="0"/>
          </a:p>
        </p:txBody>
      </p:sp>
      <p:sp>
        <p:nvSpPr>
          <p:cNvPr id="4" name="Title 1">
            <a:extLst>
              <a:ext uri="{FF2B5EF4-FFF2-40B4-BE49-F238E27FC236}">
                <a16:creationId xmlns:a16="http://schemas.microsoft.com/office/drawing/2014/main" id="{C61F1309-8BD3-4E07-94A1-2C21A79A6ADA}"/>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Overview of Lecture</a:t>
            </a:r>
          </a:p>
        </p:txBody>
      </p:sp>
      <p:cxnSp>
        <p:nvCxnSpPr>
          <p:cNvPr id="5" name="Straight Connector 4">
            <a:extLst>
              <a:ext uri="{FF2B5EF4-FFF2-40B4-BE49-F238E27FC236}">
                <a16:creationId xmlns:a16="http://schemas.microsoft.com/office/drawing/2014/main" id="{826A07D7-3DC7-4868-9B8A-4EDEFA86DE57}"/>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80338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D36B1A1D-53DE-479C-99F2-31868BC7159E}"/>
              </a:ext>
            </a:extLst>
          </p:cNvPr>
          <p:cNvPicPr>
            <a:picLocks noChangeAspect="1"/>
          </p:cNvPicPr>
          <p:nvPr/>
        </p:nvPicPr>
        <p:blipFill>
          <a:blip r:embed="rId2"/>
          <a:stretch>
            <a:fillRect/>
          </a:stretch>
        </p:blipFill>
        <p:spPr>
          <a:xfrm>
            <a:off x="8263161" y="802203"/>
            <a:ext cx="3800794" cy="2545295"/>
          </a:xfrm>
          <a:prstGeom prst="rect">
            <a:avLst/>
          </a:prstGeom>
        </p:spPr>
      </p:pic>
      <p:pic>
        <p:nvPicPr>
          <p:cNvPr id="27" name="Picture 26">
            <a:extLst>
              <a:ext uri="{FF2B5EF4-FFF2-40B4-BE49-F238E27FC236}">
                <a16:creationId xmlns:a16="http://schemas.microsoft.com/office/drawing/2014/main" id="{76F0F787-B595-41C7-B127-231D82940362}"/>
              </a:ext>
            </a:extLst>
          </p:cNvPr>
          <p:cNvPicPr>
            <a:picLocks noChangeAspect="1"/>
          </p:cNvPicPr>
          <p:nvPr/>
        </p:nvPicPr>
        <p:blipFill>
          <a:blip r:embed="rId3"/>
          <a:stretch>
            <a:fillRect/>
          </a:stretch>
        </p:blipFill>
        <p:spPr>
          <a:xfrm>
            <a:off x="8398020" y="3554953"/>
            <a:ext cx="3219589" cy="807190"/>
          </a:xfrm>
          <a:prstGeom prst="rect">
            <a:avLst/>
          </a:prstGeom>
        </p:spPr>
      </p:pic>
      <p:sp>
        <p:nvSpPr>
          <p:cNvPr id="4" name="Title 1">
            <a:extLst>
              <a:ext uri="{FF2B5EF4-FFF2-40B4-BE49-F238E27FC236}">
                <a16:creationId xmlns:a16="http://schemas.microsoft.com/office/drawing/2014/main" id="{7A36099F-0D34-439D-AFDB-AA43A893BFE7}"/>
              </a:ext>
            </a:extLst>
          </p:cNvPr>
          <p:cNvSpPr txBox="1">
            <a:spLocks/>
          </p:cNvSpPr>
          <p:nvPr/>
        </p:nvSpPr>
        <p:spPr>
          <a:xfrm>
            <a:off x="838200" y="55562"/>
            <a:ext cx="10515600" cy="625475"/>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The Leaky Integrate and Fire Model – Current Threshold</a:t>
            </a:r>
          </a:p>
        </p:txBody>
      </p:sp>
      <p:cxnSp>
        <p:nvCxnSpPr>
          <p:cNvPr id="5" name="Straight Connector 4">
            <a:extLst>
              <a:ext uri="{FF2B5EF4-FFF2-40B4-BE49-F238E27FC236}">
                <a16:creationId xmlns:a16="http://schemas.microsoft.com/office/drawing/2014/main" id="{E8E5602E-975D-4772-AC95-E42824EE60B6}"/>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3933F9E4-1E63-4411-B532-29FAAB2B64B7}"/>
              </a:ext>
            </a:extLst>
          </p:cNvPr>
          <p:cNvSpPr>
            <a:spLocks noGrp="1"/>
          </p:cNvSpPr>
          <p:nvPr>
            <p:ph idx="1"/>
          </p:nvPr>
        </p:nvSpPr>
        <p:spPr>
          <a:xfrm>
            <a:off x="128046" y="862503"/>
            <a:ext cx="11935908" cy="6080093"/>
          </a:xfrm>
        </p:spPr>
        <p:txBody>
          <a:bodyPr>
            <a:normAutofit/>
          </a:bodyPr>
          <a:lstStyle/>
          <a:p>
            <a:pPr marL="0" indent="0">
              <a:buNone/>
            </a:pPr>
            <a:endParaRPr lang="en-GB" sz="2400" dirty="0"/>
          </a:p>
          <a:p>
            <a:endParaRPr lang="en-GB" sz="2400" dirty="0"/>
          </a:p>
          <a:p>
            <a:endParaRPr lang="en-GB" sz="2400" dirty="0"/>
          </a:p>
          <a:p>
            <a:endParaRPr lang="en-GB" sz="2400" b="1" dirty="0"/>
          </a:p>
          <a:p>
            <a:endParaRPr lang="en-GB" sz="2400" dirty="0"/>
          </a:p>
          <a:p>
            <a:endParaRPr lang="en-GB" dirty="0"/>
          </a:p>
          <a:p>
            <a:endParaRPr lang="en-GB" dirty="0"/>
          </a:p>
          <a:p>
            <a:endParaRPr lang="en-GB" dirty="0"/>
          </a:p>
          <a:p>
            <a:endParaRPr lang="en-GB" dirty="0"/>
          </a:p>
        </p:txBody>
      </p:sp>
      <p:sp>
        <p:nvSpPr>
          <p:cNvPr id="2" name="Content Placeholder 2">
            <a:extLst>
              <a:ext uri="{FF2B5EF4-FFF2-40B4-BE49-F238E27FC236}">
                <a16:creationId xmlns:a16="http://schemas.microsoft.com/office/drawing/2014/main" id="{A30FA50F-72DB-4EAB-BF67-DB332BC43DC1}"/>
              </a:ext>
            </a:extLst>
          </p:cNvPr>
          <p:cNvSpPr txBox="1">
            <a:spLocks/>
          </p:cNvSpPr>
          <p:nvPr/>
        </p:nvSpPr>
        <p:spPr>
          <a:xfrm>
            <a:off x="128046" y="827993"/>
            <a:ext cx="11862671" cy="61836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How much current does it take to make an LIF neuron spike? </a:t>
            </a:r>
          </a:p>
          <a:p>
            <a:r>
              <a:rPr lang="en-GB" sz="2000" dirty="0"/>
              <a:t>For purely passive dynamics (i.e., ignoring voltage threshold):</a:t>
            </a:r>
            <a:endParaRPr lang="en-GB" dirty="0"/>
          </a:p>
          <a:p>
            <a:endParaRPr lang="en-GB" dirty="0"/>
          </a:p>
          <a:p>
            <a:endParaRPr lang="en-GB" dirty="0"/>
          </a:p>
          <a:p>
            <a:endParaRPr lang="en-GB" sz="2000" dirty="0"/>
          </a:p>
          <a:p>
            <a:r>
              <a:rPr lang="en-GB" sz="2000" dirty="0"/>
              <a:t>For time-independent </a:t>
            </a:r>
            <a:r>
              <a:rPr lang="en-GB" sz="2000" i="1" dirty="0" err="1"/>
              <a:t>Iext</a:t>
            </a:r>
            <a:r>
              <a:rPr lang="en-GB" sz="2000" dirty="0"/>
              <a:t>: </a:t>
            </a:r>
          </a:p>
          <a:p>
            <a:endParaRPr lang="en-GB" sz="2000" dirty="0"/>
          </a:p>
          <a:p>
            <a:pPr marL="0" indent="0">
              <a:buNone/>
            </a:pPr>
            <a:endParaRPr lang="en-GB" sz="2000" dirty="0"/>
          </a:p>
          <a:p>
            <a:endParaRPr lang="en-GB" sz="2000" dirty="0"/>
          </a:p>
          <a:p>
            <a:r>
              <a:rPr lang="en-GB" sz="2000" dirty="0"/>
              <a:t>Thus, the neuron will therefore never spike if the current is below a </a:t>
            </a:r>
            <a:r>
              <a:rPr lang="en-GB" sz="2000" dirty="0">
                <a:solidFill>
                  <a:srgbClr val="FF0000"/>
                </a:solidFill>
              </a:rPr>
              <a:t>current threshold</a:t>
            </a:r>
            <a:r>
              <a:rPr lang="en-GB" sz="2000" dirty="0"/>
              <a:t>:</a:t>
            </a:r>
          </a:p>
          <a:p>
            <a:pPr marL="0" indent="0">
              <a:buNone/>
            </a:pPr>
            <a:endParaRPr lang="en-GB" sz="2000" dirty="0"/>
          </a:p>
          <a:p>
            <a:pPr marL="0" indent="0">
              <a:buNone/>
            </a:pPr>
            <a:endParaRPr lang="en-GB" sz="2000" dirty="0"/>
          </a:p>
        </p:txBody>
      </p:sp>
      <p:pic>
        <p:nvPicPr>
          <p:cNvPr id="25" name="Picture 24">
            <a:extLst>
              <a:ext uri="{FF2B5EF4-FFF2-40B4-BE49-F238E27FC236}">
                <a16:creationId xmlns:a16="http://schemas.microsoft.com/office/drawing/2014/main" id="{7495072E-F418-46CF-A120-561D242A9E1E}"/>
              </a:ext>
            </a:extLst>
          </p:cNvPr>
          <p:cNvPicPr>
            <a:picLocks noChangeAspect="1"/>
          </p:cNvPicPr>
          <p:nvPr/>
        </p:nvPicPr>
        <p:blipFill>
          <a:blip r:embed="rId4"/>
          <a:stretch>
            <a:fillRect/>
          </a:stretch>
        </p:blipFill>
        <p:spPr>
          <a:xfrm>
            <a:off x="293510" y="3569452"/>
            <a:ext cx="7482273" cy="878525"/>
          </a:xfrm>
          <a:prstGeom prst="rect">
            <a:avLst/>
          </a:prstGeom>
        </p:spPr>
      </p:pic>
      <p:pic>
        <p:nvPicPr>
          <p:cNvPr id="7" name="Picture 6">
            <a:extLst>
              <a:ext uri="{FF2B5EF4-FFF2-40B4-BE49-F238E27FC236}">
                <a16:creationId xmlns:a16="http://schemas.microsoft.com/office/drawing/2014/main" id="{532EBDAE-3C03-4D70-80BE-B6AECC4809D6}"/>
              </a:ext>
            </a:extLst>
          </p:cNvPr>
          <p:cNvPicPr>
            <a:picLocks noChangeAspect="1"/>
          </p:cNvPicPr>
          <p:nvPr/>
        </p:nvPicPr>
        <p:blipFill>
          <a:blip r:embed="rId5"/>
          <a:stretch>
            <a:fillRect/>
          </a:stretch>
        </p:blipFill>
        <p:spPr>
          <a:xfrm>
            <a:off x="526978" y="5532754"/>
            <a:ext cx="9636580" cy="487454"/>
          </a:xfrm>
          <a:prstGeom prst="rect">
            <a:avLst/>
          </a:prstGeom>
        </p:spPr>
      </p:pic>
      <p:sp>
        <p:nvSpPr>
          <p:cNvPr id="11" name="Rectangle 10">
            <a:extLst>
              <a:ext uri="{FF2B5EF4-FFF2-40B4-BE49-F238E27FC236}">
                <a16:creationId xmlns:a16="http://schemas.microsoft.com/office/drawing/2014/main" id="{600069D5-3A49-4ACA-B47C-B6B147FD6A7C}"/>
              </a:ext>
            </a:extLst>
          </p:cNvPr>
          <p:cNvSpPr/>
          <p:nvPr/>
        </p:nvSpPr>
        <p:spPr>
          <a:xfrm>
            <a:off x="128046" y="3510503"/>
            <a:ext cx="12111389" cy="3363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11207D49-E731-40EB-89AB-4B579BBB1AE8}"/>
              </a:ext>
            </a:extLst>
          </p:cNvPr>
          <p:cNvSpPr/>
          <p:nvPr/>
        </p:nvSpPr>
        <p:spPr>
          <a:xfrm>
            <a:off x="128046" y="2914650"/>
            <a:ext cx="3558129" cy="7362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9C5E325E-D936-6D3D-618D-3068F8C3AAAB}"/>
              </a:ext>
            </a:extLst>
          </p:cNvPr>
          <p:cNvPicPr>
            <a:picLocks noChangeAspect="1"/>
          </p:cNvPicPr>
          <p:nvPr/>
        </p:nvPicPr>
        <p:blipFill>
          <a:blip r:embed="rId6"/>
          <a:stretch>
            <a:fillRect/>
          </a:stretch>
        </p:blipFill>
        <p:spPr>
          <a:xfrm>
            <a:off x="157093" y="1957905"/>
            <a:ext cx="8106068" cy="783636"/>
          </a:xfrm>
          <a:prstGeom prst="rect">
            <a:avLst/>
          </a:prstGeom>
        </p:spPr>
      </p:pic>
      <p:pic>
        <p:nvPicPr>
          <p:cNvPr id="13" name="Picture 12">
            <a:extLst>
              <a:ext uri="{FF2B5EF4-FFF2-40B4-BE49-F238E27FC236}">
                <a16:creationId xmlns:a16="http://schemas.microsoft.com/office/drawing/2014/main" id="{C087767D-58A9-5F2F-85EB-5D006E909EE0}"/>
              </a:ext>
            </a:extLst>
          </p:cNvPr>
          <p:cNvPicPr>
            <a:picLocks noChangeAspect="1"/>
          </p:cNvPicPr>
          <p:nvPr/>
        </p:nvPicPr>
        <p:blipFill>
          <a:blip r:embed="rId7"/>
          <a:stretch>
            <a:fillRect/>
          </a:stretch>
        </p:blipFill>
        <p:spPr>
          <a:xfrm>
            <a:off x="10592381" y="874324"/>
            <a:ext cx="447982" cy="407256"/>
          </a:xfrm>
          <a:prstGeom prst="rect">
            <a:avLst/>
          </a:prstGeom>
        </p:spPr>
      </p:pic>
      <p:cxnSp>
        <p:nvCxnSpPr>
          <p:cNvPr id="16" name="Straight Connector 15">
            <a:extLst>
              <a:ext uri="{FF2B5EF4-FFF2-40B4-BE49-F238E27FC236}">
                <a16:creationId xmlns:a16="http://schemas.microsoft.com/office/drawing/2014/main" id="{622FA4E4-689D-4726-86DF-106C80E686A8}"/>
              </a:ext>
            </a:extLst>
          </p:cNvPr>
          <p:cNvCxnSpPr/>
          <p:nvPr/>
        </p:nvCxnSpPr>
        <p:spPr>
          <a:xfrm>
            <a:off x="8950233" y="1001482"/>
            <a:ext cx="2830286" cy="0"/>
          </a:xfrm>
          <a:prstGeom prst="line">
            <a:avLst/>
          </a:prstGeom>
          <a:ln w="38100">
            <a:prstDash val="sysDash"/>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6831673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D36B1A1D-53DE-479C-99F2-31868BC7159E}"/>
              </a:ext>
            </a:extLst>
          </p:cNvPr>
          <p:cNvPicPr>
            <a:picLocks noChangeAspect="1"/>
          </p:cNvPicPr>
          <p:nvPr/>
        </p:nvPicPr>
        <p:blipFill>
          <a:blip r:embed="rId2"/>
          <a:stretch>
            <a:fillRect/>
          </a:stretch>
        </p:blipFill>
        <p:spPr>
          <a:xfrm>
            <a:off x="8263161" y="802203"/>
            <a:ext cx="3800794" cy="2545295"/>
          </a:xfrm>
          <a:prstGeom prst="rect">
            <a:avLst/>
          </a:prstGeom>
        </p:spPr>
      </p:pic>
      <p:sp>
        <p:nvSpPr>
          <p:cNvPr id="4" name="Title 1">
            <a:extLst>
              <a:ext uri="{FF2B5EF4-FFF2-40B4-BE49-F238E27FC236}">
                <a16:creationId xmlns:a16="http://schemas.microsoft.com/office/drawing/2014/main" id="{7A36099F-0D34-439D-AFDB-AA43A893BFE7}"/>
              </a:ext>
            </a:extLst>
          </p:cNvPr>
          <p:cNvSpPr txBox="1">
            <a:spLocks/>
          </p:cNvSpPr>
          <p:nvPr/>
        </p:nvSpPr>
        <p:spPr>
          <a:xfrm>
            <a:off x="838200" y="55562"/>
            <a:ext cx="10515600" cy="625475"/>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The Leaky Integrate and Fire Model – Current Threshold</a:t>
            </a:r>
          </a:p>
        </p:txBody>
      </p:sp>
      <p:cxnSp>
        <p:nvCxnSpPr>
          <p:cNvPr id="5" name="Straight Connector 4">
            <a:extLst>
              <a:ext uri="{FF2B5EF4-FFF2-40B4-BE49-F238E27FC236}">
                <a16:creationId xmlns:a16="http://schemas.microsoft.com/office/drawing/2014/main" id="{E8E5602E-975D-4772-AC95-E42824EE60B6}"/>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3933F9E4-1E63-4411-B532-29FAAB2B64B7}"/>
              </a:ext>
            </a:extLst>
          </p:cNvPr>
          <p:cNvSpPr>
            <a:spLocks noGrp="1"/>
          </p:cNvSpPr>
          <p:nvPr>
            <p:ph idx="1"/>
          </p:nvPr>
        </p:nvSpPr>
        <p:spPr>
          <a:xfrm>
            <a:off x="128046" y="862503"/>
            <a:ext cx="11935908" cy="6080093"/>
          </a:xfrm>
        </p:spPr>
        <p:txBody>
          <a:bodyPr>
            <a:normAutofit/>
          </a:bodyPr>
          <a:lstStyle/>
          <a:p>
            <a:pPr marL="0" indent="0">
              <a:buNone/>
            </a:pPr>
            <a:endParaRPr lang="en-GB" sz="2400" dirty="0"/>
          </a:p>
          <a:p>
            <a:endParaRPr lang="en-GB" sz="2400" dirty="0"/>
          </a:p>
          <a:p>
            <a:endParaRPr lang="en-GB" sz="2400" dirty="0"/>
          </a:p>
          <a:p>
            <a:endParaRPr lang="en-GB" sz="2400" b="1" dirty="0"/>
          </a:p>
          <a:p>
            <a:endParaRPr lang="en-GB" sz="2400" dirty="0"/>
          </a:p>
          <a:p>
            <a:endParaRPr lang="en-GB" dirty="0"/>
          </a:p>
          <a:p>
            <a:endParaRPr lang="en-GB" dirty="0"/>
          </a:p>
          <a:p>
            <a:endParaRPr lang="en-GB" dirty="0"/>
          </a:p>
          <a:p>
            <a:endParaRPr lang="en-GB" dirty="0"/>
          </a:p>
        </p:txBody>
      </p:sp>
      <p:sp>
        <p:nvSpPr>
          <p:cNvPr id="2" name="Content Placeholder 2">
            <a:extLst>
              <a:ext uri="{FF2B5EF4-FFF2-40B4-BE49-F238E27FC236}">
                <a16:creationId xmlns:a16="http://schemas.microsoft.com/office/drawing/2014/main" id="{A30FA50F-72DB-4EAB-BF67-DB332BC43DC1}"/>
              </a:ext>
            </a:extLst>
          </p:cNvPr>
          <p:cNvSpPr txBox="1">
            <a:spLocks/>
          </p:cNvSpPr>
          <p:nvPr/>
        </p:nvSpPr>
        <p:spPr>
          <a:xfrm>
            <a:off x="128046" y="827993"/>
            <a:ext cx="11862671" cy="61836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How much current does it take to make an LIF neuron spike? </a:t>
            </a:r>
          </a:p>
          <a:p>
            <a:r>
              <a:rPr lang="en-GB" sz="2000" dirty="0"/>
              <a:t>For purely passive dynamics (i.e., ignoring voltage threshold):</a:t>
            </a:r>
            <a:endParaRPr lang="en-GB" dirty="0"/>
          </a:p>
          <a:p>
            <a:endParaRPr lang="en-GB" dirty="0"/>
          </a:p>
          <a:p>
            <a:endParaRPr lang="en-GB" dirty="0"/>
          </a:p>
          <a:p>
            <a:endParaRPr lang="en-GB" sz="2000" dirty="0"/>
          </a:p>
          <a:p>
            <a:r>
              <a:rPr lang="en-GB" sz="2000" dirty="0"/>
              <a:t>For time-independent </a:t>
            </a:r>
            <a:r>
              <a:rPr lang="en-GB" sz="2000" i="1" dirty="0" err="1"/>
              <a:t>Iext</a:t>
            </a:r>
            <a:r>
              <a:rPr lang="en-GB" sz="2000" i="1" dirty="0"/>
              <a:t> </a:t>
            </a:r>
            <a:r>
              <a:rPr lang="en-GB" sz="2000" dirty="0"/>
              <a:t>(already derived in previous lecture): </a:t>
            </a:r>
          </a:p>
          <a:p>
            <a:endParaRPr lang="en-GB" sz="2000" dirty="0"/>
          </a:p>
          <a:p>
            <a:pPr marL="0" indent="0">
              <a:buNone/>
            </a:pPr>
            <a:endParaRPr lang="en-GB" sz="2000" dirty="0"/>
          </a:p>
          <a:p>
            <a:endParaRPr lang="en-GB" sz="2000" dirty="0"/>
          </a:p>
          <a:p>
            <a:r>
              <a:rPr lang="en-GB" sz="2000" dirty="0"/>
              <a:t>Thus, the neuron will therefore never spike if the current is below a </a:t>
            </a:r>
            <a:r>
              <a:rPr lang="en-GB" sz="2000" dirty="0">
                <a:solidFill>
                  <a:srgbClr val="FF0000"/>
                </a:solidFill>
              </a:rPr>
              <a:t>current threshold</a:t>
            </a:r>
            <a:r>
              <a:rPr lang="en-GB" sz="2000" dirty="0"/>
              <a:t>:</a:t>
            </a:r>
          </a:p>
          <a:p>
            <a:pPr marL="0" indent="0">
              <a:buNone/>
            </a:pPr>
            <a:endParaRPr lang="en-GB" sz="2000" dirty="0"/>
          </a:p>
          <a:p>
            <a:pPr marL="0" indent="0">
              <a:buNone/>
            </a:pPr>
            <a:endParaRPr lang="en-GB" sz="2000" dirty="0"/>
          </a:p>
        </p:txBody>
      </p:sp>
      <p:pic>
        <p:nvPicPr>
          <p:cNvPr id="7" name="Picture 6">
            <a:extLst>
              <a:ext uri="{FF2B5EF4-FFF2-40B4-BE49-F238E27FC236}">
                <a16:creationId xmlns:a16="http://schemas.microsoft.com/office/drawing/2014/main" id="{532EBDAE-3C03-4D70-80BE-B6AECC4809D6}"/>
              </a:ext>
            </a:extLst>
          </p:cNvPr>
          <p:cNvPicPr>
            <a:picLocks noChangeAspect="1"/>
          </p:cNvPicPr>
          <p:nvPr/>
        </p:nvPicPr>
        <p:blipFill>
          <a:blip r:embed="rId3"/>
          <a:stretch>
            <a:fillRect/>
          </a:stretch>
        </p:blipFill>
        <p:spPr>
          <a:xfrm>
            <a:off x="526978" y="5532754"/>
            <a:ext cx="9636580" cy="487454"/>
          </a:xfrm>
          <a:prstGeom prst="rect">
            <a:avLst/>
          </a:prstGeom>
        </p:spPr>
      </p:pic>
      <p:sp>
        <p:nvSpPr>
          <p:cNvPr id="11" name="Rectangle 10">
            <a:extLst>
              <a:ext uri="{FF2B5EF4-FFF2-40B4-BE49-F238E27FC236}">
                <a16:creationId xmlns:a16="http://schemas.microsoft.com/office/drawing/2014/main" id="{83157CCB-0602-4B8A-A053-48E74F9479B8}"/>
              </a:ext>
            </a:extLst>
          </p:cNvPr>
          <p:cNvSpPr/>
          <p:nvPr/>
        </p:nvSpPr>
        <p:spPr>
          <a:xfrm>
            <a:off x="128046" y="4508277"/>
            <a:ext cx="12111389" cy="23662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3E3DA0F4-FA6A-89BC-0787-465B36448034}"/>
              </a:ext>
            </a:extLst>
          </p:cNvPr>
          <p:cNvPicPr>
            <a:picLocks noChangeAspect="1"/>
          </p:cNvPicPr>
          <p:nvPr/>
        </p:nvPicPr>
        <p:blipFill>
          <a:blip r:embed="rId4"/>
          <a:stretch>
            <a:fillRect/>
          </a:stretch>
        </p:blipFill>
        <p:spPr>
          <a:xfrm>
            <a:off x="157093" y="1957905"/>
            <a:ext cx="8106068" cy="783636"/>
          </a:xfrm>
          <a:prstGeom prst="rect">
            <a:avLst/>
          </a:prstGeom>
        </p:spPr>
      </p:pic>
      <p:pic>
        <p:nvPicPr>
          <p:cNvPr id="14" name="Picture 13">
            <a:extLst>
              <a:ext uri="{FF2B5EF4-FFF2-40B4-BE49-F238E27FC236}">
                <a16:creationId xmlns:a16="http://schemas.microsoft.com/office/drawing/2014/main" id="{1BA39020-6733-5D47-634C-6B1B77791761}"/>
              </a:ext>
            </a:extLst>
          </p:cNvPr>
          <p:cNvPicPr>
            <a:picLocks noChangeAspect="1"/>
          </p:cNvPicPr>
          <p:nvPr/>
        </p:nvPicPr>
        <p:blipFill>
          <a:blip r:embed="rId5"/>
          <a:stretch>
            <a:fillRect/>
          </a:stretch>
        </p:blipFill>
        <p:spPr>
          <a:xfrm>
            <a:off x="468990" y="3565130"/>
            <a:ext cx="7482273" cy="878525"/>
          </a:xfrm>
          <a:prstGeom prst="rect">
            <a:avLst/>
          </a:prstGeom>
        </p:spPr>
      </p:pic>
      <p:pic>
        <p:nvPicPr>
          <p:cNvPr id="15" name="Picture 14">
            <a:extLst>
              <a:ext uri="{FF2B5EF4-FFF2-40B4-BE49-F238E27FC236}">
                <a16:creationId xmlns:a16="http://schemas.microsoft.com/office/drawing/2014/main" id="{7C9A0B2F-93A1-56E7-D303-2291A0A34315}"/>
              </a:ext>
            </a:extLst>
          </p:cNvPr>
          <p:cNvPicPr>
            <a:picLocks noChangeAspect="1"/>
          </p:cNvPicPr>
          <p:nvPr/>
        </p:nvPicPr>
        <p:blipFill>
          <a:blip r:embed="rId6"/>
          <a:stretch>
            <a:fillRect/>
          </a:stretch>
        </p:blipFill>
        <p:spPr>
          <a:xfrm>
            <a:off x="10592381" y="874324"/>
            <a:ext cx="447982" cy="407256"/>
          </a:xfrm>
          <a:prstGeom prst="rect">
            <a:avLst/>
          </a:prstGeom>
        </p:spPr>
      </p:pic>
      <p:cxnSp>
        <p:nvCxnSpPr>
          <p:cNvPr id="17" name="Straight Connector 16">
            <a:extLst>
              <a:ext uri="{FF2B5EF4-FFF2-40B4-BE49-F238E27FC236}">
                <a16:creationId xmlns:a16="http://schemas.microsoft.com/office/drawing/2014/main" id="{544FD6FD-9AE1-8349-F259-B8445E582D2F}"/>
              </a:ext>
            </a:extLst>
          </p:cNvPr>
          <p:cNvCxnSpPr/>
          <p:nvPr/>
        </p:nvCxnSpPr>
        <p:spPr>
          <a:xfrm>
            <a:off x="8950233" y="1001482"/>
            <a:ext cx="2830286" cy="0"/>
          </a:xfrm>
          <a:prstGeom prst="line">
            <a:avLst/>
          </a:prstGeom>
          <a:ln w="38100">
            <a:prstDash val="sysDash"/>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73824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D36B1A1D-53DE-479C-99F2-31868BC7159E}"/>
              </a:ext>
            </a:extLst>
          </p:cNvPr>
          <p:cNvPicPr>
            <a:picLocks noChangeAspect="1"/>
          </p:cNvPicPr>
          <p:nvPr/>
        </p:nvPicPr>
        <p:blipFill>
          <a:blip r:embed="rId2"/>
          <a:stretch>
            <a:fillRect/>
          </a:stretch>
        </p:blipFill>
        <p:spPr>
          <a:xfrm>
            <a:off x="8263161" y="802203"/>
            <a:ext cx="3800794" cy="2545295"/>
          </a:xfrm>
          <a:prstGeom prst="rect">
            <a:avLst/>
          </a:prstGeom>
        </p:spPr>
      </p:pic>
      <p:sp>
        <p:nvSpPr>
          <p:cNvPr id="4" name="Title 1">
            <a:extLst>
              <a:ext uri="{FF2B5EF4-FFF2-40B4-BE49-F238E27FC236}">
                <a16:creationId xmlns:a16="http://schemas.microsoft.com/office/drawing/2014/main" id="{7A36099F-0D34-439D-AFDB-AA43A893BFE7}"/>
              </a:ext>
            </a:extLst>
          </p:cNvPr>
          <p:cNvSpPr txBox="1">
            <a:spLocks/>
          </p:cNvSpPr>
          <p:nvPr/>
        </p:nvSpPr>
        <p:spPr>
          <a:xfrm>
            <a:off x="838200" y="55562"/>
            <a:ext cx="10515600" cy="625475"/>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The Leaky Integrate and Fire Model – Current Threshold</a:t>
            </a:r>
          </a:p>
        </p:txBody>
      </p:sp>
      <p:cxnSp>
        <p:nvCxnSpPr>
          <p:cNvPr id="5" name="Straight Connector 4">
            <a:extLst>
              <a:ext uri="{FF2B5EF4-FFF2-40B4-BE49-F238E27FC236}">
                <a16:creationId xmlns:a16="http://schemas.microsoft.com/office/drawing/2014/main" id="{E8E5602E-975D-4772-AC95-E42824EE60B6}"/>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3933F9E4-1E63-4411-B532-29FAAB2B64B7}"/>
              </a:ext>
            </a:extLst>
          </p:cNvPr>
          <p:cNvSpPr>
            <a:spLocks noGrp="1"/>
          </p:cNvSpPr>
          <p:nvPr>
            <p:ph idx="1"/>
          </p:nvPr>
        </p:nvSpPr>
        <p:spPr>
          <a:xfrm>
            <a:off x="128046" y="862503"/>
            <a:ext cx="11935908" cy="6080093"/>
          </a:xfrm>
        </p:spPr>
        <p:txBody>
          <a:bodyPr>
            <a:normAutofit/>
          </a:bodyPr>
          <a:lstStyle/>
          <a:p>
            <a:pPr marL="0" indent="0">
              <a:buNone/>
            </a:pPr>
            <a:endParaRPr lang="en-GB" sz="2400" dirty="0"/>
          </a:p>
          <a:p>
            <a:endParaRPr lang="en-GB" sz="2400" dirty="0"/>
          </a:p>
          <a:p>
            <a:endParaRPr lang="en-GB" sz="2400" dirty="0"/>
          </a:p>
          <a:p>
            <a:endParaRPr lang="en-GB" sz="2400" b="1" dirty="0"/>
          </a:p>
          <a:p>
            <a:endParaRPr lang="en-GB" sz="2400" dirty="0"/>
          </a:p>
          <a:p>
            <a:endParaRPr lang="en-GB" dirty="0"/>
          </a:p>
          <a:p>
            <a:endParaRPr lang="en-GB" dirty="0"/>
          </a:p>
          <a:p>
            <a:endParaRPr lang="en-GB" dirty="0"/>
          </a:p>
          <a:p>
            <a:endParaRPr lang="en-GB" dirty="0"/>
          </a:p>
        </p:txBody>
      </p:sp>
      <p:sp>
        <p:nvSpPr>
          <p:cNvPr id="2" name="Content Placeholder 2">
            <a:extLst>
              <a:ext uri="{FF2B5EF4-FFF2-40B4-BE49-F238E27FC236}">
                <a16:creationId xmlns:a16="http://schemas.microsoft.com/office/drawing/2014/main" id="{A30FA50F-72DB-4EAB-BF67-DB332BC43DC1}"/>
              </a:ext>
            </a:extLst>
          </p:cNvPr>
          <p:cNvSpPr txBox="1">
            <a:spLocks/>
          </p:cNvSpPr>
          <p:nvPr/>
        </p:nvSpPr>
        <p:spPr>
          <a:xfrm>
            <a:off x="128046" y="827993"/>
            <a:ext cx="11862671" cy="61836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How much current does it take to make an LIF neuron spike? </a:t>
            </a:r>
          </a:p>
          <a:p>
            <a:r>
              <a:rPr lang="en-GB" sz="2000" dirty="0"/>
              <a:t>For purely passive dynamics (i.e., ignoring voltage threshold):</a:t>
            </a:r>
            <a:endParaRPr lang="en-GB" dirty="0"/>
          </a:p>
          <a:p>
            <a:endParaRPr lang="en-GB" dirty="0"/>
          </a:p>
          <a:p>
            <a:endParaRPr lang="en-GB" dirty="0"/>
          </a:p>
          <a:p>
            <a:endParaRPr lang="en-GB" sz="2000" dirty="0"/>
          </a:p>
          <a:p>
            <a:r>
              <a:rPr lang="en-GB" sz="2000" dirty="0"/>
              <a:t>For time-independent </a:t>
            </a:r>
            <a:r>
              <a:rPr lang="en-GB" sz="2000" i="1" dirty="0" err="1"/>
              <a:t>Iext</a:t>
            </a:r>
            <a:r>
              <a:rPr lang="en-GB" sz="2000" i="1" dirty="0"/>
              <a:t> </a:t>
            </a:r>
            <a:r>
              <a:rPr lang="en-GB" sz="2000" dirty="0"/>
              <a:t>(already derived in previous lecture): </a:t>
            </a:r>
          </a:p>
          <a:p>
            <a:endParaRPr lang="en-GB" sz="2000" dirty="0"/>
          </a:p>
          <a:p>
            <a:pPr marL="0" indent="0">
              <a:buNone/>
            </a:pPr>
            <a:endParaRPr lang="en-GB" sz="2000" dirty="0"/>
          </a:p>
          <a:p>
            <a:endParaRPr lang="en-GB" sz="2000" dirty="0"/>
          </a:p>
          <a:p>
            <a:r>
              <a:rPr lang="en-GB" sz="2000" dirty="0"/>
              <a:t>Thus, the neuron will therefore never spike if the current is below a </a:t>
            </a:r>
            <a:r>
              <a:rPr lang="en-GB" sz="2000" dirty="0">
                <a:solidFill>
                  <a:srgbClr val="FF0000"/>
                </a:solidFill>
              </a:rPr>
              <a:t>current threshold</a:t>
            </a:r>
            <a:r>
              <a:rPr lang="en-GB" sz="2000" dirty="0"/>
              <a:t>:</a:t>
            </a:r>
          </a:p>
          <a:p>
            <a:pPr marL="0" indent="0">
              <a:buNone/>
            </a:pPr>
            <a:endParaRPr lang="en-GB" sz="2000" dirty="0"/>
          </a:p>
          <a:p>
            <a:pPr marL="0" indent="0">
              <a:buNone/>
            </a:pPr>
            <a:endParaRPr lang="en-GB" sz="2000" dirty="0"/>
          </a:p>
        </p:txBody>
      </p:sp>
      <p:pic>
        <p:nvPicPr>
          <p:cNvPr id="7" name="Picture 6">
            <a:extLst>
              <a:ext uri="{FF2B5EF4-FFF2-40B4-BE49-F238E27FC236}">
                <a16:creationId xmlns:a16="http://schemas.microsoft.com/office/drawing/2014/main" id="{532EBDAE-3C03-4D70-80BE-B6AECC4809D6}"/>
              </a:ext>
            </a:extLst>
          </p:cNvPr>
          <p:cNvPicPr>
            <a:picLocks noChangeAspect="1"/>
          </p:cNvPicPr>
          <p:nvPr/>
        </p:nvPicPr>
        <p:blipFill>
          <a:blip r:embed="rId3"/>
          <a:stretch>
            <a:fillRect/>
          </a:stretch>
        </p:blipFill>
        <p:spPr>
          <a:xfrm>
            <a:off x="526978" y="5532754"/>
            <a:ext cx="9636580" cy="487454"/>
          </a:xfrm>
          <a:prstGeom prst="rect">
            <a:avLst/>
          </a:prstGeom>
        </p:spPr>
      </p:pic>
      <p:sp>
        <p:nvSpPr>
          <p:cNvPr id="11" name="Rectangle 10">
            <a:extLst>
              <a:ext uri="{FF2B5EF4-FFF2-40B4-BE49-F238E27FC236}">
                <a16:creationId xmlns:a16="http://schemas.microsoft.com/office/drawing/2014/main" id="{83157CCB-0602-4B8A-A053-48E74F9479B8}"/>
              </a:ext>
            </a:extLst>
          </p:cNvPr>
          <p:cNvSpPr/>
          <p:nvPr/>
        </p:nvSpPr>
        <p:spPr>
          <a:xfrm>
            <a:off x="128046" y="4508277"/>
            <a:ext cx="12111389" cy="23662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3E3DA0F4-FA6A-89BC-0787-465B36448034}"/>
              </a:ext>
            </a:extLst>
          </p:cNvPr>
          <p:cNvPicPr>
            <a:picLocks noChangeAspect="1"/>
          </p:cNvPicPr>
          <p:nvPr/>
        </p:nvPicPr>
        <p:blipFill>
          <a:blip r:embed="rId4"/>
          <a:stretch>
            <a:fillRect/>
          </a:stretch>
        </p:blipFill>
        <p:spPr>
          <a:xfrm>
            <a:off x="157093" y="1957905"/>
            <a:ext cx="8106068" cy="783636"/>
          </a:xfrm>
          <a:prstGeom prst="rect">
            <a:avLst/>
          </a:prstGeom>
        </p:spPr>
      </p:pic>
      <p:pic>
        <p:nvPicPr>
          <p:cNvPr id="13" name="Picture 12">
            <a:extLst>
              <a:ext uri="{FF2B5EF4-FFF2-40B4-BE49-F238E27FC236}">
                <a16:creationId xmlns:a16="http://schemas.microsoft.com/office/drawing/2014/main" id="{521A1BE2-FAE7-F362-0D22-2A4AD672640E}"/>
              </a:ext>
            </a:extLst>
          </p:cNvPr>
          <p:cNvPicPr>
            <a:picLocks noChangeAspect="1"/>
          </p:cNvPicPr>
          <p:nvPr/>
        </p:nvPicPr>
        <p:blipFill>
          <a:blip r:embed="rId5"/>
          <a:stretch>
            <a:fillRect/>
          </a:stretch>
        </p:blipFill>
        <p:spPr>
          <a:xfrm>
            <a:off x="8081518" y="3587237"/>
            <a:ext cx="3272282" cy="868514"/>
          </a:xfrm>
          <a:prstGeom prst="rect">
            <a:avLst/>
          </a:prstGeom>
        </p:spPr>
      </p:pic>
      <p:pic>
        <p:nvPicPr>
          <p:cNvPr id="14" name="Picture 13">
            <a:extLst>
              <a:ext uri="{FF2B5EF4-FFF2-40B4-BE49-F238E27FC236}">
                <a16:creationId xmlns:a16="http://schemas.microsoft.com/office/drawing/2014/main" id="{1BA39020-6733-5D47-634C-6B1B77791761}"/>
              </a:ext>
            </a:extLst>
          </p:cNvPr>
          <p:cNvPicPr>
            <a:picLocks noChangeAspect="1"/>
          </p:cNvPicPr>
          <p:nvPr/>
        </p:nvPicPr>
        <p:blipFill>
          <a:blip r:embed="rId6"/>
          <a:stretch>
            <a:fillRect/>
          </a:stretch>
        </p:blipFill>
        <p:spPr>
          <a:xfrm>
            <a:off x="468990" y="3565130"/>
            <a:ext cx="7482273" cy="878525"/>
          </a:xfrm>
          <a:prstGeom prst="rect">
            <a:avLst/>
          </a:prstGeom>
        </p:spPr>
      </p:pic>
      <p:pic>
        <p:nvPicPr>
          <p:cNvPr id="15" name="Picture 14">
            <a:extLst>
              <a:ext uri="{FF2B5EF4-FFF2-40B4-BE49-F238E27FC236}">
                <a16:creationId xmlns:a16="http://schemas.microsoft.com/office/drawing/2014/main" id="{7C9A0B2F-93A1-56E7-D303-2291A0A34315}"/>
              </a:ext>
            </a:extLst>
          </p:cNvPr>
          <p:cNvPicPr>
            <a:picLocks noChangeAspect="1"/>
          </p:cNvPicPr>
          <p:nvPr/>
        </p:nvPicPr>
        <p:blipFill>
          <a:blip r:embed="rId7"/>
          <a:stretch>
            <a:fillRect/>
          </a:stretch>
        </p:blipFill>
        <p:spPr>
          <a:xfrm>
            <a:off x="10592381" y="874324"/>
            <a:ext cx="447982" cy="407256"/>
          </a:xfrm>
          <a:prstGeom prst="rect">
            <a:avLst/>
          </a:prstGeom>
        </p:spPr>
      </p:pic>
      <p:cxnSp>
        <p:nvCxnSpPr>
          <p:cNvPr id="17" name="Straight Connector 16">
            <a:extLst>
              <a:ext uri="{FF2B5EF4-FFF2-40B4-BE49-F238E27FC236}">
                <a16:creationId xmlns:a16="http://schemas.microsoft.com/office/drawing/2014/main" id="{544FD6FD-9AE1-8349-F259-B8445E582D2F}"/>
              </a:ext>
            </a:extLst>
          </p:cNvPr>
          <p:cNvCxnSpPr/>
          <p:nvPr/>
        </p:nvCxnSpPr>
        <p:spPr>
          <a:xfrm>
            <a:off x="8950233" y="1001482"/>
            <a:ext cx="2830286" cy="0"/>
          </a:xfrm>
          <a:prstGeom prst="line">
            <a:avLst/>
          </a:prstGeom>
          <a:ln w="38100">
            <a:prstDash val="sysDash"/>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9263826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D36B1A1D-53DE-479C-99F2-31868BC7159E}"/>
              </a:ext>
            </a:extLst>
          </p:cNvPr>
          <p:cNvPicPr>
            <a:picLocks noChangeAspect="1"/>
          </p:cNvPicPr>
          <p:nvPr/>
        </p:nvPicPr>
        <p:blipFill>
          <a:blip r:embed="rId2"/>
          <a:stretch>
            <a:fillRect/>
          </a:stretch>
        </p:blipFill>
        <p:spPr>
          <a:xfrm>
            <a:off x="8263161" y="802203"/>
            <a:ext cx="3800794" cy="2545295"/>
          </a:xfrm>
          <a:prstGeom prst="rect">
            <a:avLst/>
          </a:prstGeom>
        </p:spPr>
      </p:pic>
      <p:sp>
        <p:nvSpPr>
          <p:cNvPr id="4" name="Title 1">
            <a:extLst>
              <a:ext uri="{FF2B5EF4-FFF2-40B4-BE49-F238E27FC236}">
                <a16:creationId xmlns:a16="http://schemas.microsoft.com/office/drawing/2014/main" id="{7A36099F-0D34-439D-AFDB-AA43A893BFE7}"/>
              </a:ext>
            </a:extLst>
          </p:cNvPr>
          <p:cNvSpPr txBox="1">
            <a:spLocks/>
          </p:cNvSpPr>
          <p:nvPr/>
        </p:nvSpPr>
        <p:spPr>
          <a:xfrm>
            <a:off x="838200" y="55562"/>
            <a:ext cx="10515600" cy="625475"/>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The Leaky Integrate and Fire Model – Current Threshold</a:t>
            </a:r>
          </a:p>
        </p:txBody>
      </p:sp>
      <p:cxnSp>
        <p:nvCxnSpPr>
          <p:cNvPr id="5" name="Straight Connector 4">
            <a:extLst>
              <a:ext uri="{FF2B5EF4-FFF2-40B4-BE49-F238E27FC236}">
                <a16:creationId xmlns:a16="http://schemas.microsoft.com/office/drawing/2014/main" id="{E8E5602E-975D-4772-AC95-E42824EE60B6}"/>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3933F9E4-1E63-4411-B532-29FAAB2B64B7}"/>
              </a:ext>
            </a:extLst>
          </p:cNvPr>
          <p:cNvSpPr>
            <a:spLocks noGrp="1"/>
          </p:cNvSpPr>
          <p:nvPr>
            <p:ph idx="1"/>
          </p:nvPr>
        </p:nvSpPr>
        <p:spPr>
          <a:xfrm>
            <a:off x="128046" y="862503"/>
            <a:ext cx="11935908" cy="6080093"/>
          </a:xfrm>
        </p:spPr>
        <p:txBody>
          <a:bodyPr>
            <a:normAutofit/>
          </a:bodyPr>
          <a:lstStyle/>
          <a:p>
            <a:pPr marL="0" indent="0">
              <a:buNone/>
            </a:pPr>
            <a:endParaRPr lang="en-GB" sz="2400" dirty="0"/>
          </a:p>
          <a:p>
            <a:endParaRPr lang="en-GB" sz="2400" dirty="0"/>
          </a:p>
          <a:p>
            <a:endParaRPr lang="en-GB" sz="2400" dirty="0"/>
          </a:p>
          <a:p>
            <a:endParaRPr lang="en-GB" sz="2400" b="1" dirty="0"/>
          </a:p>
          <a:p>
            <a:endParaRPr lang="en-GB" sz="2400" dirty="0"/>
          </a:p>
          <a:p>
            <a:endParaRPr lang="en-GB" dirty="0"/>
          </a:p>
          <a:p>
            <a:endParaRPr lang="en-GB" dirty="0"/>
          </a:p>
          <a:p>
            <a:endParaRPr lang="en-GB" dirty="0"/>
          </a:p>
          <a:p>
            <a:endParaRPr lang="en-GB" dirty="0"/>
          </a:p>
        </p:txBody>
      </p:sp>
      <p:sp>
        <p:nvSpPr>
          <p:cNvPr id="2" name="Content Placeholder 2">
            <a:extLst>
              <a:ext uri="{FF2B5EF4-FFF2-40B4-BE49-F238E27FC236}">
                <a16:creationId xmlns:a16="http://schemas.microsoft.com/office/drawing/2014/main" id="{A30FA50F-72DB-4EAB-BF67-DB332BC43DC1}"/>
              </a:ext>
            </a:extLst>
          </p:cNvPr>
          <p:cNvSpPr txBox="1">
            <a:spLocks/>
          </p:cNvSpPr>
          <p:nvPr/>
        </p:nvSpPr>
        <p:spPr>
          <a:xfrm>
            <a:off x="128046" y="827993"/>
            <a:ext cx="11862671" cy="61836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How much current does it take to make an LIF neuron spike? </a:t>
            </a:r>
          </a:p>
          <a:p>
            <a:r>
              <a:rPr lang="en-GB" sz="2000" dirty="0"/>
              <a:t>For purely passive dynamics (i.e., ignoring voltage threshold):</a:t>
            </a:r>
            <a:endParaRPr lang="en-GB" dirty="0"/>
          </a:p>
          <a:p>
            <a:endParaRPr lang="en-GB" dirty="0"/>
          </a:p>
          <a:p>
            <a:endParaRPr lang="en-GB" dirty="0"/>
          </a:p>
          <a:p>
            <a:endParaRPr lang="en-GB" sz="2000" dirty="0"/>
          </a:p>
          <a:p>
            <a:r>
              <a:rPr lang="en-GB" sz="2000" dirty="0"/>
              <a:t>For time-independent </a:t>
            </a:r>
            <a:r>
              <a:rPr lang="en-GB" sz="2000" i="1" dirty="0" err="1"/>
              <a:t>Iext</a:t>
            </a:r>
            <a:r>
              <a:rPr lang="en-GB" sz="2000" i="1" dirty="0"/>
              <a:t> </a:t>
            </a:r>
            <a:r>
              <a:rPr lang="en-GB" sz="2000" dirty="0"/>
              <a:t>(already derived in previous lecture): </a:t>
            </a:r>
          </a:p>
          <a:p>
            <a:endParaRPr lang="en-GB" sz="2000" dirty="0"/>
          </a:p>
          <a:p>
            <a:pPr marL="0" indent="0">
              <a:buNone/>
            </a:pPr>
            <a:endParaRPr lang="en-GB" sz="2000" dirty="0"/>
          </a:p>
          <a:p>
            <a:endParaRPr lang="en-GB" sz="2000" dirty="0"/>
          </a:p>
          <a:p>
            <a:endParaRPr lang="en-GB" sz="2000" dirty="0"/>
          </a:p>
          <a:p>
            <a:r>
              <a:rPr lang="en-GB" sz="2000" dirty="0"/>
              <a:t>Thus, the neuron will </a:t>
            </a:r>
            <a:r>
              <a:rPr lang="en-GB" sz="2000" i="1" dirty="0"/>
              <a:t>never</a:t>
            </a:r>
            <a:r>
              <a:rPr lang="en-GB" sz="2000" dirty="0"/>
              <a:t> spike if the current is below a </a:t>
            </a:r>
            <a:r>
              <a:rPr lang="en-GB" sz="2000" dirty="0">
                <a:solidFill>
                  <a:srgbClr val="FF0000"/>
                </a:solidFill>
              </a:rPr>
              <a:t>current threshold</a:t>
            </a:r>
            <a:r>
              <a:rPr lang="en-GB" sz="2000" dirty="0"/>
              <a:t>:</a:t>
            </a:r>
          </a:p>
          <a:p>
            <a:pPr marL="0" indent="0">
              <a:buNone/>
            </a:pPr>
            <a:endParaRPr lang="en-GB" sz="2000" dirty="0"/>
          </a:p>
          <a:p>
            <a:pPr marL="0" indent="0">
              <a:buNone/>
            </a:pPr>
            <a:endParaRPr lang="en-GB" sz="2000" dirty="0"/>
          </a:p>
        </p:txBody>
      </p:sp>
      <p:pic>
        <p:nvPicPr>
          <p:cNvPr id="25" name="Picture 24">
            <a:extLst>
              <a:ext uri="{FF2B5EF4-FFF2-40B4-BE49-F238E27FC236}">
                <a16:creationId xmlns:a16="http://schemas.microsoft.com/office/drawing/2014/main" id="{7495072E-F418-46CF-A120-561D242A9E1E}"/>
              </a:ext>
            </a:extLst>
          </p:cNvPr>
          <p:cNvPicPr>
            <a:picLocks noChangeAspect="1"/>
          </p:cNvPicPr>
          <p:nvPr/>
        </p:nvPicPr>
        <p:blipFill>
          <a:blip r:embed="rId3"/>
          <a:stretch>
            <a:fillRect/>
          </a:stretch>
        </p:blipFill>
        <p:spPr>
          <a:xfrm>
            <a:off x="468990" y="3565130"/>
            <a:ext cx="7482273" cy="878525"/>
          </a:xfrm>
          <a:prstGeom prst="rect">
            <a:avLst/>
          </a:prstGeom>
        </p:spPr>
      </p:pic>
      <p:pic>
        <p:nvPicPr>
          <p:cNvPr id="12" name="Picture 11">
            <a:extLst>
              <a:ext uri="{FF2B5EF4-FFF2-40B4-BE49-F238E27FC236}">
                <a16:creationId xmlns:a16="http://schemas.microsoft.com/office/drawing/2014/main" id="{B50EF730-2BC8-A6FC-7BED-F004EBD2AF1C}"/>
              </a:ext>
            </a:extLst>
          </p:cNvPr>
          <p:cNvPicPr>
            <a:picLocks noChangeAspect="1"/>
          </p:cNvPicPr>
          <p:nvPr/>
        </p:nvPicPr>
        <p:blipFill>
          <a:blip r:embed="rId4"/>
          <a:stretch>
            <a:fillRect/>
          </a:stretch>
        </p:blipFill>
        <p:spPr>
          <a:xfrm>
            <a:off x="157093" y="1957905"/>
            <a:ext cx="8106068" cy="783636"/>
          </a:xfrm>
          <a:prstGeom prst="rect">
            <a:avLst/>
          </a:prstGeom>
        </p:spPr>
      </p:pic>
      <p:pic>
        <p:nvPicPr>
          <p:cNvPr id="8" name="Picture 7">
            <a:extLst>
              <a:ext uri="{FF2B5EF4-FFF2-40B4-BE49-F238E27FC236}">
                <a16:creationId xmlns:a16="http://schemas.microsoft.com/office/drawing/2014/main" id="{BAA0C10E-32E0-92D0-9AA5-C34E44CA70CD}"/>
              </a:ext>
            </a:extLst>
          </p:cNvPr>
          <p:cNvPicPr>
            <a:picLocks noChangeAspect="1"/>
          </p:cNvPicPr>
          <p:nvPr/>
        </p:nvPicPr>
        <p:blipFill>
          <a:blip r:embed="rId5"/>
          <a:stretch>
            <a:fillRect/>
          </a:stretch>
        </p:blipFill>
        <p:spPr>
          <a:xfrm>
            <a:off x="8081518" y="3587237"/>
            <a:ext cx="3272282" cy="868514"/>
          </a:xfrm>
          <a:prstGeom prst="rect">
            <a:avLst/>
          </a:prstGeom>
        </p:spPr>
      </p:pic>
      <p:pic>
        <p:nvPicPr>
          <p:cNvPr id="10" name="Picture 9">
            <a:extLst>
              <a:ext uri="{FF2B5EF4-FFF2-40B4-BE49-F238E27FC236}">
                <a16:creationId xmlns:a16="http://schemas.microsoft.com/office/drawing/2014/main" id="{FEA5B152-DF5E-9659-823A-750EAFF1136A}"/>
              </a:ext>
            </a:extLst>
          </p:cNvPr>
          <p:cNvPicPr>
            <a:picLocks noChangeAspect="1"/>
          </p:cNvPicPr>
          <p:nvPr/>
        </p:nvPicPr>
        <p:blipFill>
          <a:blip r:embed="rId6"/>
          <a:stretch>
            <a:fillRect/>
          </a:stretch>
        </p:blipFill>
        <p:spPr>
          <a:xfrm>
            <a:off x="838200" y="5696247"/>
            <a:ext cx="10147826" cy="667520"/>
          </a:xfrm>
          <a:prstGeom prst="rect">
            <a:avLst/>
          </a:prstGeom>
        </p:spPr>
      </p:pic>
      <p:pic>
        <p:nvPicPr>
          <p:cNvPr id="15" name="Picture 14">
            <a:extLst>
              <a:ext uri="{FF2B5EF4-FFF2-40B4-BE49-F238E27FC236}">
                <a16:creationId xmlns:a16="http://schemas.microsoft.com/office/drawing/2014/main" id="{27895C94-A722-6EAE-647B-B8E616384FE5}"/>
              </a:ext>
            </a:extLst>
          </p:cNvPr>
          <p:cNvPicPr>
            <a:picLocks noChangeAspect="1"/>
          </p:cNvPicPr>
          <p:nvPr/>
        </p:nvPicPr>
        <p:blipFill>
          <a:blip r:embed="rId7"/>
          <a:stretch>
            <a:fillRect/>
          </a:stretch>
        </p:blipFill>
        <p:spPr>
          <a:xfrm>
            <a:off x="10592381" y="874324"/>
            <a:ext cx="447982" cy="407256"/>
          </a:xfrm>
          <a:prstGeom prst="rect">
            <a:avLst/>
          </a:prstGeom>
        </p:spPr>
      </p:pic>
      <p:cxnSp>
        <p:nvCxnSpPr>
          <p:cNvPr id="14" name="Straight Connector 13">
            <a:extLst>
              <a:ext uri="{FF2B5EF4-FFF2-40B4-BE49-F238E27FC236}">
                <a16:creationId xmlns:a16="http://schemas.microsoft.com/office/drawing/2014/main" id="{2D5CBDB3-39B6-2FFB-D4E3-73027F8AC149}"/>
              </a:ext>
            </a:extLst>
          </p:cNvPr>
          <p:cNvCxnSpPr/>
          <p:nvPr/>
        </p:nvCxnSpPr>
        <p:spPr>
          <a:xfrm>
            <a:off x="8950233" y="1001482"/>
            <a:ext cx="2830286" cy="0"/>
          </a:xfrm>
          <a:prstGeom prst="line">
            <a:avLst/>
          </a:prstGeom>
          <a:ln w="38100">
            <a:prstDash val="sysDash"/>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2157421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D36B1A1D-53DE-479C-99F2-31868BC7159E}"/>
              </a:ext>
            </a:extLst>
          </p:cNvPr>
          <p:cNvPicPr>
            <a:picLocks noChangeAspect="1"/>
          </p:cNvPicPr>
          <p:nvPr/>
        </p:nvPicPr>
        <p:blipFill>
          <a:blip r:embed="rId2"/>
          <a:stretch>
            <a:fillRect/>
          </a:stretch>
        </p:blipFill>
        <p:spPr>
          <a:xfrm>
            <a:off x="8263161" y="802203"/>
            <a:ext cx="3800794" cy="2545295"/>
          </a:xfrm>
          <a:prstGeom prst="rect">
            <a:avLst/>
          </a:prstGeom>
        </p:spPr>
      </p:pic>
      <p:sp>
        <p:nvSpPr>
          <p:cNvPr id="4" name="Title 1">
            <a:extLst>
              <a:ext uri="{FF2B5EF4-FFF2-40B4-BE49-F238E27FC236}">
                <a16:creationId xmlns:a16="http://schemas.microsoft.com/office/drawing/2014/main" id="{7A36099F-0D34-439D-AFDB-AA43A893BFE7}"/>
              </a:ext>
            </a:extLst>
          </p:cNvPr>
          <p:cNvSpPr txBox="1">
            <a:spLocks/>
          </p:cNvSpPr>
          <p:nvPr/>
        </p:nvSpPr>
        <p:spPr>
          <a:xfrm>
            <a:off x="838200" y="55562"/>
            <a:ext cx="10515600" cy="625475"/>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The Leaky Integrate and Fire Model – Current Threshold</a:t>
            </a:r>
          </a:p>
        </p:txBody>
      </p:sp>
      <p:cxnSp>
        <p:nvCxnSpPr>
          <p:cNvPr id="5" name="Straight Connector 4">
            <a:extLst>
              <a:ext uri="{FF2B5EF4-FFF2-40B4-BE49-F238E27FC236}">
                <a16:creationId xmlns:a16="http://schemas.microsoft.com/office/drawing/2014/main" id="{E8E5602E-975D-4772-AC95-E42824EE60B6}"/>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3933F9E4-1E63-4411-B532-29FAAB2B64B7}"/>
              </a:ext>
            </a:extLst>
          </p:cNvPr>
          <p:cNvSpPr>
            <a:spLocks noGrp="1"/>
          </p:cNvSpPr>
          <p:nvPr>
            <p:ph idx="1"/>
          </p:nvPr>
        </p:nvSpPr>
        <p:spPr>
          <a:xfrm>
            <a:off x="128046" y="862503"/>
            <a:ext cx="11935908" cy="6080093"/>
          </a:xfrm>
        </p:spPr>
        <p:txBody>
          <a:bodyPr>
            <a:normAutofit/>
          </a:bodyPr>
          <a:lstStyle/>
          <a:p>
            <a:pPr marL="0" indent="0">
              <a:buNone/>
            </a:pPr>
            <a:endParaRPr lang="en-GB" sz="2400" dirty="0"/>
          </a:p>
          <a:p>
            <a:endParaRPr lang="en-GB" sz="2400" dirty="0"/>
          </a:p>
          <a:p>
            <a:endParaRPr lang="en-GB" sz="2400" dirty="0"/>
          </a:p>
          <a:p>
            <a:endParaRPr lang="en-GB" sz="2400" b="1" dirty="0"/>
          </a:p>
          <a:p>
            <a:endParaRPr lang="en-GB" sz="2400" dirty="0"/>
          </a:p>
          <a:p>
            <a:endParaRPr lang="en-GB" dirty="0"/>
          </a:p>
          <a:p>
            <a:endParaRPr lang="en-GB" dirty="0"/>
          </a:p>
          <a:p>
            <a:endParaRPr lang="en-GB" dirty="0"/>
          </a:p>
          <a:p>
            <a:endParaRPr lang="en-GB" dirty="0"/>
          </a:p>
        </p:txBody>
      </p:sp>
      <p:sp>
        <p:nvSpPr>
          <p:cNvPr id="2" name="Content Placeholder 2">
            <a:extLst>
              <a:ext uri="{FF2B5EF4-FFF2-40B4-BE49-F238E27FC236}">
                <a16:creationId xmlns:a16="http://schemas.microsoft.com/office/drawing/2014/main" id="{A30FA50F-72DB-4EAB-BF67-DB332BC43DC1}"/>
              </a:ext>
            </a:extLst>
          </p:cNvPr>
          <p:cNvSpPr txBox="1">
            <a:spLocks/>
          </p:cNvSpPr>
          <p:nvPr/>
        </p:nvSpPr>
        <p:spPr>
          <a:xfrm>
            <a:off x="128046" y="827993"/>
            <a:ext cx="11862671" cy="61836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How much current does it take to make an LIF neuron spike? </a:t>
            </a:r>
          </a:p>
          <a:p>
            <a:r>
              <a:rPr lang="en-GB" sz="2000" dirty="0"/>
              <a:t>For purely passive dynamics (i.e., ignoring voltage threshold):</a:t>
            </a:r>
            <a:endParaRPr lang="en-GB" dirty="0"/>
          </a:p>
          <a:p>
            <a:endParaRPr lang="en-GB" dirty="0"/>
          </a:p>
          <a:p>
            <a:endParaRPr lang="en-GB" dirty="0"/>
          </a:p>
          <a:p>
            <a:endParaRPr lang="en-GB" sz="2000" dirty="0"/>
          </a:p>
          <a:p>
            <a:r>
              <a:rPr lang="en-GB" sz="2000" dirty="0"/>
              <a:t>For time-independent </a:t>
            </a:r>
            <a:r>
              <a:rPr lang="en-GB" sz="2000" i="1" dirty="0" err="1"/>
              <a:t>Iext</a:t>
            </a:r>
            <a:r>
              <a:rPr lang="en-GB" sz="2000" i="1" dirty="0"/>
              <a:t> </a:t>
            </a:r>
            <a:r>
              <a:rPr lang="en-GB" sz="2000" dirty="0"/>
              <a:t>(already derived in previous lecture): </a:t>
            </a:r>
          </a:p>
          <a:p>
            <a:endParaRPr lang="en-GB" sz="2000" dirty="0"/>
          </a:p>
          <a:p>
            <a:pPr marL="0" indent="0">
              <a:buNone/>
            </a:pPr>
            <a:endParaRPr lang="en-GB" sz="2000" dirty="0"/>
          </a:p>
          <a:p>
            <a:endParaRPr lang="en-GB" sz="2000" dirty="0"/>
          </a:p>
          <a:p>
            <a:endParaRPr lang="en-GB" sz="2000" dirty="0"/>
          </a:p>
          <a:p>
            <a:r>
              <a:rPr lang="en-GB" sz="2000" dirty="0"/>
              <a:t>Thus, the neuron will </a:t>
            </a:r>
            <a:r>
              <a:rPr lang="en-GB" sz="2000" i="1" dirty="0"/>
              <a:t>never</a:t>
            </a:r>
            <a:r>
              <a:rPr lang="en-GB" sz="2000" dirty="0"/>
              <a:t> spike if the current is below a </a:t>
            </a:r>
            <a:r>
              <a:rPr lang="en-GB" sz="2000" dirty="0">
                <a:solidFill>
                  <a:srgbClr val="FF0000"/>
                </a:solidFill>
              </a:rPr>
              <a:t>current threshold</a:t>
            </a:r>
            <a:r>
              <a:rPr lang="en-GB" sz="2000" dirty="0"/>
              <a:t>:</a:t>
            </a:r>
          </a:p>
          <a:p>
            <a:pPr marL="0" indent="0">
              <a:buNone/>
            </a:pPr>
            <a:endParaRPr lang="en-GB" sz="2000" dirty="0"/>
          </a:p>
          <a:p>
            <a:pPr marL="0" indent="0">
              <a:buNone/>
            </a:pPr>
            <a:endParaRPr lang="en-GB" sz="2000" dirty="0"/>
          </a:p>
        </p:txBody>
      </p:sp>
      <p:pic>
        <p:nvPicPr>
          <p:cNvPr id="25" name="Picture 24">
            <a:extLst>
              <a:ext uri="{FF2B5EF4-FFF2-40B4-BE49-F238E27FC236}">
                <a16:creationId xmlns:a16="http://schemas.microsoft.com/office/drawing/2014/main" id="{7495072E-F418-46CF-A120-561D242A9E1E}"/>
              </a:ext>
            </a:extLst>
          </p:cNvPr>
          <p:cNvPicPr>
            <a:picLocks noChangeAspect="1"/>
          </p:cNvPicPr>
          <p:nvPr/>
        </p:nvPicPr>
        <p:blipFill>
          <a:blip r:embed="rId3"/>
          <a:stretch>
            <a:fillRect/>
          </a:stretch>
        </p:blipFill>
        <p:spPr>
          <a:xfrm>
            <a:off x="468990" y="3565130"/>
            <a:ext cx="7482273" cy="878525"/>
          </a:xfrm>
          <a:prstGeom prst="rect">
            <a:avLst/>
          </a:prstGeom>
        </p:spPr>
      </p:pic>
      <p:pic>
        <p:nvPicPr>
          <p:cNvPr id="12" name="Picture 11">
            <a:extLst>
              <a:ext uri="{FF2B5EF4-FFF2-40B4-BE49-F238E27FC236}">
                <a16:creationId xmlns:a16="http://schemas.microsoft.com/office/drawing/2014/main" id="{B50EF730-2BC8-A6FC-7BED-F004EBD2AF1C}"/>
              </a:ext>
            </a:extLst>
          </p:cNvPr>
          <p:cNvPicPr>
            <a:picLocks noChangeAspect="1"/>
          </p:cNvPicPr>
          <p:nvPr/>
        </p:nvPicPr>
        <p:blipFill>
          <a:blip r:embed="rId4"/>
          <a:stretch>
            <a:fillRect/>
          </a:stretch>
        </p:blipFill>
        <p:spPr>
          <a:xfrm>
            <a:off x="157093" y="1957905"/>
            <a:ext cx="8106068" cy="783636"/>
          </a:xfrm>
          <a:prstGeom prst="rect">
            <a:avLst/>
          </a:prstGeom>
        </p:spPr>
      </p:pic>
      <p:pic>
        <p:nvPicPr>
          <p:cNvPr id="8" name="Picture 7">
            <a:extLst>
              <a:ext uri="{FF2B5EF4-FFF2-40B4-BE49-F238E27FC236}">
                <a16:creationId xmlns:a16="http://schemas.microsoft.com/office/drawing/2014/main" id="{BAA0C10E-32E0-92D0-9AA5-C34E44CA70CD}"/>
              </a:ext>
            </a:extLst>
          </p:cNvPr>
          <p:cNvPicPr>
            <a:picLocks noChangeAspect="1"/>
          </p:cNvPicPr>
          <p:nvPr/>
        </p:nvPicPr>
        <p:blipFill>
          <a:blip r:embed="rId5"/>
          <a:stretch>
            <a:fillRect/>
          </a:stretch>
        </p:blipFill>
        <p:spPr>
          <a:xfrm>
            <a:off x="8081518" y="3587237"/>
            <a:ext cx="3272282" cy="868514"/>
          </a:xfrm>
          <a:prstGeom prst="rect">
            <a:avLst/>
          </a:prstGeom>
        </p:spPr>
      </p:pic>
      <p:pic>
        <p:nvPicPr>
          <p:cNvPr id="10" name="Picture 9">
            <a:extLst>
              <a:ext uri="{FF2B5EF4-FFF2-40B4-BE49-F238E27FC236}">
                <a16:creationId xmlns:a16="http://schemas.microsoft.com/office/drawing/2014/main" id="{FEA5B152-DF5E-9659-823A-750EAFF1136A}"/>
              </a:ext>
            </a:extLst>
          </p:cNvPr>
          <p:cNvPicPr>
            <a:picLocks noChangeAspect="1"/>
          </p:cNvPicPr>
          <p:nvPr/>
        </p:nvPicPr>
        <p:blipFill>
          <a:blip r:embed="rId6"/>
          <a:stretch>
            <a:fillRect/>
          </a:stretch>
        </p:blipFill>
        <p:spPr>
          <a:xfrm>
            <a:off x="838200" y="5696247"/>
            <a:ext cx="10147826" cy="667520"/>
          </a:xfrm>
          <a:prstGeom prst="rect">
            <a:avLst/>
          </a:prstGeom>
        </p:spPr>
      </p:pic>
      <p:pic>
        <p:nvPicPr>
          <p:cNvPr id="15" name="Picture 14">
            <a:extLst>
              <a:ext uri="{FF2B5EF4-FFF2-40B4-BE49-F238E27FC236}">
                <a16:creationId xmlns:a16="http://schemas.microsoft.com/office/drawing/2014/main" id="{27895C94-A722-6EAE-647B-B8E616384FE5}"/>
              </a:ext>
            </a:extLst>
          </p:cNvPr>
          <p:cNvPicPr>
            <a:picLocks noChangeAspect="1"/>
          </p:cNvPicPr>
          <p:nvPr/>
        </p:nvPicPr>
        <p:blipFill>
          <a:blip r:embed="rId7"/>
          <a:stretch>
            <a:fillRect/>
          </a:stretch>
        </p:blipFill>
        <p:spPr>
          <a:xfrm>
            <a:off x="10592381" y="874324"/>
            <a:ext cx="447982" cy="407256"/>
          </a:xfrm>
          <a:prstGeom prst="rect">
            <a:avLst/>
          </a:prstGeom>
        </p:spPr>
      </p:pic>
      <p:cxnSp>
        <p:nvCxnSpPr>
          <p:cNvPr id="7" name="Straight Connector 6">
            <a:extLst>
              <a:ext uri="{FF2B5EF4-FFF2-40B4-BE49-F238E27FC236}">
                <a16:creationId xmlns:a16="http://schemas.microsoft.com/office/drawing/2014/main" id="{C2D576B9-A9D8-5C23-6106-480B9847A0AA}"/>
              </a:ext>
            </a:extLst>
          </p:cNvPr>
          <p:cNvCxnSpPr/>
          <p:nvPr/>
        </p:nvCxnSpPr>
        <p:spPr>
          <a:xfrm>
            <a:off x="8900159" y="1114697"/>
            <a:ext cx="2830286" cy="0"/>
          </a:xfrm>
          <a:prstGeom prst="line">
            <a:avLst/>
          </a:prstGeom>
          <a:ln w="38100">
            <a:prstDash val="sysDash"/>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0779016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A36099F-0D34-439D-AFDB-AA43A893BFE7}"/>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The Leaky Integrate and Fire Model – f-I Curve</a:t>
            </a:r>
          </a:p>
        </p:txBody>
      </p:sp>
      <p:cxnSp>
        <p:nvCxnSpPr>
          <p:cNvPr id="5" name="Straight Connector 4">
            <a:extLst>
              <a:ext uri="{FF2B5EF4-FFF2-40B4-BE49-F238E27FC236}">
                <a16:creationId xmlns:a16="http://schemas.microsoft.com/office/drawing/2014/main" id="{E8E5602E-975D-4772-AC95-E42824EE60B6}"/>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3933F9E4-1E63-4411-B532-29FAAB2B64B7}"/>
              </a:ext>
            </a:extLst>
          </p:cNvPr>
          <p:cNvSpPr>
            <a:spLocks noGrp="1"/>
          </p:cNvSpPr>
          <p:nvPr>
            <p:ph idx="1"/>
          </p:nvPr>
        </p:nvSpPr>
        <p:spPr>
          <a:xfrm>
            <a:off x="128046" y="862503"/>
            <a:ext cx="11935908" cy="6080093"/>
          </a:xfrm>
        </p:spPr>
        <p:txBody>
          <a:bodyPr>
            <a:normAutofit/>
          </a:bodyPr>
          <a:lstStyle/>
          <a:p>
            <a:pPr marL="0" indent="0">
              <a:buNone/>
            </a:pPr>
            <a:endParaRPr lang="en-GB" sz="2400" dirty="0"/>
          </a:p>
          <a:p>
            <a:endParaRPr lang="en-GB" sz="2400" dirty="0"/>
          </a:p>
          <a:p>
            <a:endParaRPr lang="en-GB" sz="2400" dirty="0"/>
          </a:p>
          <a:p>
            <a:endParaRPr lang="en-GB" sz="2400" b="1" dirty="0"/>
          </a:p>
          <a:p>
            <a:endParaRPr lang="en-GB" sz="2400" dirty="0"/>
          </a:p>
          <a:p>
            <a:endParaRPr lang="en-GB" dirty="0"/>
          </a:p>
          <a:p>
            <a:endParaRPr lang="en-GB" dirty="0"/>
          </a:p>
          <a:p>
            <a:endParaRPr lang="en-GB" dirty="0"/>
          </a:p>
          <a:p>
            <a:endParaRPr lang="en-GB" dirty="0"/>
          </a:p>
        </p:txBody>
      </p:sp>
      <p:sp>
        <p:nvSpPr>
          <p:cNvPr id="2" name="Content Placeholder 2">
            <a:extLst>
              <a:ext uri="{FF2B5EF4-FFF2-40B4-BE49-F238E27FC236}">
                <a16:creationId xmlns:a16="http://schemas.microsoft.com/office/drawing/2014/main" id="{A30FA50F-72DB-4EAB-BF67-DB332BC43DC1}"/>
              </a:ext>
            </a:extLst>
          </p:cNvPr>
          <p:cNvSpPr txBox="1">
            <a:spLocks/>
          </p:cNvSpPr>
          <p:nvPr/>
        </p:nvSpPr>
        <p:spPr>
          <a:xfrm>
            <a:off x="128046" y="1063126"/>
            <a:ext cx="11862671" cy="61836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Given a constant current input, we have the following solution (while under threshold):</a:t>
            </a:r>
          </a:p>
          <a:p>
            <a:pPr marL="0" indent="0">
              <a:buNone/>
            </a:pPr>
            <a:endParaRPr lang="en-GB" sz="2000" dirty="0"/>
          </a:p>
          <a:p>
            <a:pPr marL="0" indent="0">
              <a:buNone/>
            </a:pPr>
            <a:endParaRPr lang="en-GB" sz="2000" dirty="0"/>
          </a:p>
          <a:p>
            <a:pPr marL="0" indent="0">
              <a:buNone/>
            </a:pPr>
            <a:endParaRPr lang="en-GB" sz="2000" dirty="0"/>
          </a:p>
          <a:p>
            <a:r>
              <a:rPr lang="en-GB" sz="2000" dirty="0"/>
              <a:t>Assume that the current input is strong enough to cause spikes. If the neuron has just spiked at time </a:t>
            </a:r>
            <a:r>
              <a:rPr lang="en-GB" sz="2000" i="1" dirty="0"/>
              <a:t>t=0</a:t>
            </a:r>
            <a:r>
              <a:rPr lang="en-GB" sz="2000" dirty="0"/>
              <a:t>, when will it spike next?</a:t>
            </a:r>
          </a:p>
          <a:p>
            <a:endParaRPr lang="en-GB" sz="2000" dirty="0"/>
          </a:p>
          <a:p>
            <a:endParaRPr lang="en-GB" sz="2000" dirty="0"/>
          </a:p>
          <a:p>
            <a:endParaRPr lang="en-GB" sz="2000" dirty="0"/>
          </a:p>
          <a:p>
            <a:endParaRPr lang="en-GB" sz="2000" dirty="0"/>
          </a:p>
          <a:p>
            <a:r>
              <a:rPr lang="en-GB" sz="2000" dirty="0"/>
              <a:t>The </a:t>
            </a:r>
            <a:r>
              <a:rPr lang="en-GB" sz="2000" dirty="0">
                <a:solidFill>
                  <a:srgbClr val="FF0000"/>
                </a:solidFill>
              </a:rPr>
              <a:t>f-I curve </a:t>
            </a:r>
            <a:r>
              <a:rPr lang="en-GB" sz="2000" dirty="0"/>
              <a:t>describes the spike frequency as a function of current input. Using our expression for </a:t>
            </a:r>
            <a:r>
              <a:rPr lang="en-GB" sz="2000" i="1" dirty="0"/>
              <a:t>T</a:t>
            </a:r>
            <a:r>
              <a:rPr lang="en-GB" sz="2000" dirty="0"/>
              <a:t> and that </a:t>
            </a:r>
            <a:r>
              <a:rPr lang="en-GB" sz="2000" i="1" dirty="0"/>
              <a:t>f=1/T</a:t>
            </a:r>
            <a:r>
              <a:rPr lang="en-GB" sz="2000" dirty="0"/>
              <a:t>, we have:</a:t>
            </a:r>
          </a:p>
          <a:p>
            <a:pPr marL="0" indent="0">
              <a:buNone/>
            </a:pPr>
            <a:r>
              <a:rPr lang="en-GB" sz="2000" dirty="0"/>
              <a:t> </a:t>
            </a:r>
            <a:endParaRPr lang="en-GB" dirty="0"/>
          </a:p>
        </p:txBody>
      </p:sp>
      <p:pic>
        <p:nvPicPr>
          <p:cNvPr id="13" name="Picture 12">
            <a:extLst>
              <a:ext uri="{FF2B5EF4-FFF2-40B4-BE49-F238E27FC236}">
                <a16:creationId xmlns:a16="http://schemas.microsoft.com/office/drawing/2014/main" id="{3A53BADB-A408-44BD-A8D5-705D16641AC3}"/>
              </a:ext>
            </a:extLst>
          </p:cNvPr>
          <p:cNvPicPr>
            <a:picLocks noChangeAspect="1"/>
          </p:cNvPicPr>
          <p:nvPr/>
        </p:nvPicPr>
        <p:blipFill>
          <a:blip r:embed="rId2"/>
          <a:stretch>
            <a:fillRect/>
          </a:stretch>
        </p:blipFill>
        <p:spPr>
          <a:xfrm>
            <a:off x="527381" y="5361923"/>
            <a:ext cx="11063999" cy="1267147"/>
          </a:xfrm>
          <a:prstGeom prst="rect">
            <a:avLst/>
          </a:prstGeom>
        </p:spPr>
      </p:pic>
      <p:sp>
        <p:nvSpPr>
          <p:cNvPr id="10" name="Rectangle 9">
            <a:extLst>
              <a:ext uri="{FF2B5EF4-FFF2-40B4-BE49-F238E27FC236}">
                <a16:creationId xmlns:a16="http://schemas.microsoft.com/office/drawing/2014/main" id="{97F8F8E2-8250-4658-A494-57CA59DFF1AC}"/>
              </a:ext>
            </a:extLst>
          </p:cNvPr>
          <p:cNvSpPr/>
          <p:nvPr/>
        </p:nvSpPr>
        <p:spPr>
          <a:xfrm>
            <a:off x="128046" y="4508277"/>
            <a:ext cx="12111389" cy="23662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E585E310-D37E-434A-96F2-E813A034DB1E}"/>
              </a:ext>
            </a:extLst>
          </p:cNvPr>
          <p:cNvPicPr>
            <a:picLocks noChangeAspect="1"/>
          </p:cNvPicPr>
          <p:nvPr/>
        </p:nvPicPr>
        <p:blipFill>
          <a:blip r:embed="rId3"/>
          <a:stretch>
            <a:fillRect/>
          </a:stretch>
        </p:blipFill>
        <p:spPr>
          <a:xfrm>
            <a:off x="527381" y="1467914"/>
            <a:ext cx="7482273" cy="878525"/>
          </a:xfrm>
          <a:prstGeom prst="rect">
            <a:avLst/>
          </a:prstGeom>
        </p:spPr>
      </p:pic>
    </p:spTree>
    <p:extLst>
      <p:ext uri="{BB962C8B-B14F-4D97-AF65-F5344CB8AC3E}">
        <p14:creationId xmlns:p14="http://schemas.microsoft.com/office/powerpoint/2010/main" val="38974186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A36099F-0D34-439D-AFDB-AA43A893BFE7}"/>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The Leaky Integrate and Fire Model – f-I Curve</a:t>
            </a:r>
          </a:p>
        </p:txBody>
      </p:sp>
      <p:cxnSp>
        <p:nvCxnSpPr>
          <p:cNvPr id="5" name="Straight Connector 4">
            <a:extLst>
              <a:ext uri="{FF2B5EF4-FFF2-40B4-BE49-F238E27FC236}">
                <a16:creationId xmlns:a16="http://schemas.microsoft.com/office/drawing/2014/main" id="{E8E5602E-975D-4772-AC95-E42824EE60B6}"/>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2" name="Content Placeholder 2">
            <a:extLst>
              <a:ext uri="{FF2B5EF4-FFF2-40B4-BE49-F238E27FC236}">
                <a16:creationId xmlns:a16="http://schemas.microsoft.com/office/drawing/2014/main" id="{A30FA50F-72DB-4EAB-BF67-DB332BC43DC1}"/>
              </a:ext>
            </a:extLst>
          </p:cNvPr>
          <p:cNvSpPr txBox="1">
            <a:spLocks/>
          </p:cNvSpPr>
          <p:nvPr/>
        </p:nvSpPr>
        <p:spPr>
          <a:xfrm>
            <a:off x="128046" y="1063126"/>
            <a:ext cx="11862671" cy="61836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Given a constant current input, we have the following solution (while under threshold):</a:t>
            </a:r>
          </a:p>
          <a:p>
            <a:pPr marL="0" indent="0">
              <a:buNone/>
            </a:pPr>
            <a:endParaRPr lang="en-GB" sz="2000" dirty="0"/>
          </a:p>
          <a:p>
            <a:pPr marL="0" indent="0">
              <a:buNone/>
            </a:pPr>
            <a:endParaRPr lang="en-GB" sz="2000" dirty="0"/>
          </a:p>
          <a:p>
            <a:pPr marL="0" indent="0">
              <a:buNone/>
            </a:pPr>
            <a:endParaRPr lang="en-GB" sz="2000" dirty="0"/>
          </a:p>
          <a:p>
            <a:r>
              <a:rPr lang="en-GB" sz="2000" dirty="0"/>
              <a:t>Assume that the current input is strong enough to cause spikes. If the neuron has just spiked at time </a:t>
            </a:r>
            <a:r>
              <a:rPr lang="en-GB" sz="2000" i="1" dirty="0"/>
              <a:t>t=0</a:t>
            </a:r>
            <a:r>
              <a:rPr lang="en-GB" sz="2000" dirty="0"/>
              <a:t>, when will it spike next? To answer this, we need to insert the following boundary conditions in the above equation:</a:t>
            </a:r>
          </a:p>
          <a:p>
            <a:endParaRPr lang="en-GB" sz="2000" dirty="0"/>
          </a:p>
          <a:p>
            <a:endParaRPr lang="en-GB" sz="2000" dirty="0"/>
          </a:p>
          <a:p>
            <a:endParaRPr lang="en-GB" sz="2000" dirty="0"/>
          </a:p>
          <a:p>
            <a:endParaRPr lang="en-GB" sz="2000" dirty="0"/>
          </a:p>
        </p:txBody>
      </p:sp>
      <p:pic>
        <p:nvPicPr>
          <p:cNvPr id="9" name="Picture 8">
            <a:extLst>
              <a:ext uri="{FF2B5EF4-FFF2-40B4-BE49-F238E27FC236}">
                <a16:creationId xmlns:a16="http://schemas.microsoft.com/office/drawing/2014/main" id="{F1C670C6-AF98-4734-B4DA-D5B280E42D15}"/>
              </a:ext>
            </a:extLst>
          </p:cNvPr>
          <p:cNvPicPr>
            <a:picLocks noChangeAspect="1"/>
          </p:cNvPicPr>
          <p:nvPr/>
        </p:nvPicPr>
        <p:blipFill>
          <a:blip r:embed="rId2"/>
          <a:stretch>
            <a:fillRect/>
          </a:stretch>
        </p:blipFill>
        <p:spPr>
          <a:xfrm>
            <a:off x="316504" y="3458328"/>
            <a:ext cx="11558992" cy="888441"/>
          </a:xfrm>
          <a:prstGeom prst="rect">
            <a:avLst/>
          </a:prstGeom>
        </p:spPr>
      </p:pic>
      <p:pic>
        <p:nvPicPr>
          <p:cNvPr id="11" name="Picture 10">
            <a:extLst>
              <a:ext uri="{FF2B5EF4-FFF2-40B4-BE49-F238E27FC236}">
                <a16:creationId xmlns:a16="http://schemas.microsoft.com/office/drawing/2014/main" id="{E585E310-D37E-434A-96F2-E813A034DB1E}"/>
              </a:ext>
            </a:extLst>
          </p:cNvPr>
          <p:cNvPicPr>
            <a:picLocks noChangeAspect="1"/>
          </p:cNvPicPr>
          <p:nvPr/>
        </p:nvPicPr>
        <p:blipFill>
          <a:blip r:embed="rId3"/>
          <a:stretch>
            <a:fillRect/>
          </a:stretch>
        </p:blipFill>
        <p:spPr>
          <a:xfrm>
            <a:off x="527381" y="1467914"/>
            <a:ext cx="7482273" cy="878525"/>
          </a:xfrm>
          <a:prstGeom prst="rect">
            <a:avLst/>
          </a:prstGeom>
        </p:spPr>
      </p:pic>
      <p:sp>
        <p:nvSpPr>
          <p:cNvPr id="3" name="Rectangle 2">
            <a:extLst>
              <a:ext uri="{FF2B5EF4-FFF2-40B4-BE49-F238E27FC236}">
                <a16:creationId xmlns:a16="http://schemas.microsoft.com/office/drawing/2014/main" id="{5A9744EA-79E1-1992-EE96-590A56212E69}"/>
              </a:ext>
            </a:extLst>
          </p:cNvPr>
          <p:cNvSpPr/>
          <p:nvPr/>
        </p:nvSpPr>
        <p:spPr>
          <a:xfrm>
            <a:off x="5077097" y="3283131"/>
            <a:ext cx="6913620" cy="11582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a16="http://schemas.microsoft.com/office/drawing/2014/main" id="{9DE80986-8A56-CA45-BBC8-D20D6DF09A6E}"/>
              </a:ext>
            </a:extLst>
          </p:cNvPr>
          <p:cNvPicPr>
            <a:picLocks noChangeAspect="1"/>
          </p:cNvPicPr>
          <p:nvPr/>
        </p:nvPicPr>
        <p:blipFill>
          <a:blip r:embed="rId4"/>
          <a:stretch>
            <a:fillRect/>
          </a:stretch>
        </p:blipFill>
        <p:spPr>
          <a:xfrm>
            <a:off x="8009654" y="3476910"/>
            <a:ext cx="3800794" cy="2545295"/>
          </a:xfrm>
          <a:prstGeom prst="rect">
            <a:avLst/>
          </a:prstGeom>
        </p:spPr>
      </p:pic>
      <p:cxnSp>
        <p:nvCxnSpPr>
          <p:cNvPr id="19" name="Straight Connector 18">
            <a:extLst>
              <a:ext uri="{FF2B5EF4-FFF2-40B4-BE49-F238E27FC236}">
                <a16:creationId xmlns:a16="http://schemas.microsoft.com/office/drawing/2014/main" id="{63EB46C4-72D4-D152-E6A8-7A4B9CB045E7}"/>
              </a:ext>
            </a:extLst>
          </p:cNvPr>
          <p:cNvCxnSpPr/>
          <p:nvPr/>
        </p:nvCxnSpPr>
        <p:spPr>
          <a:xfrm>
            <a:off x="8696726" y="3780170"/>
            <a:ext cx="2830286" cy="0"/>
          </a:xfrm>
          <a:prstGeom prst="line">
            <a:avLst/>
          </a:prstGeom>
          <a:ln w="38100">
            <a:prstDash val="sysDash"/>
          </a:ln>
        </p:spPr>
        <p:style>
          <a:lnRef idx="1">
            <a:schemeClr val="accent2"/>
          </a:lnRef>
          <a:fillRef idx="0">
            <a:schemeClr val="accent2"/>
          </a:fillRef>
          <a:effectRef idx="0">
            <a:schemeClr val="accent2"/>
          </a:effectRef>
          <a:fontRef idx="minor">
            <a:schemeClr val="tx1"/>
          </a:fontRef>
        </p:style>
      </p:cxnSp>
      <p:sp>
        <p:nvSpPr>
          <p:cNvPr id="20" name="TextBox 19">
            <a:extLst>
              <a:ext uri="{FF2B5EF4-FFF2-40B4-BE49-F238E27FC236}">
                <a16:creationId xmlns:a16="http://schemas.microsoft.com/office/drawing/2014/main" id="{61FCF7B4-FF84-1A10-B126-E3C562AE7DDF}"/>
              </a:ext>
            </a:extLst>
          </p:cNvPr>
          <p:cNvSpPr txBox="1"/>
          <p:nvPr/>
        </p:nvSpPr>
        <p:spPr>
          <a:xfrm>
            <a:off x="9194204" y="4459953"/>
            <a:ext cx="1200838" cy="400110"/>
          </a:xfrm>
          <a:prstGeom prst="rect">
            <a:avLst/>
          </a:prstGeom>
          <a:noFill/>
        </p:spPr>
        <p:txBody>
          <a:bodyPr wrap="square" rtlCol="0">
            <a:spAutoFit/>
          </a:bodyPr>
          <a:lstStyle/>
          <a:p>
            <a:r>
              <a:rPr lang="en-GB" sz="2000" i="1" dirty="0"/>
              <a:t>T</a:t>
            </a:r>
          </a:p>
        </p:txBody>
      </p:sp>
      <p:cxnSp>
        <p:nvCxnSpPr>
          <p:cNvPr id="21" name="Straight Connector 20">
            <a:extLst>
              <a:ext uri="{FF2B5EF4-FFF2-40B4-BE49-F238E27FC236}">
                <a16:creationId xmlns:a16="http://schemas.microsoft.com/office/drawing/2014/main" id="{84A9B72A-0C8C-BC04-BB02-4AFB87B4CC59}"/>
              </a:ext>
            </a:extLst>
          </p:cNvPr>
          <p:cNvCxnSpPr/>
          <p:nvPr/>
        </p:nvCxnSpPr>
        <p:spPr>
          <a:xfrm>
            <a:off x="8846545" y="4504343"/>
            <a:ext cx="47372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560ECAC-DE76-64C7-C2E7-7F12AAC70F53}"/>
              </a:ext>
            </a:extLst>
          </p:cNvPr>
          <p:cNvCxnSpPr/>
          <p:nvPr/>
        </p:nvCxnSpPr>
        <p:spPr>
          <a:xfrm>
            <a:off x="9320270" y="3780170"/>
            <a:ext cx="0" cy="715464"/>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49882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A36099F-0D34-439D-AFDB-AA43A893BFE7}"/>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The Leaky Integrate and Fire Model – f-I Curve</a:t>
            </a:r>
          </a:p>
        </p:txBody>
      </p:sp>
      <p:cxnSp>
        <p:nvCxnSpPr>
          <p:cNvPr id="5" name="Straight Connector 4">
            <a:extLst>
              <a:ext uri="{FF2B5EF4-FFF2-40B4-BE49-F238E27FC236}">
                <a16:creationId xmlns:a16="http://schemas.microsoft.com/office/drawing/2014/main" id="{E8E5602E-975D-4772-AC95-E42824EE60B6}"/>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2" name="Content Placeholder 2">
            <a:extLst>
              <a:ext uri="{FF2B5EF4-FFF2-40B4-BE49-F238E27FC236}">
                <a16:creationId xmlns:a16="http://schemas.microsoft.com/office/drawing/2014/main" id="{A30FA50F-72DB-4EAB-BF67-DB332BC43DC1}"/>
              </a:ext>
            </a:extLst>
          </p:cNvPr>
          <p:cNvSpPr txBox="1">
            <a:spLocks/>
          </p:cNvSpPr>
          <p:nvPr/>
        </p:nvSpPr>
        <p:spPr>
          <a:xfrm>
            <a:off x="128046" y="1063126"/>
            <a:ext cx="11862671" cy="61836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Given a constant current input, we have the following solution (while under threshold):</a:t>
            </a:r>
          </a:p>
          <a:p>
            <a:pPr marL="0" indent="0">
              <a:buNone/>
            </a:pPr>
            <a:endParaRPr lang="en-GB" sz="2000" dirty="0"/>
          </a:p>
          <a:p>
            <a:pPr marL="0" indent="0">
              <a:buNone/>
            </a:pPr>
            <a:endParaRPr lang="en-GB" sz="2000" dirty="0"/>
          </a:p>
          <a:p>
            <a:pPr marL="0" indent="0">
              <a:buNone/>
            </a:pPr>
            <a:endParaRPr lang="en-GB" sz="2000" dirty="0"/>
          </a:p>
          <a:p>
            <a:r>
              <a:rPr lang="en-GB" sz="2000" dirty="0"/>
              <a:t>Assume that the current input is strong enough to cause spikes. If the neuron has just spiked at time </a:t>
            </a:r>
            <a:r>
              <a:rPr lang="en-GB" sz="2000" i="1" dirty="0"/>
              <a:t>t=0</a:t>
            </a:r>
            <a:r>
              <a:rPr lang="en-GB" sz="2000" dirty="0"/>
              <a:t>, when will it spike next? To answer this, we need to insert the following boundary conditions in the above equation:</a:t>
            </a:r>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r>
              <a:rPr lang="en-GB" sz="2000" i="1" dirty="0"/>
              <a:t>T </a:t>
            </a:r>
            <a:r>
              <a:rPr lang="en-GB" sz="2000" dirty="0"/>
              <a:t>is the </a:t>
            </a:r>
            <a:r>
              <a:rPr lang="en-GB" sz="2000" dirty="0" err="1">
                <a:solidFill>
                  <a:srgbClr val="FF0000"/>
                </a:solidFill>
              </a:rPr>
              <a:t>interspike</a:t>
            </a:r>
            <a:r>
              <a:rPr lang="en-GB" sz="2000" dirty="0">
                <a:solidFill>
                  <a:srgbClr val="FF0000"/>
                </a:solidFill>
              </a:rPr>
              <a:t> interval</a:t>
            </a:r>
            <a:r>
              <a:rPr lang="en-GB" sz="2000" dirty="0"/>
              <a:t>, the firing rate is </a:t>
            </a:r>
            <a:r>
              <a:rPr lang="en-GB" sz="2000" i="1" dirty="0"/>
              <a:t>f=1/T</a:t>
            </a:r>
            <a:r>
              <a:rPr lang="en-GB" sz="2000" dirty="0"/>
              <a:t> </a:t>
            </a:r>
            <a:r>
              <a:rPr lang="en-GB" sz="2000" dirty="0">
                <a:sym typeface="Wingdings" panose="05000000000000000000" pitchFamily="2" charset="2"/>
              </a:rPr>
              <a:t>– note that the neuron will fire at T, 2T, 3T, etc.</a:t>
            </a:r>
            <a:endParaRPr lang="en-GB" sz="2000" dirty="0"/>
          </a:p>
          <a:p>
            <a:endParaRPr lang="en-GB" sz="2000" dirty="0"/>
          </a:p>
          <a:p>
            <a:endParaRPr lang="en-GB" sz="2000" dirty="0"/>
          </a:p>
          <a:p>
            <a:endParaRPr lang="en-GB" sz="2000" dirty="0"/>
          </a:p>
        </p:txBody>
      </p:sp>
      <p:pic>
        <p:nvPicPr>
          <p:cNvPr id="9" name="Picture 8">
            <a:extLst>
              <a:ext uri="{FF2B5EF4-FFF2-40B4-BE49-F238E27FC236}">
                <a16:creationId xmlns:a16="http://schemas.microsoft.com/office/drawing/2014/main" id="{F1C670C6-AF98-4734-B4DA-D5B280E42D15}"/>
              </a:ext>
            </a:extLst>
          </p:cNvPr>
          <p:cNvPicPr>
            <a:picLocks noChangeAspect="1"/>
          </p:cNvPicPr>
          <p:nvPr/>
        </p:nvPicPr>
        <p:blipFill>
          <a:blip r:embed="rId2"/>
          <a:stretch>
            <a:fillRect/>
          </a:stretch>
        </p:blipFill>
        <p:spPr>
          <a:xfrm>
            <a:off x="316504" y="3458328"/>
            <a:ext cx="11558992" cy="888441"/>
          </a:xfrm>
          <a:prstGeom prst="rect">
            <a:avLst/>
          </a:prstGeom>
        </p:spPr>
      </p:pic>
      <p:pic>
        <p:nvPicPr>
          <p:cNvPr id="11" name="Picture 10">
            <a:extLst>
              <a:ext uri="{FF2B5EF4-FFF2-40B4-BE49-F238E27FC236}">
                <a16:creationId xmlns:a16="http://schemas.microsoft.com/office/drawing/2014/main" id="{E585E310-D37E-434A-96F2-E813A034DB1E}"/>
              </a:ext>
            </a:extLst>
          </p:cNvPr>
          <p:cNvPicPr>
            <a:picLocks noChangeAspect="1"/>
          </p:cNvPicPr>
          <p:nvPr/>
        </p:nvPicPr>
        <p:blipFill>
          <a:blip r:embed="rId3"/>
          <a:stretch>
            <a:fillRect/>
          </a:stretch>
        </p:blipFill>
        <p:spPr>
          <a:xfrm>
            <a:off x="527381" y="1467914"/>
            <a:ext cx="7482273" cy="878525"/>
          </a:xfrm>
          <a:prstGeom prst="rect">
            <a:avLst/>
          </a:prstGeom>
        </p:spPr>
      </p:pic>
      <p:sp>
        <p:nvSpPr>
          <p:cNvPr id="3" name="Rectangle 2">
            <a:extLst>
              <a:ext uri="{FF2B5EF4-FFF2-40B4-BE49-F238E27FC236}">
                <a16:creationId xmlns:a16="http://schemas.microsoft.com/office/drawing/2014/main" id="{5A9744EA-79E1-1992-EE96-590A56212E69}"/>
              </a:ext>
            </a:extLst>
          </p:cNvPr>
          <p:cNvSpPr/>
          <p:nvPr/>
        </p:nvSpPr>
        <p:spPr>
          <a:xfrm>
            <a:off x="5077097" y="3283131"/>
            <a:ext cx="6913620" cy="11582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6D1EA62B-16FD-573D-260D-290C0F334FBF}"/>
              </a:ext>
            </a:extLst>
          </p:cNvPr>
          <p:cNvPicPr>
            <a:picLocks noChangeAspect="1"/>
          </p:cNvPicPr>
          <p:nvPr/>
        </p:nvPicPr>
        <p:blipFill>
          <a:blip r:embed="rId4"/>
          <a:stretch>
            <a:fillRect/>
          </a:stretch>
        </p:blipFill>
        <p:spPr>
          <a:xfrm>
            <a:off x="381552" y="4616568"/>
            <a:ext cx="6750086" cy="1074408"/>
          </a:xfrm>
          <a:prstGeom prst="rect">
            <a:avLst/>
          </a:prstGeom>
        </p:spPr>
      </p:pic>
      <p:pic>
        <p:nvPicPr>
          <p:cNvPr id="17" name="Picture 16">
            <a:extLst>
              <a:ext uri="{FF2B5EF4-FFF2-40B4-BE49-F238E27FC236}">
                <a16:creationId xmlns:a16="http://schemas.microsoft.com/office/drawing/2014/main" id="{1CCD4334-73BA-51E8-83BA-8B2435174A1A}"/>
              </a:ext>
            </a:extLst>
          </p:cNvPr>
          <p:cNvPicPr>
            <a:picLocks noChangeAspect="1"/>
          </p:cNvPicPr>
          <p:nvPr/>
        </p:nvPicPr>
        <p:blipFill>
          <a:blip r:embed="rId5"/>
          <a:stretch>
            <a:fillRect/>
          </a:stretch>
        </p:blipFill>
        <p:spPr>
          <a:xfrm>
            <a:off x="8009654" y="3476910"/>
            <a:ext cx="3800794" cy="2545295"/>
          </a:xfrm>
          <a:prstGeom prst="rect">
            <a:avLst/>
          </a:prstGeom>
        </p:spPr>
      </p:pic>
      <p:cxnSp>
        <p:nvCxnSpPr>
          <p:cNvPr id="18" name="Straight Connector 17">
            <a:extLst>
              <a:ext uri="{FF2B5EF4-FFF2-40B4-BE49-F238E27FC236}">
                <a16:creationId xmlns:a16="http://schemas.microsoft.com/office/drawing/2014/main" id="{DD4A36F0-BE6B-76A9-C30B-FCB3699AB907}"/>
              </a:ext>
            </a:extLst>
          </p:cNvPr>
          <p:cNvCxnSpPr/>
          <p:nvPr/>
        </p:nvCxnSpPr>
        <p:spPr>
          <a:xfrm>
            <a:off x="8696726" y="3780170"/>
            <a:ext cx="2830286" cy="0"/>
          </a:xfrm>
          <a:prstGeom prst="line">
            <a:avLst/>
          </a:prstGeom>
          <a:ln w="38100">
            <a:prstDash val="sysDash"/>
          </a:ln>
        </p:spPr>
        <p:style>
          <a:lnRef idx="1">
            <a:schemeClr val="accent2"/>
          </a:lnRef>
          <a:fillRef idx="0">
            <a:schemeClr val="accent2"/>
          </a:fillRef>
          <a:effectRef idx="0">
            <a:schemeClr val="accent2"/>
          </a:effectRef>
          <a:fontRef idx="minor">
            <a:schemeClr val="tx1"/>
          </a:fontRef>
        </p:style>
      </p:cxnSp>
      <p:sp>
        <p:nvSpPr>
          <p:cNvPr id="19" name="TextBox 18">
            <a:extLst>
              <a:ext uri="{FF2B5EF4-FFF2-40B4-BE49-F238E27FC236}">
                <a16:creationId xmlns:a16="http://schemas.microsoft.com/office/drawing/2014/main" id="{4906FE9D-D31B-23D0-C55D-7DF0D60ECECF}"/>
              </a:ext>
            </a:extLst>
          </p:cNvPr>
          <p:cNvSpPr txBox="1"/>
          <p:nvPr/>
        </p:nvSpPr>
        <p:spPr>
          <a:xfrm>
            <a:off x="9194204" y="4459953"/>
            <a:ext cx="1200838" cy="400110"/>
          </a:xfrm>
          <a:prstGeom prst="rect">
            <a:avLst/>
          </a:prstGeom>
          <a:noFill/>
        </p:spPr>
        <p:txBody>
          <a:bodyPr wrap="square" rtlCol="0">
            <a:spAutoFit/>
          </a:bodyPr>
          <a:lstStyle/>
          <a:p>
            <a:r>
              <a:rPr lang="en-GB" sz="2000" i="1" dirty="0"/>
              <a:t>T</a:t>
            </a:r>
          </a:p>
        </p:txBody>
      </p:sp>
      <p:cxnSp>
        <p:nvCxnSpPr>
          <p:cNvPr id="20" name="Straight Connector 19">
            <a:extLst>
              <a:ext uri="{FF2B5EF4-FFF2-40B4-BE49-F238E27FC236}">
                <a16:creationId xmlns:a16="http://schemas.microsoft.com/office/drawing/2014/main" id="{48F67A27-43C4-B27F-4540-69B804F1AC68}"/>
              </a:ext>
            </a:extLst>
          </p:cNvPr>
          <p:cNvCxnSpPr/>
          <p:nvPr/>
        </p:nvCxnSpPr>
        <p:spPr>
          <a:xfrm>
            <a:off x="8846545" y="4504343"/>
            <a:ext cx="47372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280A4E4-9D93-DA68-052E-E7710ADBAF52}"/>
              </a:ext>
            </a:extLst>
          </p:cNvPr>
          <p:cNvCxnSpPr/>
          <p:nvPr/>
        </p:nvCxnSpPr>
        <p:spPr>
          <a:xfrm>
            <a:off x="9320270" y="3780170"/>
            <a:ext cx="0" cy="715464"/>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49411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A36099F-0D34-439D-AFDB-AA43A893BFE7}"/>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The f-I Curve</a:t>
            </a:r>
          </a:p>
        </p:txBody>
      </p:sp>
      <p:cxnSp>
        <p:nvCxnSpPr>
          <p:cNvPr id="5" name="Straight Connector 4">
            <a:extLst>
              <a:ext uri="{FF2B5EF4-FFF2-40B4-BE49-F238E27FC236}">
                <a16:creationId xmlns:a16="http://schemas.microsoft.com/office/drawing/2014/main" id="{E8E5602E-975D-4772-AC95-E42824EE60B6}"/>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34DD444E-0204-41F5-84BE-0175EE200285}"/>
              </a:ext>
            </a:extLst>
          </p:cNvPr>
          <p:cNvSpPr txBox="1">
            <a:spLocks/>
          </p:cNvSpPr>
          <p:nvPr/>
        </p:nvSpPr>
        <p:spPr>
          <a:xfrm>
            <a:off x="128046" y="3011173"/>
            <a:ext cx="12063954" cy="60800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400" dirty="0"/>
          </a:p>
          <a:p>
            <a:endParaRPr lang="en-GB" sz="2400" dirty="0"/>
          </a:p>
          <a:p>
            <a:endParaRPr lang="en-GB" sz="2400" b="1" dirty="0"/>
          </a:p>
          <a:p>
            <a:endParaRPr lang="en-GB" sz="2400" dirty="0"/>
          </a:p>
          <a:p>
            <a:endParaRPr lang="en-GB" dirty="0"/>
          </a:p>
          <a:p>
            <a:endParaRPr lang="en-GB" dirty="0"/>
          </a:p>
          <a:p>
            <a:endParaRPr lang="en-GB" dirty="0"/>
          </a:p>
          <a:p>
            <a:endParaRPr lang="en-GB" dirty="0"/>
          </a:p>
        </p:txBody>
      </p:sp>
      <p:sp>
        <p:nvSpPr>
          <p:cNvPr id="11" name="Content Placeholder 2">
            <a:extLst>
              <a:ext uri="{FF2B5EF4-FFF2-40B4-BE49-F238E27FC236}">
                <a16:creationId xmlns:a16="http://schemas.microsoft.com/office/drawing/2014/main" id="{F6A8EB55-FBE6-4733-9A69-11E9F1E2A3AC}"/>
              </a:ext>
            </a:extLst>
          </p:cNvPr>
          <p:cNvSpPr txBox="1">
            <a:spLocks/>
          </p:cNvSpPr>
          <p:nvPr/>
        </p:nvSpPr>
        <p:spPr>
          <a:xfrm>
            <a:off x="164664" y="836622"/>
            <a:ext cx="11862671" cy="64731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000" dirty="0"/>
          </a:p>
          <a:p>
            <a:pPr marL="0" indent="0">
              <a:buNone/>
            </a:pPr>
            <a:endParaRPr lang="en-GB" sz="2000" dirty="0"/>
          </a:p>
          <a:p>
            <a:endParaRPr lang="en-GB" sz="2000" dirty="0"/>
          </a:p>
          <a:p>
            <a:endParaRPr lang="en-GB" sz="2000" dirty="0"/>
          </a:p>
          <a:p>
            <a:endParaRPr lang="en-GB" sz="2000" dirty="0"/>
          </a:p>
          <a:p>
            <a:endParaRPr lang="en-GB" sz="2000" dirty="0"/>
          </a:p>
          <a:p>
            <a:endParaRPr lang="en-GB" dirty="0"/>
          </a:p>
          <a:p>
            <a:endParaRPr lang="en-GB" dirty="0"/>
          </a:p>
        </p:txBody>
      </p:sp>
      <p:sp>
        <p:nvSpPr>
          <p:cNvPr id="2" name="TextBox 1">
            <a:extLst>
              <a:ext uri="{FF2B5EF4-FFF2-40B4-BE49-F238E27FC236}">
                <a16:creationId xmlns:a16="http://schemas.microsoft.com/office/drawing/2014/main" id="{400E132F-86B5-B285-C4DF-5518ABB18BF8}"/>
              </a:ext>
            </a:extLst>
          </p:cNvPr>
          <p:cNvSpPr txBox="1"/>
          <p:nvPr/>
        </p:nvSpPr>
        <p:spPr>
          <a:xfrm>
            <a:off x="811058" y="990375"/>
            <a:ext cx="3013929" cy="1200329"/>
          </a:xfrm>
          <a:prstGeom prst="rect">
            <a:avLst/>
          </a:prstGeom>
          <a:noFill/>
        </p:spPr>
        <p:txBody>
          <a:bodyPr wrap="square" rtlCol="0">
            <a:spAutoFit/>
          </a:bodyPr>
          <a:lstStyle/>
          <a:p>
            <a:r>
              <a:rPr lang="en-GB" sz="2400" dirty="0"/>
              <a:t>For currents above the spiking threshold the </a:t>
            </a:r>
            <a:r>
              <a:rPr lang="en-GB" sz="2400" dirty="0" err="1">
                <a:solidFill>
                  <a:srgbClr val="FF0000"/>
                </a:solidFill>
              </a:rPr>
              <a:t>interspike</a:t>
            </a:r>
            <a:r>
              <a:rPr lang="en-GB" sz="2400" dirty="0">
                <a:solidFill>
                  <a:srgbClr val="FF0000"/>
                </a:solidFill>
              </a:rPr>
              <a:t> interval </a:t>
            </a:r>
            <a:r>
              <a:rPr lang="en-GB" sz="2400" i="1" dirty="0"/>
              <a:t>T</a:t>
            </a:r>
            <a:r>
              <a:rPr lang="en-GB" sz="2400" dirty="0">
                <a:solidFill>
                  <a:srgbClr val="FF0000"/>
                </a:solidFill>
              </a:rPr>
              <a:t> </a:t>
            </a:r>
            <a:r>
              <a:rPr lang="en-GB" sz="2400" dirty="0"/>
              <a:t>is:</a:t>
            </a:r>
          </a:p>
        </p:txBody>
      </p:sp>
      <p:pic>
        <p:nvPicPr>
          <p:cNvPr id="6" name="Picture 5">
            <a:extLst>
              <a:ext uri="{FF2B5EF4-FFF2-40B4-BE49-F238E27FC236}">
                <a16:creationId xmlns:a16="http://schemas.microsoft.com/office/drawing/2014/main" id="{34EE0464-F2C3-0CB8-0D12-8AECE48C5942}"/>
              </a:ext>
            </a:extLst>
          </p:cNvPr>
          <p:cNvPicPr>
            <a:picLocks noChangeAspect="1"/>
          </p:cNvPicPr>
          <p:nvPr/>
        </p:nvPicPr>
        <p:blipFill>
          <a:blip r:embed="rId2"/>
          <a:stretch>
            <a:fillRect/>
          </a:stretch>
        </p:blipFill>
        <p:spPr>
          <a:xfrm>
            <a:off x="4209032" y="1170525"/>
            <a:ext cx="6750086" cy="1074408"/>
          </a:xfrm>
          <a:prstGeom prst="rect">
            <a:avLst/>
          </a:prstGeom>
        </p:spPr>
      </p:pic>
    </p:spTree>
    <p:extLst>
      <p:ext uri="{BB962C8B-B14F-4D97-AF65-F5344CB8AC3E}">
        <p14:creationId xmlns:p14="http://schemas.microsoft.com/office/powerpoint/2010/main" val="14594539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A36099F-0D34-439D-AFDB-AA43A893BFE7}"/>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The f-I Curve</a:t>
            </a:r>
          </a:p>
        </p:txBody>
      </p:sp>
      <p:cxnSp>
        <p:nvCxnSpPr>
          <p:cNvPr id="5" name="Straight Connector 4">
            <a:extLst>
              <a:ext uri="{FF2B5EF4-FFF2-40B4-BE49-F238E27FC236}">
                <a16:creationId xmlns:a16="http://schemas.microsoft.com/office/drawing/2014/main" id="{E8E5602E-975D-4772-AC95-E42824EE60B6}"/>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34DD444E-0204-41F5-84BE-0175EE200285}"/>
              </a:ext>
            </a:extLst>
          </p:cNvPr>
          <p:cNvSpPr txBox="1">
            <a:spLocks/>
          </p:cNvSpPr>
          <p:nvPr/>
        </p:nvSpPr>
        <p:spPr>
          <a:xfrm>
            <a:off x="128046" y="3011173"/>
            <a:ext cx="12063954" cy="60800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400" dirty="0"/>
          </a:p>
          <a:p>
            <a:endParaRPr lang="en-GB" sz="2400" dirty="0"/>
          </a:p>
          <a:p>
            <a:endParaRPr lang="en-GB" sz="2400" b="1" dirty="0"/>
          </a:p>
          <a:p>
            <a:endParaRPr lang="en-GB" sz="2400" dirty="0"/>
          </a:p>
          <a:p>
            <a:endParaRPr lang="en-GB" dirty="0"/>
          </a:p>
          <a:p>
            <a:endParaRPr lang="en-GB" dirty="0"/>
          </a:p>
          <a:p>
            <a:endParaRPr lang="en-GB" dirty="0"/>
          </a:p>
          <a:p>
            <a:endParaRPr lang="en-GB" dirty="0"/>
          </a:p>
        </p:txBody>
      </p:sp>
      <p:sp>
        <p:nvSpPr>
          <p:cNvPr id="11" name="Content Placeholder 2">
            <a:extLst>
              <a:ext uri="{FF2B5EF4-FFF2-40B4-BE49-F238E27FC236}">
                <a16:creationId xmlns:a16="http://schemas.microsoft.com/office/drawing/2014/main" id="{F6A8EB55-FBE6-4733-9A69-11E9F1E2A3AC}"/>
              </a:ext>
            </a:extLst>
          </p:cNvPr>
          <p:cNvSpPr txBox="1">
            <a:spLocks/>
          </p:cNvSpPr>
          <p:nvPr/>
        </p:nvSpPr>
        <p:spPr>
          <a:xfrm>
            <a:off x="164664" y="836622"/>
            <a:ext cx="11862671" cy="64731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000" dirty="0"/>
          </a:p>
          <a:p>
            <a:pPr marL="0" indent="0">
              <a:buNone/>
            </a:pPr>
            <a:endParaRPr lang="en-GB" sz="2000" dirty="0"/>
          </a:p>
          <a:p>
            <a:endParaRPr lang="en-GB" sz="2000" dirty="0"/>
          </a:p>
          <a:p>
            <a:endParaRPr lang="en-GB" sz="2000" dirty="0"/>
          </a:p>
          <a:p>
            <a:endParaRPr lang="en-GB" sz="2000" dirty="0"/>
          </a:p>
          <a:p>
            <a:endParaRPr lang="en-GB" sz="2000" dirty="0"/>
          </a:p>
          <a:p>
            <a:endParaRPr lang="en-GB" dirty="0"/>
          </a:p>
          <a:p>
            <a:endParaRPr lang="en-GB" dirty="0"/>
          </a:p>
        </p:txBody>
      </p:sp>
      <p:sp>
        <p:nvSpPr>
          <p:cNvPr id="2" name="TextBox 1">
            <a:extLst>
              <a:ext uri="{FF2B5EF4-FFF2-40B4-BE49-F238E27FC236}">
                <a16:creationId xmlns:a16="http://schemas.microsoft.com/office/drawing/2014/main" id="{400E132F-86B5-B285-C4DF-5518ABB18BF8}"/>
              </a:ext>
            </a:extLst>
          </p:cNvPr>
          <p:cNvSpPr txBox="1"/>
          <p:nvPr/>
        </p:nvSpPr>
        <p:spPr>
          <a:xfrm>
            <a:off x="811058" y="990375"/>
            <a:ext cx="3013929" cy="1200329"/>
          </a:xfrm>
          <a:prstGeom prst="rect">
            <a:avLst/>
          </a:prstGeom>
          <a:noFill/>
        </p:spPr>
        <p:txBody>
          <a:bodyPr wrap="square" rtlCol="0">
            <a:spAutoFit/>
          </a:bodyPr>
          <a:lstStyle/>
          <a:p>
            <a:r>
              <a:rPr lang="en-GB" sz="2400" dirty="0"/>
              <a:t>For currents above the spiking threshold the </a:t>
            </a:r>
            <a:r>
              <a:rPr lang="en-GB" sz="2400" dirty="0" err="1">
                <a:solidFill>
                  <a:srgbClr val="FF0000"/>
                </a:solidFill>
              </a:rPr>
              <a:t>interspike</a:t>
            </a:r>
            <a:r>
              <a:rPr lang="en-GB" sz="2400" dirty="0">
                <a:solidFill>
                  <a:srgbClr val="FF0000"/>
                </a:solidFill>
              </a:rPr>
              <a:t> interval </a:t>
            </a:r>
            <a:r>
              <a:rPr lang="en-GB" sz="2400" i="1" dirty="0"/>
              <a:t>T</a:t>
            </a:r>
            <a:r>
              <a:rPr lang="en-GB" sz="2400" dirty="0">
                <a:solidFill>
                  <a:srgbClr val="FF0000"/>
                </a:solidFill>
              </a:rPr>
              <a:t> </a:t>
            </a:r>
            <a:r>
              <a:rPr lang="en-GB" sz="2400" dirty="0"/>
              <a:t>is:</a:t>
            </a:r>
          </a:p>
        </p:txBody>
      </p:sp>
      <p:pic>
        <p:nvPicPr>
          <p:cNvPr id="6" name="Picture 5">
            <a:extLst>
              <a:ext uri="{FF2B5EF4-FFF2-40B4-BE49-F238E27FC236}">
                <a16:creationId xmlns:a16="http://schemas.microsoft.com/office/drawing/2014/main" id="{34EE0464-F2C3-0CB8-0D12-8AECE48C5942}"/>
              </a:ext>
            </a:extLst>
          </p:cNvPr>
          <p:cNvPicPr>
            <a:picLocks noChangeAspect="1"/>
          </p:cNvPicPr>
          <p:nvPr/>
        </p:nvPicPr>
        <p:blipFill>
          <a:blip r:embed="rId2"/>
          <a:stretch>
            <a:fillRect/>
          </a:stretch>
        </p:blipFill>
        <p:spPr>
          <a:xfrm>
            <a:off x="4209032" y="1170525"/>
            <a:ext cx="6750086" cy="1074408"/>
          </a:xfrm>
          <a:prstGeom prst="rect">
            <a:avLst/>
          </a:prstGeom>
        </p:spPr>
      </p:pic>
      <p:pic>
        <p:nvPicPr>
          <p:cNvPr id="21" name="Picture 20">
            <a:extLst>
              <a:ext uri="{FF2B5EF4-FFF2-40B4-BE49-F238E27FC236}">
                <a16:creationId xmlns:a16="http://schemas.microsoft.com/office/drawing/2014/main" id="{41D32BB2-4C2A-0AA1-ED60-88FD0FF5C5D2}"/>
              </a:ext>
            </a:extLst>
          </p:cNvPr>
          <p:cNvPicPr>
            <a:picLocks noChangeAspect="1"/>
          </p:cNvPicPr>
          <p:nvPr/>
        </p:nvPicPr>
        <p:blipFill>
          <a:blip r:embed="rId3"/>
          <a:stretch>
            <a:fillRect/>
          </a:stretch>
        </p:blipFill>
        <p:spPr>
          <a:xfrm>
            <a:off x="4085120" y="2553839"/>
            <a:ext cx="7236256" cy="1190136"/>
          </a:xfrm>
          <a:prstGeom prst="rect">
            <a:avLst/>
          </a:prstGeom>
        </p:spPr>
      </p:pic>
      <p:sp>
        <p:nvSpPr>
          <p:cNvPr id="22" name="TextBox 21">
            <a:extLst>
              <a:ext uri="{FF2B5EF4-FFF2-40B4-BE49-F238E27FC236}">
                <a16:creationId xmlns:a16="http://schemas.microsoft.com/office/drawing/2014/main" id="{76507D76-79BD-17C0-3FA7-16254F6DD413}"/>
              </a:ext>
            </a:extLst>
          </p:cNvPr>
          <p:cNvSpPr txBox="1"/>
          <p:nvPr/>
        </p:nvSpPr>
        <p:spPr>
          <a:xfrm>
            <a:off x="1664407" y="2763084"/>
            <a:ext cx="3013929" cy="461665"/>
          </a:xfrm>
          <a:prstGeom prst="rect">
            <a:avLst/>
          </a:prstGeom>
          <a:noFill/>
        </p:spPr>
        <p:txBody>
          <a:bodyPr wrap="square" rtlCol="0">
            <a:spAutoFit/>
          </a:bodyPr>
          <a:lstStyle/>
          <a:p>
            <a:r>
              <a:rPr lang="en-GB" sz="2400" dirty="0"/>
              <a:t>Or equivalently:</a:t>
            </a:r>
          </a:p>
        </p:txBody>
      </p:sp>
    </p:spTree>
    <p:extLst>
      <p:ext uri="{BB962C8B-B14F-4D97-AF65-F5344CB8AC3E}">
        <p14:creationId xmlns:p14="http://schemas.microsoft.com/office/powerpoint/2010/main" val="1474578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63784F-CEDD-40F2-A7CA-AA0EAD131C60}"/>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Types of Neuron Model</a:t>
            </a:r>
          </a:p>
        </p:txBody>
      </p:sp>
      <p:cxnSp>
        <p:nvCxnSpPr>
          <p:cNvPr id="5" name="Straight Connector 4">
            <a:extLst>
              <a:ext uri="{FF2B5EF4-FFF2-40B4-BE49-F238E27FC236}">
                <a16:creationId xmlns:a16="http://schemas.microsoft.com/office/drawing/2014/main" id="{70BB1D1F-4F9C-4FD2-AA09-4643FF1C7F85}"/>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13C93BDB-517E-48B6-B358-06466C193353}"/>
              </a:ext>
            </a:extLst>
          </p:cNvPr>
          <p:cNvSpPr>
            <a:spLocks noGrp="1"/>
          </p:cNvSpPr>
          <p:nvPr>
            <p:ph idx="1"/>
          </p:nvPr>
        </p:nvSpPr>
        <p:spPr>
          <a:xfrm>
            <a:off x="379411" y="1396645"/>
            <a:ext cx="11242002" cy="5913937"/>
          </a:xfrm>
        </p:spPr>
        <p:txBody>
          <a:bodyPr>
            <a:normAutofit/>
          </a:bodyPr>
          <a:lstStyle/>
          <a:p>
            <a:r>
              <a:rPr lang="en-GB" sz="2200" dirty="0"/>
              <a:t>Neuron models may be </a:t>
            </a:r>
            <a:r>
              <a:rPr lang="en-GB" sz="2200" dirty="0">
                <a:solidFill>
                  <a:srgbClr val="FF0000"/>
                </a:solidFill>
              </a:rPr>
              <a:t>biophysically detailed </a:t>
            </a:r>
            <a:r>
              <a:rPr lang="en-GB" sz="2200" dirty="0"/>
              <a:t>or </a:t>
            </a:r>
            <a:r>
              <a:rPr lang="en-GB" sz="2200" dirty="0">
                <a:solidFill>
                  <a:srgbClr val="FF0000"/>
                </a:solidFill>
              </a:rPr>
              <a:t>simple and abstract</a:t>
            </a:r>
          </a:p>
          <a:p>
            <a:endParaRPr lang="en-GB" sz="2200" dirty="0">
              <a:solidFill>
                <a:srgbClr val="FF0000"/>
              </a:solidFill>
            </a:endParaRPr>
          </a:p>
          <a:p>
            <a:r>
              <a:rPr lang="en-GB" sz="2200" dirty="0"/>
              <a:t>Detailed models often have many </a:t>
            </a:r>
            <a:r>
              <a:rPr lang="en-GB" sz="2200" dirty="0">
                <a:solidFill>
                  <a:srgbClr val="FF0000"/>
                </a:solidFill>
              </a:rPr>
              <a:t>free parameters</a:t>
            </a:r>
            <a:r>
              <a:rPr lang="en-GB" sz="2200" dirty="0"/>
              <a:t>, cannot be </a:t>
            </a:r>
            <a:r>
              <a:rPr lang="en-GB" sz="2200" dirty="0">
                <a:solidFill>
                  <a:srgbClr val="FF0000"/>
                </a:solidFill>
              </a:rPr>
              <a:t>solved mathematically </a:t>
            </a:r>
            <a:r>
              <a:rPr lang="en-GB" sz="2200" dirty="0"/>
              <a:t>and are difficult to </a:t>
            </a:r>
            <a:r>
              <a:rPr lang="en-GB" sz="2200" dirty="0">
                <a:solidFill>
                  <a:srgbClr val="FF0000"/>
                </a:solidFill>
              </a:rPr>
              <a:t>draw general conclusions </a:t>
            </a:r>
            <a:r>
              <a:rPr lang="en-GB" sz="2200" dirty="0"/>
              <a:t>from when simulated</a:t>
            </a:r>
          </a:p>
          <a:p>
            <a:endParaRPr lang="en-GB" sz="2200" dirty="0"/>
          </a:p>
          <a:p>
            <a:r>
              <a:rPr lang="en-GB" sz="2200" dirty="0"/>
              <a:t>Abstract models may </a:t>
            </a:r>
            <a:r>
              <a:rPr lang="en-GB" sz="2200" dirty="0">
                <a:solidFill>
                  <a:srgbClr val="FF0000"/>
                </a:solidFill>
              </a:rPr>
              <a:t>overlook important phenomena </a:t>
            </a:r>
            <a:r>
              <a:rPr lang="en-GB" sz="2200" dirty="0"/>
              <a:t>in real biological neurons</a:t>
            </a:r>
          </a:p>
          <a:p>
            <a:endParaRPr lang="en-GB" sz="2200" dirty="0"/>
          </a:p>
          <a:p>
            <a:r>
              <a:rPr lang="en-GB" sz="2200" dirty="0"/>
              <a:t>The level of detail included in a model is typically chosen based on the phenomena we would like to understand</a:t>
            </a:r>
          </a:p>
          <a:p>
            <a:endParaRPr lang="en-GB" sz="2200" dirty="0"/>
          </a:p>
          <a:p>
            <a:pPr marL="0" indent="0">
              <a:buNone/>
            </a:pPr>
            <a:endParaRPr lang="en-GB" dirty="0"/>
          </a:p>
          <a:p>
            <a:endParaRPr lang="en-GB" dirty="0"/>
          </a:p>
          <a:p>
            <a:endParaRPr lang="en-GB" dirty="0"/>
          </a:p>
          <a:p>
            <a:endParaRPr lang="en-GB" dirty="0"/>
          </a:p>
        </p:txBody>
      </p:sp>
    </p:spTree>
    <p:extLst>
      <p:ext uri="{BB962C8B-B14F-4D97-AF65-F5344CB8AC3E}">
        <p14:creationId xmlns:p14="http://schemas.microsoft.com/office/powerpoint/2010/main" val="37242193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A36099F-0D34-439D-AFDB-AA43A893BFE7}"/>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The f-I Curve</a:t>
            </a:r>
          </a:p>
        </p:txBody>
      </p:sp>
      <p:cxnSp>
        <p:nvCxnSpPr>
          <p:cNvPr id="5" name="Straight Connector 4">
            <a:extLst>
              <a:ext uri="{FF2B5EF4-FFF2-40B4-BE49-F238E27FC236}">
                <a16:creationId xmlns:a16="http://schemas.microsoft.com/office/drawing/2014/main" id="{E8E5602E-975D-4772-AC95-E42824EE60B6}"/>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34DD444E-0204-41F5-84BE-0175EE200285}"/>
              </a:ext>
            </a:extLst>
          </p:cNvPr>
          <p:cNvSpPr txBox="1">
            <a:spLocks/>
          </p:cNvSpPr>
          <p:nvPr/>
        </p:nvSpPr>
        <p:spPr>
          <a:xfrm>
            <a:off x="128046" y="3011173"/>
            <a:ext cx="12063954" cy="60800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400" dirty="0"/>
          </a:p>
          <a:p>
            <a:endParaRPr lang="en-GB" sz="2400" dirty="0"/>
          </a:p>
          <a:p>
            <a:endParaRPr lang="en-GB" sz="2400" b="1" dirty="0"/>
          </a:p>
          <a:p>
            <a:endParaRPr lang="en-GB" sz="2400" dirty="0"/>
          </a:p>
          <a:p>
            <a:endParaRPr lang="en-GB" dirty="0"/>
          </a:p>
          <a:p>
            <a:endParaRPr lang="en-GB" dirty="0"/>
          </a:p>
          <a:p>
            <a:endParaRPr lang="en-GB" dirty="0"/>
          </a:p>
          <a:p>
            <a:endParaRPr lang="en-GB" dirty="0"/>
          </a:p>
        </p:txBody>
      </p:sp>
      <p:sp>
        <p:nvSpPr>
          <p:cNvPr id="11" name="Content Placeholder 2">
            <a:extLst>
              <a:ext uri="{FF2B5EF4-FFF2-40B4-BE49-F238E27FC236}">
                <a16:creationId xmlns:a16="http://schemas.microsoft.com/office/drawing/2014/main" id="{F6A8EB55-FBE6-4733-9A69-11E9F1E2A3AC}"/>
              </a:ext>
            </a:extLst>
          </p:cNvPr>
          <p:cNvSpPr txBox="1">
            <a:spLocks/>
          </p:cNvSpPr>
          <p:nvPr/>
        </p:nvSpPr>
        <p:spPr>
          <a:xfrm>
            <a:off x="164664" y="836622"/>
            <a:ext cx="11862671" cy="64731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000" dirty="0"/>
          </a:p>
          <a:p>
            <a:pPr marL="0" indent="0">
              <a:buNone/>
            </a:pPr>
            <a:endParaRPr lang="en-GB" sz="2000" dirty="0"/>
          </a:p>
          <a:p>
            <a:endParaRPr lang="en-GB" sz="2000" dirty="0"/>
          </a:p>
          <a:p>
            <a:endParaRPr lang="en-GB" sz="2000" dirty="0"/>
          </a:p>
          <a:p>
            <a:endParaRPr lang="en-GB" sz="2000" dirty="0"/>
          </a:p>
          <a:p>
            <a:endParaRPr lang="en-GB" sz="2000" dirty="0"/>
          </a:p>
          <a:p>
            <a:endParaRPr lang="en-GB" dirty="0"/>
          </a:p>
          <a:p>
            <a:endParaRPr lang="en-GB" dirty="0"/>
          </a:p>
        </p:txBody>
      </p:sp>
      <p:sp>
        <p:nvSpPr>
          <p:cNvPr id="2" name="TextBox 1">
            <a:extLst>
              <a:ext uri="{FF2B5EF4-FFF2-40B4-BE49-F238E27FC236}">
                <a16:creationId xmlns:a16="http://schemas.microsoft.com/office/drawing/2014/main" id="{400E132F-86B5-B285-C4DF-5518ABB18BF8}"/>
              </a:ext>
            </a:extLst>
          </p:cNvPr>
          <p:cNvSpPr txBox="1"/>
          <p:nvPr/>
        </p:nvSpPr>
        <p:spPr>
          <a:xfrm>
            <a:off x="811058" y="990375"/>
            <a:ext cx="3013929" cy="1200329"/>
          </a:xfrm>
          <a:prstGeom prst="rect">
            <a:avLst/>
          </a:prstGeom>
          <a:noFill/>
        </p:spPr>
        <p:txBody>
          <a:bodyPr wrap="square" rtlCol="0">
            <a:spAutoFit/>
          </a:bodyPr>
          <a:lstStyle/>
          <a:p>
            <a:r>
              <a:rPr lang="en-GB" sz="2400" dirty="0"/>
              <a:t>For currents above the spiking threshold the </a:t>
            </a:r>
            <a:r>
              <a:rPr lang="en-GB" sz="2400" dirty="0" err="1">
                <a:solidFill>
                  <a:srgbClr val="FF0000"/>
                </a:solidFill>
              </a:rPr>
              <a:t>interspike</a:t>
            </a:r>
            <a:r>
              <a:rPr lang="en-GB" sz="2400" dirty="0">
                <a:solidFill>
                  <a:srgbClr val="FF0000"/>
                </a:solidFill>
              </a:rPr>
              <a:t> interval </a:t>
            </a:r>
            <a:r>
              <a:rPr lang="en-GB" sz="2400" i="1" dirty="0"/>
              <a:t>T</a:t>
            </a:r>
            <a:r>
              <a:rPr lang="en-GB" sz="2400" dirty="0">
                <a:solidFill>
                  <a:srgbClr val="FF0000"/>
                </a:solidFill>
              </a:rPr>
              <a:t> </a:t>
            </a:r>
            <a:r>
              <a:rPr lang="en-GB" sz="2400" dirty="0"/>
              <a:t>is:</a:t>
            </a:r>
          </a:p>
        </p:txBody>
      </p:sp>
      <p:sp>
        <p:nvSpPr>
          <p:cNvPr id="20" name="TextBox 19">
            <a:extLst>
              <a:ext uri="{FF2B5EF4-FFF2-40B4-BE49-F238E27FC236}">
                <a16:creationId xmlns:a16="http://schemas.microsoft.com/office/drawing/2014/main" id="{BE4E76BF-70A6-ECFE-1487-F3CF7DFBE1ED}"/>
              </a:ext>
            </a:extLst>
          </p:cNvPr>
          <p:cNvSpPr txBox="1"/>
          <p:nvPr/>
        </p:nvSpPr>
        <p:spPr>
          <a:xfrm>
            <a:off x="838200" y="4374782"/>
            <a:ext cx="8493367" cy="461665"/>
          </a:xfrm>
          <a:prstGeom prst="rect">
            <a:avLst/>
          </a:prstGeom>
          <a:noFill/>
        </p:spPr>
        <p:txBody>
          <a:bodyPr wrap="square" rtlCol="0">
            <a:spAutoFit/>
          </a:bodyPr>
          <a:lstStyle/>
          <a:p>
            <a:r>
              <a:rPr lang="en-GB" sz="2400" dirty="0"/>
              <a:t>So the f-I curve must be:</a:t>
            </a:r>
          </a:p>
        </p:txBody>
      </p:sp>
      <p:pic>
        <p:nvPicPr>
          <p:cNvPr id="6" name="Picture 5">
            <a:extLst>
              <a:ext uri="{FF2B5EF4-FFF2-40B4-BE49-F238E27FC236}">
                <a16:creationId xmlns:a16="http://schemas.microsoft.com/office/drawing/2014/main" id="{34EE0464-F2C3-0CB8-0D12-8AECE48C5942}"/>
              </a:ext>
            </a:extLst>
          </p:cNvPr>
          <p:cNvPicPr>
            <a:picLocks noChangeAspect="1"/>
          </p:cNvPicPr>
          <p:nvPr/>
        </p:nvPicPr>
        <p:blipFill>
          <a:blip r:embed="rId2"/>
          <a:stretch>
            <a:fillRect/>
          </a:stretch>
        </p:blipFill>
        <p:spPr>
          <a:xfrm>
            <a:off x="4209032" y="1170525"/>
            <a:ext cx="6750086" cy="1074408"/>
          </a:xfrm>
          <a:prstGeom prst="rect">
            <a:avLst/>
          </a:prstGeom>
        </p:spPr>
      </p:pic>
      <p:pic>
        <p:nvPicPr>
          <p:cNvPr id="21" name="Picture 20">
            <a:extLst>
              <a:ext uri="{FF2B5EF4-FFF2-40B4-BE49-F238E27FC236}">
                <a16:creationId xmlns:a16="http://schemas.microsoft.com/office/drawing/2014/main" id="{41D32BB2-4C2A-0AA1-ED60-88FD0FF5C5D2}"/>
              </a:ext>
            </a:extLst>
          </p:cNvPr>
          <p:cNvPicPr>
            <a:picLocks noChangeAspect="1"/>
          </p:cNvPicPr>
          <p:nvPr/>
        </p:nvPicPr>
        <p:blipFill>
          <a:blip r:embed="rId3"/>
          <a:stretch>
            <a:fillRect/>
          </a:stretch>
        </p:blipFill>
        <p:spPr>
          <a:xfrm>
            <a:off x="4085120" y="2553839"/>
            <a:ext cx="7236256" cy="1190136"/>
          </a:xfrm>
          <a:prstGeom prst="rect">
            <a:avLst/>
          </a:prstGeom>
        </p:spPr>
      </p:pic>
      <p:sp>
        <p:nvSpPr>
          <p:cNvPr id="22" name="TextBox 21">
            <a:extLst>
              <a:ext uri="{FF2B5EF4-FFF2-40B4-BE49-F238E27FC236}">
                <a16:creationId xmlns:a16="http://schemas.microsoft.com/office/drawing/2014/main" id="{76507D76-79BD-17C0-3FA7-16254F6DD413}"/>
              </a:ext>
            </a:extLst>
          </p:cNvPr>
          <p:cNvSpPr txBox="1"/>
          <p:nvPr/>
        </p:nvSpPr>
        <p:spPr>
          <a:xfrm>
            <a:off x="1664407" y="2763084"/>
            <a:ext cx="3013929" cy="461665"/>
          </a:xfrm>
          <a:prstGeom prst="rect">
            <a:avLst/>
          </a:prstGeom>
          <a:noFill/>
        </p:spPr>
        <p:txBody>
          <a:bodyPr wrap="square" rtlCol="0">
            <a:spAutoFit/>
          </a:bodyPr>
          <a:lstStyle/>
          <a:p>
            <a:r>
              <a:rPr lang="en-GB" sz="2400" dirty="0"/>
              <a:t>Or equivalently:</a:t>
            </a:r>
          </a:p>
        </p:txBody>
      </p:sp>
      <p:pic>
        <p:nvPicPr>
          <p:cNvPr id="24" name="Picture 23">
            <a:extLst>
              <a:ext uri="{FF2B5EF4-FFF2-40B4-BE49-F238E27FC236}">
                <a16:creationId xmlns:a16="http://schemas.microsoft.com/office/drawing/2014/main" id="{F323A03D-47A8-F09A-5BC5-E00B0B9F1B3F}"/>
              </a:ext>
            </a:extLst>
          </p:cNvPr>
          <p:cNvPicPr>
            <a:picLocks noChangeAspect="1"/>
          </p:cNvPicPr>
          <p:nvPr/>
        </p:nvPicPr>
        <p:blipFill>
          <a:blip r:embed="rId4"/>
          <a:stretch>
            <a:fillRect/>
          </a:stretch>
        </p:blipFill>
        <p:spPr>
          <a:xfrm>
            <a:off x="33774" y="5057766"/>
            <a:ext cx="12030180" cy="1359854"/>
          </a:xfrm>
          <a:prstGeom prst="rect">
            <a:avLst/>
          </a:prstGeom>
        </p:spPr>
      </p:pic>
      <p:sp>
        <p:nvSpPr>
          <p:cNvPr id="13" name="TextBox 12">
            <a:extLst>
              <a:ext uri="{FF2B5EF4-FFF2-40B4-BE49-F238E27FC236}">
                <a16:creationId xmlns:a16="http://schemas.microsoft.com/office/drawing/2014/main" id="{53B0972F-9577-6EB8-1B51-DF9694EBC764}"/>
              </a:ext>
            </a:extLst>
          </p:cNvPr>
          <p:cNvSpPr txBox="1"/>
          <p:nvPr/>
        </p:nvSpPr>
        <p:spPr>
          <a:xfrm>
            <a:off x="811058" y="3697879"/>
            <a:ext cx="8493367" cy="461665"/>
          </a:xfrm>
          <a:prstGeom prst="rect">
            <a:avLst/>
          </a:prstGeom>
          <a:noFill/>
        </p:spPr>
        <p:txBody>
          <a:bodyPr wrap="square" rtlCol="0">
            <a:spAutoFit/>
          </a:bodyPr>
          <a:lstStyle/>
          <a:p>
            <a:r>
              <a:rPr lang="en-GB" sz="2400" dirty="0"/>
              <a:t>For currents below threshold the neuron never spikes….</a:t>
            </a:r>
          </a:p>
        </p:txBody>
      </p:sp>
    </p:spTree>
    <p:extLst>
      <p:ext uri="{BB962C8B-B14F-4D97-AF65-F5344CB8AC3E}">
        <p14:creationId xmlns:p14="http://schemas.microsoft.com/office/powerpoint/2010/main" val="18331393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A36099F-0D34-439D-AFDB-AA43A893BFE7}"/>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The f-I Curve – Limiting Behaviour</a:t>
            </a:r>
          </a:p>
        </p:txBody>
      </p:sp>
      <p:cxnSp>
        <p:nvCxnSpPr>
          <p:cNvPr id="5" name="Straight Connector 4">
            <a:extLst>
              <a:ext uri="{FF2B5EF4-FFF2-40B4-BE49-F238E27FC236}">
                <a16:creationId xmlns:a16="http://schemas.microsoft.com/office/drawing/2014/main" id="{E8E5602E-975D-4772-AC95-E42824EE60B6}"/>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34DD444E-0204-41F5-84BE-0175EE200285}"/>
              </a:ext>
            </a:extLst>
          </p:cNvPr>
          <p:cNvSpPr txBox="1">
            <a:spLocks/>
          </p:cNvSpPr>
          <p:nvPr/>
        </p:nvSpPr>
        <p:spPr>
          <a:xfrm>
            <a:off x="128046" y="3011173"/>
            <a:ext cx="12063954" cy="60800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400" dirty="0"/>
          </a:p>
          <a:p>
            <a:endParaRPr lang="en-GB" sz="2400" dirty="0"/>
          </a:p>
          <a:p>
            <a:endParaRPr lang="en-GB" sz="2400" b="1" dirty="0"/>
          </a:p>
          <a:p>
            <a:endParaRPr lang="en-GB" sz="2400" dirty="0"/>
          </a:p>
          <a:p>
            <a:endParaRPr lang="en-GB" dirty="0"/>
          </a:p>
          <a:p>
            <a:endParaRPr lang="en-GB" dirty="0"/>
          </a:p>
          <a:p>
            <a:endParaRPr lang="en-GB" dirty="0"/>
          </a:p>
          <a:p>
            <a:endParaRPr lang="en-GB" dirty="0"/>
          </a:p>
        </p:txBody>
      </p:sp>
      <p:sp>
        <p:nvSpPr>
          <p:cNvPr id="11" name="Content Placeholder 2">
            <a:extLst>
              <a:ext uri="{FF2B5EF4-FFF2-40B4-BE49-F238E27FC236}">
                <a16:creationId xmlns:a16="http://schemas.microsoft.com/office/drawing/2014/main" id="{F6A8EB55-FBE6-4733-9A69-11E9F1E2A3AC}"/>
              </a:ext>
            </a:extLst>
          </p:cNvPr>
          <p:cNvSpPr txBox="1">
            <a:spLocks/>
          </p:cNvSpPr>
          <p:nvPr/>
        </p:nvSpPr>
        <p:spPr>
          <a:xfrm>
            <a:off x="164664" y="836622"/>
            <a:ext cx="11862671" cy="64731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000" dirty="0"/>
          </a:p>
          <a:p>
            <a:pPr marL="0" indent="0">
              <a:buNone/>
            </a:pPr>
            <a:endParaRPr lang="en-GB" sz="2000" dirty="0"/>
          </a:p>
          <a:p>
            <a:endParaRPr lang="en-GB" sz="2000" dirty="0"/>
          </a:p>
          <a:p>
            <a:endParaRPr lang="en-GB" sz="2000" dirty="0"/>
          </a:p>
          <a:p>
            <a:endParaRPr lang="en-GB" sz="2000" dirty="0"/>
          </a:p>
          <a:p>
            <a:r>
              <a:rPr lang="en-GB" sz="2000" dirty="0"/>
              <a:t>How does this function behave? Does it look like real neurons/the Hodgkin-Huxley model? Useful to look at limiting behaviour (e.g., strong input currents).</a:t>
            </a:r>
          </a:p>
          <a:p>
            <a:endParaRPr lang="en-GB" sz="2000" dirty="0"/>
          </a:p>
          <a:p>
            <a:pPr marL="0" indent="0">
              <a:buNone/>
            </a:pPr>
            <a:endParaRPr lang="en-GB" sz="2000" dirty="0"/>
          </a:p>
          <a:p>
            <a:endParaRPr lang="en-GB" dirty="0"/>
          </a:p>
          <a:p>
            <a:endParaRPr lang="en-GB" dirty="0"/>
          </a:p>
        </p:txBody>
      </p:sp>
      <p:pic>
        <p:nvPicPr>
          <p:cNvPr id="10" name="Picture 9">
            <a:extLst>
              <a:ext uri="{FF2B5EF4-FFF2-40B4-BE49-F238E27FC236}">
                <a16:creationId xmlns:a16="http://schemas.microsoft.com/office/drawing/2014/main" id="{FDA0B223-B68A-388C-BFD6-DB31843C5E6F}"/>
              </a:ext>
            </a:extLst>
          </p:cNvPr>
          <p:cNvPicPr>
            <a:picLocks noChangeAspect="1"/>
          </p:cNvPicPr>
          <p:nvPr/>
        </p:nvPicPr>
        <p:blipFill>
          <a:blip r:embed="rId2"/>
          <a:stretch>
            <a:fillRect/>
          </a:stretch>
        </p:blipFill>
        <p:spPr>
          <a:xfrm>
            <a:off x="0" y="943857"/>
            <a:ext cx="12030180" cy="1359854"/>
          </a:xfrm>
          <a:prstGeom prst="rect">
            <a:avLst/>
          </a:prstGeom>
        </p:spPr>
      </p:pic>
    </p:spTree>
    <p:extLst>
      <p:ext uri="{BB962C8B-B14F-4D97-AF65-F5344CB8AC3E}">
        <p14:creationId xmlns:p14="http://schemas.microsoft.com/office/powerpoint/2010/main" val="11317095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A36099F-0D34-439D-AFDB-AA43A893BFE7}"/>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The f-I Curve – Limiting Behaviour</a:t>
            </a:r>
          </a:p>
        </p:txBody>
      </p:sp>
      <p:cxnSp>
        <p:nvCxnSpPr>
          <p:cNvPr id="5" name="Straight Connector 4">
            <a:extLst>
              <a:ext uri="{FF2B5EF4-FFF2-40B4-BE49-F238E27FC236}">
                <a16:creationId xmlns:a16="http://schemas.microsoft.com/office/drawing/2014/main" id="{E8E5602E-975D-4772-AC95-E42824EE60B6}"/>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34DD444E-0204-41F5-84BE-0175EE200285}"/>
              </a:ext>
            </a:extLst>
          </p:cNvPr>
          <p:cNvSpPr txBox="1">
            <a:spLocks/>
          </p:cNvSpPr>
          <p:nvPr/>
        </p:nvSpPr>
        <p:spPr>
          <a:xfrm>
            <a:off x="128046" y="3011173"/>
            <a:ext cx="12063954" cy="60800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400" dirty="0"/>
          </a:p>
          <a:p>
            <a:endParaRPr lang="en-GB" sz="2400" dirty="0"/>
          </a:p>
          <a:p>
            <a:endParaRPr lang="en-GB" sz="2400" b="1" dirty="0"/>
          </a:p>
          <a:p>
            <a:endParaRPr lang="en-GB" sz="2400" dirty="0"/>
          </a:p>
          <a:p>
            <a:endParaRPr lang="en-GB" dirty="0"/>
          </a:p>
          <a:p>
            <a:endParaRPr lang="en-GB" dirty="0"/>
          </a:p>
          <a:p>
            <a:endParaRPr lang="en-GB" dirty="0"/>
          </a:p>
          <a:p>
            <a:endParaRPr lang="en-GB" dirty="0"/>
          </a:p>
        </p:txBody>
      </p:sp>
      <p:sp>
        <p:nvSpPr>
          <p:cNvPr id="11" name="Content Placeholder 2">
            <a:extLst>
              <a:ext uri="{FF2B5EF4-FFF2-40B4-BE49-F238E27FC236}">
                <a16:creationId xmlns:a16="http://schemas.microsoft.com/office/drawing/2014/main" id="{F6A8EB55-FBE6-4733-9A69-11E9F1E2A3AC}"/>
              </a:ext>
            </a:extLst>
          </p:cNvPr>
          <p:cNvSpPr txBox="1">
            <a:spLocks/>
          </p:cNvSpPr>
          <p:nvPr/>
        </p:nvSpPr>
        <p:spPr>
          <a:xfrm>
            <a:off x="164664" y="836622"/>
            <a:ext cx="11862671" cy="64731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000" dirty="0"/>
          </a:p>
          <a:p>
            <a:pPr marL="0" indent="0">
              <a:buNone/>
            </a:pPr>
            <a:endParaRPr lang="en-GB" sz="2000" dirty="0"/>
          </a:p>
          <a:p>
            <a:endParaRPr lang="en-GB" sz="2000" dirty="0"/>
          </a:p>
          <a:p>
            <a:endParaRPr lang="en-GB" sz="2000" dirty="0"/>
          </a:p>
          <a:p>
            <a:endParaRPr lang="en-GB" sz="2000" dirty="0"/>
          </a:p>
          <a:p>
            <a:r>
              <a:rPr lang="en-GB" sz="2000" dirty="0"/>
              <a:t>How does this function behave? Does it look like real neurons/the Hodgkin-Huxley model? Useful to look at limiting behaviour (e.g., strong input currents).</a:t>
            </a:r>
          </a:p>
          <a:p>
            <a:endParaRPr lang="en-GB" sz="2000" dirty="0"/>
          </a:p>
          <a:p>
            <a:pPr marL="0" indent="0">
              <a:buNone/>
            </a:pPr>
            <a:endParaRPr lang="en-GB" sz="2000" dirty="0"/>
          </a:p>
          <a:p>
            <a:r>
              <a:rPr lang="en-GB" sz="2000" dirty="0"/>
              <a:t>For strong input currents, using log(1+1/x) = 1/x (for large x):</a:t>
            </a:r>
          </a:p>
          <a:p>
            <a:endParaRPr lang="en-GB" sz="2000" dirty="0"/>
          </a:p>
          <a:p>
            <a:pPr marL="0" indent="0">
              <a:buNone/>
            </a:pPr>
            <a:endParaRPr lang="en-GB" sz="2000" dirty="0"/>
          </a:p>
          <a:p>
            <a:r>
              <a:rPr lang="en-GB" sz="2000" dirty="0"/>
              <a:t>Firing rate is zero below current threshold and linear for large current input - a bit like a </a:t>
            </a:r>
            <a:r>
              <a:rPr lang="en-GB" sz="2000" dirty="0" err="1"/>
              <a:t>ReLU</a:t>
            </a:r>
            <a:r>
              <a:rPr lang="en-GB" sz="2000" dirty="0"/>
              <a:t>. But it does something nonlinear in between…</a:t>
            </a:r>
          </a:p>
          <a:p>
            <a:endParaRPr lang="en-GB" dirty="0"/>
          </a:p>
          <a:p>
            <a:endParaRPr lang="en-GB" dirty="0"/>
          </a:p>
        </p:txBody>
      </p:sp>
      <p:pic>
        <p:nvPicPr>
          <p:cNvPr id="17" name="Picture 16">
            <a:extLst>
              <a:ext uri="{FF2B5EF4-FFF2-40B4-BE49-F238E27FC236}">
                <a16:creationId xmlns:a16="http://schemas.microsoft.com/office/drawing/2014/main" id="{FAF50E58-9D23-414A-B919-41E14577AFCB}"/>
              </a:ext>
            </a:extLst>
          </p:cNvPr>
          <p:cNvPicPr>
            <a:picLocks noChangeAspect="1"/>
          </p:cNvPicPr>
          <p:nvPr/>
        </p:nvPicPr>
        <p:blipFill>
          <a:blip r:embed="rId2"/>
          <a:stretch>
            <a:fillRect/>
          </a:stretch>
        </p:blipFill>
        <p:spPr>
          <a:xfrm>
            <a:off x="6925839" y="4115506"/>
            <a:ext cx="4984440" cy="725512"/>
          </a:xfrm>
          <a:prstGeom prst="rect">
            <a:avLst/>
          </a:prstGeom>
        </p:spPr>
      </p:pic>
      <p:pic>
        <p:nvPicPr>
          <p:cNvPr id="10" name="Picture 9">
            <a:extLst>
              <a:ext uri="{FF2B5EF4-FFF2-40B4-BE49-F238E27FC236}">
                <a16:creationId xmlns:a16="http://schemas.microsoft.com/office/drawing/2014/main" id="{FDA0B223-B68A-388C-BFD6-DB31843C5E6F}"/>
              </a:ext>
            </a:extLst>
          </p:cNvPr>
          <p:cNvPicPr>
            <a:picLocks noChangeAspect="1"/>
          </p:cNvPicPr>
          <p:nvPr/>
        </p:nvPicPr>
        <p:blipFill>
          <a:blip r:embed="rId3"/>
          <a:stretch>
            <a:fillRect/>
          </a:stretch>
        </p:blipFill>
        <p:spPr>
          <a:xfrm>
            <a:off x="0" y="943857"/>
            <a:ext cx="12030180" cy="1359854"/>
          </a:xfrm>
          <a:prstGeom prst="rect">
            <a:avLst/>
          </a:prstGeom>
        </p:spPr>
      </p:pic>
    </p:spTree>
    <p:extLst>
      <p:ext uri="{BB962C8B-B14F-4D97-AF65-F5344CB8AC3E}">
        <p14:creationId xmlns:p14="http://schemas.microsoft.com/office/powerpoint/2010/main" val="21423292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A36099F-0D34-439D-AFDB-AA43A893BFE7}"/>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The f-I Curve – LIF vs Hodgkin-Huxley</a:t>
            </a:r>
          </a:p>
        </p:txBody>
      </p:sp>
      <p:cxnSp>
        <p:nvCxnSpPr>
          <p:cNvPr id="5" name="Straight Connector 4">
            <a:extLst>
              <a:ext uri="{FF2B5EF4-FFF2-40B4-BE49-F238E27FC236}">
                <a16:creationId xmlns:a16="http://schemas.microsoft.com/office/drawing/2014/main" id="{E8E5602E-975D-4772-AC95-E42824EE60B6}"/>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34DD444E-0204-41F5-84BE-0175EE200285}"/>
              </a:ext>
            </a:extLst>
          </p:cNvPr>
          <p:cNvSpPr txBox="1">
            <a:spLocks/>
          </p:cNvSpPr>
          <p:nvPr/>
        </p:nvSpPr>
        <p:spPr>
          <a:xfrm>
            <a:off x="128046" y="3011173"/>
            <a:ext cx="12063954" cy="60800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400" dirty="0"/>
          </a:p>
          <a:p>
            <a:endParaRPr lang="en-GB" sz="2400" dirty="0"/>
          </a:p>
          <a:p>
            <a:endParaRPr lang="en-GB" sz="2400" b="1" dirty="0"/>
          </a:p>
          <a:p>
            <a:endParaRPr lang="en-GB" sz="2400" dirty="0"/>
          </a:p>
          <a:p>
            <a:endParaRPr lang="en-GB" dirty="0"/>
          </a:p>
          <a:p>
            <a:endParaRPr lang="en-GB" dirty="0"/>
          </a:p>
          <a:p>
            <a:endParaRPr lang="en-GB" dirty="0"/>
          </a:p>
          <a:p>
            <a:endParaRPr lang="en-GB" dirty="0"/>
          </a:p>
        </p:txBody>
      </p:sp>
      <p:pic>
        <p:nvPicPr>
          <p:cNvPr id="10" name="Picture 9">
            <a:extLst>
              <a:ext uri="{FF2B5EF4-FFF2-40B4-BE49-F238E27FC236}">
                <a16:creationId xmlns:a16="http://schemas.microsoft.com/office/drawing/2014/main" id="{32B775E1-92E0-4D66-84E6-346D18B10E78}"/>
              </a:ext>
            </a:extLst>
          </p:cNvPr>
          <p:cNvPicPr>
            <a:picLocks noChangeAspect="1"/>
          </p:cNvPicPr>
          <p:nvPr/>
        </p:nvPicPr>
        <p:blipFill>
          <a:blip r:embed="rId2"/>
          <a:stretch>
            <a:fillRect/>
          </a:stretch>
        </p:blipFill>
        <p:spPr>
          <a:xfrm>
            <a:off x="183828" y="2589827"/>
            <a:ext cx="5698672" cy="2752748"/>
          </a:xfrm>
          <a:prstGeom prst="rect">
            <a:avLst/>
          </a:prstGeom>
        </p:spPr>
      </p:pic>
      <p:sp>
        <p:nvSpPr>
          <p:cNvPr id="11" name="Content Placeholder 2">
            <a:extLst>
              <a:ext uri="{FF2B5EF4-FFF2-40B4-BE49-F238E27FC236}">
                <a16:creationId xmlns:a16="http://schemas.microsoft.com/office/drawing/2014/main" id="{F6A8EB55-FBE6-4733-9A69-11E9F1E2A3AC}"/>
              </a:ext>
            </a:extLst>
          </p:cNvPr>
          <p:cNvSpPr txBox="1">
            <a:spLocks/>
          </p:cNvSpPr>
          <p:nvPr/>
        </p:nvSpPr>
        <p:spPr>
          <a:xfrm>
            <a:off x="164664" y="836622"/>
            <a:ext cx="11862671" cy="64731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000" dirty="0"/>
          </a:p>
          <a:p>
            <a:pPr marL="0" indent="0">
              <a:buNone/>
            </a:pPr>
            <a:endParaRPr lang="en-GB" sz="2000" dirty="0"/>
          </a:p>
          <a:p>
            <a:endParaRPr lang="en-GB" sz="2000" dirty="0"/>
          </a:p>
          <a:p>
            <a:endParaRPr lang="en-GB" sz="2000" dirty="0"/>
          </a:p>
          <a:p>
            <a:endParaRPr lang="en-GB" sz="2000" dirty="0"/>
          </a:p>
          <a:p>
            <a:pPr marL="0" indent="0">
              <a:buNone/>
            </a:pPr>
            <a:endParaRPr lang="en-GB" dirty="0"/>
          </a:p>
        </p:txBody>
      </p:sp>
      <p:sp>
        <p:nvSpPr>
          <p:cNvPr id="16" name="TextBox 15">
            <a:extLst>
              <a:ext uri="{FF2B5EF4-FFF2-40B4-BE49-F238E27FC236}">
                <a16:creationId xmlns:a16="http://schemas.microsoft.com/office/drawing/2014/main" id="{AD1FD7E8-52A8-495A-8A1A-E00CF3C6393C}"/>
              </a:ext>
            </a:extLst>
          </p:cNvPr>
          <p:cNvSpPr txBox="1"/>
          <p:nvPr/>
        </p:nvSpPr>
        <p:spPr>
          <a:xfrm>
            <a:off x="833996" y="2133994"/>
            <a:ext cx="4777400" cy="369332"/>
          </a:xfrm>
          <a:prstGeom prst="rect">
            <a:avLst/>
          </a:prstGeom>
          <a:noFill/>
        </p:spPr>
        <p:txBody>
          <a:bodyPr wrap="square" rtlCol="0">
            <a:spAutoFit/>
          </a:bodyPr>
          <a:lstStyle/>
          <a:p>
            <a:r>
              <a:rPr lang="en-GB" dirty="0">
                <a:solidFill>
                  <a:srgbClr val="FF0000"/>
                </a:solidFill>
              </a:rPr>
              <a:t>Leaky Integrate and Fire (Analytical Solution)</a:t>
            </a:r>
          </a:p>
        </p:txBody>
      </p:sp>
      <p:sp>
        <p:nvSpPr>
          <p:cNvPr id="12" name="Rectangle 11">
            <a:extLst>
              <a:ext uri="{FF2B5EF4-FFF2-40B4-BE49-F238E27FC236}">
                <a16:creationId xmlns:a16="http://schemas.microsoft.com/office/drawing/2014/main" id="{BCDCB08C-F1B5-4146-BD6A-1062A19FA99A}"/>
              </a:ext>
            </a:extLst>
          </p:cNvPr>
          <p:cNvSpPr/>
          <p:nvPr/>
        </p:nvSpPr>
        <p:spPr>
          <a:xfrm>
            <a:off x="5743068" y="2958383"/>
            <a:ext cx="522418" cy="19694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A620ACE1-45AF-4568-BCFC-1C42C46AAB3F}"/>
              </a:ext>
            </a:extLst>
          </p:cNvPr>
          <p:cNvSpPr/>
          <p:nvPr/>
        </p:nvSpPr>
        <p:spPr>
          <a:xfrm>
            <a:off x="120425" y="2840533"/>
            <a:ext cx="522418" cy="20634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26835669-30D6-497E-86D3-5E4E799247B6}"/>
              </a:ext>
            </a:extLst>
          </p:cNvPr>
          <p:cNvSpPr txBox="1"/>
          <p:nvPr/>
        </p:nvSpPr>
        <p:spPr>
          <a:xfrm rot="16200000">
            <a:off x="-726264" y="3452404"/>
            <a:ext cx="2410907" cy="338554"/>
          </a:xfrm>
          <a:prstGeom prst="rect">
            <a:avLst/>
          </a:prstGeom>
          <a:noFill/>
        </p:spPr>
        <p:txBody>
          <a:bodyPr wrap="square" rtlCol="0">
            <a:spAutoFit/>
          </a:bodyPr>
          <a:lstStyle/>
          <a:p>
            <a:r>
              <a:rPr lang="en-GB" sz="1600" dirty="0"/>
              <a:t>Membrane potential</a:t>
            </a:r>
          </a:p>
        </p:txBody>
      </p:sp>
      <p:sp>
        <p:nvSpPr>
          <p:cNvPr id="23" name="Rectangle 22">
            <a:extLst>
              <a:ext uri="{FF2B5EF4-FFF2-40B4-BE49-F238E27FC236}">
                <a16:creationId xmlns:a16="http://schemas.microsoft.com/office/drawing/2014/main" id="{EDF66833-76A1-4F0C-A75E-BD7556E684DE}"/>
              </a:ext>
            </a:extLst>
          </p:cNvPr>
          <p:cNvSpPr/>
          <p:nvPr/>
        </p:nvSpPr>
        <p:spPr>
          <a:xfrm>
            <a:off x="3678586" y="4929051"/>
            <a:ext cx="2289831" cy="4135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099F16D6-953B-4105-9C31-2679B3AB8425}"/>
              </a:ext>
            </a:extLst>
          </p:cNvPr>
          <p:cNvSpPr txBox="1"/>
          <p:nvPr/>
        </p:nvSpPr>
        <p:spPr>
          <a:xfrm>
            <a:off x="3802044" y="4879623"/>
            <a:ext cx="2080456" cy="369332"/>
          </a:xfrm>
          <a:prstGeom prst="rect">
            <a:avLst/>
          </a:prstGeom>
          <a:noFill/>
        </p:spPr>
        <p:txBody>
          <a:bodyPr wrap="square" rtlCol="0">
            <a:spAutoFit/>
          </a:bodyPr>
          <a:lstStyle/>
          <a:p>
            <a:r>
              <a:rPr lang="en-GB" dirty="0"/>
              <a:t>Input Current (</a:t>
            </a:r>
            <a:r>
              <a:rPr lang="en-GB" dirty="0" err="1"/>
              <a:t>Iext</a:t>
            </a:r>
            <a:r>
              <a:rPr lang="en-GB" dirty="0"/>
              <a:t>)</a:t>
            </a:r>
          </a:p>
        </p:txBody>
      </p:sp>
    </p:spTree>
    <p:extLst>
      <p:ext uri="{BB962C8B-B14F-4D97-AF65-F5344CB8AC3E}">
        <p14:creationId xmlns:p14="http://schemas.microsoft.com/office/powerpoint/2010/main" val="25752478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A36099F-0D34-439D-AFDB-AA43A893BFE7}"/>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The f-I Curve – LIF vs Hodgkin-Huxley</a:t>
            </a:r>
          </a:p>
        </p:txBody>
      </p:sp>
      <p:cxnSp>
        <p:nvCxnSpPr>
          <p:cNvPr id="5" name="Straight Connector 4">
            <a:extLst>
              <a:ext uri="{FF2B5EF4-FFF2-40B4-BE49-F238E27FC236}">
                <a16:creationId xmlns:a16="http://schemas.microsoft.com/office/drawing/2014/main" id="{E8E5602E-975D-4772-AC95-E42824EE60B6}"/>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34DD444E-0204-41F5-84BE-0175EE200285}"/>
              </a:ext>
            </a:extLst>
          </p:cNvPr>
          <p:cNvSpPr txBox="1">
            <a:spLocks/>
          </p:cNvSpPr>
          <p:nvPr/>
        </p:nvSpPr>
        <p:spPr>
          <a:xfrm>
            <a:off x="128046" y="3011173"/>
            <a:ext cx="12063954" cy="60800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400" dirty="0"/>
          </a:p>
          <a:p>
            <a:endParaRPr lang="en-GB" sz="2400" dirty="0"/>
          </a:p>
          <a:p>
            <a:endParaRPr lang="en-GB" sz="2400" b="1" dirty="0"/>
          </a:p>
          <a:p>
            <a:endParaRPr lang="en-GB" sz="2400" dirty="0"/>
          </a:p>
          <a:p>
            <a:endParaRPr lang="en-GB" dirty="0"/>
          </a:p>
          <a:p>
            <a:endParaRPr lang="en-GB" dirty="0"/>
          </a:p>
          <a:p>
            <a:endParaRPr lang="en-GB" dirty="0"/>
          </a:p>
          <a:p>
            <a:endParaRPr lang="en-GB" dirty="0"/>
          </a:p>
        </p:txBody>
      </p:sp>
      <p:pic>
        <p:nvPicPr>
          <p:cNvPr id="10" name="Picture 9">
            <a:extLst>
              <a:ext uri="{FF2B5EF4-FFF2-40B4-BE49-F238E27FC236}">
                <a16:creationId xmlns:a16="http://schemas.microsoft.com/office/drawing/2014/main" id="{32B775E1-92E0-4D66-84E6-346D18B10E78}"/>
              </a:ext>
            </a:extLst>
          </p:cNvPr>
          <p:cNvPicPr>
            <a:picLocks noChangeAspect="1"/>
          </p:cNvPicPr>
          <p:nvPr/>
        </p:nvPicPr>
        <p:blipFill>
          <a:blip r:embed="rId2"/>
          <a:stretch>
            <a:fillRect/>
          </a:stretch>
        </p:blipFill>
        <p:spPr>
          <a:xfrm>
            <a:off x="183828" y="2589827"/>
            <a:ext cx="5698672" cy="2752748"/>
          </a:xfrm>
          <a:prstGeom prst="rect">
            <a:avLst/>
          </a:prstGeom>
        </p:spPr>
      </p:pic>
      <p:sp>
        <p:nvSpPr>
          <p:cNvPr id="11" name="Content Placeholder 2">
            <a:extLst>
              <a:ext uri="{FF2B5EF4-FFF2-40B4-BE49-F238E27FC236}">
                <a16:creationId xmlns:a16="http://schemas.microsoft.com/office/drawing/2014/main" id="{F6A8EB55-FBE6-4733-9A69-11E9F1E2A3AC}"/>
              </a:ext>
            </a:extLst>
          </p:cNvPr>
          <p:cNvSpPr txBox="1">
            <a:spLocks/>
          </p:cNvSpPr>
          <p:nvPr/>
        </p:nvSpPr>
        <p:spPr>
          <a:xfrm>
            <a:off x="164664" y="836622"/>
            <a:ext cx="11862671" cy="64731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000" dirty="0"/>
          </a:p>
          <a:p>
            <a:pPr marL="0" indent="0">
              <a:buNone/>
            </a:pPr>
            <a:endParaRPr lang="en-GB" sz="2000" dirty="0"/>
          </a:p>
          <a:p>
            <a:endParaRPr lang="en-GB" sz="2000" dirty="0"/>
          </a:p>
          <a:p>
            <a:endParaRPr lang="en-GB" sz="2000" dirty="0"/>
          </a:p>
          <a:p>
            <a:endParaRPr lang="en-GB" sz="2000" dirty="0"/>
          </a:p>
          <a:p>
            <a:pPr marL="0" indent="0">
              <a:buNone/>
            </a:pPr>
            <a:endParaRPr lang="en-GB" dirty="0"/>
          </a:p>
        </p:txBody>
      </p:sp>
      <p:pic>
        <p:nvPicPr>
          <p:cNvPr id="15" name="Picture 14">
            <a:extLst>
              <a:ext uri="{FF2B5EF4-FFF2-40B4-BE49-F238E27FC236}">
                <a16:creationId xmlns:a16="http://schemas.microsoft.com/office/drawing/2014/main" id="{94D23C58-373B-4CF8-80E5-1C90B897A0F1}"/>
              </a:ext>
            </a:extLst>
          </p:cNvPr>
          <p:cNvPicPr>
            <a:picLocks noChangeAspect="1"/>
          </p:cNvPicPr>
          <p:nvPr/>
        </p:nvPicPr>
        <p:blipFill>
          <a:blip r:embed="rId3"/>
          <a:stretch>
            <a:fillRect/>
          </a:stretch>
        </p:blipFill>
        <p:spPr>
          <a:xfrm>
            <a:off x="5968417" y="2874237"/>
            <a:ext cx="6095537" cy="2396028"/>
          </a:xfrm>
          <a:prstGeom prst="rect">
            <a:avLst/>
          </a:prstGeom>
        </p:spPr>
      </p:pic>
      <p:sp>
        <p:nvSpPr>
          <p:cNvPr id="16" name="TextBox 15">
            <a:extLst>
              <a:ext uri="{FF2B5EF4-FFF2-40B4-BE49-F238E27FC236}">
                <a16:creationId xmlns:a16="http://schemas.microsoft.com/office/drawing/2014/main" id="{AD1FD7E8-52A8-495A-8A1A-E00CF3C6393C}"/>
              </a:ext>
            </a:extLst>
          </p:cNvPr>
          <p:cNvSpPr txBox="1"/>
          <p:nvPr/>
        </p:nvSpPr>
        <p:spPr>
          <a:xfrm>
            <a:off x="833996" y="2133994"/>
            <a:ext cx="4777400" cy="369332"/>
          </a:xfrm>
          <a:prstGeom prst="rect">
            <a:avLst/>
          </a:prstGeom>
          <a:noFill/>
        </p:spPr>
        <p:txBody>
          <a:bodyPr wrap="square" rtlCol="0">
            <a:spAutoFit/>
          </a:bodyPr>
          <a:lstStyle/>
          <a:p>
            <a:r>
              <a:rPr lang="en-GB" dirty="0">
                <a:solidFill>
                  <a:srgbClr val="FF0000"/>
                </a:solidFill>
              </a:rPr>
              <a:t>Leaky Integrate and Fire (Analytical Solution)</a:t>
            </a:r>
          </a:p>
        </p:txBody>
      </p:sp>
      <p:sp>
        <p:nvSpPr>
          <p:cNvPr id="18" name="TextBox 17">
            <a:extLst>
              <a:ext uri="{FF2B5EF4-FFF2-40B4-BE49-F238E27FC236}">
                <a16:creationId xmlns:a16="http://schemas.microsoft.com/office/drawing/2014/main" id="{DD0FF710-C9A6-4D6A-948E-4CF93B79DFAD}"/>
              </a:ext>
            </a:extLst>
          </p:cNvPr>
          <p:cNvSpPr txBox="1"/>
          <p:nvPr/>
        </p:nvSpPr>
        <p:spPr>
          <a:xfrm>
            <a:off x="6951367" y="2308416"/>
            <a:ext cx="4777400" cy="369332"/>
          </a:xfrm>
          <a:prstGeom prst="rect">
            <a:avLst/>
          </a:prstGeom>
          <a:noFill/>
        </p:spPr>
        <p:txBody>
          <a:bodyPr wrap="square" rtlCol="0">
            <a:spAutoFit/>
          </a:bodyPr>
          <a:lstStyle/>
          <a:p>
            <a:r>
              <a:rPr lang="en-GB" dirty="0">
                <a:solidFill>
                  <a:srgbClr val="FF0000"/>
                </a:solidFill>
              </a:rPr>
              <a:t>Hodgkin-Huxley (Numerical Calculation)</a:t>
            </a:r>
          </a:p>
        </p:txBody>
      </p:sp>
      <p:sp>
        <p:nvSpPr>
          <p:cNvPr id="12" name="Rectangle 11">
            <a:extLst>
              <a:ext uri="{FF2B5EF4-FFF2-40B4-BE49-F238E27FC236}">
                <a16:creationId xmlns:a16="http://schemas.microsoft.com/office/drawing/2014/main" id="{BCDCB08C-F1B5-4146-BD6A-1062A19FA99A}"/>
              </a:ext>
            </a:extLst>
          </p:cNvPr>
          <p:cNvSpPr/>
          <p:nvPr/>
        </p:nvSpPr>
        <p:spPr>
          <a:xfrm>
            <a:off x="5743068" y="2958383"/>
            <a:ext cx="522418" cy="19694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243936A5-9486-494F-8FBD-3BCEEA18EAF0}"/>
              </a:ext>
            </a:extLst>
          </p:cNvPr>
          <p:cNvSpPr txBox="1"/>
          <p:nvPr/>
        </p:nvSpPr>
        <p:spPr>
          <a:xfrm rot="16200000">
            <a:off x="4976673" y="3452403"/>
            <a:ext cx="2410907" cy="338554"/>
          </a:xfrm>
          <a:prstGeom prst="rect">
            <a:avLst/>
          </a:prstGeom>
          <a:noFill/>
        </p:spPr>
        <p:txBody>
          <a:bodyPr wrap="square" rtlCol="0">
            <a:spAutoFit/>
          </a:bodyPr>
          <a:lstStyle/>
          <a:p>
            <a:r>
              <a:rPr lang="en-GB" sz="1600" dirty="0"/>
              <a:t>Membrane potential</a:t>
            </a:r>
          </a:p>
        </p:txBody>
      </p:sp>
      <p:sp>
        <p:nvSpPr>
          <p:cNvPr id="14" name="Rectangle 13">
            <a:extLst>
              <a:ext uri="{FF2B5EF4-FFF2-40B4-BE49-F238E27FC236}">
                <a16:creationId xmlns:a16="http://schemas.microsoft.com/office/drawing/2014/main" id="{A620ACE1-45AF-4568-BCFC-1C42C46AAB3F}"/>
              </a:ext>
            </a:extLst>
          </p:cNvPr>
          <p:cNvSpPr/>
          <p:nvPr/>
        </p:nvSpPr>
        <p:spPr>
          <a:xfrm>
            <a:off x="120425" y="2840533"/>
            <a:ext cx="522418" cy="20634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26835669-30D6-497E-86D3-5E4E799247B6}"/>
              </a:ext>
            </a:extLst>
          </p:cNvPr>
          <p:cNvSpPr txBox="1"/>
          <p:nvPr/>
        </p:nvSpPr>
        <p:spPr>
          <a:xfrm rot="16200000">
            <a:off x="-726264" y="3452404"/>
            <a:ext cx="2410907" cy="338554"/>
          </a:xfrm>
          <a:prstGeom prst="rect">
            <a:avLst/>
          </a:prstGeom>
          <a:noFill/>
        </p:spPr>
        <p:txBody>
          <a:bodyPr wrap="square" rtlCol="0">
            <a:spAutoFit/>
          </a:bodyPr>
          <a:lstStyle/>
          <a:p>
            <a:r>
              <a:rPr lang="en-GB" sz="1600" dirty="0"/>
              <a:t>Membrane potential</a:t>
            </a:r>
          </a:p>
        </p:txBody>
      </p:sp>
      <p:sp>
        <p:nvSpPr>
          <p:cNvPr id="23" name="Rectangle 22">
            <a:extLst>
              <a:ext uri="{FF2B5EF4-FFF2-40B4-BE49-F238E27FC236}">
                <a16:creationId xmlns:a16="http://schemas.microsoft.com/office/drawing/2014/main" id="{EDF66833-76A1-4F0C-A75E-BD7556E684DE}"/>
              </a:ext>
            </a:extLst>
          </p:cNvPr>
          <p:cNvSpPr/>
          <p:nvPr/>
        </p:nvSpPr>
        <p:spPr>
          <a:xfrm>
            <a:off x="3678586" y="4929051"/>
            <a:ext cx="2289831" cy="4135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099F16D6-953B-4105-9C31-2679B3AB8425}"/>
              </a:ext>
            </a:extLst>
          </p:cNvPr>
          <p:cNvSpPr txBox="1"/>
          <p:nvPr/>
        </p:nvSpPr>
        <p:spPr>
          <a:xfrm>
            <a:off x="3802044" y="4879623"/>
            <a:ext cx="2080456" cy="369332"/>
          </a:xfrm>
          <a:prstGeom prst="rect">
            <a:avLst/>
          </a:prstGeom>
          <a:noFill/>
        </p:spPr>
        <p:txBody>
          <a:bodyPr wrap="square" rtlCol="0">
            <a:spAutoFit/>
          </a:bodyPr>
          <a:lstStyle/>
          <a:p>
            <a:r>
              <a:rPr lang="en-GB" dirty="0"/>
              <a:t>Input Current (</a:t>
            </a:r>
            <a:r>
              <a:rPr lang="en-GB" dirty="0" err="1"/>
              <a:t>Iext</a:t>
            </a:r>
            <a:r>
              <a:rPr lang="en-GB" dirty="0"/>
              <a:t>)</a:t>
            </a:r>
          </a:p>
        </p:txBody>
      </p:sp>
      <p:sp>
        <p:nvSpPr>
          <p:cNvPr id="21" name="Rectangle 20">
            <a:extLst>
              <a:ext uri="{FF2B5EF4-FFF2-40B4-BE49-F238E27FC236}">
                <a16:creationId xmlns:a16="http://schemas.microsoft.com/office/drawing/2014/main" id="{183D2B76-18A1-F988-F3BD-89F3899431A6}"/>
              </a:ext>
            </a:extLst>
          </p:cNvPr>
          <p:cNvSpPr/>
          <p:nvPr/>
        </p:nvSpPr>
        <p:spPr>
          <a:xfrm>
            <a:off x="9648311" y="4837251"/>
            <a:ext cx="2398188" cy="4135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F7B817DC-5B8C-2EF8-520C-597925973ABB}"/>
              </a:ext>
            </a:extLst>
          </p:cNvPr>
          <p:cNvSpPr txBox="1"/>
          <p:nvPr/>
        </p:nvSpPr>
        <p:spPr>
          <a:xfrm>
            <a:off x="9807177" y="4780394"/>
            <a:ext cx="2080456" cy="369332"/>
          </a:xfrm>
          <a:prstGeom prst="rect">
            <a:avLst/>
          </a:prstGeom>
          <a:noFill/>
        </p:spPr>
        <p:txBody>
          <a:bodyPr wrap="square" rtlCol="0">
            <a:spAutoFit/>
          </a:bodyPr>
          <a:lstStyle/>
          <a:p>
            <a:r>
              <a:rPr lang="en-GB" dirty="0"/>
              <a:t>Input Current (</a:t>
            </a:r>
            <a:r>
              <a:rPr lang="en-GB" dirty="0" err="1"/>
              <a:t>Iext</a:t>
            </a:r>
            <a:r>
              <a:rPr lang="en-GB" dirty="0"/>
              <a:t>)</a:t>
            </a:r>
          </a:p>
        </p:txBody>
      </p:sp>
      <p:sp>
        <p:nvSpPr>
          <p:cNvPr id="2" name="TextBox 1">
            <a:extLst>
              <a:ext uri="{FF2B5EF4-FFF2-40B4-BE49-F238E27FC236}">
                <a16:creationId xmlns:a16="http://schemas.microsoft.com/office/drawing/2014/main" id="{783A8A56-6D43-ED81-1935-00D289D90FF9}"/>
              </a:ext>
            </a:extLst>
          </p:cNvPr>
          <p:cNvSpPr txBox="1"/>
          <p:nvPr/>
        </p:nvSpPr>
        <p:spPr>
          <a:xfrm>
            <a:off x="381633" y="5698212"/>
            <a:ext cx="9266677" cy="707886"/>
          </a:xfrm>
          <a:prstGeom prst="rect">
            <a:avLst/>
          </a:prstGeom>
          <a:noFill/>
        </p:spPr>
        <p:txBody>
          <a:bodyPr wrap="square" rtlCol="0">
            <a:spAutoFit/>
          </a:bodyPr>
          <a:lstStyle/>
          <a:p>
            <a:r>
              <a:rPr lang="en-GB" sz="2000" dirty="0"/>
              <a:t>Simplification/abstraction has allowed to obtain a model in which certain essential features of the Hodgkin-Huxley model can be distilled and understood analytically.</a:t>
            </a:r>
          </a:p>
        </p:txBody>
      </p:sp>
    </p:spTree>
    <p:extLst>
      <p:ext uri="{BB962C8B-B14F-4D97-AF65-F5344CB8AC3E}">
        <p14:creationId xmlns:p14="http://schemas.microsoft.com/office/powerpoint/2010/main" val="5341236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A36099F-0D34-439D-AFDB-AA43A893BFE7}"/>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The Leaky Integrate and Fire Model - Summary</a:t>
            </a:r>
          </a:p>
        </p:txBody>
      </p:sp>
      <p:cxnSp>
        <p:nvCxnSpPr>
          <p:cNvPr id="5" name="Straight Connector 4">
            <a:extLst>
              <a:ext uri="{FF2B5EF4-FFF2-40B4-BE49-F238E27FC236}">
                <a16:creationId xmlns:a16="http://schemas.microsoft.com/office/drawing/2014/main" id="{E8E5602E-975D-4772-AC95-E42824EE60B6}"/>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3933F9E4-1E63-4411-B532-29FAAB2B64B7}"/>
              </a:ext>
            </a:extLst>
          </p:cNvPr>
          <p:cNvSpPr>
            <a:spLocks noGrp="1"/>
          </p:cNvSpPr>
          <p:nvPr>
            <p:ph idx="1"/>
          </p:nvPr>
        </p:nvSpPr>
        <p:spPr>
          <a:xfrm>
            <a:off x="128046" y="862503"/>
            <a:ext cx="11935908" cy="6080093"/>
          </a:xfrm>
        </p:spPr>
        <p:txBody>
          <a:bodyPr>
            <a:normAutofit/>
          </a:bodyPr>
          <a:lstStyle/>
          <a:p>
            <a:pPr marL="0" indent="0">
              <a:buNone/>
            </a:pPr>
            <a:endParaRPr lang="en-GB" sz="2400" dirty="0"/>
          </a:p>
          <a:p>
            <a:endParaRPr lang="en-GB" sz="2400" dirty="0"/>
          </a:p>
          <a:p>
            <a:endParaRPr lang="en-GB" sz="2400" dirty="0"/>
          </a:p>
          <a:p>
            <a:endParaRPr lang="en-GB" sz="2400" b="1" dirty="0"/>
          </a:p>
          <a:p>
            <a:endParaRPr lang="en-GB" sz="2400" dirty="0"/>
          </a:p>
          <a:p>
            <a:endParaRPr lang="en-GB" dirty="0"/>
          </a:p>
          <a:p>
            <a:endParaRPr lang="en-GB" dirty="0"/>
          </a:p>
          <a:p>
            <a:endParaRPr lang="en-GB" dirty="0"/>
          </a:p>
          <a:p>
            <a:endParaRPr lang="en-GB" dirty="0"/>
          </a:p>
        </p:txBody>
      </p:sp>
      <p:sp>
        <p:nvSpPr>
          <p:cNvPr id="9" name="Content Placeholder 2">
            <a:extLst>
              <a:ext uri="{FF2B5EF4-FFF2-40B4-BE49-F238E27FC236}">
                <a16:creationId xmlns:a16="http://schemas.microsoft.com/office/drawing/2014/main" id="{34DD444E-0204-41F5-84BE-0175EE200285}"/>
              </a:ext>
            </a:extLst>
          </p:cNvPr>
          <p:cNvSpPr txBox="1">
            <a:spLocks/>
          </p:cNvSpPr>
          <p:nvPr/>
        </p:nvSpPr>
        <p:spPr>
          <a:xfrm>
            <a:off x="128046" y="3011173"/>
            <a:ext cx="12063954" cy="60800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400" dirty="0"/>
          </a:p>
          <a:p>
            <a:endParaRPr lang="en-GB" sz="2400" dirty="0"/>
          </a:p>
          <a:p>
            <a:endParaRPr lang="en-GB" sz="2400" b="1" dirty="0"/>
          </a:p>
          <a:p>
            <a:endParaRPr lang="en-GB" sz="2400" dirty="0"/>
          </a:p>
          <a:p>
            <a:endParaRPr lang="en-GB" dirty="0"/>
          </a:p>
          <a:p>
            <a:endParaRPr lang="en-GB" dirty="0"/>
          </a:p>
          <a:p>
            <a:endParaRPr lang="en-GB" dirty="0"/>
          </a:p>
          <a:p>
            <a:endParaRPr lang="en-GB" dirty="0"/>
          </a:p>
        </p:txBody>
      </p:sp>
      <p:sp>
        <p:nvSpPr>
          <p:cNvPr id="2" name="Content Placeholder 2">
            <a:extLst>
              <a:ext uri="{FF2B5EF4-FFF2-40B4-BE49-F238E27FC236}">
                <a16:creationId xmlns:a16="http://schemas.microsoft.com/office/drawing/2014/main" id="{A30FA50F-72DB-4EAB-BF67-DB332BC43DC1}"/>
              </a:ext>
            </a:extLst>
          </p:cNvPr>
          <p:cNvSpPr txBox="1">
            <a:spLocks/>
          </p:cNvSpPr>
          <p:nvPr/>
        </p:nvSpPr>
        <p:spPr>
          <a:xfrm>
            <a:off x="394949" y="972699"/>
            <a:ext cx="11402102" cy="56999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000" dirty="0"/>
          </a:p>
          <a:p>
            <a:r>
              <a:rPr lang="en-GB" sz="2000" dirty="0"/>
              <a:t>The LIF model combines a </a:t>
            </a:r>
            <a:r>
              <a:rPr lang="en-GB" sz="2000" dirty="0">
                <a:solidFill>
                  <a:srgbClr val="FF0000"/>
                </a:solidFill>
              </a:rPr>
              <a:t>mechanistic</a:t>
            </a:r>
            <a:r>
              <a:rPr lang="en-GB" sz="2000" dirty="0"/>
              <a:t> approach to modelling passive membrane dynamics with a </a:t>
            </a:r>
            <a:r>
              <a:rPr lang="en-GB" sz="2000" dirty="0">
                <a:solidFill>
                  <a:srgbClr val="FF0000"/>
                </a:solidFill>
              </a:rPr>
              <a:t>phenomenological</a:t>
            </a:r>
            <a:r>
              <a:rPr lang="en-GB" sz="2000" dirty="0"/>
              <a:t> approach to modelling action potentials</a:t>
            </a:r>
          </a:p>
          <a:p>
            <a:pPr marL="0" indent="0">
              <a:buNone/>
            </a:pPr>
            <a:endParaRPr lang="en-GB" sz="2000" dirty="0"/>
          </a:p>
          <a:p>
            <a:r>
              <a:rPr lang="en-GB" sz="2000" dirty="0"/>
              <a:t>This makes it more </a:t>
            </a:r>
            <a:r>
              <a:rPr lang="en-GB" sz="2000" dirty="0">
                <a:solidFill>
                  <a:srgbClr val="FF0000"/>
                </a:solidFill>
              </a:rPr>
              <a:t>computationally efficient</a:t>
            </a:r>
            <a:r>
              <a:rPr lang="en-GB" sz="2000" dirty="0"/>
              <a:t> and </a:t>
            </a:r>
            <a:r>
              <a:rPr lang="en-GB" sz="2000" dirty="0">
                <a:solidFill>
                  <a:srgbClr val="FF0000"/>
                </a:solidFill>
              </a:rPr>
              <a:t>analytically tractable </a:t>
            </a:r>
            <a:r>
              <a:rPr lang="en-GB" sz="2000" dirty="0"/>
              <a:t>compared to the HH model</a:t>
            </a:r>
          </a:p>
          <a:p>
            <a:endParaRPr lang="en-GB" sz="2000" dirty="0"/>
          </a:p>
          <a:p>
            <a:r>
              <a:rPr lang="en-GB" sz="2000" dirty="0"/>
              <a:t>The HH</a:t>
            </a:r>
            <a:r>
              <a:rPr lang="en-GB" sz="2000" dirty="0">
                <a:solidFill>
                  <a:srgbClr val="FF0000"/>
                </a:solidFill>
              </a:rPr>
              <a:t> </a:t>
            </a:r>
            <a:r>
              <a:rPr lang="en-GB" sz="2000" dirty="0"/>
              <a:t>model doesn’t have a well-defined </a:t>
            </a:r>
            <a:r>
              <a:rPr lang="en-GB" sz="2000" dirty="0">
                <a:solidFill>
                  <a:srgbClr val="FF0000"/>
                </a:solidFill>
              </a:rPr>
              <a:t>voltage threshold </a:t>
            </a:r>
            <a:r>
              <a:rPr lang="en-GB" sz="2000" dirty="0"/>
              <a:t>-</a:t>
            </a:r>
            <a:r>
              <a:rPr lang="en-GB" sz="2000" dirty="0">
                <a:solidFill>
                  <a:srgbClr val="FF0000"/>
                </a:solidFill>
              </a:rPr>
              <a:t> </a:t>
            </a:r>
            <a:r>
              <a:rPr lang="en-GB" sz="2000" dirty="0"/>
              <a:t>the LIF model is unrealistic in that sense. However, both HH and LIF have a well-defined </a:t>
            </a:r>
            <a:r>
              <a:rPr lang="en-GB" sz="2000" dirty="0">
                <a:solidFill>
                  <a:srgbClr val="FF0000"/>
                </a:solidFill>
              </a:rPr>
              <a:t>current threshold</a:t>
            </a:r>
            <a:r>
              <a:rPr lang="en-GB" sz="2000" dirty="0"/>
              <a:t>…</a:t>
            </a:r>
          </a:p>
          <a:p>
            <a:pPr marL="0" indent="0">
              <a:buNone/>
            </a:pPr>
            <a:endParaRPr lang="en-GB" sz="2000" dirty="0"/>
          </a:p>
          <a:p>
            <a:r>
              <a:rPr lang="en-GB" sz="2000" dirty="0"/>
              <a:t>The basic LIF model is too simple to capture various features of biological neurons, however it can be </a:t>
            </a:r>
            <a:r>
              <a:rPr lang="en-GB" sz="2000" dirty="0">
                <a:solidFill>
                  <a:srgbClr val="FF0000"/>
                </a:solidFill>
              </a:rPr>
              <a:t>augmented in order to model relevant features of biological neurons </a:t>
            </a:r>
            <a:r>
              <a:rPr lang="en-GB" sz="2000" dirty="0"/>
              <a:t>(refractory period, spike rate adaptation, etc.)</a:t>
            </a:r>
          </a:p>
          <a:p>
            <a:endParaRPr lang="en-GB" sz="2000" dirty="0"/>
          </a:p>
          <a:p>
            <a:r>
              <a:rPr lang="en-GB" sz="2000" dirty="0"/>
              <a:t>For most large-scale simulations of spiking networks, variants on the LIF </a:t>
            </a:r>
            <a:r>
              <a:rPr lang="en-GB" sz="2000"/>
              <a:t>model are </a:t>
            </a:r>
            <a:r>
              <a:rPr lang="en-GB" sz="2000" dirty="0"/>
              <a:t>the standard choice</a:t>
            </a:r>
          </a:p>
          <a:p>
            <a:endParaRPr lang="en-GB" sz="2400"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7350241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A36099F-0D34-439D-AFDB-AA43A893BFE7}"/>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Synapses</a:t>
            </a:r>
          </a:p>
        </p:txBody>
      </p:sp>
      <p:cxnSp>
        <p:nvCxnSpPr>
          <p:cNvPr id="5" name="Straight Connector 4">
            <a:extLst>
              <a:ext uri="{FF2B5EF4-FFF2-40B4-BE49-F238E27FC236}">
                <a16:creationId xmlns:a16="http://schemas.microsoft.com/office/drawing/2014/main" id="{E8E5602E-975D-4772-AC95-E42824EE60B6}"/>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3933F9E4-1E63-4411-B532-29FAAB2B64B7}"/>
              </a:ext>
            </a:extLst>
          </p:cNvPr>
          <p:cNvSpPr>
            <a:spLocks noGrp="1"/>
          </p:cNvSpPr>
          <p:nvPr>
            <p:ph idx="1"/>
          </p:nvPr>
        </p:nvSpPr>
        <p:spPr>
          <a:xfrm>
            <a:off x="128046" y="871739"/>
            <a:ext cx="11935908" cy="6080093"/>
          </a:xfrm>
        </p:spPr>
        <p:txBody>
          <a:bodyPr>
            <a:normAutofit/>
          </a:bodyPr>
          <a:lstStyle/>
          <a:p>
            <a:pPr marL="0" indent="0">
              <a:buNone/>
            </a:pPr>
            <a:endParaRPr lang="en-GB" sz="2400" dirty="0"/>
          </a:p>
          <a:p>
            <a:endParaRPr lang="en-GB" sz="2400" dirty="0"/>
          </a:p>
          <a:p>
            <a:endParaRPr lang="en-GB" sz="2400" dirty="0"/>
          </a:p>
          <a:p>
            <a:endParaRPr lang="en-GB" sz="2400" b="1" dirty="0"/>
          </a:p>
          <a:p>
            <a:endParaRPr lang="en-GB" sz="2400" dirty="0"/>
          </a:p>
          <a:p>
            <a:endParaRPr lang="en-GB" dirty="0"/>
          </a:p>
          <a:p>
            <a:endParaRPr lang="en-GB" dirty="0"/>
          </a:p>
          <a:p>
            <a:endParaRPr lang="en-GB" dirty="0"/>
          </a:p>
          <a:p>
            <a:endParaRPr lang="en-GB" dirty="0"/>
          </a:p>
        </p:txBody>
      </p:sp>
      <p:sp>
        <p:nvSpPr>
          <p:cNvPr id="9" name="Content Placeholder 2">
            <a:extLst>
              <a:ext uri="{FF2B5EF4-FFF2-40B4-BE49-F238E27FC236}">
                <a16:creationId xmlns:a16="http://schemas.microsoft.com/office/drawing/2014/main" id="{34DD444E-0204-41F5-84BE-0175EE200285}"/>
              </a:ext>
            </a:extLst>
          </p:cNvPr>
          <p:cNvSpPr txBox="1">
            <a:spLocks/>
          </p:cNvSpPr>
          <p:nvPr/>
        </p:nvSpPr>
        <p:spPr>
          <a:xfrm>
            <a:off x="128046" y="3011173"/>
            <a:ext cx="12063954" cy="60800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400" dirty="0"/>
          </a:p>
          <a:p>
            <a:endParaRPr lang="en-GB" sz="2400" dirty="0"/>
          </a:p>
          <a:p>
            <a:endParaRPr lang="en-GB" sz="2400" b="1" dirty="0"/>
          </a:p>
          <a:p>
            <a:endParaRPr lang="en-GB" sz="2400" dirty="0"/>
          </a:p>
          <a:p>
            <a:endParaRPr lang="en-GB" dirty="0"/>
          </a:p>
          <a:p>
            <a:endParaRPr lang="en-GB" dirty="0"/>
          </a:p>
          <a:p>
            <a:endParaRPr lang="en-GB" dirty="0"/>
          </a:p>
          <a:p>
            <a:endParaRPr lang="en-GB" dirty="0"/>
          </a:p>
        </p:txBody>
      </p:sp>
      <p:sp>
        <p:nvSpPr>
          <p:cNvPr id="2" name="Content Placeholder 2">
            <a:extLst>
              <a:ext uri="{FF2B5EF4-FFF2-40B4-BE49-F238E27FC236}">
                <a16:creationId xmlns:a16="http://schemas.microsoft.com/office/drawing/2014/main" id="{A30FA50F-72DB-4EAB-BF67-DB332BC43DC1}"/>
              </a:ext>
            </a:extLst>
          </p:cNvPr>
          <p:cNvSpPr txBox="1">
            <a:spLocks/>
          </p:cNvSpPr>
          <p:nvPr/>
        </p:nvSpPr>
        <p:spPr>
          <a:xfrm>
            <a:off x="394949" y="862502"/>
            <a:ext cx="11402102" cy="56999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000" dirty="0"/>
          </a:p>
          <a:p>
            <a:r>
              <a:rPr lang="en-GB" sz="2400" dirty="0"/>
              <a:t>Neurons communicate via synapses</a:t>
            </a:r>
          </a:p>
          <a:p>
            <a:endParaRPr lang="en-GB" sz="2400" dirty="0"/>
          </a:p>
          <a:p>
            <a:r>
              <a:rPr lang="en-GB" sz="2400" dirty="0"/>
              <a:t>Up until now, we have considered current that flows from an electrode into a neuron, or through voltage-gated ion channels</a:t>
            </a:r>
          </a:p>
          <a:p>
            <a:pPr marL="0" indent="0">
              <a:buNone/>
            </a:pPr>
            <a:endParaRPr lang="en-GB" sz="2400" dirty="0"/>
          </a:p>
          <a:p>
            <a:r>
              <a:rPr lang="en-GB" sz="2400" dirty="0"/>
              <a:t>Do synapses behave like electrodes, or do they behave in a different manner? How can we model them?</a:t>
            </a:r>
          </a:p>
          <a:p>
            <a:endParaRPr lang="en-GB" sz="2400" dirty="0"/>
          </a:p>
          <a:p>
            <a:r>
              <a:rPr lang="en-GB" sz="2400" dirty="0"/>
              <a:t>Understanding this is crucial for making sense of how neurons communicate with one another, and how networks of neurons behave</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7496253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63784F-CEDD-40F2-A7CA-AA0EAD131C60}"/>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Synapses</a:t>
            </a:r>
          </a:p>
        </p:txBody>
      </p:sp>
      <p:cxnSp>
        <p:nvCxnSpPr>
          <p:cNvPr id="5" name="Straight Connector 4">
            <a:extLst>
              <a:ext uri="{FF2B5EF4-FFF2-40B4-BE49-F238E27FC236}">
                <a16:creationId xmlns:a16="http://schemas.microsoft.com/office/drawing/2014/main" id="{70BB1D1F-4F9C-4FD2-AA09-4643FF1C7F85}"/>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C6D71E2A-2C8D-446E-83E3-2DF7DBF3ABA5}"/>
              </a:ext>
            </a:extLst>
          </p:cNvPr>
          <p:cNvSpPr>
            <a:spLocks noGrp="1"/>
          </p:cNvSpPr>
          <p:nvPr>
            <p:ph idx="1"/>
          </p:nvPr>
        </p:nvSpPr>
        <p:spPr>
          <a:xfrm>
            <a:off x="231983" y="891306"/>
            <a:ext cx="7184392" cy="5894379"/>
          </a:xfrm>
        </p:spPr>
        <p:txBody>
          <a:bodyPr>
            <a:normAutofit/>
          </a:bodyPr>
          <a:lstStyle/>
          <a:p>
            <a:r>
              <a:rPr lang="en-GB" sz="2000" dirty="0">
                <a:solidFill>
                  <a:srgbClr val="FF0000"/>
                </a:solidFill>
              </a:rPr>
              <a:t>Synapses </a:t>
            </a:r>
            <a:r>
              <a:rPr lang="en-GB" sz="2000" dirty="0"/>
              <a:t>“connect”</a:t>
            </a:r>
            <a:r>
              <a:rPr lang="en-GB" sz="2000" dirty="0">
                <a:solidFill>
                  <a:srgbClr val="FF0000"/>
                </a:solidFill>
              </a:rPr>
              <a:t> </a:t>
            </a:r>
            <a:r>
              <a:rPr lang="en-GB" sz="2000" dirty="0"/>
              <a:t>one neuron’s axon to another’s dendrite (usually!) They are the means by which neurons communicate</a:t>
            </a:r>
          </a:p>
          <a:p>
            <a:r>
              <a:rPr lang="en-GB" sz="2000" dirty="0"/>
              <a:t>They don’t physically connect, but instead release </a:t>
            </a:r>
            <a:r>
              <a:rPr lang="en-GB" sz="2000" dirty="0">
                <a:solidFill>
                  <a:srgbClr val="FF0000"/>
                </a:solidFill>
              </a:rPr>
              <a:t>neurotransmitter</a:t>
            </a:r>
            <a:r>
              <a:rPr lang="en-GB" sz="2000" dirty="0"/>
              <a:t> across a small gap called the synaptic cleft. </a:t>
            </a:r>
          </a:p>
          <a:p>
            <a:r>
              <a:rPr lang="en-GB" sz="2000" dirty="0"/>
              <a:t>The neurotransmitter then binds to the postsynaptic cell membrane, causing currents to flow into the cell</a:t>
            </a:r>
          </a:p>
          <a:p>
            <a:pPr marL="0" indent="0">
              <a:buNone/>
            </a:pPr>
            <a:endParaRPr lang="en-GB" sz="2000" dirty="0"/>
          </a:p>
          <a:p>
            <a:endParaRPr lang="en-GB" sz="2000" dirty="0"/>
          </a:p>
          <a:p>
            <a:endParaRPr lang="en-GB" dirty="0"/>
          </a:p>
          <a:p>
            <a:endParaRPr lang="en-GB" dirty="0"/>
          </a:p>
          <a:p>
            <a:endParaRPr lang="en-GB" dirty="0"/>
          </a:p>
          <a:p>
            <a:endParaRPr lang="en-GB" dirty="0"/>
          </a:p>
        </p:txBody>
      </p:sp>
      <p:pic>
        <p:nvPicPr>
          <p:cNvPr id="3" name="Picture 2" descr="Diagram&#10;&#10;Description automatically generated">
            <a:extLst>
              <a:ext uri="{FF2B5EF4-FFF2-40B4-BE49-F238E27FC236}">
                <a16:creationId xmlns:a16="http://schemas.microsoft.com/office/drawing/2014/main" id="{175DF3FF-1232-420D-A133-9F02E8C9C7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6375" y="891306"/>
            <a:ext cx="4695111" cy="5851628"/>
          </a:xfrm>
          <a:prstGeom prst="rect">
            <a:avLst/>
          </a:prstGeom>
        </p:spPr>
      </p:pic>
      <p:pic>
        <p:nvPicPr>
          <p:cNvPr id="6" name="Picture 5">
            <a:extLst>
              <a:ext uri="{FF2B5EF4-FFF2-40B4-BE49-F238E27FC236}">
                <a16:creationId xmlns:a16="http://schemas.microsoft.com/office/drawing/2014/main" id="{EF52FDF1-E385-44DD-AECA-DE4A2CD6F9B3}"/>
              </a:ext>
            </a:extLst>
          </p:cNvPr>
          <p:cNvPicPr>
            <a:picLocks noChangeAspect="1"/>
          </p:cNvPicPr>
          <p:nvPr/>
        </p:nvPicPr>
        <p:blipFill>
          <a:blip r:embed="rId3"/>
          <a:stretch>
            <a:fillRect/>
          </a:stretch>
        </p:blipFill>
        <p:spPr>
          <a:xfrm>
            <a:off x="727702" y="3190974"/>
            <a:ext cx="5368298" cy="3551960"/>
          </a:xfrm>
          <a:prstGeom prst="rect">
            <a:avLst/>
          </a:prstGeom>
        </p:spPr>
      </p:pic>
    </p:spTree>
    <p:extLst>
      <p:ext uri="{BB962C8B-B14F-4D97-AF65-F5344CB8AC3E}">
        <p14:creationId xmlns:p14="http://schemas.microsoft.com/office/powerpoint/2010/main" val="18365288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63784F-CEDD-40F2-A7CA-AA0EAD131C60}"/>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Dale’s Principle</a:t>
            </a:r>
          </a:p>
        </p:txBody>
      </p:sp>
      <p:cxnSp>
        <p:nvCxnSpPr>
          <p:cNvPr id="5" name="Straight Connector 4">
            <a:extLst>
              <a:ext uri="{FF2B5EF4-FFF2-40B4-BE49-F238E27FC236}">
                <a16:creationId xmlns:a16="http://schemas.microsoft.com/office/drawing/2014/main" id="{70BB1D1F-4F9C-4FD2-AA09-4643FF1C7F85}"/>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C6D71E2A-2C8D-446E-83E3-2DF7DBF3ABA5}"/>
              </a:ext>
            </a:extLst>
          </p:cNvPr>
          <p:cNvSpPr>
            <a:spLocks noGrp="1"/>
          </p:cNvSpPr>
          <p:nvPr>
            <p:ph idx="1"/>
          </p:nvPr>
        </p:nvSpPr>
        <p:spPr>
          <a:xfrm>
            <a:off x="214730" y="1558844"/>
            <a:ext cx="8868885" cy="5894379"/>
          </a:xfrm>
        </p:spPr>
        <p:txBody>
          <a:bodyPr>
            <a:normAutofit/>
          </a:bodyPr>
          <a:lstStyle/>
          <a:p>
            <a:r>
              <a:rPr lang="en-GB" sz="2000" dirty="0"/>
              <a:t>Each neuron only releases one kind of neurotransmitter across all of its synapses (</a:t>
            </a:r>
            <a:r>
              <a:rPr lang="en-GB" sz="2000" dirty="0">
                <a:solidFill>
                  <a:srgbClr val="FF0000"/>
                </a:solidFill>
              </a:rPr>
              <a:t>Dale’s Principle</a:t>
            </a:r>
            <a:r>
              <a:rPr lang="en-GB" sz="2000" dirty="0"/>
              <a:t>; there are occasional exceptions)</a:t>
            </a:r>
          </a:p>
          <a:p>
            <a:endParaRPr lang="en-GB" sz="2000" dirty="0"/>
          </a:p>
          <a:p>
            <a:pPr marL="0" indent="0">
              <a:buNone/>
            </a:pPr>
            <a:r>
              <a:rPr lang="en-US" sz="2000" i="1" dirty="0"/>
              <a:t>“It is to be noted, further, that in the cases for which direct evidence is already available, the phenomena of regeneration appear to indicate that the nature of the chemical function, whether cholinergic or adrenergic, is characteristic for each particular </a:t>
            </a:r>
            <a:r>
              <a:rPr lang="en-US" sz="2000" i="1" dirty="0" err="1"/>
              <a:t>neurone</a:t>
            </a:r>
            <a:r>
              <a:rPr lang="en-US" sz="2000" i="1" dirty="0"/>
              <a:t>, and unchangeable” (Henry Dale, 1934)</a:t>
            </a:r>
          </a:p>
          <a:p>
            <a:endParaRPr lang="en-US" sz="2000" i="1" dirty="0"/>
          </a:p>
          <a:p>
            <a:pPr marL="0" indent="0">
              <a:buNone/>
            </a:pPr>
            <a:r>
              <a:rPr lang="en-US" sz="2000" i="1" dirty="0"/>
              <a:t>"I proposed that Dale’s Principle be defined as stating that at all the axonal branches of a </a:t>
            </a:r>
            <a:r>
              <a:rPr lang="en-US" sz="2000" i="1" dirty="0" err="1"/>
              <a:t>neurone</a:t>
            </a:r>
            <a:r>
              <a:rPr lang="en-US" sz="2000" i="1" dirty="0"/>
              <a:t>, there was liberation of the same transmitter substance or substances.“  (John Eccles, 1974)</a:t>
            </a:r>
          </a:p>
          <a:p>
            <a:pPr marL="0" indent="0">
              <a:buNone/>
            </a:pPr>
            <a:endParaRPr lang="en-US" sz="2000" i="1" dirty="0"/>
          </a:p>
          <a:p>
            <a:pPr marL="0" indent="0">
              <a:buNone/>
            </a:pPr>
            <a:r>
              <a:rPr lang="en-US" sz="2000" dirty="0"/>
              <a:t>For our purposes, </a:t>
            </a:r>
            <a:r>
              <a:rPr lang="en-US" sz="2000" dirty="0">
                <a:solidFill>
                  <a:srgbClr val="FF0000"/>
                </a:solidFill>
              </a:rPr>
              <a:t>each neuron is either excitatory or inhibitory!</a:t>
            </a:r>
          </a:p>
          <a:p>
            <a:pPr marL="0" indent="0">
              <a:buNone/>
            </a:pPr>
            <a:endParaRPr lang="en-GB" sz="2000" i="1" dirty="0"/>
          </a:p>
          <a:p>
            <a:pPr marL="0" indent="0">
              <a:buNone/>
            </a:pPr>
            <a:endParaRPr lang="en-GB" sz="2000" dirty="0"/>
          </a:p>
          <a:p>
            <a:endParaRPr lang="en-GB" sz="2000" dirty="0"/>
          </a:p>
          <a:p>
            <a:endParaRPr lang="en-GB" dirty="0"/>
          </a:p>
          <a:p>
            <a:endParaRPr lang="en-GB" dirty="0"/>
          </a:p>
          <a:p>
            <a:endParaRPr lang="en-GB" dirty="0"/>
          </a:p>
          <a:p>
            <a:endParaRPr lang="en-GB" dirty="0"/>
          </a:p>
        </p:txBody>
      </p:sp>
      <p:pic>
        <p:nvPicPr>
          <p:cNvPr id="6" name="Picture 5" descr="A person wearing a suit and tie&#10;&#10;Description automatically generated">
            <a:extLst>
              <a:ext uri="{FF2B5EF4-FFF2-40B4-BE49-F238E27FC236}">
                <a16:creationId xmlns:a16="http://schemas.microsoft.com/office/drawing/2014/main" id="{EB38F506-C919-4FD9-AA9F-6026D3D69C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1675" y="820149"/>
            <a:ext cx="2271381" cy="2754125"/>
          </a:xfrm>
          <a:prstGeom prst="rect">
            <a:avLst/>
          </a:prstGeom>
        </p:spPr>
      </p:pic>
      <p:pic>
        <p:nvPicPr>
          <p:cNvPr id="8" name="Picture 7" descr="A person sitting at a table&#10;&#10;Description automatically generated">
            <a:extLst>
              <a:ext uri="{FF2B5EF4-FFF2-40B4-BE49-F238E27FC236}">
                <a16:creationId xmlns:a16="http://schemas.microsoft.com/office/drawing/2014/main" id="{F9E66155-7A26-4BAF-ACAF-6DD12DA515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1675" y="3713385"/>
            <a:ext cx="2332008" cy="2923755"/>
          </a:xfrm>
          <a:prstGeom prst="rect">
            <a:avLst/>
          </a:prstGeom>
        </p:spPr>
      </p:pic>
    </p:spTree>
    <p:extLst>
      <p:ext uri="{BB962C8B-B14F-4D97-AF65-F5344CB8AC3E}">
        <p14:creationId xmlns:p14="http://schemas.microsoft.com/office/powerpoint/2010/main" val="3708240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A36099F-0D34-439D-AFDB-AA43A893BFE7}"/>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Modelling Synapses</a:t>
            </a:r>
          </a:p>
        </p:txBody>
      </p:sp>
      <p:cxnSp>
        <p:nvCxnSpPr>
          <p:cNvPr id="5" name="Straight Connector 4">
            <a:extLst>
              <a:ext uri="{FF2B5EF4-FFF2-40B4-BE49-F238E27FC236}">
                <a16:creationId xmlns:a16="http://schemas.microsoft.com/office/drawing/2014/main" id="{E8E5602E-975D-4772-AC95-E42824EE60B6}"/>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3933F9E4-1E63-4411-B532-29FAAB2B64B7}"/>
              </a:ext>
            </a:extLst>
          </p:cNvPr>
          <p:cNvSpPr>
            <a:spLocks noGrp="1"/>
          </p:cNvSpPr>
          <p:nvPr>
            <p:ph idx="1"/>
          </p:nvPr>
        </p:nvSpPr>
        <p:spPr>
          <a:xfrm>
            <a:off x="128046" y="862503"/>
            <a:ext cx="11935908" cy="6080093"/>
          </a:xfrm>
        </p:spPr>
        <p:txBody>
          <a:bodyPr>
            <a:normAutofit/>
          </a:bodyPr>
          <a:lstStyle/>
          <a:p>
            <a:pPr marL="0" indent="0">
              <a:buNone/>
            </a:pPr>
            <a:endParaRPr lang="en-GB" sz="2400" dirty="0"/>
          </a:p>
          <a:p>
            <a:endParaRPr lang="en-GB" sz="2400" dirty="0"/>
          </a:p>
          <a:p>
            <a:endParaRPr lang="en-GB" sz="2400" dirty="0"/>
          </a:p>
          <a:p>
            <a:endParaRPr lang="en-GB" sz="2400" b="1" dirty="0"/>
          </a:p>
          <a:p>
            <a:endParaRPr lang="en-GB" sz="2400" dirty="0"/>
          </a:p>
          <a:p>
            <a:endParaRPr lang="en-GB" dirty="0"/>
          </a:p>
          <a:p>
            <a:endParaRPr lang="en-GB" dirty="0"/>
          </a:p>
          <a:p>
            <a:endParaRPr lang="en-GB" dirty="0"/>
          </a:p>
          <a:p>
            <a:endParaRPr lang="en-GB" dirty="0"/>
          </a:p>
        </p:txBody>
      </p:sp>
      <p:sp>
        <p:nvSpPr>
          <p:cNvPr id="9" name="Content Placeholder 2">
            <a:extLst>
              <a:ext uri="{FF2B5EF4-FFF2-40B4-BE49-F238E27FC236}">
                <a16:creationId xmlns:a16="http://schemas.microsoft.com/office/drawing/2014/main" id="{34DD444E-0204-41F5-84BE-0175EE200285}"/>
              </a:ext>
            </a:extLst>
          </p:cNvPr>
          <p:cNvSpPr txBox="1">
            <a:spLocks/>
          </p:cNvSpPr>
          <p:nvPr/>
        </p:nvSpPr>
        <p:spPr>
          <a:xfrm>
            <a:off x="128046" y="3011173"/>
            <a:ext cx="12063954" cy="60800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400" dirty="0"/>
          </a:p>
          <a:p>
            <a:endParaRPr lang="en-GB" sz="2400" dirty="0"/>
          </a:p>
          <a:p>
            <a:endParaRPr lang="en-GB" sz="2400" b="1" dirty="0"/>
          </a:p>
          <a:p>
            <a:endParaRPr lang="en-GB" sz="2400" dirty="0"/>
          </a:p>
          <a:p>
            <a:endParaRPr lang="en-GB" dirty="0"/>
          </a:p>
          <a:p>
            <a:endParaRPr lang="en-GB" dirty="0"/>
          </a:p>
          <a:p>
            <a:endParaRPr lang="en-GB" dirty="0"/>
          </a:p>
          <a:p>
            <a:endParaRPr lang="en-GB" dirty="0"/>
          </a:p>
        </p:txBody>
      </p:sp>
      <p:sp>
        <p:nvSpPr>
          <p:cNvPr id="2" name="Content Placeholder 2">
            <a:extLst>
              <a:ext uri="{FF2B5EF4-FFF2-40B4-BE49-F238E27FC236}">
                <a16:creationId xmlns:a16="http://schemas.microsoft.com/office/drawing/2014/main" id="{A30FA50F-72DB-4EAB-BF67-DB332BC43DC1}"/>
              </a:ext>
            </a:extLst>
          </p:cNvPr>
          <p:cNvSpPr txBox="1">
            <a:spLocks/>
          </p:cNvSpPr>
          <p:nvPr/>
        </p:nvSpPr>
        <p:spPr>
          <a:xfrm>
            <a:off x="128047" y="862501"/>
            <a:ext cx="11935908" cy="60800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Synapses</a:t>
            </a:r>
            <a:r>
              <a:rPr lang="en-GB" sz="2000" dirty="0">
                <a:solidFill>
                  <a:srgbClr val="FF0000"/>
                </a:solidFill>
              </a:rPr>
              <a:t> </a:t>
            </a:r>
            <a:r>
              <a:rPr lang="en-GB" sz="2000" dirty="0"/>
              <a:t>function in a fundamentally different manner to injected currents:</a:t>
            </a:r>
          </a:p>
          <a:p>
            <a:pPr marL="0" indent="0">
              <a:buNone/>
            </a:pPr>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r>
              <a:rPr lang="en-GB" sz="2000" dirty="0"/>
              <a:t>When an action potential arrives at the pre-synaptic side, molecules called </a:t>
            </a:r>
            <a:r>
              <a:rPr lang="en-GB" sz="2000" dirty="0">
                <a:solidFill>
                  <a:srgbClr val="FF0000"/>
                </a:solidFill>
              </a:rPr>
              <a:t>neurotransmitter </a:t>
            </a:r>
            <a:r>
              <a:rPr lang="en-GB" sz="2000" dirty="0"/>
              <a:t>are released into the synaptic cleft</a:t>
            </a:r>
          </a:p>
          <a:p>
            <a:r>
              <a:rPr lang="en-GB" sz="2000" dirty="0"/>
              <a:t>The neurotransmitters diffuse across and</a:t>
            </a:r>
            <a:r>
              <a:rPr lang="en-GB" sz="2000" dirty="0">
                <a:solidFill>
                  <a:srgbClr val="FF0000"/>
                </a:solidFill>
              </a:rPr>
              <a:t> </a:t>
            </a:r>
            <a:r>
              <a:rPr lang="en-GB" sz="2000" dirty="0"/>
              <a:t>bind to the post-synaptic cell membrane, which causes ion channels to open and current to flow into the post-synaptic cell</a:t>
            </a:r>
          </a:p>
          <a:p>
            <a:endParaRPr lang="en-GB" sz="2400" dirty="0"/>
          </a:p>
          <a:p>
            <a:endParaRPr lang="en-GB" dirty="0"/>
          </a:p>
          <a:p>
            <a:endParaRPr lang="en-GB" dirty="0"/>
          </a:p>
          <a:p>
            <a:endParaRPr lang="en-GB" dirty="0"/>
          </a:p>
          <a:p>
            <a:endParaRPr lang="en-GB" dirty="0"/>
          </a:p>
        </p:txBody>
      </p:sp>
      <p:pic>
        <p:nvPicPr>
          <p:cNvPr id="3" name="Picture 2">
            <a:extLst>
              <a:ext uri="{FF2B5EF4-FFF2-40B4-BE49-F238E27FC236}">
                <a16:creationId xmlns:a16="http://schemas.microsoft.com/office/drawing/2014/main" id="{1F0CCAFB-C61C-4CC7-BCD4-92406C72ADC1}"/>
              </a:ext>
            </a:extLst>
          </p:cNvPr>
          <p:cNvPicPr>
            <a:picLocks noChangeAspect="1"/>
          </p:cNvPicPr>
          <p:nvPr/>
        </p:nvPicPr>
        <p:blipFill>
          <a:blip r:embed="rId2"/>
          <a:stretch>
            <a:fillRect/>
          </a:stretch>
        </p:blipFill>
        <p:spPr>
          <a:xfrm>
            <a:off x="1682644" y="1433623"/>
            <a:ext cx="8197442" cy="3384942"/>
          </a:xfrm>
          <a:prstGeom prst="rect">
            <a:avLst/>
          </a:prstGeom>
        </p:spPr>
      </p:pic>
    </p:spTree>
    <p:extLst>
      <p:ext uri="{BB962C8B-B14F-4D97-AF65-F5344CB8AC3E}">
        <p14:creationId xmlns:p14="http://schemas.microsoft.com/office/powerpoint/2010/main" val="492964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63784F-CEDD-40F2-A7CA-AA0EAD131C60}"/>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Abstraction in Modelling</a:t>
            </a:r>
          </a:p>
        </p:txBody>
      </p:sp>
      <p:cxnSp>
        <p:nvCxnSpPr>
          <p:cNvPr id="5" name="Straight Connector 4">
            <a:extLst>
              <a:ext uri="{FF2B5EF4-FFF2-40B4-BE49-F238E27FC236}">
                <a16:creationId xmlns:a16="http://schemas.microsoft.com/office/drawing/2014/main" id="{70BB1D1F-4F9C-4FD2-AA09-4643FF1C7F85}"/>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13C93BDB-517E-48B6-B358-06466C193353}"/>
              </a:ext>
            </a:extLst>
          </p:cNvPr>
          <p:cNvSpPr>
            <a:spLocks noGrp="1"/>
          </p:cNvSpPr>
          <p:nvPr>
            <p:ph idx="1"/>
          </p:nvPr>
        </p:nvSpPr>
        <p:spPr>
          <a:xfrm>
            <a:off x="379411" y="944063"/>
            <a:ext cx="11242002" cy="5913937"/>
          </a:xfrm>
        </p:spPr>
        <p:txBody>
          <a:bodyPr>
            <a:normAutofit/>
          </a:bodyPr>
          <a:lstStyle/>
          <a:p>
            <a:pPr marL="0" indent="0">
              <a:buNone/>
            </a:pPr>
            <a:endParaRPr lang="en-GB" sz="2200" dirty="0"/>
          </a:p>
          <a:p>
            <a:r>
              <a:rPr lang="en-US" sz="2200" i="1" dirty="0"/>
              <a:t>“Everything should be made as simple as possible, but no simpler.” </a:t>
            </a:r>
            <a:r>
              <a:rPr lang="en-US" sz="2200" dirty="0"/>
              <a:t>(Einstein)</a:t>
            </a:r>
          </a:p>
          <a:p>
            <a:pPr marL="0" indent="0">
              <a:buNone/>
            </a:pPr>
            <a:endParaRPr lang="en-US" sz="2200" dirty="0"/>
          </a:p>
          <a:p>
            <a:r>
              <a:rPr lang="en-GB" sz="2200" i="1" dirty="0"/>
              <a:t>“All models are wrong; some models are useful” </a:t>
            </a:r>
            <a:r>
              <a:rPr lang="en-GB" sz="2200" dirty="0"/>
              <a:t>(George Box)</a:t>
            </a:r>
          </a:p>
          <a:p>
            <a:endParaRPr lang="en-GB" sz="2200" dirty="0"/>
          </a:p>
          <a:p>
            <a:pPr marL="0" indent="0">
              <a:buNone/>
            </a:pPr>
            <a:endParaRPr lang="en-GB" dirty="0"/>
          </a:p>
          <a:p>
            <a:endParaRPr lang="en-GB" dirty="0"/>
          </a:p>
          <a:p>
            <a:endParaRPr lang="en-GB" dirty="0"/>
          </a:p>
          <a:p>
            <a:endParaRPr lang="en-GB" dirty="0"/>
          </a:p>
        </p:txBody>
      </p:sp>
      <p:pic>
        <p:nvPicPr>
          <p:cNvPr id="3" name="Picture 2">
            <a:extLst>
              <a:ext uri="{FF2B5EF4-FFF2-40B4-BE49-F238E27FC236}">
                <a16:creationId xmlns:a16="http://schemas.microsoft.com/office/drawing/2014/main" id="{77D7C9CA-D2DB-D708-188D-5B8F19A91DD5}"/>
              </a:ext>
            </a:extLst>
          </p:cNvPr>
          <p:cNvPicPr>
            <a:picLocks noChangeAspect="1"/>
          </p:cNvPicPr>
          <p:nvPr/>
        </p:nvPicPr>
        <p:blipFill>
          <a:blip r:embed="rId2"/>
          <a:stretch>
            <a:fillRect/>
          </a:stretch>
        </p:blipFill>
        <p:spPr>
          <a:xfrm>
            <a:off x="308848" y="3417230"/>
            <a:ext cx="11574304" cy="1930622"/>
          </a:xfrm>
          <a:prstGeom prst="rect">
            <a:avLst/>
          </a:prstGeom>
        </p:spPr>
      </p:pic>
    </p:spTree>
    <p:extLst>
      <p:ext uri="{BB962C8B-B14F-4D97-AF65-F5344CB8AC3E}">
        <p14:creationId xmlns:p14="http://schemas.microsoft.com/office/powerpoint/2010/main" val="21049355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A36099F-0D34-439D-AFDB-AA43A893BFE7}"/>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Synaptic Currents – Conductance-Based Models</a:t>
            </a:r>
          </a:p>
        </p:txBody>
      </p:sp>
      <p:cxnSp>
        <p:nvCxnSpPr>
          <p:cNvPr id="5" name="Straight Connector 4">
            <a:extLst>
              <a:ext uri="{FF2B5EF4-FFF2-40B4-BE49-F238E27FC236}">
                <a16:creationId xmlns:a16="http://schemas.microsoft.com/office/drawing/2014/main" id="{E8E5602E-975D-4772-AC95-E42824EE60B6}"/>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3933F9E4-1E63-4411-B532-29FAAB2B64B7}"/>
              </a:ext>
            </a:extLst>
          </p:cNvPr>
          <p:cNvSpPr>
            <a:spLocks noGrp="1"/>
          </p:cNvSpPr>
          <p:nvPr>
            <p:ph idx="1"/>
          </p:nvPr>
        </p:nvSpPr>
        <p:spPr>
          <a:xfrm>
            <a:off x="128046" y="862503"/>
            <a:ext cx="11935908" cy="6080093"/>
          </a:xfrm>
        </p:spPr>
        <p:txBody>
          <a:bodyPr>
            <a:normAutofit/>
          </a:bodyPr>
          <a:lstStyle/>
          <a:p>
            <a:pPr marL="0" indent="0">
              <a:buNone/>
            </a:pPr>
            <a:endParaRPr lang="en-GB" sz="2400" dirty="0"/>
          </a:p>
          <a:p>
            <a:endParaRPr lang="en-GB" sz="2400" dirty="0"/>
          </a:p>
          <a:p>
            <a:endParaRPr lang="en-GB" sz="2400" dirty="0"/>
          </a:p>
          <a:p>
            <a:endParaRPr lang="en-GB" sz="2400" b="1" dirty="0"/>
          </a:p>
          <a:p>
            <a:endParaRPr lang="en-GB" sz="2400" dirty="0"/>
          </a:p>
          <a:p>
            <a:endParaRPr lang="en-GB" dirty="0"/>
          </a:p>
          <a:p>
            <a:endParaRPr lang="en-GB" dirty="0"/>
          </a:p>
          <a:p>
            <a:endParaRPr lang="en-GB" dirty="0"/>
          </a:p>
          <a:p>
            <a:endParaRPr lang="en-GB" dirty="0"/>
          </a:p>
        </p:txBody>
      </p:sp>
      <p:sp>
        <p:nvSpPr>
          <p:cNvPr id="2" name="Content Placeholder 2">
            <a:extLst>
              <a:ext uri="{FF2B5EF4-FFF2-40B4-BE49-F238E27FC236}">
                <a16:creationId xmlns:a16="http://schemas.microsoft.com/office/drawing/2014/main" id="{A30FA50F-72DB-4EAB-BF67-DB332BC43DC1}"/>
              </a:ext>
            </a:extLst>
          </p:cNvPr>
          <p:cNvSpPr txBox="1">
            <a:spLocks/>
          </p:cNvSpPr>
          <p:nvPr/>
        </p:nvSpPr>
        <p:spPr>
          <a:xfrm>
            <a:off x="128047" y="972699"/>
            <a:ext cx="12063953" cy="56999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400" dirty="0"/>
          </a:p>
          <a:p>
            <a:endParaRPr lang="en-GB" dirty="0"/>
          </a:p>
          <a:p>
            <a:endParaRPr lang="en-GB" dirty="0"/>
          </a:p>
          <a:p>
            <a:endParaRPr lang="en-GB" dirty="0"/>
          </a:p>
          <a:p>
            <a:endParaRPr lang="en-GB" dirty="0"/>
          </a:p>
        </p:txBody>
      </p:sp>
      <p:sp>
        <p:nvSpPr>
          <p:cNvPr id="8" name="Content Placeholder 2">
            <a:extLst>
              <a:ext uri="{FF2B5EF4-FFF2-40B4-BE49-F238E27FC236}">
                <a16:creationId xmlns:a16="http://schemas.microsoft.com/office/drawing/2014/main" id="{002964D4-6E13-4D3B-AB1E-DDF01A2368E6}"/>
              </a:ext>
            </a:extLst>
          </p:cNvPr>
          <p:cNvSpPr txBox="1">
            <a:spLocks/>
          </p:cNvSpPr>
          <p:nvPr/>
        </p:nvSpPr>
        <p:spPr>
          <a:xfrm>
            <a:off x="128045" y="853738"/>
            <a:ext cx="11774355" cy="63298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A simple model for the synaptic current is:</a:t>
            </a:r>
          </a:p>
          <a:p>
            <a:endParaRPr lang="en-GB" sz="2000" dirty="0"/>
          </a:p>
          <a:p>
            <a:endParaRPr lang="en-GB" sz="2000" dirty="0"/>
          </a:p>
          <a:p>
            <a:endParaRPr lang="en-GB" sz="2000" dirty="0"/>
          </a:p>
          <a:p>
            <a:r>
              <a:rPr lang="en-GB" sz="2000" i="1" dirty="0" err="1"/>
              <a:t>gsyn</a:t>
            </a:r>
            <a:r>
              <a:rPr lang="en-GB" sz="2000" i="1" dirty="0"/>
              <a:t>(t)</a:t>
            </a:r>
            <a:r>
              <a:rPr lang="en-GB" sz="2000" dirty="0"/>
              <a:t> is the post-synaptic membrane conductance, </a:t>
            </a:r>
            <a:r>
              <a:rPr lang="en-GB" sz="2000" i="1" dirty="0"/>
              <a:t>V</a:t>
            </a:r>
            <a:r>
              <a:rPr lang="en-GB" sz="2000" dirty="0"/>
              <a:t> is the post-synaptic membrane potential, </a:t>
            </a:r>
            <a:r>
              <a:rPr lang="en-GB" sz="2000" i="1" dirty="0" err="1"/>
              <a:t>Esyn</a:t>
            </a:r>
            <a:r>
              <a:rPr lang="en-GB" sz="2000" dirty="0"/>
              <a:t> is the postsynaptic reversal potential</a:t>
            </a:r>
          </a:p>
          <a:p>
            <a:endParaRPr lang="en-GB" sz="2000" dirty="0"/>
          </a:p>
          <a:p>
            <a:endParaRPr lang="en-GB" sz="2000" dirty="0"/>
          </a:p>
          <a:p>
            <a:pPr marL="0" indent="0">
              <a:buNone/>
            </a:pPr>
            <a:endParaRPr lang="en-GB" sz="2000" dirty="0"/>
          </a:p>
          <a:p>
            <a:pPr marL="0" indent="0">
              <a:buNone/>
            </a:pPr>
            <a:endParaRPr lang="en-GB" sz="2000" dirty="0"/>
          </a:p>
          <a:p>
            <a:pPr marL="0" indent="0">
              <a:buNone/>
            </a:pPr>
            <a:endParaRPr lang="en-GB" sz="2000" i="1" dirty="0"/>
          </a:p>
          <a:p>
            <a:endParaRPr lang="en-GB" sz="2400" dirty="0"/>
          </a:p>
          <a:p>
            <a:endParaRPr lang="en-GB" dirty="0"/>
          </a:p>
          <a:p>
            <a:endParaRPr lang="en-GB" dirty="0"/>
          </a:p>
          <a:p>
            <a:endParaRPr lang="en-GB" dirty="0"/>
          </a:p>
          <a:p>
            <a:endParaRPr lang="en-GB" dirty="0"/>
          </a:p>
        </p:txBody>
      </p:sp>
      <p:pic>
        <p:nvPicPr>
          <p:cNvPr id="13" name="Picture 12">
            <a:extLst>
              <a:ext uri="{FF2B5EF4-FFF2-40B4-BE49-F238E27FC236}">
                <a16:creationId xmlns:a16="http://schemas.microsoft.com/office/drawing/2014/main" id="{B12103CC-7C90-40AC-B125-4FD1D99E7E5C}"/>
              </a:ext>
            </a:extLst>
          </p:cNvPr>
          <p:cNvPicPr>
            <a:picLocks noChangeAspect="1"/>
          </p:cNvPicPr>
          <p:nvPr/>
        </p:nvPicPr>
        <p:blipFill>
          <a:blip r:embed="rId2"/>
          <a:stretch>
            <a:fillRect/>
          </a:stretch>
        </p:blipFill>
        <p:spPr>
          <a:xfrm>
            <a:off x="2108783" y="1599896"/>
            <a:ext cx="4942936" cy="455788"/>
          </a:xfrm>
          <a:prstGeom prst="rect">
            <a:avLst/>
          </a:prstGeom>
        </p:spPr>
      </p:pic>
    </p:spTree>
    <p:extLst>
      <p:ext uri="{BB962C8B-B14F-4D97-AF65-F5344CB8AC3E}">
        <p14:creationId xmlns:p14="http://schemas.microsoft.com/office/powerpoint/2010/main" val="11118048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A36099F-0D34-439D-AFDB-AA43A893BFE7}"/>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Synaptic Currents – Conductance-Based Models</a:t>
            </a:r>
          </a:p>
        </p:txBody>
      </p:sp>
      <p:cxnSp>
        <p:nvCxnSpPr>
          <p:cNvPr id="5" name="Straight Connector 4">
            <a:extLst>
              <a:ext uri="{FF2B5EF4-FFF2-40B4-BE49-F238E27FC236}">
                <a16:creationId xmlns:a16="http://schemas.microsoft.com/office/drawing/2014/main" id="{E8E5602E-975D-4772-AC95-E42824EE60B6}"/>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3933F9E4-1E63-4411-B532-29FAAB2B64B7}"/>
              </a:ext>
            </a:extLst>
          </p:cNvPr>
          <p:cNvSpPr>
            <a:spLocks noGrp="1"/>
          </p:cNvSpPr>
          <p:nvPr>
            <p:ph idx="1"/>
          </p:nvPr>
        </p:nvSpPr>
        <p:spPr>
          <a:xfrm>
            <a:off x="128046" y="862503"/>
            <a:ext cx="11935908" cy="6080093"/>
          </a:xfrm>
        </p:spPr>
        <p:txBody>
          <a:bodyPr>
            <a:normAutofit/>
          </a:bodyPr>
          <a:lstStyle/>
          <a:p>
            <a:pPr marL="0" indent="0">
              <a:buNone/>
            </a:pPr>
            <a:endParaRPr lang="en-GB" sz="2400" dirty="0"/>
          </a:p>
          <a:p>
            <a:endParaRPr lang="en-GB" sz="2400" dirty="0"/>
          </a:p>
          <a:p>
            <a:endParaRPr lang="en-GB" sz="2400" dirty="0"/>
          </a:p>
          <a:p>
            <a:endParaRPr lang="en-GB" sz="2400" b="1" dirty="0"/>
          </a:p>
          <a:p>
            <a:endParaRPr lang="en-GB" sz="2400" dirty="0"/>
          </a:p>
          <a:p>
            <a:endParaRPr lang="en-GB" dirty="0"/>
          </a:p>
          <a:p>
            <a:endParaRPr lang="en-GB" dirty="0"/>
          </a:p>
          <a:p>
            <a:endParaRPr lang="en-GB" dirty="0"/>
          </a:p>
          <a:p>
            <a:endParaRPr lang="en-GB" dirty="0"/>
          </a:p>
        </p:txBody>
      </p:sp>
      <p:sp>
        <p:nvSpPr>
          <p:cNvPr id="2" name="Content Placeholder 2">
            <a:extLst>
              <a:ext uri="{FF2B5EF4-FFF2-40B4-BE49-F238E27FC236}">
                <a16:creationId xmlns:a16="http://schemas.microsoft.com/office/drawing/2014/main" id="{A30FA50F-72DB-4EAB-BF67-DB332BC43DC1}"/>
              </a:ext>
            </a:extLst>
          </p:cNvPr>
          <p:cNvSpPr txBox="1">
            <a:spLocks/>
          </p:cNvSpPr>
          <p:nvPr/>
        </p:nvSpPr>
        <p:spPr>
          <a:xfrm>
            <a:off x="128047" y="972699"/>
            <a:ext cx="12063953" cy="56999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400" dirty="0"/>
          </a:p>
          <a:p>
            <a:endParaRPr lang="en-GB" dirty="0"/>
          </a:p>
          <a:p>
            <a:endParaRPr lang="en-GB" dirty="0"/>
          </a:p>
          <a:p>
            <a:endParaRPr lang="en-GB" dirty="0"/>
          </a:p>
          <a:p>
            <a:endParaRPr lang="en-GB" dirty="0"/>
          </a:p>
        </p:txBody>
      </p:sp>
      <p:sp>
        <p:nvSpPr>
          <p:cNvPr id="8" name="Content Placeholder 2">
            <a:extLst>
              <a:ext uri="{FF2B5EF4-FFF2-40B4-BE49-F238E27FC236}">
                <a16:creationId xmlns:a16="http://schemas.microsoft.com/office/drawing/2014/main" id="{002964D4-6E13-4D3B-AB1E-DDF01A2368E6}"/>
              </a:ext>
            </a:extLst>
          </p:cNvPr>
          <p:cNvSpPr txBox="1">
            <a:spLocks/>
          </p:cNvSpPr>
          <p:nvPr/>
        </p:nvSpPr>
        <p:spPr>
          <a:xfrm>
            <a:off x="128045" y="853738"/>
            <a:ext cx="11774355" cy="63298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A simple model for the synaptic current is:</a:t>
            </a:r>
          </a:p>
          <a:p>
            <a:endParaRPr lang="en-GB" sz="2000" dirty="0"/>
          </a:p>
          <a:p>
            <a:endParaRPr lang="en-GB" sz="2000" dirty="0"/>
          </a:p>
          <a:p>
            <a:endParaRPr lang="en-GB" sz="2000" dirty="0"/>
          </a:p>
          <a:p>
            <a:r>
              <a:rPr lang="en-GB" sz="2000" i="1" dirty="0" err="1"/>
              <a:t>gsyn</a:t>
            </a:r>
            <a:r>
              <a:rPr lang="en-GB" sz="2000" i="1" dirty="0"/>
              <a:t>(t)</a:t>
            </a:r>
            <a:r>
              <a:rPr lang="en-GB" sz="2000" dirty="0"/>
              <a:t> is the post-synaptic membrane conductance, </a:t>
            </a:r>
            <a:r>
              <a:rPr lang="en-GB" sz="2000" i="1" dirty="0"/>
              <a:t>V</a:t>
            </a:r>
            <a:r>
              <a:rPr lang="en-GB" sz="2000" dirty="0"/>
              <a:t> is the post-synaptic membrane potential, </a:t>
            </a:r>
            <a:r>
              <a:rPr lang="en-GB" sz="2000" i="1" dirty="0" err="1"/>
              <a:t>Esyn</a:t>
            </a:r>
            <a:r>
              <a:rPr lang="en-GB" sz="2000" dirty="0"/>
              <a:t> is the postsynaptic reversal potential</a:t>
            </a:r>
          </a:p>
          <a:p>
            <a:endParaRPr lang="en-GB" sz="2000" dirty="0"/>
          </a:p>
          <a:p>
            <a:r>
              <a:rPr lang="en-GB" sz="2000" i="1" dirty="0" err="1"/>
              <a:t>gsyn</a:t>
            </a:r>
            <a:r>
              <a:rPr lang="en-GB" sz="2000" i="1" dirty="0"/>
              <a:t>(t) </a:t>
            </a:r>
            <a:r>
              <a:rPr lang="en-GB" sz="2000" dirty="0"/>
              <a:t>captures the opening and closing of the ion channels due to neurotransmitter binding, which changes the conductance of the post-synaptic membrane temporarily</a:t>
            </a:r>
          </a:p>
          <a:p>
            <a:endParaRPr lang="en-GB" sz="2000" dirty="0"/>
          </a:p>
          <a:p>
            <a:pPr marL="0" indent="0">
              <a:buNone/>
            </a:pPr>
            <a:endParaRPr lang="en-GB" sz="2000" dirty="0"/>
          </a:p>
          <a:p>
            <a:pPr marL="0" indent="0">
              <a:buNone/>
            </a:pPr>
            <a:endParaRPr lang="en-GB" sz="2000" dirty="0"/>
          </a:p>
          <a:p>
            <a:pPr marL="0" indent="0">
              <a:buNone/>
            </a:pPr>
            <a:endParaRPr lang="en-GB" sz="2000" i="1" dirty="0"/>
          </a:p>
          <a:p>
            <a:endParaRPr lang="en-GB" sz="2400" dirty="0"/>
          </a:p>
          <a:p>
            <a:endParaRPr lang="en-GB" dirty="0"/>
          </a:p>
          <a:p>
            <a:endParaRPr lang="en-GB" dirty="0"/>
          </a:p>
          <a:p>
            <a:endParaRPr lang="en-GB" dirty="0"/>
          </a:p>
          <a:p>
            <a:endParaRPr lang="en-GB" dirty="0"/>
          </a:p>
        </p:txBody>
      </p:sp>
      <p:pic>
        <p:nvPicPr>
          <p:cNvPr id="13" name="Picture 12">
            <a:extLst>
              <a:ext uri="{FF2B5EF4-FFF2-40B4-BE49-F238E27FC236}">
                <a16:creationId xmlns:a16="http://schemas.microsoft.com/office/drawing/2014/main" id="{B12103CC-7C90-40AC-B125-4FD1D99E7E5C}"/>
              </a:ext>
            </a:extLst>
          </p:cNvPr>
          <p:cNvPicPr>
            <a:picLocks noChangeAspect="1"/>
          </p:cNvPicPr>
          <p:nvPr/>
        </p:nvPicPr>
        <p:blipFill>
          <a:blip r:embed="rId2"/>
          <a:stretch>
            <a:fillRect/>
          </a:stretch>
        </p:blipFill>
        <p:spPr>
          <a:xfrm>
            <a:off x="2108783" y="1599896"/>
            <a:ext cx="4942936" cy="455788"/>
          </a:xfrm>
          <a:prstGeom prst="rect">
            <a:avLst/>
          </a:prstGeom>
        </p:spPr>
      </p:pic>
    </p:spTree>
    <p:extLst>
      <p:ext uri="{BB962C8B-B14F-4D97-AF65-F5344CB8AC3E}">
        <p14:creationId xmlns:p14="http://schemas.microsoft.com/office/powerpoint/2010/main" val="40526333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A36099F-0D34-439D-AFDB-AA43A893BFE7}"/>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Synaptic Currents – Conductance-Based Models</a:t>
            </a:r>
          </a:p>
        </p:txBody>
      </p:sp>
      <p:cxnSp>
        <p:nvCxnSpPr>
          <p:cNvPr id="5" name="Straight Connector 4">
            <a:extLst>
              <a:ext uri="{FF2B5EF4-FFF2-40B4-BE49-F238E27FC236}">
                <a16:creationId xmlns:a16="http://schemas.microsoft.com/office/drawing/2014/main" id="{E8E5602E-975D-4772-AC95-E42824EE60B6}"/>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3933F9E4-1E63-4411-B532-29FAAB2B64B7}"/>
              </a:ext>
            </a:extLst>
          </p:cNvPr>
          <p:cNvSpPr>
            <a:spLocks noGrp="1"/>
          </p:cNvSpPr>
          <p:nvPr>
            <p:ph idx="1"/>
          </p:nvPr>
        </p:nvSpPr>
        <p:spPr>
          <a:xfrm>
            <a:off x="128046" y="862503"/>
            <a:ext cx="11935908" cy="6080093"/>
          </a:xfrm>
        </p:spPr>
        <p:txBody>
          <a:bodyPr>
            <a:normAutofit/>
          </a:bodyPr>
          <a:lstStyle/>
          <a:p>
            <a:pPr marL="0" indent="0">
              <a:buNone/>
            </a:pPr>
            <a:endParaRPr lang="en-GB" sz="2400" dirty="0"/>
          </a:p>
          <a:p>
            <a:endParaRPr lang="en-GB" sz="2400" dirty="0"/>
          </a:p>
          <a:p>
            <a:endParaRPr lang="en-GB" sz="2400" dirty="0"/>
          </a:p>
          <a:p>
            <a:endParaRPr lang="en-GB" sz="2400" b="1" dirty="0"/>
          </a:p>
          <a:p>
            <a:endParaRPr lang="en-GB" sz="2400" dirty="0"/>
          </a:p>
          <a:p>
            <a:endParaRPr lang="en-GB" dirty="0"/>
          </a:p>
          <a:p>
            <a:endParaRPr lang="en-GB" dirty="0"/>
          </a:p>
          <a:p>
            <a:endParaRPr lang="en-GB" dirty="0"/>
          </a:p>
          <a:p>
            <a:endParaRPr lang="en-GB" dirty="0"/>
          </a:p>
        </p:txBody>
      </p:sp>
      <p:sp>
        <p:nvSpPr>
          <p:cNvPr id="2" name="Content Placeholder 2">
            <a:extLst>
              <a:ext uri="{FF2B5EF4-FFF2-40B4-BE49-F238E27FC236}">
                <a16:creationId xmlns:a16="http://schemas.microsoft.com/office/drawing/2014/main" id="{A30FA50F-72DB-4EAB-BF67-DB332BC43DC1}"/>
              </a:ext>
            </a:extLst>
          </p:cNvPr>
          <p:cNvSpPr txBox="1">
            <a:spLocks/>
          </p:cNvSpPr>
          <p:nvPr/>
        </p:nvSpPr>
        <p:spPr>
          <a:xfrm>
            <a:off x="128047" y="972699"/>
            <a:ext cx="12063953" cy="56999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400" dirty="0"/>
          </a:p>
          <a:p>
            <a:endParaRPr lang="en-GB" dirty="0"/>
          </a:p>
          <a:p>
            <a:endParaRPr lang="en-GB" dirty="0"/>
          </a:p>
          <a:p>
            <a:endParaRPr lang="en-GB" dirty="0"/>
          </a:p>
          <a:p>
            <a:endParaRPr lang="en-GB" dirty="0"/>
          </a:p>
        </p:txBody>
      </p:sp>
      <p:sp>
        <p:nvSpPr>
          <p:cNvPr id="8" name="Content Placeholder 2">
            <a:extLst>
              <a:ext uri="{FF2B5EF4-FFF2-40B4-BE49-F238E27FC236}">
                <a16:creationId xmlns:a16="http://schemas.microsoft.com/office/drawing/2014/main" id="{002964D4-6E13-4D3B-AB1E-DDF01A2368E6}"/>
              </a:ext>
            </a:extLst>
          </p:cNvPr>
          <p:cNvSpPr txBox="1">
            <a:spLocks/>
          </p:cNvSpPr>
          <p:nvPr/>
        </p:nvSpPr>
        <p:spPr>
          <a:xfrm>
            <a:off x="128045" y="853738"/>
            <a:ext cx="11774355" cy="63298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A simple model for the synaptic current is:</a:t>
            </a:r>
          </a:p>
          <a:p>
            <a:endParaRPr lang="en-GB" sz="2000" dirty="0"/>
          </a:p>
          <a:p>
            <a:endParaRPr lang="en-GB" sz="2000" dirty="0"/>
          </a:p>
          <a:p>
            <a:endParaRPr lang="en-GB" sz="2000" dirty="0"/>
          </a:p>
          <a:p>
            <a:r>
              <a:rPr lang="en-GB" sz="2000" i="1" dirty="0" err="1"/>
              <a:t>gsyn</a:t>
            </a:r>
            <a:r>
              <a:rPr lang="en-GB" sz="2000" i="1" dirty="0"/>
              <a:t>(t)</a:t>
            </a:r>
            <a:r>
              <a:rPr lang="en-GB" sz="2000" dirty="0"/>
              <a:t> is the post-synaptic membrane conductance, </a:t>
            </a:r>
            <a:r>
              <a:rPr lang="en-GB" sz="2000" i="1" dirty="0"/>
              <a:t>V</a:t>
            </a:r>
            <a:r>
              <a:rPr lang="en-GB" sz="2000" dirty="0"/>
              <a:t> is the post-synaptic membrane potential, </a:t>
            </a:r>
            <a:r>
              <a:rPr lang="en-GB" sz="2000" i="1" dirty="0" err="1"/>
              <a:t>Esyn</a:t>
            </a:r>
            <a:r>
              <a:rPr lang="en-GB" sz="2000" dirty="0"/>
              <a:t> is the postsynaptic reversal potential</a:t>
            </a:r>
          </a:p>
          <a:p>
            <a:endParaRPr lang="en-GB" sz="2000" dirty="0"/>
          </a:p>
          <a:p>
            <a:r>
              <a:rPr lang="en-GB" sz="2000" i="1" dirty="0" err="1"/>
              <a:t>gsyn</a:t>
            </a:r>
            <a:r>
              <a:rPr lang="en-GB" sz="2000" i="1" dirty="0"/>
              <a:t>(t) </a:t>
            </a:r>
            <a:r>
              <a:rPr lang="en-GB" sz="2000" dirty="0"/>
              <a:t>captures the opening and closing of the ion channels due to neurotransmitter binding, which changes the conductance of the post-synaptic membrane temporarily</a:t>
            </a:r>
          </a:p>
          <a:p>
            <a:endParaRPr lang="en-GB" sz="2000" dirty="0"/>
          </a:p>
          <a:p>
            <a:r>
              <a:rPr lang="en-GB" sz="2000" i="1" dirty="0" err="1"/>
              <a:t>Esyn</a:t>
            </a:r>
            <a:r>
              <a:rPr lang="en-GB" sz="2000" i="1" dirty="0"/>
              <a:t> </a:t>
            </a:r>
            <a:r>
              <a:rPr lang="en-GB" sz="2000" dirty="0"/>
              <a:t>is the post-synaptic voltage at which no net current will flow through these ion channels. </a:t>
            </a:r>
          </a:p>
          <a:p>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i="1" dirty="0"/>
          </a:p>
          <a:p>
            <a:endParaRPr lang="en-GB" sz="2400" dirty="0"/>
          </a:p>
          <a:p>
            <a:endParaRPr lang="en-GB" dirty="0"/>
          </a:p>
          <a:p>
            <a:endParaRPr lang="en-GB" dirty="0"/>
          </a:p>
          <a:p>
            <a:endParaRPr lang="en-GB" dirty="0"/>
          </a:p>
          <a:p>
            <a:endParaRPr lang="en-GB" dirty="0"/>
          </a:p>
        </p:txBody>
      </p:sp>
      <p:pic>
        <p:nvPicPr>
          <p:cNvPr id="13" name="Picture 12">
            <a:extLst>
              <a:ext uri="{FF2B5EF4-FFF2-40B4-BE49-F238E27FC236}">
                <a16:creationId xmlns:a16="http://schemas.microsoft.com/office/drawing/2014/main" id="{B12103CC-7C90-40AC-B125-4FD1D99E7E5C}"/>
              </a:ext>
            </a:extLst>
          </p:cNvPr>
          <p:cNvPicPr>
            <a:picLocks noChangeAspect="1"/>
          </p:cNvPicPr>
          <p:nvPr/>
        </p:nvPicPr>
        <p:blipFill>
          <a:blip r:embed="rId2"/>
          <a:stretch>
            <a:fillRect/>
          </a:stretch>
        </p:blipFill>
        <p:spPr>
          <a:xfrm>
            <a:off x="2108783" y="1599896"/>
            <a:ext cx="4942936" cy="455788"/>
          </a:xfrm>
          <a:prstGeom prst="rect">
            <a:avLst/>
          </a:prstGeom>
        </p:spPr>
      </p:pic>
    </p:spTree>
    <p:extLst>
      <p:ext uri="{BB962C8B-B14F-4D97-AF65-F5344CB8AC3E}">
        <p14:creationId xmlns:p14="http://schemas.microsoft.com/office/powerpoint/2010/main" val="39886389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A36099F-0D34-439D-AFDB-AA43A893BFE7}"/>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Synaptic Currents – Conductance-Based Models</a:t>
            </a:r>
          </a:p>
        </p:txBody>
      </p:sp>
      <p:cxnSp>
        <p:nvCxnSpPr>
          <p:cNvPr id="5" name="Straight Connector 4">
            <a:extLst>
              <a:ext uri="{FF2B5EF4-FFF2-40B4-BE49-F238E27FC236}">
                <a16:creationId xmlns:a16="http://schemas.microsoft.com/office/drawing/2014/main" id="{E8E5602E-975D-4772-AC95-E42824EE60B6}"/>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3933F9E4-1E63-4411-B532-29FAAB2B64B7}"/>
              </a:ext>
            </a:extLst>
          </p:cNvPr>
          <p:cNvSpPr>
            <a:spLocks noGrp="1"/>
          </p:cNvSpPr>
          <p:nvPr>
            <p:ph idx="1"/>
          </p:nvPr>
        </p:nvSpPr>
        <p:spPr>
          <a:xfrm>
            <a:off x="128046" y="862503"/>
            <a:ext cx="11935908" cy="6080093"/>
          </a:xfrm>
        </p:spPr>
        <p:txBody>
          <a:bodyPr>
            <a:normAutofit/>
          </a:bodyPr>
          <a:lstStyle/>
          <a:p>
            <a:pPr marL="0" indent="0">
              <a:buNone/>
            </a:pPr>
            <a:endParaRPr lang="en-GB" sz="2400" dirty="0"/>
          </a:p>
          <a:p>
            <a:endParaRPr lang="en-GB" sz="2400" dirty="0"/>
          </a:p>
          <a:p>
            <a:endParaRPr lang="en-GB" sz="2400" dirty="0"/>
          </a:p>
          <a:p>
            <a:endParaRPr lang="en-GB" sz="2400" b="1" dirty="0"/>
          </a:p>
          <a:p>
            <a:endParaRPr lang="en-GB" sz="2400" dirty="0"/>
          </a:p>
          <a:p>
            <a:endParaRPr lang="en-GB" dirty="0"/>
          </a:p>
          <a:p>
            <a:endParaRPr lang="en-GB" dirty="0"/>
          </a:p>
          <a:p>
            <a:endParaRPr lang="en-GB" dirty="0"/>
          </a:p>
          <a:p>
            <a:endParaRPr lang="en-GB" dirty="0"/>
          </a:p>
        </p:txBody>
      </p:sp>
      <p:sp>
        <p:nvSpPr>
          <p:cNvPr id="2" name="Content Placeholder 2">
            <a:extLst>
              <a:ext uri="{FF2B5EF4-FFF2-40B4-BE49-F238E27FC236}">
                <a16:creationId xmlns:a16="http://schemas.microsoft.com/office/drawing/2014/main" id="{A30FA50F-72DB-4EAB-BF67-DB332BC43DC1}"/>
              </a:ext>
            </a:extLst>
          </p:cNvPr>
          <p:cNvSpPr txBox="1">
            <a:spLocks/>
          </p:cNvSpPr>
          <p:nvPr/>
        </p:nvSpPr>
        <p:spPr>
          <a:xfrm>
            <a:off x="128047" y="972699"/>
            <a:ext cx="12063953" cy="56999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400" dirty="0"/>
          </a:p>
          <a:p>
            <a:endParaRPr lang="en-GB" dirty="0"/>
          </a:p>
          <a:p>
            <a:endParaRPr lang="en-GB" dirty="0"/>
          </a:p>
          <a:p>
            <a:endParaRPr lang="en-GB" dirty="0"/>
          </a:p>
          <a:p>
            <a:endParaRPr lang="en-GB" dirty="0"/>
          </a:p>
        </p:txBody>
      </p:sp>
      <p:sp>
        <p:nvSpPr>
          <p:cNvPr id="8" name="Content Placeholder 2">
            <a:extLst>
              <a:ext uri="{FF2B5EF4-FFF2-40B4-BE49-F238E27FC236}">
                <a16:creationId xmlns:a16="http://schemas.microsoft.com/office/drawing/2014/main" id="{002964D4-6E13-4D3B-AB1E-DDF01A2368E6}"/>
              </a:ext>
            </a:extLst>
          </p:cNvPr>
          <p:cNvSpPr txBox="1">
            <a:spLocks/>
          </p:cNvSpPr>
          <p:nvPr/>
        </p:nvSpPr>
        <p:spPr>
          <a:xfrm>
            <a:off x="128045" y="853738"/>
            <a:ext cx="11774355" cy="63298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A simple model for the synaptic current is:</a:t>
            </a:r>
          </a:p>
          <a:p>
            <a:endParaRPr lang="en-GB" sz="2000" dirty="0"/>
          </a:p>
          <a:p>
            <a:endParaRPr lang="en-GB" sz="2000" dirty="0"/>
          </a:p>
          <a:p>
            <a:endParaRPr lang="en-GB" sz="2000" dirty="0"/>
          </a:p>
          <a:p>
            <a:r>
              <a:rPr lang="en-GB" sz="2000" i="1" dirty="0" err="1"/>
              <a:t>gsyn</a:t>
            </a:r>
            <a:r>
              <a:rPr lang="en-GB" sz="2000" i="1" dirty="0"/>
              <a:t>(t)</a:t>
            </a:r>
            <a:r>
              <a:rPr lang="en-GB" sz="2000" dirty="0"/>
              <a:t> is the post-synaptic membrane conductance, </a:t>
            </a:r>
            <a:r>
              <a:rPr lang="en-GB" sz="2000" i="1" dirty="0"/>
              <a:t>V</a:t>
            </a:r>
            <a:r>
              <a:rPr lang="en-GB" sz="2000" dirty="0"/>
              <a:t> is the post-synaptic membrane potential, </a:t>
            </a:r>
            <a:r>
              <a:rPr lang="en-GB" sz="2000" i="1" dirty="0" err="1"/>
              <a:t>Esyn</a:t>
            </a:r>
            <a:r>
              <a:rPr lang="en-GB" sz="2000" dirty="0"/>
              <a:t> is the postsynaptic reversal potential</a:t>
            </a:r>
          </a:p>
          <a:p>
            <a:endParaRPr lang="en-GB" sz="2000" dirty="0"/>
          </a:p>
          <a:p>
            <a:r>
              <a:rPr lang="en-GB" sz="2000" i="1" dirty="0" err="1"/>
              <a:t>gsyn</a:t>
            </a:r>
            <a:r>
              <a:rPr lang="en-GB" sz="2000" i="1" dirty="0"/>
              <a:t>(t) </a:t>
            </a:r>
            <a:r>
              <a:rPr lang="en-GB" sz="2000" dirty="0"/>
              <a:t>captures the opening and closing of the ion channels due to neurotransmitter binding, which changes the conductance of the post-synaptic membrane temporarily</a:t>
            </a:r>
          </a:p>
          <a:p>
            <a:endParaRPr lang="en-GB" sz="2000" dirty="0"/>
          </a:p>
          <a:p>
            <a:r>
              <a:rPr lang="en-GB" sz="2000" i="1" dirty="0" err="1"/>
              <a:t>Esyn</a:t>
            </a:r>
            <a:r>
              <a:rPr lang="en-GB" sz="2000" i="1" dirty="0"/>
              <a:t> </a:t>
            </a:r>
            <a:r>
              <a:rPr lang="en-GB" sz="2000" dirty="0"/>
              <a:t>is the post-synaptic voltage at which no net current will flow through these ion channels. </a:t>
            </a:r>
          </a:p>
          <a:p>
            <a:endParaRPr lang="en-GB" sz="2000" dirty="0"/>
          </a:p>
          <a:p>
            <a:r>
              <a:rPr lang="en-GB" sz="2000" dirty="0"/>
              <a:t>For example, excitatory synapses have a reversal potential of </a:t>
            </a:r>
            <a:r>
              <a:rPr lang="en-GB" sz="2000" i="1" dirty="0"/>
              <a:t>0 mV</a:t>
            </a:r>
            <a:r>
              <a:rPr lang="en-GB" sz="2000" dirty="0"/>
              <a:t>, because they let both potassium (</a:t>
            </a:r>
            <a:r>
              <a:rPr lang="en-GB" sz="2000" i="1" dirty="0"/>
              <a:t>-80 mV</a:t>
            </a:r>
            <a:r>
              <a:rPr lang="en-GB" sz="2000" dirty="0"/>
              <a:t>) and sodium (</a:t>
            </a:r>
            <a:r>
              <a:rPr lang="en-GB" sz="2000" i="1" dirty="0"/>
              <a:t>+50 mV</a:t>
            </a:r>
            <a:r>
              <a:rPr lang="en-GB" sz="2000" dirty="0"/>
              <a:t>) flow through. Inhibitory synapses have a reversal potential of around </a:t>
            </a:r>
            <a:r>
              <a:rPr lang="en-GB" sz="2000" i="1" dirty="0"/>
              <a:t>-80 mV</a:t>
            </a:r>
            <a:r>
              <a:rPr lang="en-GB" sz="2000" dirty="0"/>
              <a:t>, because they let chloride (</a:t>
            </a:r>
            <a:r>
              <a:rPr lang="en-GB" sz="2000" i="1" dirty="0"/>
              <a:t>-75 mV</a:t>
            </a:r>
            <a:r>
              <a:rPr lang="en-GB" sz="2000" dirty="0"/>
              <a:t>) or potassium (</a:t>
            </a:r>
            <a:r>
              <a:rPr lang="en-GB" sz="2000" i="1" dirty="0"/>
              <a:t>-80 mV</a:t>
            </a:r>
            <a:r>
              <a:rPr lang="en-GB" sz="2000" dirty="0"/>
              <a:t>) flow through.</a:t>
            </a:r>
            <a:endParaRPr lang="en-GB" sz="2000" i="1" dirty="0"/>
          </a:p>
          <a:p>
            <a:endParaRPr lang="en-GB" sz="2000" dirty="0"/>
          </a:p>
          <a:p>
            <a:pPr marL="0" indent="0">
              <a:buNone/>
            </a:pPr>
            <a:endParaRPr lang="en-GB" sz="2000" dirty="0"/>
          </a:p>
          <a:p>
            <a:pPr marL="0" indent="0">
              <a:buNone/>
            </a:pPr>
            <a:endParaRPr lang="en-GB" sz="2000" dirty="0"/>
          </a:p>
          <a:p>
            <a:pPr marL="0" indent="0">
              <a:buNone/>
            </a:pPr>
            <a:endParaRPr lang="en-GB" sz="2000" i="1" dirty="0"/>
          </a:p>
          <a:p>
            <a:endParaRPr lang="en-GB" sz="2400" dirty="0"/>
          </a:p>
          <a:p>
            <a:endParaRPr lang="en-GB" dirty="0"/>
          </a:p>
          <a:p>
            <a:endParaRPr lang="en-GB" dirty="0"/>
          </a:p>
          <a:p>
            <a:endParaRPr lang="en-GB" dirty="0"/>
          </a:p>
          <a:p>
            <a:endParaRPr lang="en-GB" dirty="0"/>
          </a:p>
        </p:txBody>
      </p:sp>
      <p:pic>
        <p:nvPicPr>
          <p:cNvPr id="13" name="Picture 12">
            <a:extLst>
              <a:ext uri="{FF2B5EF4-FFF2-40B4-BE49-F238E27FC236}">
                <a16:creationId xmlns:a16="http://schemas.microsoft.com/office/drawing/2014/main" id="{B12103CC-7C90-40AC-B125-4FD1D99E7E5C}"/>
              </a:ext>
            </a:extLst>
          </p:cNvPr>
          <p:cNvPicPr>
            <a:picLocks noChangeAspect="1"/>
          </p:cNvPicPr>
          <p:nvPr/>
        </p:nvPicPr>
        <p:blipFill>
          <a:blip r:embed="rId2"/>
          <a:stretch>
            <a:fillRect/>
          </a:stretch>
        </p:blipFill>
        <p:spPr>
          <a:xfrm>
            <a:off x="2108783" y="1599896"/>
            <a:ext cx="4942936" cy="455788"/>
          </a:xfrm>
          <a:prstGeom prst="rect">
            <a:avLst/>
          </a:prstGeom>
        </p:spPr>
      </p:pic>
    </p:spTree>
    <p:extLst>
      <p:ext uri="{BB962C8B-B14F-4D97-AF65-F5344CB8AC3E}">
        <p14:creationId xmlns:p14="http://schemas.microsoft.com/office/powerpoint/2010/main" val="22791568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956798-702E-4D8E-9B4E-ABE78D47DA18}"/>
              </a:ext>
            </a:extLst>
          </p:cNvPr>
          <p:cNvPicPr>
            <a:picLocks noChangeAspect="1"/>
          </p:cNvPicPr>
          <p:nvPr/>
        </p:nvPicPr>
        <p:blipFill>
          <a:blip r:embed="rId2"/>
          <a:stretch>
            <a:fillRect/>
          </a:stretch>
        </p:blipFill>
        <p:spPr>
          <a:xfrm>
            <a:off x="3533133" y="3405085"/>
            <a:ext cx="4204762" cy="3116350"/>
          </a:xfrm>
          <a:prstGeom prst="rect">
            <a:avLst/>
          </a:prstGeom>
        </p:spPr>
      </p:pic>
      <p:sp>
        <p:nvSpPr>
          <p:cNvPr id="6" name="Title 1">
            <a:extLst>
              <a:ext uri="{FF2B5EF4-FFF2-40B4-BE49-F238E27FC236}">
                <a16:creationId xmlns:a16="http://schemas.microsoft.com/office/drawing/2014/main" id="{C28DC035-CDFC-4F7E-B537-4A594AAB89F5}"/>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The Main Synaptic Currents/Receptors</a:t>
            </a:r>
          </a:p>
        </p:txBody>
      </p:sp>
      <p:cxnSp>
        <p:nvCxnSpPr>
          <p:cNvPr id="7" name="Straight Connector 6">
            <a:extLst>
              <a:ext uri="{FF2B5EF4-FFF2-40B4-BE49-F238E27FC236}">
                <a16:creationId xmlns:a16="http://schemas.microsoft.com/office/drawing/2014/main" id="{4376554F-A8A2-4A4C-B302-2E2277930A40}"/>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947A0B32-BF45-4A8E-9DDC-538725089421}"/>
              </a:ext>
            </a:extLst>
          </p:cNvPr>
          <p:cNvPicPr>
            <a:picLocks noChangeAspect="1"/>
          </p:cNvPicPr>
          <p:nvPr/>
        </p:nvPicPr>
        <p:blipFill>
          <a:blip r:embed="rId3"/>
          <a:stretch>
            <a:fillRect/>
          </a:stretch>
        </p:blipFill>
        <p:spPr>
          <a:xfrm>
            <a:off x="1438224" y="1204934"/>
            <a:ext cx="9180893" cy="1676253"/>
          </a:xfrm>
          <a:prstGeom prst="rect">
            <a:avLst/>
          </a:prstGeom>
        </p:spPr>
      </p:pic>
    </p:spTree>
    <p:extLst>
      <p:ext uri="{BB962C8B-B14F-4D97-AF65-F5344CB8AC3E}">
        <p14:creationId xmlns:p14="http://schemas.microsoft.com/office/powerpoint/2010/main" val="34869574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A36099F-0D34-439D-AFDB-AA43A893BFE7}"/>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Synaptic Currents – Conductance-Based Models</a:t>
            </a:r>
          </a:p>
        </p:txBody>
      </p:sp>
      <p:cxnSp>
        <p:nvCxnSpPr>
          <p:cNvPr id="5" name="Straight Connector 4">
            <a:extLst>
              <a:ext uri="{FF2B5EF4-FFF2-40B4-BE49-F238E27FC236}">
                <a16:creationId xmlns:a16="http://schemas.microsoft.com/office/drawing/2014/main" id="{E8E5602E-975D-4772-AC95-E42824EE60B6}"/>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3933F9E4-1E63-4411-B532-29FAAB2B64B7}"/>
              </a:ext>
            </a:extLst>
          </p:cNvPr>
          <p:cNvSpPr>
            <a:spLocks noGrp="1"/>
          </p:cNvSpPr>
          <p:nvPr>
            <p:ph idx="1"/>
          </p:nvPr>
        </p:nvSpPr>
        <p:spPr>
          <a:xfrm>
            <a:off x="128046" y="862503"/>
            <a:ext cx="11935908" cy="6080093"/>
          </a:xfrm>
        </p:spPr>
        <p:txBody>
          <a:bodyPr>
            <a:normAutofit/>
          </a:bodyPr>
          <a:lstStyle/>
          <a:p>
            <a:pPr marL="0" indent="0">
              <a:buNone/>
            </a:pPr>
            <a:endParaRPr lang="en-GB" sz="2400" dirty="0"/>
          </a:p>
          <a:p>
            <a:endParaRPr lang="en-GB" sz="2400" dirty="0"/>
          </a:p>
          <a:p>
            <a:endParaRPr lang="en-GB" sz="2400" dirty="0"/>
          </a:p>
          <a:p>
            <a:endParaRPr lang="en-GB" sz="2400" b="1" dirty="0"/>
          </a:p>
          <a:p>
            <a:endParaRPr lang="en-GB" sz="2400" dirty="0"/>
          </a:p>
          <a:p>
            <a:endParaRPr lang="en-GB" dirty="0"/>
          </a:p>
          <a:p>
            <a:endParaRPr lang="en-GB" dirty="0"/>
          </a:p>
          <a:p>
            <a:endParaRPr lang="en-GB" dirty="0"/>
          </a:p>
          <a:p>
            <a:endParaRPr lang="en-GB" dirty="0"/>
          </a:p>
        </p:txBody>
      </p:sp>
      <p:sp>
        <p:nvSpPr>
          <p:cNvPr id="2" name="Content Placeholder 2">
            <a:extLst>
              <a:ext uri="{FF2B5EF4-FFF2-40B4-BE49-F238E27FC236}">
                <a16:creationId xmlns:a16="http://schemas.microsoft.com/office/drawing/2014/main" id="{A30FA50F-72DB-4EAB-BF67-DB332BC43DC1}"/>
              </a:ext>
            </a:extLst>
          </p:cNvPr>
          <p:cNvSpPr txBox="1">
            <a:spLocks/>
          </p:cNvSpPr>
          <p:nvPr/>
        </p:nvSpPr>
        <p:spPr>
          <a:xfrm>
            <a:off x="128047" y="972699"/>
            <a:ext cx="12063953" cy="56999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400" dirty="0"/>
          </a:p>
          <a:p>
            <a:endParaRPr lang="en-GB" dirty="0"/>
          </a:p>
          <a:p>
            <a:endParaRPr lang="en-GB" dirty="0"/>
          </a:p>
          <a:p>
            <a:endParaRPr lang="en-GB" dirty="0"/>
          </a:p>
          <a:p>
            <a:endParaRPr lang="en-GB" dirty="0"/>
          </a:p>
        </p:txBody>
      </p:sp>
      <p:sp>
        <p:nvSpPr>
          <p:cNvPr id="8" name="Content Placeholder 2">
            <a:extLst>
              <a:ext uri="{FF2B5EF4-FFF2-40B4-BE49-F238E27FC236}">
                <a16:creationId xmlns:a16="http://schemas.microsoft.com/office/drawing/2014/main" id="{002964D4-6E13-4D3B-AB1E-DDF01A2368E6}"/>
              </a:ext>
            </a:extLst>
          </p:cNvPr>
          <p:cNvSpPr txBox="1">
            <a:spLocks/>
          </p:cNvSpPr>
          <p:nvPr/>
        </p:nvSpPr>
        <p:spPr>
          <a:xfrm>
            <a:off x="128045" y="1306512"/>
            <a:ext cx="11774355" cy="63298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We modelled the synaptic current as:</a:t>
            </a:r>
          </a:p>
          <a:p>
            <a:endParaRPr lang="en-GB" sz="2000" dirty="0"/>
          </a:p>
          <a:p>
            <a:endParaRPr lang="en-GB" sz="2000" dirty="0"/>
          </a:p>
          <a:p>
            <a:endParaRPr lang="en-GB" sz="2000" dirty="0"/>
          </a:p>
          <a:p>
            <a:r>
              <a:rPr lang="en-GB" sz="2000" dirty="0"/>
              <a:t>A neuron with passive membrane potential dynamics will respond to this synaptic current as:</a:t>
            </a:r>
          </a:p>
          <a:p>
            <a:endParaRPr lang="en-GB" sz="2000" dirty="0"/>
          </a:p>
          <a:p>
            <a:pPr marL="0" indent="0">
              <a:buNone/>
            </a:pPr>
            <a:endParaRPr lang="en-GB" sz="2000" dirty="0"/>
          </a:p>
          <a:p>
            <a:pPr marL="0" indent="0">
              <a:buNone/>
            </a:pPr>
            <a:endParaRPr lang="en-GB" sz="2000" dirty="0"/>
          </a:p>
          <a:p>
            <a:endParaRPr lang="en-GB" sz="2000" dirty="0"/>
          </a:p>
          <a:p>
            <a:r>
              <a:rPr lang="en-GB" sz="2000" dirty="0"/>
              <a:t>But we haven’t specified </a:t>
            </a:r>
            <a:r>
              <a:rPr lang="en-GB" sz="2000" i="1" dirty="0" err="1"/>
              <a:t>gsyn</a:t>
            </a:r>
            <a:r>
              <a:rPr lang="en-GB" sz="2000" i="1" dirty="0"/>
              <a:t>(t)</a:t>
            </a:r>
            <a:r>
              <a:rPr lang="en-GB" sz="2000" dirty="0"/>
              <a:t> yet. As usual there are many possible models, ranging from biologically detailed to heavily simplified approximations.</a:t>
            </a:r>
          </a:p>
          <a:p>
            <a:endParaRPr lang="en-GB" sz="2000" dirty="0"/>
          </a:p>
          <a:p>
            <a:r>
              <a:rPr lang="en-GB" sz="2000" dirty="0"/>
              <a:t>Note also that we could use a Hodgkin Huxley model for the membrane dynamics.</a:t>
            </a:r>
          </a:p>
          <a:p>
            <a:endParaRPr lang="en-GB" sz="2400" dirty="0"/>
          </a:p>
          <a:p>
            <a:endParaRPr lang="en-GB" dirty="0"/>
          </a:p>
          <a:p>
            <a:endParaRPr lang="en-GB" dirty="0"/>
          </a:p>
          <a:p>
            <a:endParaRPr lang="en-GB" dirty="0"/>
          </a:p>
          <a:p>
            <a:endParaRPr lang="en-GB" dirty="0"/>
          </a:p>
        </p:txBody>
      </p:sp>
      <p:pic>
        <p:nvPicPr>
          <p:cNvPr id="13" name="Picture 12">
            <a:extLst>
              <a:ext uri="{FF2B5EF4-FFF2-40B4-BE49-F238E27FC236}">
                <a16:creationId xmlns:a16="http://schemas.microsoft.com/office/drawing/2014/main" id="{B12103CC-7C90-40AC-B125-4FD1D99E7E5C}"/>
              </a:ext>
            </a:extLst>
          </p:cNvPr>
          <p:cNvPicPr>
            <a:picLocks noChangeAspect="1"/>
          </p:cNvPicPr>
          <p:nvPr/>
        </p:nvPicPr>
        <p:blipFill>
          <a:blip r:embed="rId2"/>
          <a:stretch>
            <a:fillRect/>
          </a:stretch>
        </p:blipFill>
        <p:spPr>
          <a:xfrm>
            <a:off x="2404874" y="2035827"/>
            <a:ext cx="4942936" cy="455788"/>
          </a:xfrm>
          <a:prstGeom prst="rect">
            <a:avLst/>
          </a:prstGeom>
        </p:spPr>
      </p:pic>
      <p:pic>
        <p:nvPicPr>
          <p:cNvPr id="10" name="Picture 9">
            <a:extLst>
              <a:ext uri="{FF2B5EF4-FFF2-40B4-BE49-F238E27FC236}">
                <a16:creationId xmlns:a16="http://schemas.microsoft.com/office/drawing/2014/main" id="{57B431C6-17B1-4F90-B5D2-6D6E15551604}"/>
              </a:ext>
            </a:extLst>
          </p:cNvPr>
          <p:cNvPicPr>
            <a:picLocks noChangeAspect="1"/>
          </p:cNvPicPr>
          <p:nvPr/>
        </p:nvPicPr>
        <p:blipFill>
          <a:blip r:embed="rId3"/>
          <a:stretch>
            <a:fillRect/>
          </a:stretch>
        </p:blipFill>
        <p:spPr>
          <a:xfrm>
            <a:off x="2008715" y="3676717"/>
            <a:ext cx="5234593" cy="782491"/>
          </a:xfrm>
          <a:prstGeom prst="rect">
            <a:avLst/>
          </a:prstGeom>
        </p:spPr>
      </p:pic>
    </p:spTree>
    <p:extLst>
      <p:ext uri="{BB962C8B-B14F-4D97-AF65-F5344CB8AC3E}">
        <p14:creationId xmlns:p14="http://schemas.microsoft.com/office/powerpoint/2010/main" val="24474688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A36099F-0D34-439D-AFDB-AA43A893BFE7}"/>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Synaptic Currents – Delta Models</a:t>
            </a:r>
          </a:p>
        </p:txBody>
      </p:sp>
      <p:cxnSp>
        <p:nvCxnSpPr>
          <p:cNvPr id="5" name="Straight Connector 4">
            <a:extLst>
              <a:ext uri="{FF2B5EF4-FFF2-40B4-BE49-F238E27FC236}">
                <a16:creationId xmlns:a16="http://schemas.microsoft.com/office/drawing/2014/main" id="{E8E5602E-975D-4772-AC95-E42824EE60B6}"/>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002964D4-6E13-4D3B-AB1E-DDF01A2368E6}"/>
              </a:ext>
            </a:extLst>
          </p:cNvPr>
          <p:cNvSpPr txBox="1">
            <a:spLocks/>
          </p:cNvSpPr>
          <p:nvPr/>
        </p:nvSpPr>
        <p:spPr>
          <a:xfrm>
            <a:off x="197718" y="993062"/>
            <a:ext cx="11654651" cy="63298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One way to model synaptic </a:t>
            </a:r>
            <a:r>
              <a:rPr lang="en-GB" sz="2000" dirty="0" err="1"/>
              <a:t>conductances</a:t>
            </a:r>
            <a:r>
              <a:rPr lang="en-GB" sz="2000" dirty="0"/>
              <a:t> is to model all of the complicated biophysics of ion channels, vesicles, diffusion across the synaptic cleft, etc. Usually we opt for much simpler models.</a:t>
            </a:r>
          </a:p>
          <a:p>
            <a:endParaRPr lang="en-GB" sz="2000" dirty="0"/>
          </a:p>
          <a:p>
            <a:r>
              <a:rPr lang="en-GB" sz="2000" dirty="0"/>
              <a:t>One of the simplest models for the synaptic conductance is the Dirac delta function (an instantaneous pulse):</a:t>
            </a:r>
          </a:p>
          <a:p>
            <a:pPr marL="0" indent="0">
              <a:buNone/>
            </a:pPr>
            <a:endParaRPr lang="en-GB" sz="2000" i="1" dirty="0"/>
          </a:p>
          <a:p>
            <a:endParaRPr lang="en-GB" sz="2000" dirty="0"/>
          </a:p>
          <a:p>
            <a:pPr marL="0" indent="0">
              <a:buNone/>
            </a:pPr>
            <a:r>
              <a:rPr lang="en-GB" sz="2000" dirty="0"/>
              <a:t>   </a:t>
            </a:r>
          </a:p>
          <a:p>
            <a:pPr marL="0" indent="0">
              <a:buNone/>
            </a:pPr>
            <a:r>
              <a:rPr lang="en-GB" sz="2000" dirty="0"/>
              <a:t>  </a:t>
            </a:r>
          </a:p>
          <a:p>
            <a:pPr marL="0" indent="0">
              <a:buNone/>
            </a:pPr>
            <a:endParaRPr lang="en-GB" sz="2000" dirty="0"/>
          </a:p>
          <a:p>
            <a:pPr marL="0" indent="0">
              <a:buNone/>
            </a:pPr>
            <a:r>
              <a:rPr lang="en-GB" sz="2000" dirty="0"/>
              <a:t>where          are </a:t>
            </a:r>
            <a:r>
              <a:rPr lang="en-GB" sz="2000" dirty="0">
                <a:solidFill>
                  <a:srgbClr val="FF0000"/>
                </a:solidFill>
              </a:rPr>
              <a:t>presynaptic spike times </a:t>
            </a:r>
            <a:r>
              <a:rPr lang="en-GB" sz="2000" dirty="0"/>
              <a:t>and            is the </a:t>
            </a:r>
            <a:r>
              <a:rPr lang="en-GB" sz="2000" dirty="0">
                <a:solidFill>
                  <a:srgbClr val="FF0000"/>
                </a:solidFill>
              </a:rPr>
              <a:t>magnitude</a:t>
            </a:r>
            <a:r>
              <a:rPr lang="en-GB" sz="2000" dirty="0"/>
              <a:t> of post-synaptic </a:t>
            </a:r>
            <a:r>
              <a:rPr lang="en-GB" sz="2000" dirty="0" err="1"/>
              <a:t>conductances</a:t>
            </a:r>
            <a:endParaRPr lang="en-GB" sz="2000" dirty="0"/>
          </a:p>
          <a:p>
            <a:pPr marL="0" indent="0">
              <a:buNone/>
            </a:pPr>
            <a:endParaRPr lang="en-GB" sz="2000" dirty="0">
              <a:solidFill>
                <a:srgbClr val="FF0000"/>
              </a:solidFill>
            </a:endParaRPr>
          </a:p>
          <a:p>
            <a:pPr marL="0" indent="0">
              <a:buNone/>
            </a:pPr>
            <a:r>
              <a:rPr lang="en-GB" sz="2000" dirty="0"/>
              <a:t>This model is useful for analytical calculations, but is too simple to capture many interesting phenomena (such as the slow </a:t>
            </a:r>
            <a:r>
              <a:rPr lang="en-GB" sz="2000" dirty="0" err="1"/>
              <a:t>timecourse</a:t>
            </a:r>
            <a:r>
              <a:rPr lang="en-GB" sz="2000" dirty="0"/>
              <a:t> of NMDA or </a:t>
            </a:r>
            <a:r>
              <a:rPr lang="en-GB" sz="2000" dirty="0" err="1"/>
              <a:t>GABAb</a:t>
            </a:r>
            <a:r>
              <a:rPr lang="en-GB" sz="2000" dirty="0"/>
              <a:t> </a:t>
            </a:r>
            <a:r>
              <a:rPr lang="en-GB" sz="2000" dirty="0" err="1"/>
              <a:t>conductances</a:t>
            </a:r>
            <a:r>
              <a:rPr lang="en-GB" sz="2000" dirty="0"/>
              <a:t>)</a:t>
            </a:r>
          </a:p>
        </p:txBody>
      </p:sp>
      <p:pic>
        <p:nvPicPr>
          <p:cNvPr id="14" name="Picture 13">
            <a:extLst>
              <a:ext uri="{FF2B5EF4-FFF2-40B4-BE49-F238E27FC236}">
                <a16:creationId xmlns:a16="http://schemas.microsoft.com/office/drawing/2014/main" id="{7139CED4-BD35-4E55-A048-DDAF88AF0899}"/>
              </a:ext>
            </a:extLst>
          </p:cNvPr>
          <p:cNvPicPr>
            <a:picLocks noChangeAspect="1"/>
          </p:cNvPicPr>
          <p:nvPr/>
        </p:nvPicPr>
        <p:blipFill>
          <a:blip r:embed="rId2"/>
          <a:stretch>
            <a:fillRect/>
          </a:stretch>
        </p:blipFill>
        <p:spPr>
          <a:xfrm>
            <a:off x="565932" y="2849995"/>
            <a:ext cx="4654308" cy="1158010"/>
          </a:xfrm>
          <a:prstGeom prst="rect">
            <a:avLst/>
          </a:prstGeom>
        </p:spPr>
      </p:pic>
      <p:pic>
        <p:nvPicPr>
          <p:cNvPr id="3" name="Picture 2">
            <a:extLst>
              <a:ext uri="{FF2B5EF4-FFF2-40B4-BE49-F238E27FC236}">
                <a16:creationId xmlns:a16="http://schemas.microsoft.com/office/drawing/2014/main" id="{FE61B15C-866C-4778-B97F-763B6DD582FB}"/>
              </a:ext>
            </a:extLst>
          </p:cNvPr>
          <p:cNvPicPr>
            <a:picLocks noChangeAspect="1"/>
          </p:cNvPicPr>
          <p:nvPr/>
        </p:nvPicPr>
        <p:blipFill>
          <a:blip r:embed="rId3"/>
          <a:stretch>
            <a:fillRect/>
          </a:stretch>
        </p:blipFill>
        <p:spPr>
          <a:xfrm>
            <a:off x="1071778" y="4454494"/>
            <a:ext cx="360761" cy="339287"/>
          </a:xfrm>
          <a:prstGeom prst="rect">
            <a:avLst/>
          </a:prstGeom>
        </p:spPr>
      </p:pic>
      <p:pic>
        <p:nvPicPr>
          <p:cNvPr id="7" name="Picture 6">
            <a:extLst>
              <a:ext uri="{FF2B5EF4-FFF2-40B4-BE49-F238E27FC236}">
                <a16:creationId xmlns:a16="http://schemas.microsoft.com/office/drawing/2014/main" id="{B74E3694-50CE-48FA-B10A-BE036E640850}"/>
              </a:ext>
            </a:extLst>
          </p:cNvPr>
          <p:cNvPicPr>
            <a:picLocks noChangeAspect="1"/>
          </p:cNvPicPr>
          <p:nvPr/>
        </p:nvPicPr>
        <p:blipFill>
          <a:blip r:embed="rId4"/>
          <a:stretch>
            <a:fillRect/>
          </a:stretch>
        </p:blipFill>
        <p:spPr>
          <a:xfrm>
            <a:off x="4805364" y="4454495"/>
            <a:ext cx="545025" cy="339287"/>
          </a:xfrm>
          <a:prstGeom prst="rect">
            <a:avLst/>
          </a:prstGeom>
        </p:spPr>
      </p:pic>
      <p:sp>
        <p:nvSpPr>
          <p:cNvPr id="11" name="Rectangle 10">
            <a:extLst>
              <a:ext uri="{FF2B5EF4-FFF2-40B4-BE49-F238E27FC236}">
                <a16:creationId xmlns:a16="http://schemas.microsoft.com/office/drawing/2014/main" id="{39556389-F074-418D-A616-D897E51D9569}"/>
              </a:ext>
            </a:extLst>
          </p:cNvPr>
          <p:cNvSpPr/>
          <p:nvPr/>
        </p:nvSpPr>
        <p:spPr>
          <a:xfrm>
            <a:off x="8630193" y="3296309"/>
            <a:ext cx="219942" cy="265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3692237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A36099F-0D34-439D-AFDB-AA43A893BFE7}"/>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Synaptic Currents – Exponential Model</a:t>
            </a:r>
          </a:p>
        </p:txBody>
      </p:sp>
      <p:cxnSp>
        <p:nvCxnSpPr>
          <p:cNvPr id="5" name="Straight Connector 4">
            <a:extLst>
              <a:ext uri="{FF2B5EF4-FFF2-40B4-BE49-F238E27FC236}">
                <a16:creationId xmlns:a16="http://schemas.microsoft.com/office/drawing/2014/main" id="{E8E5602E-975D-4772-AC95-E42824EE60B6}"/>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002964D4-6E13-4D3B-AB1E-DDF01A2368E6}"/>
              </a:ext>
            </a:extLst>
          </p:cNvPr>
          <p:cNvSpPr txBox="1">
            <a:spLocks/>
          </p:cNvSpPr>
          <p:nvPr/>
        </p:nvSpPr>
        <p:spPr>
          <a:xfrm>
            <a:off x="268674" y="897267"/>
            <a:ext cx="11654651" cy="63298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An alternative model treats the conductance as:</a:t>
            </a:r>
          </a:p>
          <a:p>
            <a:pPr marL="0" indent="0">
              <a:buNone/>
            </a:pPr>
            <a:endParaRPr lang="en-GB" sz="2000" dirty="0"/>
          </a:p>
          <a:p>
            <a:pPr marL="0" indent="0">
              <a:buNone/>
            </a:pPr>
            <a:r>
              <a:rPr lang="en-GB" sz="2000" dirty="0"/>
              <a:t>   </a:t>
            </a:r>
          </a:p>
          <a:p>
            <a:endParaRPr lang="en-GB" sz="2000" dirty="0"/>
          </a:p>
          <a:p>
            <a:pPr marL="0" indent="0">
              <a:buNone/>
            </a:pPr>
            <a:r>
              <a:rPr lang="en-GB" sz="2000" dirty="0"/>
              <a:t>     </a:t>
            </a:r>
          </a:p>
          <a:p>
            <a:endParaRPr lang="en-GB" sz="2000" dirty="0"/>
          </a:p>
          <a:p>
            <a:endParaRPr lang="en-GB" sz="2000" dirty="0"/>
          </a:p>
          <a:p>
            <a:endParaRPr lang="en-GB" sz="2000" dirty="0"/>
          </a:p>
          <a:p>
            <a:endParaRPr lang="en-GB" sz="2000" dirty="0"/>
          </a:p>
          <a:p>
            <a:pPr marL="0" indent="0">
              <a:buNone/>
            </a:pPr>
            <a:endParaRPr lang="en-GB" dirty="0"/>
          </a:p>
          <a:p>
            <a:endParaRPr lang="en-GB" dirty="0"/>
          </a:p>
        </p:txBody>
      </p:sp>
      <p:sp>
        <p:nvSpPr>
          <p:cNvPr id="11" name="Rectangle 10">
            <a:extLst>
              <a:ext uri="{FF2B5EF4-FFF2-40B4-BE49-F238E27FC236}">
                <a16:creationId xmlns:a16="http://schemas.microsoft.com/office/drawing/2014/main" id="{39556389-F074-418D-A616-D897E51D9569}"/>
              </a:ext>
            </a:extLst>
          </p:cNvPr>
          <p:cNvSpPr/>
          <p:nvPr/>
        </p:nvSpPr>
        <p:spPr>
          <a:xfrm>
            <a:off x="8377644" y="3163618"/>
            <a:ext cx="219942" cy="265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4B1E9A80-8AB2-3CC3-D310-61A060E318E2}"/>
              </a:ext>
            </a:extLst>
          </p:cNvPr>
          <p:cNvSpPr/>
          <p:nvPr/>
        </p:nvSpPr>
        <p:spPr>
          <a:xfrm>
            <a:off x="4632960" y="1336968"/>
            <a:ext cx="6921332" cy="10804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2E99FC0E-0785-9012-2971-8C2178E6201F}"/>
              </a:ext>
            </a:extLst>
          </p:cNvPr>
          <p:cNvPicPr>
            <a:picLocks noChangeAspect="1"/>
          </p:cNvPicPr>
          <p:nvPr/>
        </p:nvPicPr>
        <p:blipFill rotWithShape="1">
          <a:blip r:embed="rId2"/>
          <a:srcRect r="54341"/>
          <a:stretch/>
        </p:blipFill>
        <p:spPr>
          <a:xfrm>
            <a:off x="206185" y="1288597"/>
            <a:ext cx="5349884" cy="959880"/>
          </a:xfrm>
          <a:prstGeom prst="rect">
            <a:avLst/>
          </a:prstGeom>
        </p:spPr>
      </p:pic>
    </p:spTree>
    <p:extLst>
      <p:ext uri="{BB962C8B-B14F-4D97-AF65-F5344CB8AC3E}">
        <p14:creationId xmlns:p14="http://schemas.microsoft.com/office/powerpoint/2010/main" val="4340296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A36099F-0D34-439D-AFDB-AA43A893BFE7}"/>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Synaptic Currents – Exponential Model</a:t>
            </a:r>
          </a:p>
        </p:txBody>
      </p:sp>
      <p:cxnSp>
        <p:nvCxnSpPr>
          <p:cNvPr id="5" name="Straight Connector 4">
            <a:extLst>
              <a:ext uri="{FF2B5EF4-FFF2-40B4-BE49-F238E27FC236}">
                <a16:creationId xmlns:a16="http://schemas.microsoft.com/office/drawing/2014/main" id="{E8E5602E-975D-4772-AC95-E42824EE60B6}"/>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002964D4-6E13-4D3B-AB1E-DDF01A2368E6}"/>
              </a:ext>
            </a:extLst>
          </p:cNvPr>
          <p:cNvSpPr txBox="1">
            <a:spLocks/>
          </p:cNvSpPr>
          <p:nvPr/>
        </p:nvSpPr>
        <p:spPr>
          <a:xfrm>
            <a:off x="268674" y="897267"/>
            <a:ext cx="11654651" cy="63298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An alternative model treats the conductance as:</a:t>
            </a:r>
          </a:p>
          <a:p>
            <a:pPr marL="0" indent="0">
              <a:buNone/>
            </a:pPr>
            <a:endParaRPr lang="en-GB" sz="2000" dirty="0"/>
          </a:p>
          <a:p>
            <a:pPr marL="0" indent="0">
              <a:buNone/>
            </a:pPr>
            <a:r>
              <a:rPr lang="en-GB" sz="2000" dirty="0"/>
              <a:t>   </a:t>
            </a:r>
          </a:p>
          <a:p>
            <a:endParaRPr lang="en-GB" sz="2000" dirty="0"/>
          </a:p>
          <a:p>
            <a:pPr marL="0" indent="0">
              <a:buNone/>
            </a:pPr>
            <a:r>
              <a:rPr lang="en-GB" sz="2000" dirty="0"/>
              <a:t>     </a:t>
            </a:r>
          </a:p>
          <a:p>
            <a:endParaRPr lang="en-GB" sz="2000" dirty="0"/>
          </a:p>
          <a:p>
            <a:pPr marL="0" indent="0">
              <a:buNone/>
            </a:pPr>
            <a:endParaRPr lang="en-GB" sz="2000" dirty="0"/>
          </a:p>
          <a:p>
            <a:endParaRPr lang="en-GB" sz="2000" dirty="0"/>
          </a:p>
          <a:p>
            <a:endParaRPr lang="en-GB" sz="2000" dirty="0"/>
          </a:p>
          <a:p>
            <a:pPr marL="0" indent="0">
              <a:buNone/>
            </a:pPr>
            <a:endParaRPr lang="en-GB" dirty="0"/>
          </a:p>
          <a:p>
            <a:endParaRPr lang="en-GB" dirty="0"/>
          </a:p>
        </p:txBody>
      </p:sp>
      <p:sp>
        <p:nvSpPr>
          <p:cNvPr id="11" name="Rectangle 10">
            <a:extLst>
              <a:ext uri="{FF2B5EF4-FFF2-40B4-BE49-F238E27FC236}">
                <a16:creationId xmlns:a16="http://schemas.microsoft.com/office/drawing/2014/main" id="{39556389-F074-418D-A616-D897E51D9569}"/>
              </a:ext>
            </a:extLst>
          </p:cNvPr>
          <p:cNvSpPr/>
          <p:nvPr/>
        </p:nvSpPr>
        <p:spPr>
          <a:xfrm>
            <a:off x="8377644" y="3163618"/>
            <a:ext cx="219942" cy="265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a:extLst>
              <a:ext uri="{FF2B5EF4-FFF2-40B4-BE49-F238E27FC236}">
                <a16:creationId xmlns:a16="http://schemas.microsoft.com/office/drawing/2014/main" id="{F1AA4CE3-0CA4-4B7D-B54A-28FF44461082}"/>
              </a:ext>
            </a:extLst>
          </p:cNvPr>
          <p:cNvPicPr>
            <a:picLocks noChangeAspect="1"/>
          </p:cNvPicPr>
          <p:nvPr/>
        </p:nvPicPr>
        <p:blipFill>
          <a:blip r:embed="rId2"/>
          <a:stretch>
            <a:fillRect/>
          </a:stretch>
        </p:blipFill>
        <p:spPr>
          <a:xfrm>
            <a:off x="8749499" y="2603802"/>
            <a:ext cx="2804793" cy="1119632"/>
          </a:xfrm>
          <a:prstGeom prst="rect">
            <a:avLst/>
          </a:prstGeom>
        </p:spPr>
      </p:pic>
      <p:sp>
        <p:nvSpPr>
          <p:cNvPr id="2" name="TextBox 1">
            <a:extLst>
              <a:ext uri="{FF2B5EF4-FFF2-40B4-BE49-F238E27FC236}">
                <a16:creationId xmlns:a16="http://schemas.microsoft.com/office/drawing/2014/main" id="{9A49C940-7291-42F4-9E51-ACBB845ACAE3}"/>
              </a:ext>
            </a:extLst>
          </p:cNvPr>
          <p:cNvSpPr txBox="1"/>
          <p:nvPr/>
        </p:nvSpPr>
        <p:spPr>
          <a:xfrm>
            <a:off x="7133385" y="2868442"/>
            <a:ext cx="2401525" cy="646331"/>
          </a:xfrm>
          <a:prstGeom prst="rect">
            <a:avLst/>
          </a:prstGeom>
          <a:noFill/>
        </p:spPr>
        <p:txBody>
          <a:bodyPr wrap="square" rtlCol="0">
            <a:spAutoFit/>
          </a:bodyPr>
          <a:lstStyle/>
          <a:p>
            <a:r>
              <a:rPr lang="en-GB" dirty="0"/>
              <a:t>Heaviside </a:t>
            </a:r>
          </a:p>
          <a:p>
            <a:r>
              <a:rPr lang="en-GB" dirty="0"/>
              <a:t>step function:</a:t>
            </a:r>
          </a:p>
        </p:txBody>
      </p:sp>
      <p:pic>
        <p:nvPicPr>
          <p:cNvPr id="10" name="Picture 9">
            <a:extLst>
              <a:ext uri="{FF2B5EF4-FFF2-40B4-BE49-F238E27FC236}">
                <a16:creationId xmlns:a16="http://schemas.microsoft.com/office/drawing/2014/main" id="{5D57E522-B8EE-A0A0-C1A0-BE313007A917}"/>
              </a:ext>
            </a:extLst>
          </p:cNvPr>
          <p:cNvPicPr>
            <a:picLocks noChangeAspect="1"/>
          </p:cNvPicPr>
          <p:nvPr/>
        </p:nvPicPr>
        <p:blipFill>
          <a:blip r:embed="rId3"/>
          <a:stretch>
            <a:fillRect/>
          </a:stretch>
        </p:blipFill>
        <p:spPr>
          <a:xfrm>
            <a:off x="206185" y="1288597"/>
            <a:ext cx="11717140" cy="959880"/>
          </a:xfrm>
          <a:prstGeom prst="rect">
            <a:avLst/>
          </a:prstGeom>
        </p:spPr>
      </p:pic>
    </p:spTree>
    <p:extLst>
      <p:ext uri="{BB962C8B-B14F-4D97-AF65-F5344CB8AC3E}">
        <p14:creationId xmlns:p14="http://schemas.microsoft.com/office/powerpoint/2010/main" val="40612697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A36099F-0D34-439D-AFDB-AA43A893BFE7}"/>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Synaptic Currents – Exponential Model</a:t>
            </a:r>
          </a:p>
        </p:txBody>
      </p:sp>
      <p:cxnSp>
        <p:nvCxnSpPr>
          <p:cNvPr id="5" name="Straight Connector 4">
            <a:extLst>
              <a:ext uri="{FF2B5EF4-FFF2-40B4-BE49-F238E27FC236}">
                <a16:creationId xmlns:a16="http://schemas.microsoft.com/office/drawing/2014/main" id="{E8E5602E-975D-4772-AC95-E42824EE60B6}"/>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002964D4-6E13-4D3B-AB1E-DDF01A2368E6}"/>
              </a:ext>
            </a:extLst>
          </p:cNvPr>
          <p:cNvSpPr txBox="1">
            <a:spLocks/>
          </p:cNvSpPr>
          <p:nvPr/>
        </p:nvSpPr>
        <p:spPr>
          <a:xfrm>
            <a:off x="268674" y="897267"/>
            <a:ext cx="11654651" cy="63298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An alternative model treats the conductance as:</a:t>
            </a:r>
          </a:p>
          <a:p>
            <a:pPr marL="0" indent="0">
              <a:buNone/>
            </a:pPr>
            <a:endParaRPr lang="en-GB" sz="2000" dirty="0"/>
          </a:p>
          <a:p>
            <a:pPr marL="0" indent="0">
              <a:buNone/>
            </a:pPr>
            <a:r>
              <a:rPr lang="en-GB" sz="2000" dirty="0"/>
              <a:t>   </a:t>
            </a:r>
          </a:p>
          <a:p>
            <a:endParaRPr lang="en-GB" sz="2000" dirty="0"/>
          </a:p>
          <a:p>
            <a:pPr marL="0" indent="0">
              <a:buNone/>
            </a:pPr>
            <a:r>
              <a:rPr lang="en-GB" sz="2000" dirty="0"/>
              <a:t>     </a:t>
            </a:r>
          </a:p>
          <a:p>
            <a:endParaRPr lang="en-GB" sz="2000" dirty="0"/>
          </a:p>
          <a:p>
            <a:pPr marL="0" indent="0">
              <a:buNone/>
            </a:pPr>
            <a:endParaRPr lang="en-GB" sz="2000" dirty="0"/>
          </a:p>
          <a:p>
            <a:endParaRPr lang="en-GB" sz="2000" dirty="0"/>
          </a:p>
          <a:p>
            <a:endParaRPr lang="en-GB" sz="2000" dirty="0"/>
          </a:p>
          <a:p>
            <a:endParaRPr lang="en-GB" sz="2000" dirty="0"/>
          </a:p>
          <a:p>
            <a:r>
              <a:rPr lang="en-GB" sz="2000" dirty="0"/>
              <a:t>This models synaptic conductance as an </a:t>
            </a:r>
            <a:r>
              <a:rPr lang="en-GB" sz="2000" dirty="0">
                <a:solidFill>
                  <a:srgbClr val="FF0000"/>
                </a:solidFill>
              </a:rPr>
              <a:t>instantaneous rise </a:t>
            </a:r>
            <a:r>
              <a:rPr lang="en-GB" sz="2000" dirty="0"/>
              <a:t> followed by an </a:t>
            </a:r>
            <a:r>
              <a:rPr lang="en-GB" sz="2000" dirty="0">
                <a:solidFill>
                  <a:srgbClr val="FF0000"/>
                </a:solidFill>
              </a:rPr>
              <a:t>exponential decay </a:t>
            </a:r>
            <a:r>
              <a:rPr lang="en-GB" sz="2000" dirty="0"/>
              <a:t>for each spike</a:t>
            </a:r>
          </a:p>
          <a:p>
            <a:r>
              <a:rPr lang="en-GB" sz="2000" dirty="0"/>
              <a:t>This makes some sense – neurotransmitter will be quickly released and bind to the postsynaptic cell membrane, causing ions to transiently flow through, with a roughly exponential time course</a:t>
            </a:r>
          </a:p>
          <a:p>
            <a:r>
              <a:rPr lang="en-GB" sz="2000" dirty="0"/>
              <a:t>It’s a reasonable approximation for AMPA or </a:t>
            </a:r>
            <a:r>
              <a:rPr lang="en-GB" sz="2000" dirty="0" err="1"/>
              <a:t>GABAa</a:t>
            </a:r>
            <a:r>
              <a:rPr lang="en-GB" sz="2000" dirty="0"/>
              <a:t> (which are fast)</a:t>
            </a:r>
          </a:p>
          <a:p>
            <a:pPr marL="0" indent="0">
              <a:buNone/>
            </a:pPr>
            <a:endParaRPr lang="en-GB" dirty="0"/>
          </a:p>
          <a:p>
            <a:endParaRPr lang="en-GB" dirty="0"/>
          </a:p>
        </p:txBody>
      </p:sp>
      <p:sp>
        <p:nvSpPr>
          <p:cNvPr id="11" name="Rectangle 10">
            <a:extLst>
              <a:ext uri="{FF2B5EF4-FFF2-40B4-BE49-F238E27FC236}">
                <a16:creationId xmlns:a16="http://schemas.microsoft.com/office/drawing/2014/main" id="{39556389-F074-418D-A616-D897E51D9569}"/>
              </a:ext>
            </a:extLst>
          </p:cNvPr>
          <p:cNvSpPr/>
          <p:nvPr/>
        </p:nvSpPr>
        <p:spPr>
          <a:xfrm>
            <a:off x="8377644" y="3163618"/>
            <a:ext cx="219942" cy="265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a:extLst>
              <a:ext uri="{FF2B5EF4-FFF2-40B4-BE49-F238E27FC236}">
                <a16:creationId xmlns:a16="http://schemas.microsoft.com/office/drawing/2014/main" id="{F1AA4CE3-0CA4-4B7D-B54A-28FF44461082}"/>
              </a:ext>
            </a:extLst>
          </p:cNvPr>
          <p:cNvPicPr>
            <a:picLocks noChangeAspect="1"/>
          </p:cNvPicPr>
          <p:nvPr/>
        </p:nvPicPr>
        <p:blipFill>
          <a:blip r:embed="rId2"/>
          <a:stretch>
            <a:fillRect/>
          </a:stretch>
        </p:blipFill>
        <p:spPr>
          <a:xfrm>
            <a:off x="8749499" y="2603802"/>
            <a:ext cx="2804793" cy="1119632"/>
          </a:xfrm>
          <a:prstGeom prst="rect">
            <a:avLst/>
          </a:prstGeom>
        </p:spPr>
      </p:pic>
      <p:sp>
        <p:nvSpPr>
          <p:cNvPr id="2" name="TextBox 1">
            <a:extLst>
              <a:ext uri="{FF2B5EF4-FFF2-40B4-BE49-F238E27FC236}">
                <a16:creationId xmlns:a16="http://schemas.microsoft.com/office/drawing/2014/main" id="{9A49C940-7291-42F4-9E51-ACBB845ACAE3}"/>
              </a:ext>
            </a:extLst>
          </p:cNvPr>
          <p:cNvSpPr txBox="1"/>
          <p:nvPr/>
        </p:nvSpPr>
        <p:spPr>
          <a:xfrm>
            <a:off x="7133385" y="2868442"/>
            <a:ext cx="2401525" cy="646331"/>
          </a:xfrm>
          <a:prstGeom prst="rect">
            <a:avLst/>
          </a:prstGeom>
          <a:noFill/>
        </p:spPr>
        <p:txBody>
          <a:bodyPr wrap="square" rtlCol="0">
            <a:spAutoFit/>
          </a:bodyPr>
          <a:lstStyle/>
          <a:p>
            <a:r>
              <a:rPr lang="en-GB" dirty="0"/>
              <a:t>Heaviside </a:t>
            </a:r>
          </a:p>
          <a:p>
            <a:r>
              <a:rPr lang="en-GB" dirty="0"/>
              <a:t>step function:</a:t>
            </a:r>
          </a:p>
        </p:txBody>
      </p:sp>
      <p:pic>
        <p:nvPicPr>
          <p:cNvPr id="7" name="Picture 6">
            <a:extLst>
              <a:ext uri="{FF2B5EF4-FFF2-40B4-BE49-F238E27FC236}">
                <a16:creationId xmlns:a16="http://schemas.microsoft.com/office/drawing/2014/main" id="{77BDD90B-3422-4BDB-A95E-31097A3DADFA}"/>
              </a:ext>
            </a:extLst>
          </p:cNvPr>
          <p:cNvPicPr>
            <a:picLocks noChangeAspect="1"/>
          </p:cNvPicPr>
          <p:nvPr/>
        </p:nvPicPr>
        <p:blipFill>
          <a:blip r:embed="rId3"/>
          <a:stretch>
            <a:fillRect/>
          </a:stretch>
        </p:blipFill>
        <p:spPr>
          <a:xfrm>
            <a:off x="3343719" y="2434496"/>
            <a:ext cx="2752280" cy="2417096"/>
          </a:xfrm>
          <a:prstGeom prst="rect">
            <a:avLst/>
          </a:prstGeom>
        </p:spPr>
      </p:pic>
      <p:pic>
        <p:nvPicPr>
          <p:cNvPr id="12" name="Picture 11">
            <a:extLst>
              <a:ext uri="{FF2B5EF4-FFF2-40B4-BE49-F238E27FC236}">
                <a16:creationId xmlns:a16="http://schemas.microsoft.com/office/drawing/2014/main" id="{FB627D81-1184-FA31-DDA4-34A26D56AE0B}"/>
              </a:ext>
            </a:extLst>
          </p:cNvPr>
          <p:cNvPicPr>
            <a:picLocks noChangeAspect="1"/>
          </p:cNvPicPr>
          <p:nvPr/>
        </p:nvPicPr>
        <p:blipFill>
          <a:blip r:embed="rId4"/>
          <a:stretch>
            <a:fillRect/>
          </a:stretch>
        </p:blipFill>
        <p:spPr>
          <a:xfrm>
            <a:off x="4403272" y="3735354"/>
            <a:ext cx="395148" cy="313394"/>
          </a:xfrm>
          <a:prstGeom prst="rect">
            <a:avLst/>
          </a:prstGeom>
        </p:spPr>
      </p:pic>
      <p:cxnSp>
        <p:nvCxnSpPr>
          <p:cNvPr id="16" name="Straight Arrow Connector 15">
            <a:extLst>
              <a:ext uri="{FF2B5EF4-FFF2-40B4-BE49-F238E27FC236}">
                <a16:creationId xmlns:a16="http://schemas.microsoft.com/office/drawing/2014/main" id="{3A825550-74D0-6483-7D4F-923ECE2D3591}"/>
              </a:ext>
            </a:extLst>
          </p:cNvPr>
          <p:cNvCxnSpPr>
            <a:cxnSpLocks/>
          </p:cNvCxnSpPr>
          <p:nvPr/>
        </p:nvCxnSpPr>
        <p:spPr>
          <a:xfrm flipH="1">
            <a:off x="4293326" y="4007405"/>
            <a:ext cx="162200" cy="3966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5D57E522-B8EE-A0A0-C1A0-BE313007A917}"/>
              </a:ext>
            </a:extLst>
          </p:cNvPr>
          <p:cNvPicPr>
            <a:picLocks noChangeAspect="1"/>
          </p:cNvPicPr>
          <p:nvPr/>
        </p:nvPicPr>
        <p:blipFill>
          <a:blip r:embed="rId5"/>
          <a:stretch>
            <a:fillRect/>
          </a:stretch>
        </p:blipFill>
        <p:spPr>
          <a:xfrm>
            <a:off x="206185" y="1288597"/>
            <a:ext cx="11717140" cy="959880"/>
          </a:xfrm>
          <a:prstGeom prst="rect">
            <a:avLst/>
          </a:prstGeom>
        </p:spPr>
      </p:pic>
    </p:spTree>
    <p:extLst>
      <p:ext uri="{BB962C8B-B14F-4D97-AF65-F5344CB8AC3E}">
        <p14:creationId xmlns:p14="http://schemas.microsoft.com/office/powerpoint/2010/main" val="547547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D9AAAF9A-76B0-4D7D-9DFC-7C2CEAA75532}"/>
              </a:ext>
            </a:extLst>
          </p:cNvPr>
          <p:cNvPicPr>
            <a:picLocks noChangeAspect="1"/>
          </p:cNvPicPr>
          <p:nvPr/>
        </p:nvPicPr>
        <p:blipFill>
          <a:blip r:embed="rId2"/>
          <a:stretch>
            <a:fillRect/>
          </a:stretch>
        </p:blipFill>
        <p:spPr>
          <a:xfrm>
            <a:off x="3715526" y="974692"/>
            <a:ext cx="4352928" cy="1834156"/>
          </a:xfrm>
          <a:prstGeom prst="rect">
            <a:avLst/>
          </a:prstGeom>
        </p:spPr>
      </p:pic>
      <p:sp>
        <p:nvSpPr>
          <p:cNvPr id="5" name="TextBox 4">
            <a:extLst>
              <a:ext uri="{FF2B5EF4-FFF2-40B4-BE49-F238E27FC236}">
                <a16:creationId xmlns:a16="http://schemas.microsoft.com/office/drawing/2014/main" id="{7206AEFB-3DFD-4D02-B9AB-B9A139AECDA7}"/>
              </a:ext>
            </a:extLst>
          </p:cNvPr>
          <p:cNvSpPr txBox="1"/>
          <p:nvPr/>
        </p:nvSpPr>
        <p:spPr>
          <a:xfrm>
            <a:off x="837872" y="4942630"/>
            <a:ext cx="2314832" cy="369332"/>
          </a:xfrm>
          <a:prstGeom prst="rect">
            <a:avLst/>
          </a:prstGeom>
          <a:noFill/>
        </p:spPr>
        <p:txBody>
          <a:bodyPr wrap="square" rtlCol="0">
            <a:spAutoFit/>
          </a:bodyPr>
          <a:lstStyle/>
          <a:p>
            <a:r>
              <a:rPr lang="en-GB" dirty="0">
                <a:solidFill>
                  <a:srgbClr val="FF0000"/>
                </a:solidFill>
              </a:rPr>
              <a:t>Simple/Abstract</a:t>
            </a:r>
          </a:p>
        </p:txBody>
      </p:sp>
      <p:sp>
        <p:nvSpPr>
          <p:cNvPr id="7" name="TextBox 6">
            <a:extLst>
              <a:ext uri="{FF2B5EF4-FFF2-40B4-BE49-F238E27FC236}">
                <a16:creationId xmlns:a16="http://schemas.microsoft.com/office/drawing/2014/main" id="{2E14AC13-DC6D-44AE-9BC2-A11399EA2080}"/>
              </a:ext>
            </a:extLst>
          </p:cNvPr>
          <p:cNvSpPr txBox="1"/>
          <p:nvPr/>
        </p:nvSpPr>
        <p:spPr>
          <a:xfrm>
            <a:off x="422872" y="5249479"/>
            <a:ext cx="3014662" cy="923330"/>
          </a:xfrm>
          <a:prstGeom prst="rect">
            <a:avLst/>
          </a:prstGeom>
          <a:noFill/>
        </p:spPr>
        <p:txBody>
          <a:bodyPr wrap="square" rtlCol="0">
            <a:spAutoFit/>
          </a:bodyPr>
          <a:lstStyle/>
          <a:p>
            <a:r>
              <a:rPr lang="en-GB" b="1" dirty="0"/>
              <a:t>       Transfer Function</a:t>
            </a:r>
          </a:p>
          <a:p>
            <a:r>
              <a:rPr lang="en-GB" dirty="0"/>
              <a:t>(Lacks spiking or dynamics, but easily analysed.)</a:t>
            </a:r>
          </a:p>
        </p:txBody>
      </p:sp>
      <p:sp>
        <p:nvSpPr>
          <p:cNvPr id="9" name="TextBox 8">
            <a:extLst>
              <a:ext uri="{FF2B5EF4-FFF2-40B4-BE49-F238E27FC236}">
                <a16:creationId xmlns:a16="http://schemas.microsoft.com/office/drawing/2014/main" id="{8D8D8D8D-ECC0-4015-924B-C4DAE0B82235}"/>
              </a:ext>
            </a:extLst>
          </p:cNvPr>
          <p:cNvSpPr txBox="1"/>
          <p:nvPr/>
        </p:nvSpPr>
        <p:spPr>
          <a:xfrm>
            <a:off x="108542" y="3402873"/>
            <a:ext cx="4253927" cy="923330"/>
          </a:xfrm>
          <a:prstGeom prst="rect">
            <a:avLst/>
          </a:prstGeom>
          <a:noFill/>
        </p:spPr>
        <p:txBody>
          <a:bodyPr wrap="square" rtlCol="0">
            <a:spAutoFit/>
          </a:bodyPr>
          <a:lstStyle/>
          <a:p>
            <a:r>
              <a:rPr lang="en-GB" b="1" dirty="0"/>
              <a:t>           Leaky Integrate and Fire</a:t>
            </a:r>
          </a:p>
          <a:p>
            <a:r>
              <a:rPr lang="en-GB" dirty="0"/>
              <a:t>(Abstracts away biophysics of action potentials. Can be analysed in some cases.)</a:t>
            </a:r>
          </a:p>
        </p:txBody>
      </p:sp>
      <p:sp>
        <p:nvSpPr>
          <p:cNvPr id="11" name="TextBox 10">
            <a:extLst>
              <a:ext uri="{FF2B5EF4-FFF2-40B4-BE49-F238E27FC236}">
                <a16:creationId xmlns:a16="http://schemas.microsoft.com/office/drawing/2014/main" id="{17021074-A0E0-4C35-885F-AE73A440BAD6}"/>
              </a:ext>
            </a:extLst>
          </p:cNvPr>
          <p:cNvSpPr txBox="1"/>
          <p:nvPr/>
        </p:nvSpPr>
        <p:spPr>
          <a:xfrm>
            <a:off x="735620" y="3022193"/>
            <a:ext cx="2519336" cy="369332"/>
          </a:xfrm>
          <a:prstGeom prst="rect">
            <a:avLst/>
          </a:prstGeom>
          <a:noFill/>
        </p:spPr>
        <p:txBody>
          <a:bodyPr wrap="square" rtlCol="0">
            <a:spAutoFit/>
          </a:bodyPr>
          <a:lstStyle/>
          <a:p>
            <a:r>
              <a:rPr lang="en-GB" dirty="0">
                <a:solidFill>
                  <a:srgbClr val="FF0000"/>
                </a:solidFill>
              </a:rPr>
              <a:t>Intermediate Complexity</a:t>
            </a:r>
          </a:p>
        </p:txBody>
      </p:sp>
      <p:sp>
        <p:nvSpPr>
          <p:cNvPr id="13" name="TextBox 12">
            <a:extLst>
              <a:ext uri="{FF2B5EF4-FFF2-40B4-BE49-F238E27FC236}">
                <a16:creationId xmlns:a16="http://schemas.microsoft.com/office/drawing/2014/main" id="{4F09E215-291A-41B0-8552-3E04616EFFB1}"/>
              </a:ext>
            </a:extLst>
          </p:cNvPr>
          <p:cNvSpPr txBox="1"/>
          <p:nvPr/>
        </p:nvSpPr>
        <p:spPr>
          <a:xfrm>
            <a:off x="108542" y="1229910"/>
            <a:ext cx="4147751" cy="1200329"/>
          </a:xfrm>
          <a:prstGeom prst="rect">
            <a:avLst/>
          </a:prstGeom>
          <a:noFill/>
        </p:spPr>
        <p:txBody>
          <a:bodyPr wrap="square" rtlCol="0">
            <a:spAutoFit/>
          </a:bodyPr>
          <a:lstStyle/>
          <a:p>
            <a:r>
              <a:rPr lang="en-GB" b="1" dirty="0"/>
              <a:t>            Hodgkin-Huxley</a:t>
            </a:r>
          </a:p>
          <a:p>
            <a:r>
              <a:rPr lang="en-GB" dirty="0"/>
              <a:t>(Explains action potential biophysically. Computationally expensive and largely unamenable to formal analysis.)</a:t>
            </a:r>
          </a:p>
        </p:txBody>
      </p:sp>
      <p:pic>
        <p:nvPicPr>
          <p:cNvPr id="15" name="Picture 14" descr="A close up of text on a black background&#10;&#10;Description automatically generated">
            <a:extLst>
              <a:ext uri="{FF2B5EF4-FFF2-40B4-BE49-F238E27FC236}">
                <a16:creationId xmlns:a16="http://schemas.microsoft.com/office/drawing/2014/main" id="{B335E069-780C-4AFA-96A8-0DC65F4682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5049" y="4880187"/>
            <a:ext cx="3008909" cy="1815965"/>
          </a:xfrm>
          <a:prstGeom prst="rect">
            <a:avLst/>
          </a:prstGeom>
        </p:spPr>
      </p:pic>
      <p:sp>
        <p:nvSpPr>
          <p:cNvPr id="21" name="TextBox 20">
            <a:extLst>
              <a:ext uri="{FF2B5EF4-FFF2-40B4-BE49-F238E27FC236}">
                <a16:creationId xmlns:a16="http://schemas.microsoft.com/office/drawing/2014/main" id="{87335C6B-1EE2-4E8A-BCFD-09177F583B4B}"/>
              </a:ext>
            </a:extLst>
          </p:cNvPr>
          <p:cNvSpPr txBox="1"/>
          <p:nvPr/>
        </p:nvSpPr>
        <p:spPr>
          <a:xfrm>
            <a:off x="308897" y="907932"/>
            <a:ext cx="4147751" cy="369332"/>
          </a:xfrm>
          <a:prstGeom prst="rect">
            <a:avLst/>
          </a:prstGeom>
          <a:noFill/>
        </p:spPr>
        <p:txBody>
          <a:bodyPr wrap="square" rtlCol="0">
            <a:spAutoFit/>
          </a:bodyPr>
          <a:lstStyle/>
          <a:p>
            <a:r>
              <a:rPr lang="en-GB" dirty="0">
                <a:solidFill>
                  <a:srgbClr val="FF0000"/>
                </a:solidFill>
              </a:rPr>
              <a:t>Complex/Biophysically Detailed </a:t>
            </a:r>
          </a:p>
        </p:txBody>
      </p:sp>
      <p:pic>
        <p:nvPicPr>
          <p:cNvPr id="23" name="Picture 22">
            <a:extLst>
              <a:ext uri="{FF2B5EF4-FFF2-40B4-BE49-F238E27FC236}">
                <a16:creationId xmlns:a16="http://schemas.microsoft.com/office/drawing/2014/main" id="{735D526C-E528-4936-8E7B-359DDCC069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6675" y="3457456"/>
            <a:ext cx="2444980" cy="1810787"/>
          </a:xfrm>
          <a:prstGeom prst="rect">
            <a:avLst/>
          </a:prstGeom>
        </p:spPr>
      </p:pic>
      <p:sp>
        <p:nvSpPr>
          <p:cNvPr id="24" name="Title 1">
            <a:extLst>
              <a:ext uri="{FF2B5EF4-FFF2-40B4-BE49-F238E27FC236}">
                <a16:creationId xmlns:a16="http://schemas.microsoft.com/office/drawing/2014/main" id="{31CAF1DF-C7DF-4119-97F5-E60E6B6779A6}"/>
              </a:ext>
            </a:extLst>
          </p:cNvPr>
          <p:cNvSpPr txBox="1">
            <a:spLocks/>
          </p:cNvSpPr>
          <p:nvPr/>
        </p:nvSpPr>
        <p:spPr>
          <a:xfrm>
            <a:off x="258297" y="55562"/>
            <a:ext cx="11614221" cy="625475"/>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Types of Neuron Model: Simplified vs Biologically Detailed</a:t>
            </a:r>
          </a:p>
        </p:txBody>
      </p:sp>
      <p:cxnSp>
        <p:nvCxnSpPr>
          <p:cNvPr id="25" name="Straight Connector 24">
            <a:extLst>
              <a:ext uri="{FF2B5EF4-FFF2-40B4-BE49-F238E27FC236}">
                <a16:creationId xmlns:a16="http://schemas.microsoft.com/office/drawing/2014/main" id="{BD894FD9-A811-4B35-BC11-2522F718B575}"/>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29" name="Picture 28" descr="A close up of a logo&#10;&#10;Description automatically generated">
            <a:extLst>
              <a:ext uri="{FF2B5EF4-FFF2-40B4-BE49-F238E27FC236}">
                <a16:creationId xmlns:a16="http://schemas.microsoft.com/office/drawing/2014/main" id="{23AF7164-5933-4835-A5DB-5D6C271412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50303" y="1106489"/>
            <a:ext cx="2371702" cy="1902218"/>
          </a:xfrm>
          <a:prstGeom prst="rect">
            <a:avLst/>
          </a:prstGeom>
        </p:spPr>
      </p:pic>
      <p:sp>
        <p:nvSpPr>
          <p:cNvPr id="2" name="TextBox 1">
            <a:extLst>
              <a:ext uri="{FF2B5EF4-FFF2-40B4-BE49-F238E27FC236}">
                <a16:creationId xmlns:a16="http://schemas.microsoft.com/office/drawing/2014/main" id="{5E0CF221-5A5F-4908-AF74-797FBB4D1E36}"/>
              </a:ext>
            </a:extLst>
          </p:cNvPr>
          <p:cNvSpPr txBox="1"/>
          <p:nvPr/>
        </p:nvSpPr>
        <p:spPr>
          <a:xfrm>
            <a:off x="9166303" y="3240201"/>
            <a:ext cx="2670084" cy="307777"/>
          </a:xfrm>
          <a:prstGeom prst="rect">
            <a:avLst/>
          </a:prstGeom>
          <a:noFill/>
        </p:spPr>
        <p:txBody>
          <a:bodyPr wrap="square" rtlCol="0">
            <a:spAutoFit/>
          </a:bodyPr>
          <a:lstStyle/>
          <a:p>
            <a:r>
              <a:rPr lang="en-GB" sz="1400" dirty="0"/>
              <a:t>Leaky Integrate and Fire</a:t>
            </a:r>
          </a:p>
        </p:txBody>
      </p:sp>
      <p:sp>
        <p:nvSpPr>
          <p:cNvPr id="3" name="TextBox 2">
            <a:extLst>
              <a:ext uri="{FF2B5EF4-FFF2-40B4-BE49-F238E27FC236}">
                <a16:creationId xmlns:a16="http://schemas.microsoft.com/office/drawing/2014/main" id="{D8D22A15-71D8-4CE4-AF77-E475F413BE36}"/>
              </a:ext>
            </a:extLst>
          </p:cNvPr>
          <p:cNvSpPr txBox="1"/>
          <p:nvPr/>
        </p:nvSpPr>
        <p:spPr>
          <a:xfrm>
            <a:off x="9357687" y="842690"/>
            <a:ext cx="2670084" cy="307777"/>
          </a:xfrm>
          <a:prstGeom prst="rect">
            <a:avLst/>
          </a:prstGeom>
          <a:noFill/>
        </p:spPr>
        <p:txBody>
          <a:bodyPr wrap="square" rtlCol="0">
            <a:spAutoFit/>
          </a:bodyPr>
          <a:lstStyle/>
          <a:p>
            <a:r>
              <a:rPr lang="en-GB" sz="1400" dirty="0"/>
              <a:t>Hodgkin-Huxley</a:t>
            </a:r>
          </a:p>
        </p:txBody>
      </p:sp>
      <p:pic>
        <p:nvPicPr>
          <p:cNvPr id="6" name="Picture 5">
            <a:extLst>
              <a:ext uri="{FF2B5EF4-FFF2-40B4-BE49-F238E27FC236}">
                <a16:creationId xmlns:a16="http://schemas.microsoft.com/office/drawing/2014/main" id="{D5AE0D8A-47CC-4FB0-8FE9-95BB0FA265F0}"/>
              </a:ext>
            </a:extLst>
          </p:cNvPr>
          <p:cNvPicPr>
            <a:picLocks noChangeAspect="1"/>
          </p:cNvPicPr>
          <p:nvPr/>
        </p:nvPicPr>
        <p:blipFill>
          <a:blip r:embed="rId6"/>
          <a:stretch>
            <a:fillRect/>
          </a:stretch>
        </p:blipFill>
        <p:spPr>
          <a:xfrm>
            <a:off x="4625084" y="3547978"/>
            <a:ext cx="2670084" cy="436401"/>
          </a:xfrm>
          <a:prstGeom prst="rect">
            <a:avLst/>
          </a:prstGeom>
        </p:spPr>
      </p:pic>
      <p:pic>
        <p:nvPicPr>
          <p:cNvPr id="10" name="Picture 9">
            <a:extLst>
              <a:ext uri="{FF2B5EF4-FFF2-40B4-BE49-F238E27FC236}">
                <a16:creationId xmlns:a16="http://schemas.microsoft.com/office/drawing/2014/main" id="{ECE7A274-8022-4082-B216-A2207D11A8DD}"/>
              </a:ext>
            </a:extLst>
          </p:cNvPr>
          <p:cNvPicPr>
            <a:picLocks noChangeAspect="1"/>
          </p:cNvPicPr>
          <p:nvPr/>
        </p:nvPicPr>
        <p:blipFill>
          <a:blip r:embed="rId7"/>
          <a:stretch>
            <a:fillRect/>
          </a:stretch>
        </p:blipFill>
        <p:spPr>
          <a:xfrm>
            <a:off x="4362469" y="4211274"/>
            <a:ext cx="3467062" cy="302200"/>
          </a:xfrm>
          <a:prstGeom prst="rect">
            <a:avLst/>
          </a:prstGeom>
        </p:spPr>
      </p:pic>
      <p:sp>
        <p:nvSpPr>
          <p:cNvPr id="19" name="Rectangle 18">
            <a:extLst>
              <a:ext uri="{FF2B5EF4-FFF2-40B4-BE49-F238E27FC236}">
                <a16:creationId xmlns:a16="http://schemas.microsoft.com/office/drawing/2014/main" id="{D4EB28CB-C636-4157-B380-2945AD6BEBAE}"/>
              </a:ext>
            </a:extLst>
          </p:cNvPr>
          <p:cNvSpPr/>
          <p:nvPr/>
        </p:nvSpPr>
        <p:spPr>
          <a:xfrm>
            <a:off x="8232256" y="1039234"/>
            <a:ext cx="522418" cy="19694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DE82524A-FFDC-4E7B-893C-939D318F793A}"/>
              </a:ext>
            </a:extLst>
          </p:cNvPr>
          <p:cNvSpPr txBox="1"/>
          <p:nvPr/>
        </p:nvSpPr>
        <p:spPr>
          <a:xfrm rot="16200000">
            <a:off x="7461438" y="1340840"/>
            <a:ext cx="2410907" cy="307777"/>
          </a:xfrm>
          <a:prstGeom prst="rect">
            <a:avLst/>
          </a:prstGeom>
          <a:noFill/>
        </p:spPr>
        <p:txBody>
          <a:bodyPr wrap="square" rtlCol="0">
            <a:spAutoFit/>
          </a:bodyPr>
          <a:lstStyle/>
          <a:p>
            <a:r>
              <a:rPr lang="en-GB" sz="1400" dirty="0"/>
              <a:t>Membrane potential</a:t>
            </a:r>
          </a:p>
        </p:txBody>
      </p:sp>
      <p:sp>
        <p:nvSpPr>
          <p:cNvPr id="22" name="Rectangle 21">
            <a:extLst>
              <a:ext uri="{FF2B5EF4-FFF2-40B4-BE49-F238E27FC236}">
                <a16:creationId xmlns:a16="http://schemas.microsoft.com/office/drawing/2014/main" id="{5E3F6006-A2DE-44DC-8126-8B53665CDBDB}"/>
              </a:ext>
            </a:extLst>
          </p:cNvPr>
          <p:cNvSpPr/>
          <p:nvPr/>
        </p:nvSpPr>
        <p:spPr>
          <a:xfrm>
            <a:off x="8577250" y="3325657"/>
            <a:ext cx="522418" cy="19694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C328513A-3B68-41B1-A511-8C922805F3F3}"/>
              </a:ext>
            </a:extLst>
          </p:cNvPr>
          <p:cNvSpPr txBox="1"/>
          <p:nvPr/>
        </p:nvSpPr>
        <p:spPr>
          <a:xfrm rot="16200000">
            <a:off x="7813725" y="3719655"/>
            <a:ext cx="2410907" cy="307777"/>
          </a:xfrm>
          <a:prstGeom prst="rect">
            <a:avLst/>
          </a:prstGeom>
          <a:noFill/>
        </p:spPr>
        <p:txBody>
          <a:bodyPr wrap="square" rtlCol="0">
            <a:spAutoFit/>
          </a:bodyPr>
          <a:lstStyle/>
          <a:p>
            <a:r>
              <a:rPr lang="en-GB" sz="1400" dirty="0"/>
              <a:t>Membrane potential</a:t>
            </a:r>
          </a:p>
        </p:txBody>
      </p:sp>
    </p:spTree>
    <p:extLst>
      <p:ext uri="{BB962C8B-B14F-4D97-AF65-F5344CB8AC3E}">
        <p14:creationId xmlns:p14="http://schemas.microsoft.com/office/powerpoint/2010/main" val="11272544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956798-702E-4D8E-9B4E-ABE78D47DA18}"/>
              </a:ext>
            </a:extLst>
          </p:cNvPr>
          <p:cNvPicPr>
            <a:picLocks noChangeAspect="1"/>
          </p:cNvPicPr>
          <p:nvPr/>
        </p:nvPicPr>
        <p:blipFill>
          <a:blip r:embed="rId2"/>
          <a:stretch>
            <a:fillRect/>
          </a:stretch>
        </p:blipFill>
        <p:spPr>
          <a:xfrm>
            <a:off x="188085" y="1799994"/>
            <a:ext cx="5363642" cy="3975250"/>
          </a:xfrm>
          <a:prstGeom prst="rect">
            <a:avLst/>
          </a:prstGeom>
        </p:spPr>
      </p:pic>
      <p:sp>
        <p:nvSpPr>
          <p:cNvPr id="6" name="Title 1">
            <a:extLst>
              <a:ext uri="{FF2B5EF4-FFF2-40B4-BE49-F238E27FC236}">
                <a16:creationId xmlns:a16="http://schemas.microsoft.com/office/drawing/2014/main" id="{C28DC035-CDFC-4F7E-B537-4A594AAB89F5}"/>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Synaptic Currents – Rise and Decay Times</a:t>
            </a:r>
          </a:p>
        </p:txBody>
      </p:sp>
      <p:cxnSp>
        <p:nvCxnSpPr>
          <p:cNvPr id="7" name="Straight Connector 6">
            <a:extLst>
              <a:ext uri="{FF2B5EF4-FFF2-40B4-BE49-F238E27FC236}">
                <a16:creationId xmlns:a16="http://schemas.microsoft.com/office/drawing/2014/main" id="{4376554F-A8A2-4A4C-B302-2E2277930A40}"/>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BF8B6D22-0710-4F2C-A612-2828323625CE}"/>
              </a:ext>
            </a:extLst>
          </p:cNvPr>
          <p:cNvSpPr txBox="1">
            <a:spLocks/>
          </p:cNvSpPr>
          <p:nvPr/>
        </p:nvSpPr>
        <p:spPr>
          <a:xfrm>
            <a:off x="128045" y="862503"/>
            <a:ext cx="11774355" cy="63298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Not all synaptic currents can be fit to a simple exponential. Some have </a:t>
            </a:r>
            <a:r>
              <a:rPr lang="en-GB" sz="2000" dirty="0">
                <a:solidFill>
                  <a:srgbClr val="FF0000"/>
                </a:solidFill>
              </a:rPr>
              <a:t>slow rise times</a:t>
            </a:r>
            <a:r>
              <a:rPr lang="en-GB" sz="2000" dirty="0"/>
              <a:t> and/or </a:t>
            </a:r>
            <a:r>
              <a:rPr lang="en-GB" sz="2000" dirty="0">
                <a:solidFill>
                  <a:srgbClr val="FF0000"/>
                </a:solidFill>
              </a:rPr>
              <a:t>multiple decay times</a:t>
            </a:r>
          </a:p>
          <a:p>
            <a:endParaRPr lang="en-GB" dirty="0"/>
          </a:p>
          <a:p>
            <a:endParaRPr lang="en-GB" dirty="0"/>
          </a:p>
        </p:txBody>
      </p:sp>
      <p:sp>
        <p:nvSpPr>
          <p:cNvPr id="12" name="TextBox 11">
            <a:extLst>
              <a:ext uri="{FF2B5EF4-FFF2-40B4-BE49-F238E27FC236}">
                <a16:creationId xmlns:a16="http://schemas.microsoft.com/office/drawing/2014/main" id="{D6D11D3A-F811-44A0-A098-A8914D994B59}"/>
              </a:ext>
            </a:extLst>
          </p:cNvPr>
          <p:cNvSpPr txBox="1"/>
          <p:nvPr/>
        </p:nvSpPr>
        <p:spPr>
          <a:xfrm>
            <a:off x="2902082" y="2234409"/>
            <a:ext cx="2797918" cy="923330"/>
          </a:xfrm>
          <a:prstGeom prst="rect">
            <a:avLst/>
          </a:prstGeom>
          <a:noFill/>
        </p:spPr>
        <p:txBody>
          <a:bodyPr wrap="square" rtlCol="0">
            <a:spAutoFit/>
          </a:bodyPr>
          <a:lstStyle/>
          <a:p>
            <a:r>
              <a:rPr lang="en-GB" dirty="0">
                <a:solidFill>
                  <a:srgbClr val="FF0000"/>
                </a:solidFill>
              </a:rPr>
              <a:t>Voltage-Clamped Postsynaptic Currents</a:t>
            </a:r>
          </a:p>
          <a:p>
            <a:r>
              <a:rPr lang="en-GB" dirty="0">
                <a:solidFill>
                  <a:srgbClr val="FF0000"/>
                </a:solidFill>
              </a:rPr>
              <a:t>      (modelled)</a:t>
            </a:r>
          </a:p>
        </p:txBody>
      </p:sp>
    </p:spTree>
    <p:extLst>
      <p:ext uri="{BB962C8B-B14F-4D97-AF65-F5344CB8AC3E}">
        <p14:creationId xmlns:p14="http://schemas.microsoft.com/office/powerpoint/2010/main" val="19112636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956798-702E-4D8E-9B4E-ABE78D47DA18}"/>
              </a:ext>
            </a:extLst>
          </p:cNvPr>
          <p:cNvPicPr>
            <a:picLocks noChangeAspect="1"/>
          </p:cNvPicPr>
          <p:nvPr/>
        </p:nvPicPr>
        <p:blipFill>
          <a:blip r:embed="rId2"/>
          <a:stretch>
            <a:fillRect/>
          </a:stretch>
        </p:blipFill>
        <p:spPr>
          <a:xfrm>
            <a:off x="188085" y="1799994"/>
            <a:ext cx="5363642" cy="3975250"/>
          </a:xfrm>
          <a:prstGeom prst="rect">
            <a:avLst/>
          </a:prstGeom>
        </p:spPr>
      </p:pic>
      <p:sp>
        <p:nvSpPr>
          <p:cNvPr id="6" name="Title 1">
            <a:extLst>
              <a:ext uri="{FF2B5EF4-FFF2-40B4-BE49-F238E27FC236}">
                <a16:creationId xmlns:a16="http://schemas.microsoft.com/office/drawing/2014/main" id="{C28DC035-CDFC-4F7E-B537-4A594AAB89F5}"/>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Synaptic Currents – Rise and Decay Times</a:t>
            </a:r>
          </a:p>
        </p:txBody>
      </p:sp>
      <p:cxnSp>
        <p:nvCxnSpPr>
          <p:cNvPr id="7" name="Straight Connector 6">
            <a:extLst>
              <a:ext uri="{FF2B5EF4-FFF2-40B4-BE49-F238E27FC236}">
                <a16:creationId xmlns:a16="http://schemas.microsoft.com/office/drawing/2014/main" id="{4376554F-A8A2-4A4C-B302-2E2277930A40}"/>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BF8B6D22-0710-4F2C-A612-2828323625CE}"/>
              </a:ext>
            </a:extLst>
          </p:cNvPr>
          <p:cNvSpPr txBox="1">
            <a:spLocks/>
          </p:cNvSpPr>
          <p:nvPr/>
        </p:nvSpPr>
        <p:spPr>
          <a:xfrm>
            <a:off x="128045" y="862503"/>
            <a:ext cx="11774355" cy="63298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Not all synaptic currents can be fit to a simple exponential. Some have </a:t>
            </a:r>
            <a:r>
              <a:rPr lang="en-GB" sz="2000" dirty="0">
                <a:solidFill>
                  <a:srgbClr val="FF0000"/>
                </a:solidFill>
              </a:rPr>
              <a:t>slow rise times</a:t>
            </a:r>
            <a:r>
              <a:rPr lang="en-GB" sz="2000" dirty="0"/>
              <a:t> and/or </a:t>
            </a:r>
            <a:r>
              <a:rPr lang="en-GB" sz="2000" dirty="0">
                <a:solidFill>
                  <a:srgbClr val="FF0000"/>
                </a:solidFill>
              </a:rPr>
              <a:t>multiple decay times</a:t>
            </a:r>
          </a:p>
          <a:p>
            <a:endParaRPr lang="en-GB" dirty="0"/>
          </a:p>
          <a:p>
            <a:endParaRPr lang="en-GB" dirty="0"/>
          </a:p>
        </p:txBody>
      </p:sp>
      <p:sp>
        <p:nvSpPr>
          <p:cNvPr id="12" name="TextBox 11">
            <a:extLst>
              <a:ext uri="{FF2B5EF4-FFF2-40B4-BE49-F238E27FC236}">
                <a16:creationId xmlns:a16="http://schemas.microsoft.com/office/drawing/2014/main" id="{D6D11D3A-F811-44A0-A098-A8914D994B59}"/>
              </a:ext>
            </a:extLst>
          </p:cNvPr>
          <p:cNvSpPr txBox="1"/>
          <p:nvPr/>
        </p:nvSpPr>
        <p:spPr>
          <a:xfrm>
            <a:off x="2902082" y="2234409"/>
            <a:ext cx="2797918" cy="923330"/>
          </a:xfrm>
          <a:prstGeom prst="rect">
            <a:avLst/>
          </a:prstGeom>
          <a:noFill/>
        </p:spPr>
        <p:txBody>
          <a:bodyPr wrap="square" rtlCol="0">
            <a:spAutoFit/>
          </a:bodyPr>
          <a:lstStyle/>
          <a:p>
            <a:r>
              <a:rPr lang="en-GB" dirty="0">
                <a:solidFill>
                  <a:srgbClr val="FF0000"/>
                </a:solidFill>
              </a:rPr>
              <a:t>Voltage-Clamped Postsynaptic Currents</a:t>
            </a:r>
          </a:p>
          <a:p>
            <a:r>
              <a:rPr lang="en-GB" dirty="0">
                <a:solidFill>
                  <a:srgbClr val="FF0000"/>
                </a:solidFill>
              </a:rPr>
              <a:t>      (modelled)</a:t>
            </a:r>
          </a:p>
        </p:txBody>
      </p:sp>
      <p:pic>
        <p:nvPicPr>
          <p:cNvPr id="8" name="Picture 7">
            <a:extLst>
              <a:ext uri="{FF2B5EF4-FFF2-40B4-BE49-F238E27FC236}">
                <a16:creationId xmlns:a16="http://schemas.microsoft.com/office/drawing/2014/main" id="{C131ADF7-84BB-0904-4B1C-9C14B89766D4}"/>
              </a:ext>
            </a:extLst>
          </p:cNvPr>
          <p:cNvPicPr>
            <a:picLocks noChangeAspect="1"/>
          </p:cNvPicPr>
          <p:nvPr/>
        </p:nvPicPr>
        <p:blipFill>
          <a:blip r:embed="rId3"/>
          <a:stretch>
            <a:fillRect/>
          </a:stretch>
        </p:blipFill>
        <p:spPr>
          <a:xfrm>
            <a:off x="5868538" y="1901635"/>
            <a:ext cx="5865324" cy="2758288"/>
          </a:xfrm>
          <a:prstGeom prst="rect">
            <a:avLst/>
          </a:prstGeom>
        </p:spPr>
      </p:pic>
      <p:sp>
        <p:nvSpPr>
          <p:cNvPr id="2" name="TextBox 1">
            <a:extLst>
              <a:ext uri="{FF2B5EF4-FFF2-40B4-BE49-F238E27FC236}">
                <a16:creationId xmlns:a16="http://schemas.microsoft.com/office/drawing/2014/main" id="{A6635D95-E89D-FDD8-7009-2C0EC9FC4969}"/>
              </a:ext>
            </a:extLst>
          </p:cNvPr>
          <p:cNvSpPr txBox="1"/>
          <p:nvPr/>
        </p:nvSpPr>
        <p:spPr>
          <a:xfrm>
            <a:off x="7023421" y="1615328"/>
            <a:ext cx="3021874" cy="369332"/>
          </a:xfrm>
          <a:prstGeom prst="rect">
            <a:avLst/>
          </a:prstGeom>
          <a:noFill/>
        </p:spPr>
        <p:txBody>
          <a:bodyPr wrap="square" rtlCol="0">
            <a:spAutoFit/>
          </a:bodyPr>
          <a:lstStyle/>
          <a:p>
            <a:r>
              <a:rPr lang="en-GB" dirty="0"/>
              <a:t>Exponential</a:t>
            </a:r>
          </a:p>
        </p:txBody>
      </p:sp>
      <p:sp>
        <p:nvSpPr>
          <p:cNvPr id="10" name="TextBox 9">
            <a:extLst>
              <a:ext uri="{FF2B5EF4-FFF2-40B4-BE49-F238E27FC236}">
                <a16:creationId xmlns:a16="http://schemas.microsoft.com/office/drawing/2014/main" id="{A803EF42-D58B-3645-5145-7F6234915994}"/>
              </a:ext>
            </a:extLst>
          </p:cNvPr>
          <p:cNvSpPr txBox="1"/>
          <p:nvPr/>
        </p:nvSpPr>
        <p:spPr>
          <a:xfrm>
            <a:off x="9640541" y="1549881"/>
            <a:ext cx="3021874" cy="369332"/>
          </a:xfrm>
          <a:prstGeom prst="rect">
            <a:avLst/>
          </a:prstGeom>
          <a:noFill/>
        </p:spPr>
        <p:txBody>
          <a:bodyPr wrap="square" rtlCol="0">
            <a:spAutoFit/>
          </a:bodyPr>
          <a:lstStyle/>
          <a:p>
            <a:r>
              <a:rPr lang="en-GB" dirty="0"/>
              <a:t>Dual Exponential</a:t>
            </a:r>
          </a:p>
        </p:txBody>
      </p:sp>
      <p:cxnSp>
        <p:nvCxnSpPr>
          <p:cNvPr id="13" name="Straight Arrow Connector 12">
            <a:extLst>
              <a:ext uri="{FF2B5EF4-FFF2-40B4-BE49-F238E27FC236}">
                <a16:creationId xmlns:a16="http://schemas.microsoft.com/office/drawing/2014/main" id="{D59450B7-F5C6-A2FA-8F6D-B0523C88DCEB}"/>
              </a:ext>
            </a:extLst>
          </p:cNvPr>
          <p:cNvCxnSpPr>
            <a:cxnSpLocks/>
          </p:cNvCxnSpPr>
          <p:nvPr/>
        </p:nvCxnSpPr>
        <p:spPr>
          <a:xfrm flipV="1">
            <a:off x="8198603" y="3325668"/>
            <a:ext cx="1441938" cy="22508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3F4B92ED-C437-F24D-303C-00C634E5FBE5}"/>
              </a:ext>
            </a:extLst>
          </p:cNvPr>
          <p:cNvPicPr>
            <a:picLocks noChangeAspect="1"/>
          </p:cNvPicPr>
          <p:nvPr/>
        </p:nvPicPr>
        <p:blipFill>
          <a:blip r:embed="rId4"/>
          <a:stretch>
            <a:fillRect/>
          </a:stretch>
        </p:blipFill>
        <p:spPr>
          <a:xfrm>
            <a:off x="4975094" y="5633205"/>
            <a:ext cx="6671340" cy="850580"/>
          </a:xfrm>
          <a:prstGeom prst="rect">
            <a:avLst/>
          </a:prstGeom>
        </p:spPr>
      </p:pic>
    </p:spTree>
    <p:extLst>
      <p:ext uri="{BB962C8B-B14F-4D97-AF65-F5344CB8AC3E}">
        <p14:creationId xmlns:p14="http://schemas.microsoft.com/office/powerpoint/2010/main" val="14473436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28DC035-CDFC-4F7E-B537-4A594AAB89F5}"/>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Accounting for Multiple Rise and Decay Times</a:t>
            </a:r>
          </a:p>
        </p:txBody>
      </p:sp>
      <p:cxnSp>
        <p:nvCxnSpPr>
          <p:cNvPr id="7" name="Straight Connector 6">
            <a:extLst>
              <a:ext uri="{FF2B5EF4-FFF2-40B4-BE49-F238E27FC236}">
                <a16:creationId xmlns:a16="http://schemas.microsoft.com/office/drawing/2014/main" id="{4376554F-A8A2-4A4C-B302-2E2277930A40}"/>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BF8B6D22-0710-4F2C-A612-2828323625CE}"/>
              </a:ext>
            </a:extLst>
          </p:cNvPr>
          <p:cNvSpPr txBox="1">
            <a:spLocks/>
          </p:cNvSpPr>
          <p:nvPr/>
        </p:nvSpPr>
        <p:spPr>
          <a:xfrm>
            <a:off x="128045" y="862503"/>
            <a:ext cx="11774355" cy="63298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A yet more flexible model assumes three separate time constants (1 rise + 2 decay):</a:t>
            </a:r>
          </a:p>
          <a:p>
            <a:endParaRPr lang="en-GB" sz="2000" dirty="0"/>
          </a:p>
          <a:p>
            <a:endParaRPr lang="en-GB" sz="2000" dirty="0"/>
          </a:p>
          <a:p>
            <a:endParaRPr lang="en-GB" sz="2000" dirty="0"/>
          </a:p>
          <a:p>
            <a:pPr marL="0" indent="0">
              <a:buNone/>
            </a:pPr>
            <a:endParaRPr lang="en-GB" sz="2000" dirty="0"/>
          </a:p>
          <a:p>
            <a:endParaRPr lang="en-GB" sz="2000" dirty="0"/>
          </a:p>
          <a:p>
            <a:r>
              <a:rPr lang="en-GB" sz="2000" dirty="0"/>
              <a:t>This model can replicate the time courses of the main excitatory (AMPA, NMDA) and inhibitory (</a:t>
            </a:r>
            <a:r>
              <a:rPr lang="en-GB" sz="2000" dirty="0" err="1"/>
              <a:t>GABAa</a:t>
            </a:r>
            <a:r>
              <a:rPr lang="en-GB" sz="2000" dirty="0"/>
              <a:t>, </a:t>
            </a:r>
            <a:r>
              <a:rPr lang="en-GB" sz="2000" dirty="0" err="1"/>
              <a:t>GABAb</a:t>
            </a:r>
            <a:r>
              <a:rPr lang="en-GB" sz="2000" dirty="0"/>
              <a:t>) synaptic currents</a:t>
            </a:r>
          </a:p>
          <a:p>
            <a:endParaRPr lang="en-GB" sz="2000" dirty="0"/>
          </a:p>
          <a:p>
            <a:r>
              <a:rPr lang="en-GB" sz="2000" dirty="0"/>
              <a:t>Note: the models we have considered are </a:t>
            </a:r>
            <a:r>
              <a:rPr lang="en-GB" sz="2000" dirty="0">
                <a:solidFill>
                  <a:srgbClr val="FF0000"/>
                </a:solidFill>
              </a:rPr>
              <a:t>phenomenological</a:t>
            </a:r>
            <a:r>
              <a:rPr lang="en-GB" sz="2000" dirty="0"/>
              <a:t> – they fit a curve to the observed time courses without positing a biological/physical </a:t>
            </a:r>
            <a:r>
              <a:rPr lang="en-GB" sz="2000" dirty="0">
                <a:solidFill>
                  <a:srgbClr val="FF0000"/>
                </a:solidFill>
              </a:rPr>
              <a:t>mechanism</a:t>
            </a:r>
          </a:p>
          <a:p>
            <a:endParaRPr lang="en-GB" sz="2000" dirty="0"/>
          </a:p>
          <a:p>
            <a:r>
              <a:rPr lang="en-GB" sz="2000" dirty="0"/>
              <a:t>More complex mechanistic models consider</a:t>
            </a:r>
            <a:r>
              <a:rPr lang="en-GB" sz="2000" dirty="0">
                <a:solidFill>
                  <a:srgbClr val="FF0000"/>
                </a:solidFill>
              </a:rPr>
              <a:t> voltage-dependence</a:t>
            </a:r>
            <a:r>
              <a:rPr lang="en-GB" sz="2000" dirty="0"/>
              <a:t> of synaptic </a:t>
            </a:r>
            <a:r>
              <a:rPr lang="en-GB" sz="2000" dirty="0" err="1"/>
              <a:t>conductances</a:t>
            </a:r>
            <a:r>
              <a:rPr lang="en-GB" sz="2000" dirty="0"/>
              <a:t>, vesicle release, diffusion of neurotransmitter, and many other details (we won’t cover these in this course!)</a:t>
            </a:r>
            <a:endParaRPr lang="en-GB" dirty="0"/>
          </a:p>
          <a:p>
            <a:endParaRPr lang="en-GB" dirty="0"/>
          </a:p>
          <a:p>
            <a:endParaRPr lang="en-GB" dirty="0"/>
          </a:p>
        </p:txBody>
      </p:sp>
      <p:pic>
        <p:nvPicPr>
          <p:cNvPr id="11" name="Picture 10">
            <a:extLst>
              <a:ext uri="{FF2B5EF4-FFF2-40B4-BE49-F238E27FC236}">
                <a16:creationId xmlns:a16="http://schemas.microsoft.com/office/drawing/2014/main" id="{54F44D3E-4BF3-4BD0-A9B8-4AD0BB26BBA0}"/>
              </a:ext>
            </a:extLst>
          </p:cNvPr>
          <p:cNvPicPr>
            <a:picLocks noChangeAspect="1"/>
          </p:cNvPicPr>
          <p:nvPr/>
        </p:nvPicPr>
        <p:blipFill>
          <a:blip r:embed="rId2"/>
          <a:stretch>
            <a:fillRect/>
          </a:stretch>
        </p:blipFill>
        <p:spPr>
          <a:xfrm>
            <a:off x="453238" y="1662125"/>
            <a:ext cx="10294254" cy="913559"/>
          </a:xfrm>
          <a:prstGeom prst="rect">
            <a:avLst/>
          </a:prstGeom>
        </p:spPr>
      </p:pic>
      <p:cxnSp>
        <p:nvCxnSpPr>
          <p:cNvPr id="17" name="Straight Connector 16">
            <a:extLst>
              <a:ext uri="{FF2B5EF4-FFF2-40B4-BE49-F238E27FC236}">
                <a16:creationId xmlns:a16="http://schemas.microsoft.com/office/drawing/2014/main" id="{5F2ECE87-0318-479B-95BD-3E186E4C4F19}"/>
              </a:ext>
            </a:extLst>
          </p:cNvPr>
          <p:cNvCxnSpPr>
            <a:cxnSpLocks/>
          </p:cNvCxnSpPr>
          <p:nvPr/>
        </p:nvCxnSpPr>
        <p:spPr>
          <a:xfrm>
            <a:off x="2815206" y="2379111"/>
            <a:ext cx="1940943" cy="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8" name="Straight Connector 17">
            <a:extLst>
              <a:ext uri="{FF2B5EF4-FFF2-40B4-BE49-F238E27FC236}">
                <a16:creationId xmlns:a16="http://schemas.microsoft.com/office/drawing/2014/main" id="{83DBB0F6-CF67-4E8D-8DB3-506A24297F18}"/>
              </a:ext>
            </a:extLst>
          </p:cNvPr>
          <p:cNvCxnSpPr>
            <a:cxnSpLocks/>
          </p:cNvCxnSpPr>
          <p:nvPr/>
        </p:nvCxnSpPr>
        <p:spPr>
          <a:xfrm>
            <a:off x="5096889" y="2379111"/>
            <a:ext cx="1630694" cy="0"/>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19" name="Straight Connector 18">
            <a:extLst>
              <a:ext uri="{FF2B5EF4-FFF2-40B4-BE49-F238E27FC236}">
                <a16:creationId xmlns:a16="http://schemas.microsoft.com/office/drawing/2014/main" id="{8129747C-52D4-496C-B40E-68149B0F65EB}"/>
              </a:ext>
            </a:extLst>
          </p:cNvPr>
          <p:cNvCxnSpPr>
            <a:cxnSpLocks/>
          </p:cNvCxnSpPr>
          <p:nvPr/>
        </p:nvCxnSpPr>
        <p:spPr>
          <a:xfrm>
            <a:off x="7199535" y="2391444"/>
            <a:ext cx="2297127" cy="0"/>
          </a:xfrm>
          <a:prstGeom prst="line">
            <a:avLst/>
          </a:prstGeom>
          <a:ln/>
        </p:spPr>
        <p:style>
          <a:lnRef idx="3">
            <a:schemeClr val="accent4"/>
          </a:lnRef>
          <a:fillRef idx="0">
            <a:schemeClr val="accent4"/>
          </a:fillRef>
          <a:effectRef idx="2">
            <a:schemeClr val="accent4"/>
          </a:effectRef>
          <a:fontRef idx="minor">
            <a:schemeClr val="tx1"/>
          </a:fontRef>
        </p:style>
      </p:cxnSp>
      <p:sp>
        <p:nvSpPr>
          <p:cNvPr id="23" name="TextBox 22">
            <a:extLst>
              <a:ext uri="{FF2B5EF4-FFF2-40B4-BE49-F238E27FC236}">
                <a16:creationId xmlns:a16="http://schemas.microsoft.com/office/drawing/2014/main" id="{C415B23F-82D9-44D6-832C-9B6D059DC427}"/>
              </a:ext>
            </a:extLst>
          </p:cNvPr>
          <p:cNvSpPr txBox="1"/>
          <p:nvPr/>
        </p:nvSpPr>
        <p:spPr>
          <a:xfrm>
            <a:off x="2785006" y="2372588"/>
            <a:ext cx="2380891" cy="369332"/>
          </a:xfrm>
          <a:prstGeom prst="rect">
            <a:avLst/>
          </a:prstGeom>
          <a:noFill/>
        </p:spPr>
        <p:txBody>
          <a:bodyPr wrap="square" rtlCol="0">
            <a:spAutoFit/>
          </a:bodyPr>
          <a:lstStyle/>
          <a:p>
            <a:r>
              <a:rPr lang="en-GB" dirty="0"/>
              <a:t>rise of conductance</a:t>
            </a:r>
          </a:p>
        </p:txBody>
      </p:sp>
      <p:sp>
        <p:nvSpPr>
          <p:cNvPr id="25" name="TextBox 24">
            <a:extLst>
              <a:ext uri="{FF2B5EF4-FFF2-40B4-BE49-F238E27FC236}">
                <a16:creationId xmlns:a16="http://schemas.microsoft.com/office/drawing/2014/main" id="{54AECB41-E3AA-4D3D-99A5-80BAC2B648A1}"/>
              </a:ext>
            </a:extLst>
          </p:cNvPr>
          <p:cNvSpPr txBox="1"/>
          <p:nvPr/>
        </p:nvSpPr>
        <p:spPr>
          <a:xfrm>
            <a:off x="5326855" y="2361941"/>
            <a:ext cx="2380891" cy="369332"/>
          </a:xfrm>
          <a:prstGeom prst="rect">
            <a:avLst/>
          </a:prstGeom>
          <a:noFill/>
        </p:spPr>
        <p:txBody>
          <a:bodyPr wrap="square" rtlCol="0">
            <a:spAutoFit/>
          </a:bodyPr>
          <a:lstStyle/>
          <a:p>
            <a:r>
              <a:rPr lang="en-GB" dirty="0"/>
              <a:t>fast decay</a:t>
            </a:r>
          </a:p>
        </p:txBody>
      </p:sp>
      <p:sp>
        <p:nvSpPr>
          <p:cNvPr id="27" name="TextBox 26">
            <a:extLst>
              <a:ext uri="{FF2B5EF4-FFF2-40B4-BE49-F238E27FC236}">
                <a16:creationId xmlns:a16="http://schemas.microsoft.com/office/drawing/2014/main" id="{63430F3A-5E85-4918-9719-8911AD88DB8A}"/>
              </a:ext>
            </a:extLst>
          </p:cNvPr>
          <p:cNvSpPr txBox="1"/>
          <p:nvPr/>
        </p:nvSpPr>
        <p:spPr>
          <a:xfrm>
            <a:off x="7741186" y="2370838"/>
            <a:ext cx="2380891" cy="369332"/>
          </a:xfrm>
          <a:prstGeom prst="rect">
            <a:avLst/>
          </a:prstGeom>
          <a:noFill/>
        </p:spPr>
        <p:txBody>
          <a:bodyPr wrap="square" rtlCol="0">
            <a:spAutoFit/>
          </a:bodyPr>
          <a:lstStyle/>
          <a:p>
            <a:r>
              <a:rPr lang="en-GB" dirty="0"/>
              <a:t>slow decay</a:t>
            </a:r>
          </a:p>
        </p:txBody>
      </p:sp>
    </p:spTree>
    <p:extLst>
      <p:ext uri="{BB962C8B-B14F-4D97-AF65-F5344CB8AC3E}">
        <p14:creationId xmlns:p14="http://schemas.microsoft.com/office/powerpoint/2010/main" val="13153775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28DC035-CDFC-4F7E-B537-4A594AAB89F5}"/>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Example - Delta Synapse (Excitatory) </a:t>
            </a:r>
          </a:p>
        </p:txBody>
      </p:sp>
      <p:cxnSp>
        <p:nvCxnSpPr>
          <p:cNvPr id="7" name="Straight Connector 6">
            <a:extLst>
              <a:ext uri="{FF2B5EF4-FFF2-40B4-BE49-F238E27FC236}">
                <a16:creationId xmlns:a16="http://schemas.microsoft.com/office/drawing/2014/main" id="{4376554F-A8A2-4A4C-B302-2E2277930A40}"/>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C773EEE5-F515-A29B-140D-12F572BB999A}"/>
              </a:ext>
            </a:extLst>
          </p:cNvPr>
          <p:cNvPicPr>
            <a:picLocks noChangeAspect="1"/>
          </p:cNvPicPr>
          <p:nvPr/>
        </p:nvPicPr>
        <p:blipFill>
          <a:blip r:embed="rId2"/>
          <a:stretch>
            <a:fillRect/>
          </a:stretch>
        </p:blipFill>
        <p:spPr>
          <a:xfrm>
            <a:off x="102663" y="2234681"/>
            <a:ext cx="11986674" cy="2481794"/>
          </a:xfrm>
          <a:prstGeom prst="rect">
            <a:avLst/>
          </a:prstGeom>
        </p:spPr>
      </p:pic>
      <p:sp>
        <p:nvSpPr>
          <p:cNvPr id="13" name="TextBox 12">
            <a:extLst>
              <a:ext uri="{FF2B5EF4-FFF2-40B4-BE49-F238E27FC236}">
                <a16:creationId xmlns:a16="http://schemas.microsoft.com/office/drawing/2014/main" id="{BA68C6E5-CE2A-5B2F-171D-A4DFC6F92B62}"/>
              </a:ext>
            </a:extLst>
          </p:cNvPr>
          <p:cNvSpPr txBox="1"/>
          <p:nvPr/>
        </p:nvSpPr>
        <p:spPr>
          <a:xfrm>
            <a:off x="343988" y="4968241"/>
            <a:ext cx="3709852" cy="369332"/>
          </a:xfrm>
          <a:prstGeom prst="rect">
            <a:avLst/>
          </a:prstGeom>
          <a:noFill/>
        </p:spPr>
        <p:txBody>
          <a:bodyPr wrap="square" rtlCol="0">
            <a:spAutoFit/>
          </a:bodyPr>
          <a:lstStyle/>
          <a:p>
            <a:r>
              <a:rPr lang="en-GB" dirty="0"/>
              <a:t>presynaptic spike time</a:t>
            </a:r>
          </a:p>
        </p:txBody>
      </p:sp>
      <p:cxnSp>
        <p:nvCxnSpPr>
          <p:cNvPr id="14" name="Straight Arrow Connector 13">
            <a:extLst>
              <a:ext uri="{FF2B5EF4-FFF2-40B4-BE49-F238E27FC236}">
                <a16:creationId xmlns:a16="http://schemas.microsoft.com/office/drawing/2014/main" id="{AC0C1E1B-04CD-AD25-26AD-EFCFD31B5515}"/>
              </a:ext>
            </a:extLst>
          </p:cNvPr>
          <p:cNvCxnSpPr>
            <a:cxnSpLocks/>
          </p:cNvCxnSpPr>
          <p:nvPr/>
        </p:nvCxnSpPr>
        <p:spPr>
          <a:xfrm flipV="1">
            <a:off x="1471749" y="4147237"/>
            <a:ext cx="513805" cy="9037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279AFAF3-D9C6-CFE3-FC6A-E223838D66A6}"/>
              </a:ext>
            </a:extLst>
          </p:cNvPr>
          <p:cNvSpPr/>
          <p:nvPr/>
        </p:nvSpPr>
        <p:spPr>
          <a:xfrm>
            <a:off x="4136571" y="1924594"/>
            <a:ext cx="7952766" cy="31263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3DED085E-2670-534D-03D3-CDF7AD552D79}"/>
              </a:ext>
            </a:extLst>
          </p:cNvPr>
          <p:cNvPicPr>
            <a:picLocks noChangeAspect="1"/>
          </p:cNvPicPr>
          <p:nvPr/>
        </p:nvPicPr>
        <p:blipFill>
          <a:blip r:embed="rId3"/>
          <a:stretch>
            <a:fillRect/>
          </a:stretch>
        </p:blipFill>
        <p:spPr>
          <a:xfrm>
            <a:off x="487681" y="1508405"/>
            <a:ext cx="3422466" cy="400262"/>
          </a:xfrm>
          <a:prstGeom prst="rect">
            <a:avLst/>
          </a:prstGeom>
        </p:spPr>
      </p:pic>
    </p:spTree>
    <p:extLst>
      <p:ext uri="{BB962C8B-B14F-4D97-AF65-F5344CB8AC3E}">
        <p14:creationId xmlns:p14="http://schemas.microsoft.com/office/powerpoint/2010/main" val="13839635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28DC035-CDFC-4F7E-B537-4A594AAB89F5}"/>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Example - Delta Synapse (Excitatory) </a:t>
            </a:r>
          </a:p>
        </p:txBody>
      </p:sp>
      <p:cxnSp>
        <p:nvCxnSpPr>
          <p:cNvPr id="7" name="Straight Connector 6">
            <a:extLst>
              <a:ext uri="{FF2B5EF4-FFF2-40B4-BE49-F238E27FC236}">
                <a16:creationId xmlns:a16="http://schemas.microsoft.com/office/drawing/2014/main" id="{4376554F-A8A2-4A4C-B302-2E2277930A40}"/>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C773EEE5-F515-A29B-140D-12F572BB999A}"/>
              </a:ext>
            </a:extLst>
          </p:cNvPr>
          <p:cNvPicPr>
            <a:picLocks noChangeAspect="1"/>
          </p:cNvPicPr>
          <p:nvPr/>
        </p:nvPicPr>
        <p:blipFill>
          <a:blip r:embed="rId2"/>
          <a:stretch>
            <a:fillRect/>
          </a:stretch>
        </p:blipFill>
        <p:spPr>
          <a:xfrm>
            <a:off x="102663" y="2234681"/>
            <a:ext cx="11986674" cy="2481794"/>
          </a:xfrm>
          <a:prstGeom prst="rect">
            <a:avLst/>
          </a:prstGeom>
        </p:spPr>
      </p:pic>
      <p:cxnSp>
        <p:nvCxnSpPr>
          <p:cNvPr id="11" name="Straight Arrow Connector 10">
            <a:extLst>
              <a:ext uri="{FF2B5EF4-FFF2-40B4-BE49-F238E27FC236}">
                <a16:creationId xmlns:a16="http://schemas.microsoft.com/office/drawing/2014/main" id="{4E051E1E-EA5F-950F-77F7-989E3034E2E8}"/>
              </a:ext>
            </a:extLst>
          </p:cNvPr>
          <p:cNvCxnSpPr>
            <a:cxnSpLocks/>
          </p:cNvCxnSpPr>
          <p:nvPr/>
        </p:nvCxnSpPr>
        <p:spPr>
          <a:xfrm>
            <a:off x="8569234" y="2303170"/>
            <a:ext cx="574766" cy="4748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A68C6E5-CE2A-5B2F-171D-A4DFC6F92B62}"/>
              </a:ext>
            </a:extLst>
          </p:cNvPr>
          <p:cNvSpPr txBox="1"/>
          <p:nvPr/>
        </p:nvSpPr>
        <p:spPr>
          <a:xfrm>
            <a:off x="343988" y="4968241"/>
            <a:ext cx="3709852" cy="369332"/>
          </a:xfrm>
          <a:prstGeom prst="rect">
            <a:avLst/>
          </a:prstGeom>
          <a:noFill/>
        </p:spPr>
        <p:txBody>
          <a:bodyPr wrap="square" rtlCol="0">
            <a:spAutoFit/>
          </a:bodyPr>
          <a:lstStyle/>
          <a:p>
            <a:r>
              <a:rPr lang="en-GB" dirty="0"/>
              <a:t>presynaptic spike time</a:t>
            </a:r>
          </a:p>
        </p:txBody>
      </p:sp>
      <p:cxnSp>
        <p:nvCxnSpPr>
          <p:cNvPr id="14" name="Straight Arrow Connector 13">
            <a:extLst>
              <a:ext uri="{FF2B5EF4-FFF2-40B4-BE49-F238E27FC236}">
                <a16:creationId xmlns:a16="http://schemas.microsoft.com/office/drawing/2014/main" id="{AC0C1E1B-04CD-AD25-26AD-EFCFD31B5515}"/>
              </a:ext>
            </a:extLst>
          </p:cNvPr>
          <p:cNvCxnSpPr>
            <a:cxnSpLocks/>
          </p:cNvCxnSpPr>
          <p:nvPr/>
        </p:nvCxnSpPr>
        <p:spPr>
          <a:xfrm flipV="1">
            <a:off x="1471749" y="4147237"/>
            <a:ext cx="513805" cy="9037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804A53BE-58B9-506B-A7C5-B605DBF8A8B5}"/>
              </a:ext>
            </a:extLst>
          </p:cNvPr>
          <p:cNvPicPr>
            <a:picLocks noChangeAspect="1"/>
          </p:cNvPicPr>
          <p:nvPr/>
        </p:nvPicPr>
        <p:blipFill>
          <a:blip r:embed="rId3"/>
          <a:stretch>
            <a:fillRect/>
          </a:stretch>
        </p:blipFill>
        <p:spPr>
          <a:xfrm>
            <a:off x="8399416" y="1369260"/>
            <a:ext cx="3546224" cy="530106"/>
          </a:xfrm>
          <a:prstGeom prst="rect">
            <a:avLst/>
          </a:prstGeom>
        </p:spPr>
      </p:pic>
      <p:sp>
        <p:nvSpPr>
          <p:cNvPr id="12" name="Rectangle 11">
            <a:extLst>
              <a:ext uri="{FF2B5EF4-FFF2-40B4-BE49-F238E27FC236}">
                <a16:creationId xmlns:a16="http://schemas.microsoft.com/office/drawing/2014/main" id="{C83E7B35-A656-DCB5-C6E1-AA46A1985A47}"/>
              </a:ext>
            </a:extLst>
          </p:cNvPr>
          <p:cNvSpPr/>
          <p:nvPr/>
        </p:nvSpPr>
        <p:spPr>
          <a:xfrm>
            <a:off x="8215617" y="1306511"/>
            <a:ext cx="7952766" cy="37444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17568462-EF0E-3094-118B-450AB69E63F7}"/>
              </a:ext>
            </a:extLst>
          </p:cNvPr>
          <p:cNvPicPr>
            <a:picLocks noChangeAspect="1"/>
          </p:cNvPicPr>
          <p:nvPr/>
        </p:nvPicPr>
        <p:blipFill>
          <a:blip r:embed="rId4"/>
          <a:stretch>
            <a:fillRect/>
          </a:stretch>
        </p:blipFill>
        <p:spPr>
          <a:xfrm>
            <a:off x="4442699" y="1501969"/>
            <a:ext cx="3566946" cy="328908"/>
          </a:xfrm>
          <a:prstGeom prst="rect">
            <a:avLst/>
          </a:prstGeom>
        </p:spPr>
      </p:pic>
      <p:pic>
        <p:nvPicPr>
          <p:cNvPr id="2" name="Picture 1">
            <a:extLst>
              <a:ext uri="{FF2B5EF4-FFF2-40B4-BE49-F238E27FC236}">
                <a16:creationId xmlns:a16="http://schemas.microsoft.com/office/drawing/2014/main" id="{D9A47AA4-116A-EAD5-9C8D-3105B7ABEDE8}"/>
              </a:ext>
            </a:extLst>
          </p:cNvPr>
          <p:cNvPicPr>
            <a:picLocks noChangeAspect="1"/>
          </p:cNvPicPr>
          <p:nvPr/>
        </p:nvPicPr>
        <p:blipFill>
          <a:blip r:embed="rId5"/>
          <a:stretch>
            <a:fillRect/>
          </a:stretch>
        </p:blipFill>
        <p:spPr>
          <a:xfrm>
            <a:off x="487681" y="1508405"/>
            <a:ext cx="3422466" cy="400262"/>
          </a:xfrm>
          <a:prstGeom prst="rect">
            <a:avLst/>
          </a:prstGeom>
        </p:spPr>
      </p:pic>
    </p:spTree>
    <p:extLst>
      <p:ext uri="{BB962C8B-B14F-4D97-AF65-F5344CB8AC3E}">
        <p14:creationId xmlns:p14="http://schemas.microsoft.com/office/powerpoint/2010/main" val="20231821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28DC035-CDFC-4F7E-B537-4A594AAB89F5}"/>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Example - Delta Synapse (Excitatory) </a:t>
            </a:r>
          </a:p>
        </p:txBody>
      </p:sp>
      <p:cxnSp>
        <p:nvCxnSpPr>
          <p:cNvPr id="7" name="Straight Connector 6">
            <a:extLst>
              <a:ext uri="{FF2B5EF4-FFF2-40B4-BE49-F238E27FC236}">
                <a16:creationId xmlns:a16="http://schemas.microsoft.com/office/drawing/2014/main" id="{4376554F-A8A2-4A4C-B302-2E2277930A40}"/>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C773EEE5-F515-A29B-140D-12F572BB999A}"/>
              </a:ext>
            </a:extLst>
          </p:cNvPr>
          <p:cNvPicPr>
            <a:picLocks noChangeAspect="1"/>
          </p:cNvPicPr>
          <p:nvPr/>
        </p:nvPicPr>
        <p:blipFill>
          <a:blip r:embed="rId2"/>
          <a:stretch>
            <a:fillRect/>
          </a:stretch>
        </p:blipFill>
        <p:spPr>
          <a:xfrm>
            <a:off x="102663" y="2234681"/>
            <a:ext cx="11986674" cy="2481794"/>
          </a:xfrm>
          <a:prstGeom prst="rect">
            <a:avLst/>
          </a:prstGeom>
        </p:spPr>
      </p:pic>
      <p:cxnSp>
        <p:nvCxnSpPr>
          <p:cNvPr id="11" name="Straight Arrow Connector 10">
            <a:extLst>
              <a:ext uri="{FF2B5EF4-FFF2-40B4-BE49-F238E27FC236}">
                <a16:creationId xmlns:a16="http://schemas.microsoft.com/office/drawing/2014/main" id="{4E051E1E-EA5F-950F-77F7-989E3034E2E8}"/>
              </a:ext>
            </a:extLst>
          </p:cNvPr>
          <p:cNvCxnSpPr>
            <a:cxnSpLocks/>
          </p:cNvCxnSpPr>
          <p:nvPr/>
        </p:nvCxnSpPr>
        <p:spPr>
          <a:xfrm>
            <a:off x="8569234" y="2303170"/>
            <a:ext cx="574766" cy="4748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A68C6E5-CE2A-5B2F-171D-A4DFC6F92B62}"/>
              </a:ext>
            </a:extLst>
          </p:cNvPr>
          <p:cNvSpPr txBox="1"/>
          <p:nvPr/>
        </p:nvSpPr>
        <p:spPr>
          <a:xfrm>
            <a:off x="343988" y="4968241"/>
            <a:ext cx="3709852" cy="369332"/>
          </a:xfrm>
          <a:prstGeom prst="rect">
            <a:avLst/>
          </a:prstGeom>
          <a:noFill/>
        </p:spPr>
        <p:txBody>
          <a:bodyPr wrap="square" rtlCol="0">
            <a:spAutoFit/>
          </a:bodyPr>
          <a:lstStyle/>
          <a:p>
            <a:r>
              <a:rPr lang="en-GB" dirty="0"/>
              <a:t>presynaptic spike time</a:t>
            </a:r>
          </a:p>
        </p:txBody>
      </p:sp>
      <p:cxnSp>
        <p:nvCxnSpPr>
          <p:cNvPr id="14" name="Straight Arrow Connector 13">
            <a:extLst>
              <a:ext uri="{FF2B5EF4-FFF2-40B4-BE49-F238E27FC236}">
                <a16:creationId xmlns:a16="http://schemas.microsoft.com/office/drawing/2014/main" id="{AC0C1E1B-04CD-AD25-26AD-EFCFD31B5515}"/>
              </a:ext>
            </a:extLst>
          </p:cNvPr>
          <p:cNvCxnSpPr>
            <a:cxnSpLocks/>
          </p:cNvCxnSpPr>
          <p:nvPr/>
        </p:nvCxnSpPr>
        <p:spPr>
          <a:xfrm flipV="1">
            <a:off x="1471749" y="4147237"/>
            <a:ext cx="513805" cy="9037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804A53BE-58B9-506B-A7C5-B605DBF8A8B5}"/>
              </a:ext>
            </a:extLst>
          </p:cNvPr>
          <p:cNvPicPr>
            <a:picLocks noChangeAspect="1"/>
          </p:cNvPicPr>
          <p:nvPr/>
        </p:nvPicPr>
        <p:blipFill>
          <a:blip r:embed="rId3"/>
          <a:stretch>
            <a:fillRect/>
          </a:stretch>
        </p:blipFill>
        <p:spPr>
          <a:xfrm>
            <a:off x="8399416" y="1369260"/>
            <a:ext cx="3546224" cy="530106"/>
          </a:xfrm>
          <a:prstGeom prst="rect">
            <a:avLst/>
          </a:prstGeom>
        </p:spPr>
      </p:pic>
      <p:pic>
        <p:nvPicPr>
          <p:cNvPr id="15" name="Picture 14">
            <a:extLst>
              <a:ext uri="{FF2B5EF4-FFF2-40B4-BE49-F238E27FC236}">
                <a16:creationId xmlns:a16="http://schemas.microsoft.com/office/drawing/2014/main" id="{17568462-EF0E-3094-118B-450AB69E63F7}"/>
              </a:ext>
            </a:extLst>
          </p:cNvPr>
          <p:cNvPicPr>
            <a:picLocks noChangeAspect="1"/>
          </p:cNvPicPr>
          <p:nvPr/>
        </p:nvPicPr>
        <p:blipFill>
          <a:blip r:embed="rId4"/>
          <a:stretch>
            <a:fillRect/>
          </a:stretch>
        </p:blipFill>
        <p:spPr>
          <a:xfrm>
            <a:off x="4442699" y="1501969"/>
            <a:ext cx="3566946" cy="328908"/>
          </a:xfrm>
          <a:prstGeom prst="rect">
            <a:avLst/>
          </a:prstGeom>
        </p:spPr>
      </p:pic>
      <p:sp>
        <p:nvSpPr>
          <p:cNvPr id="16" name="TextBox 15">
            <a:extLst>
              <a:ext uri="{FF2B5EF4-FFF2-40B4-BE49-F238E27FC236}">
                <a16:creationId xmlns:a16="http://schemas.microsoft.com/office/drawing/2014/main" id="{4F94B3F9-1CA4-C346-A1C6-DB06B5751FF8}"/>
              </a:ext>
            </a:extLst>
          </p:cNvPr>
          <p:cNvSpPr txBox="1"/>
          <p:nvPr/>
        </p:nvSpPr>
        <p:spPr>
          <a:xfrm>
            <a:off x="7384868" y="1950847"/>
            <a:ext cx="3709852" cy="369332"/>
          </a:xfrm>
          <a:prstGeom prst="rect">
            <a:avLst/>
          </a:prstGeom>
          <a:noFill/>
        </p:spPr>
        <p:txBody>
          <a:bodyPr wrap="square" rtlCol="0">
            <a:spAutoFit/>
          </a:bodyPr>
          <a:lstStyle/>
          <a:p>
            <a:r>
              <a:rPr lang="en-GB" dirty="0"/>
              <a:t>excitatory reversal potential </a:t>
            </a:r>
          </a:p>
        </p:txBody>
      </p:sp>
      <p:pic>
        <p:nvPicPr>
          <p:cNvPr id="3" name="Picture 2">
            <a:extLst>
              <a:ext uri="{FF2B5EF4-FFF2-40B4-BE49-F238E27FC236}">
                <a16:creationId xmlns:a16="http://schemas.microsoft.com/office/drawing/2014/main" id="{0158E841-2F64-AAA3-191C-F4B4588BD6DE}"/>
              </a:ext>
            </a:extLst>
          </p:cNvPr>
          <p:cNvPicPr>
            <a:picLocks noChangeAspect="1"/>
          </p:cNvPicPr>
          <p:nvPr/>
        </p:nvPicPr>
        <p:blipFill>
          <a:blip r:embed="rId5"/>
          <a:stretch>
            <a:fillRect/>
          </a:stretch>
        </p:blipFill>
        <p:spPr>
          <a:xfrm>
            <a:off x="487681" y="1508405"/>
            <a:ext cx="3422466" cy="400262"/>
          </a:xfrm>
          <a:prstGeom prst="rect">
            <a:avLst/>
          </a:prstGeom>
        </p:spPr>
      </p:pic>
    </p:spTree>
    <p:extLst>
      <p:ext uri="{BB962C8B-B14F-4D97-AF65-F5344CB8AC3E}">
        <p14:creationId xmlns:p14="http://schemas.microsoft.com/office/powerpoint/2010/main" val="3003397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70A9CB7-4681-ECB7-9782-210B97669135}"/>
              </a:ext>
            </a:extLst>
          </p:cNvPr>
          <p:cNvPicPr>
            <a:picLocks noChangeAspect="1"/>
          </p:cNvPicPr>
          <p:nvPr/>
        </p:nvPicPr>
        <p:blipFill>
          <a:blip r:embed="rId2"/>
          <a:stretch>
            <a:fillRect/>
          </a:stretch>
        </p:blipFill>
        <p:spPr>
          <a:xfrm>
            <a:off x="348343" y="2252065"/>
            <a:ext cx="11495314" cy="2353870"/>
          </a:xfrm>
          <a:prstGeom prst="rect">
            <a:avLst/>
          </a:prstGeom>
        </p:spPr>
      </p:pic>
      <p:sp>
        <p:nvSpPr>
          <p:cNvPr id="6" name="Title 1">
            <a:extLst>
              <a:ext uri="{FF2B5EF4-FFF2-40B4-BE49-F238E27FC236}">
                <a16:creationId xmlns:a16="http://schemas.microsoft.com/office/drawing/2014/main" id="{C28DC035-CDFC-4F7E-B537-4A594AAB89F5}"/>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Example - Delta Synapse (Inhibitory) </a:t>
            </a:r>
          </a:p>
        </p:txBody>
      </p:sp>
      <p:cxnSp>
        <p:nvCxnSpPr>
          <p:cNvPr id="7" name="Straight Connector 6">
            <a:extLst>
              <a:ext uri="{FF2B5EF4-FFF2-40B4-BE49-F238E27FC236}">
                <a16:creationId xmlns:a16="http://schemas.microsoft.com/office/drawing/2014/main" id="{4376554F-A8A2-4A4C-B302-2E2277930A40}"/>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4349C1E-107E-1CBA-E924-D8166D894944}"/>
              </a:ext>
            </a:extLst>
          </p:cNvPr>
          <p:cNvSpPr txBox="1"/>
          <p:nvPr/>
        </p:nvSpPr>
        <p:spPr>
          <a:xfrm>
            <a:off x="7114902" y="5119408"/>
            <a:ext cx="3709852" cy="369332"/>
          </a:xfrm>
          <a:prstGeom prst="rect">
            <a:avLst/>
          </a:prstGeom>
          <a:noFill/>
        </p:spPr>
        <p:txBody>
          <a:bodyPr wrap="square" rtlCol="0">
            <a:spAutoFit/>
          </a:bodyPr>
          <a:lstStyle/>
          <a:p>
            <a:r>
              <a:rPr lang="en-GB" dirty="0"/>
              <a:t>inhibitory reversal potential </a:t>
            </a:r>
          </a:p>
        </p:txBody>
      </p:sp>
      <p:cxnSp>
        <p:nvCxnSpPr>
          <p:cNvPr id="11" name="Straight Arrow Connector 10">
            <a:extLst>
              <a:ext uri="{FF2B5EF4-FFF2-40B4-BE49-F238E27FC236}">
                <a16:creationId xmlns:a16="http://schemas.microsoft.com/office/drawing/2014/main" id="{4E051E1E-EA5F-950F-77F7-989E3034E2E8}"/>
              </a:ext>
            </a:extLst>
          </p:cNvPr>
          <p:cNvCxnSpPr>
            <a:cxnSpLocks/>
          </p:cNvCxnSpPr>
          <p:nvPr/>
        </p:nvCxnSpPr>
        <p:spPr>
          <a:xfrm flipV="1">
            <a:off x="8399416" y="3961168"/>
            <a:ext cx="661851" cy="1158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A68C6E5-CE2A-5B2F-171D-A4DFC6F92B62}"/>
              </a:ext>
            </a:extLst>
          </p:cNvPr>
          <p:cNvSpPr txBox="1"/>
          <p:nvPr/>
        </p:nvSpPr>
        <p:spPr>
          <a:xfrm>
            <a:off x="439782" y="4934742"/>
            <a:ext cx="3709852" cy="369332"/>
          </a:xfrm>
          <a:prstGeom prst="rect">
            <a:avLst/>
          </a:prstGeom>
          <a:noFill/>
        </p:spPr>
        <p:txBody>
          <a:bodyPr wrap="square" rtlCol="0">
            <a:spAutoFit/>
          </a:bodyPr>
          <a:lstStyle/>
          <a:p>
            <a:r>
              <a:rPr lang="en-GB" dirty="0"/>
              <a:t>presynaptic spike time</a:t>
            </a:r>
          </a:p>
        </p:txBody>
      </p:sp>
      <p:cxnSp>
        <p:nvCxnSpPr>
          <p:cNvPr id="14" name="Straight Arrow Connector 13">
            <a:extLst>
              <a:ext uri="{FF2B5EF4-FFF2-40B4-BE49-F238E27FC236}">
                <a16:creationId xmlns:a16="http://schemas.microsoft.com/office/drawing/2014/main" id="{AC0C1E1B-04CD-AD25-26AD-EFCFD31B5515}"/>
              </a:ext>
            </a:extLst>
          </p:cNvPr>
          <p:cNvCxnSpPr>
            <a:cxnSpLocks/>
          </p:cNvCxnSpPr>
          <p:nvPr/>
        </p:nvCxnSpPr>
        <p:spPr>
          <a:xfrm flipV="1">
            <a:off x="1506584" y="4011805"/>
            <a:ext cx="513805" cy="9037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6D089552-0132-3C28-6973-D1043EDA0EB6}"/>
              </a:ext>
            </a:extLst>
          </p:cNvPr>
          <p:cNvPicPr>
            <a:picLocks noChangeAspect="1"/>
          </p:cNvPicPr>
          <p:nvPr/>
        </p:nvPicPr>
        <p:blipFill>
          <a:blip r:embed="rId3"/>
          <a:stretch>
            <a:fillRect/>
          </a:stretch>
        </p:blipFill>
        <p:spPr>
          <a:xfrm>
            <a:off x="4442699" y="1501969"/>
            <a:ext cx="3566946" cy="328908"/>
          </a:xfrm>
          <a:prstGeom prst="rect">
            <a:avLst/>
          </a:prstGeom>
        </p:spPr>
      </p:pic>
      <p:pic>
        <p:nvPicPr>
          <p:cNvPr id="17" name="Picture 16">
            <a:extLst>
              <a:ext uri="{FF2B5EF4-FFF2-40B4-BE49-F238E27FC236}">
                <a16:creationId xmlns:a16="http://schemas.microsoft.com/office/drawing/2014/main" id="{48E521C2-14AF-DDD0-2852-944E4842860D}"/>
              </a:ext>
            </a:extLst>
          </p:cNvPr>
          <p:cNvPicPr>
            <a:picLocks noChangeAspect="1"/>
          </p:cNvPicPr>
          <p:nvPr/>
        </p:nvPicPr>
        <p:blipFill>
          <a:blip r:embed="rId4"/>
          <a:stretch>
            <a:fillRect/>
          </a:stretch>
        </p:blipFill>
        <p:spPr>
          <a:xfrm>
            <a:off x="8399416" y="1369260"/>
            <a:ext cx="3546224" cy="530106"/>
          </a:xfrm>
          <a:prstGeom prst="rect">
            <a:avLst/>
          </a:prstGeom>
        </p:spPr>
      </p:pic>
      <p:pic>
        <p:nvPicPr>
          <p:cNvPr id="3" name="Picture 2">
            <a:extLst>
              <a:ext uri="{FF2B5EF4-FFF2-40B4-BE49-F238E27FC236}">
                <a16:creationId xmlns:a16="http://schemas.microsoft.com/office/drawing/2014/main" id="{74566A91-9064-77CF-5548-01BE255D1980}"/>
              </a:ext>
            </a:extLst>
          </p:cNvPr>
          <p:cNvPicPr>
            <a:picLocks noChangeAspect="1"/>
          </p:cNvPicPr>
          <p:nvPr/>
        </p:nvPicPr>
        <p:blipFill>
          <a:blip r:embed="rId5"/>
          <a:stretch>
            <a:fillRect/>
          </a:stretch>
        </p:blipFill>
        <p:spPr>
          <a:xfrm>
            <a:off x="487681" y="1508405"/>
            <a:ext cx="3422466" cy="400262"/>
          </a:xfrm>
          <a:prstGeom prst="rect">
            <a:avLst/>
          </a:prstGeom>
        </p:spPr>
      </p:pic>
    </p:spTree>
    <p:extLst>
      <p:ext uri="{BB962C8B-B14F-4D97-AF65-F5344CB8AC3E}">
        <p14:creationId xmlns:p14="http://schemas.microsoft.com/office/powerpoint/2010/main" val="33856961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28DC035-CDFC-4F7E-B537-4A594AAB89F5}"/>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Example - Delta Synapse (Inhibitory) </a:t>
            </a:r>
          </a:p>
        </p:txBody>
      </p:sp>
      <p:cxnSp>
        <p:nvCxnSpPr>
          <p:cNvPr id="7" name="Straight Connector 6">
            <a:extLst>
              <a:ext uri="{FF2B5EF4-FFF2-40B4-BE49-F238E27FC236}">
                <a16:creationId xmlns:a16="http://schemas.microsoft.com/office/drawing/2014/main" id="{4376554F-A8A2-4A4C-B302-2E2277930A40}"/>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E1DA6BA-B614-3FE1-F1CC-C23C6E4CC7F6}"/>
              </a:ext>
            </a:extLst>
          </p:cNvPr>
          <p:cNvSpPr txBox="1"/>
          <p:nvPr/>
        </p:nvSpPr>
        <p:spPr>
          <a:xfrm>
            <a:off x="531223" y="961659"/>
            <a:ext cx="11660777" cy="830997"/>
          </a:xfrm>
          <a:prstGeom prst="rect">
            <a:avLst/>
          </a:prstGeom>
          <a:noFill/>
        </p:spPr>
        <p:txBody>
          <a:bodyPr wrap="square" rtlCol="0">
            <a:spAutoFit/>
          </a:bodyPr>
          <a:lstStyle/>
          <a:p>
            <a:r>
              <a:rPr lang="en-GB" sz="2400" dirty="0"/>
              <a:t>What happens if you hold the membrane potential at the excitatory reversal potential (e.g., via voltage clamp)?</a:t>
            </a:r>
          </a:p>
        </p:txBody>
      </p:sp>
    </p:spTree>
    <p:extLst>
      <p:ext uri="{BB962C8B-B14F-4D97-AF65-F5344CB8AC3E}">
        <p14:creationId xmlns:p14="http://schemas.microsoft.com/office/powerpoint/2010/main" val="2101314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AE77194-F80E-3EF6-6293-7B86B0A931B1}"/>
              </a:ext>
            </a:extLst>
          </p:cNvPr>
          <p:cNvPicPr>
            <a:picLocks noChangeAspect="1"/>
          </p:cNvPicPr>
          <p:nvPr/>
        </p:nvPicPr>
        <p:blipFill>
          <a:blip r:embed="rId2"/>
          <a:stretch>
            <a:fillRect/>
          </a:stretch>
        </p:blipFill>
        <p:spPr>
          <a:xfrm>
            <a:off x="274097" y="2147768"/>
            <a:ext cx="11643806" cy="2462974"/>
          </a:xfrm>
          <a:prstGeom prst="rect">
            <a:avLst/>
          </a:prstGeom>
        </p:spPr>
      </p:pic>
      <p:sp>
        <p:nvSpPr>
          <p:cNvPr id="6" name="Title 1">
            <a:extLst>
              <a:ext uri="{FF2B5EF4-FFF2-40B4-BE49-F238E27FC236}">
                <a16:creationId xmlns:a16="http://schemas.microsoft.com/office/drawing/2014/main" id="{C28DC035-CDFC-4F7E-B537-4A594AAB89F5}"/>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Example - Delta Synapse (Inhibitory) </a:t>
            </a:r>
          </a:p>
        </p:txBody>
      </p:sp>
      <p:cxnSp>
        <p:nvCxnSpPr>
          <p:cNvPr id="7" name="Straight Connector 6">
            <a:extLst>
              <a:ext uri="{FF2B5EF4-FFF2-40B4-BE49-F238E27FC236}">
                <a16:creationId xmlns:a16="http://schemas.microsoft.com/office/drawing/2014/main" id="{4376554F-A8A2-4A4C-B302-2E2277930A40}"/>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4349C1E-107E-1CBA-E924-D8166D894944}"/>
              </a:ext>
            </a:extLst>
          </p:cNvPr>
          <p:cNvSpPr txBox="1"/>
          <p:nvPr/>
        </p:nvSpPr>
        <p:spPr>
          <a:xfrm>
            <a:off x="7114902" y="5119408"/>
            <a:ext cx="3709852" cy="369332"/>
          </a:xfrm>
          <a:prstGeom prst="rect">
            <a:avLst/>
          </a:prstGeom>
          <a:noFill/>
        </p:spPr>
        <p:txBody>
          <a:bodyPr wrap="square" rtlCol="0">
            <a:spAutoFit/>
          </a:bodyPr>
          <a:lstStyle/>
          <a:p>
            <a:r>
              <a:rPr lang="en-GB" dirty="0"/>
              <a:t>inhibitory reversal potential </a:t>
            </a:r>
          </a:p>
        </p:txBody>
      </p:sp>
      <p:cxnSp>
        <p:nvCxnSpPr>
          <p:cNvPr id="11" name="Straight Arrow Connector 10">
            <a:extLst>
              <a:ext uri="{FF2B5EF4-FFF2-40B4-BE49-F238E27FC236}">
                <a16:creationId xmlns:a16="http://schemas.microsoft.com/office/drawing/2014/main" id="{4E051E1E-EA5F-950F-77F7-989E3034E2E8}"/>
              </a:ext>
            </a:extLst>
          </p:cNvPr>
          <p:cNvCxnSpPr>
            <a:cxnSpLocks/>
          </p:cNvCxnSpPr>
          <p:nvPr/>
        </p:nvCxnSpPr>
        <p:spPr>
          <a:xfrm flipV="1">
            <a:off x="8399416" y="3961168"/>
            <a:ext cx="661851" cy="1158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A68C6E5-CE2A-5B2F-171D-A4DFC6F92B62}"/>
              </a:ext>
            </a:extLst>
          </p:cNvPr>
          <p:cNvSpPr txBox="1"/>
          <p:nvPr/>
        </p:nvSpPr>
        <p:spPr>
          <a:xfrm>
            <a:off x="531223" y="4781188"/>
            <a:ext cx="3709852" cy="369332"/>
          </a:xfrm>
          <a:prstGeom prst="rect">
            <a:avLst/>
          </a:prstGeom>
          <a:noFill/>
        </p:spPr>
        <p:txBody>
          <a:bodyPr wrap="square" rtlCol="0">
            <a:spAutoFit/>
          </a:bodyPr>
          <a:lstStyle/>
          <a:p>
            <a:r>
              <a:rPr lang="en-GB" dirty="0"/>
              <a:t>presynaptic spike time</a:t>
            </a:r>
          </a:p>
        </p:txBody>
      </p:sp>
      <p:cxnSp>
        <p:nvCxnSpPr>
          <p:cNvPr id="14" name="Straight Arrow Connector 13">
            <a:extLst>
              <a:ext uri="{FF2B5EF4-FFF2-40B4-BE49-F238E27FC236}">
                <a16:creationId xmlns:a16="http://schemas.microsoft.com/office/drawing/2014/main" id="{AC0C1E1B-04CD-AD25-26AD-EFCFD31B5515}"/>
              </a:ext>
            </a:extLst>
          </p:cNvPr>
          <p:cNvCxnSpPr>
            <a:cxnSpLocks/>
          </p:cNvCxnSpPr>
          <p:nvPr/>
        </p:nvCxnSpPr>
        <p:spPr>
          <a:xfrm flipV="1">
            <a:off x="1506584" y="4011805"/>
            <a:ext cx="513805" cy="9037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E1DA6BA-B614-3FE1-F1CC-C23C6E4CC7F6}"/>
              </a:ext>
            </a:extLst>
          </p:cNvPr>
          <p:cNvSpPr txBox="1"/>
          <p:nvPr/>
        </p:nvSpPr>
        <p:spPr>
          <a:xfrm>
            <a:off x="531223" y="961659"/>
            <a:ext cx="11660777" cy="830997"/>
          </a:xfrm>
          <a:prstGeom prst="rect">
            <a:avLst/>
          </a:prstGeom>
          <a:noFill/>
        </p:spPr>
        <p:txBody>
          <a:bodyPr wrap="square" rtlCol="0">
            <a:spAutoFit/>
          </a:bodyPr>
          <a:lstStyle/>
          <a:p>
            <a:r>
              <a:rPr lang="en-GB" sz="2400" dirty="0"/>
              <a:t>What happens if you hold the membrane potential at the excitatory reversal potential (e.g., via voltage clamp)?</a:t>
            </a:r>
          </a:p>
        </p:txBody>
      </p:sp>
      <p:sp>
        <p:nvSpPr>
          <p:cNvPr id="12" name="TextBox 11">
            <a:extLst>
              <a:ext uri="{FF2B5EF4-FFF2-40B4-BE49-F238E27FC236}">
                <a16:creationId xmlns:a16="http://schemas.microsoft.com/office/drawing/2014/main" id="{297E85A1-4881-ACD7-D865-726473B8B7B5}"/>
              </a:ext>
            </a:extLst>
          </p:cNvPr>
          <p:cNvSpPr txBox="1"/>
          <p:nvPr/>
        </p:nvSpPr>
        <p:spPr>
          <a:xfrm>
            <a:off x="531223" y="5761464"/>
            <a:ext cx="10380617" cy="830997"/>
          </a:xfrm>
          <a:prstGeom prst="rect">
            <a:avLst/>
          </a:prstGeom>
          <a:noFill/>
        </p:spPr>
        <p:txBody>
          <a:bodyPr wrap="square" rtlCol="0">
            <a:spAutoFit/>
          </a:bodyPr>
          <a:lstStyle/>
          <a:p>
            <a:r>
              <a:rPr lang="en-GB" sz="2400" dirty="0"/>
              <a:t>This voltage clamp technique is used experimentally to infer excitatory and inhibitory synaptic currents entering a neuron!</a:t>
            </a:r>
          </a:p>
        </p:txBody>
      </p:sp>
      <p:sp>
        <p:nvSpPr>
          <p:cNvPr id="15" name="TextBox 14">
            <a:extLst>
              <a:ext uri="{FF2B5EF4-FFF2-40B4-BE49-F238E27FC236}">
                <a16:creationId xmlns:a16="http://schemas.microsoft.com/office/drawing/2014/main" id="{6B27E73F-F002-1447-5DF3-89744C9D0F89}"/>
              </a:ext>
            </a:extLst>
          </p:cNvPr>
          <p:cNvSpPr txBox="1"/>
          <p:nvPr/>
        </p:nvSpPr>
        <p:spPr>
          <a:xfrm>
            <a:off x="6875415" y="1480249"/>
            <a:ext cx="3709852" cy="369332"/>
          </a:xfrm>
          <a:prstGeom prst="rect">
            <a:avLst/>
          </a:prstGeom>
          <a:noFill/>
        </p:spPr>
        <p:txBody>
          <a:bodyPr wrap="square" rtlCol="0">
            <a:spAutoFit/>
          </a:bodyPr>
          <a:lstStyle/>
          <a:p>
            <a:r>
              <a:rPr lang="en-GB" dirty="0"/>
              <a:t>excitatory reversal potential </a:t>
            </a:r>
          </a:p>
        </p:txBody>
      </p:sp>
      <p:cxnSp>
        <p:nvCxnSpPr>
          <p:cNvPr id="16" name="Straight Arrow Connector 15">
            <a:extLst>
              <a:ext uri="{FF2B5EF4-FFF2-40B4-BE49-F238E27FC236}">
                <a16:creationId xmlns:a16="http://schemas.microsoft.com/office/drawing/2014/main" id="{5430A41A-14E8-66CC-56DE-F9B1D5E26C77}"/>
              </a:ext>
            </a:extLst>
          </p:cNvPr>
          <p:cNvCxnSpPr>
            <a:cxnSpLocks/>
          </p:cNvCxnSpPr>
          <p:nvPr/>
        </p:nvCxnSpPr>
        <p:spPr>
          <a:xfrm>
            <a:off x="8229599" y="1823768"/>
            <a:ext cx="1262744" cy="8758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9801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28DC035-CDFC-4F7E-B537-4A594AAB89F5}"/>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Summary - Synapses</a:t>
            </a:r>
          </a:p>
        </p:txBody>
      </p:sp>
      <p:cxnSp>
        <p:nvCxnSpPr>
          <p:cNvPr id="7" name="Straight Connector 6">
            <a:extLst>
              <a:ext uri="{FF2B5EF4-FFF2-40B4-BE49-F238E27FC236}">
                <a16:creationId xmlns:a16="http://schemas.microsoft.com/office/drawing/2014/main" id="{4376554F-A8A2-4A4C-B302-2E2277930A40}"/>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A928D06B-CCDA-92EA-74A6-56BA1D11EAC6}"/>
              </a:ext>
            </a:extLst>
          </p:cNvPr>
          <p:cNvSpPr txBox="1">
            <a:spLocks/>
          </p:cNvSpPr>
          <p:nvPr/>
        </p:nvSpPr>
        <p:spPr>
          <a:xfrm>
            <a:off x="238777" y="1002030"/>
            <a:ext cx="11539399" cy="61513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Neurons communicate via synapses</a:t>
            </a:r>
          </a:p>
          <a:p>
            <a:endParaRPr lang="en-GB" sz="2400" dirty="0"/>
          </a:p>
          <a:p>
            <a:r>
              <a:rPr lang="en-GB" sz="2400" dirty="0"/>
              <a:t>When an action potential arrives at the pre-synaptic side, a cascade of biochemical events causes molecules called neurotransmitters to be released into the synaptic cleft</a:t>
            </a:r>
          </a:p>
          <a:p>
            <a:endParaRPr lang="en-GB" sz="2400" dirty="0"/>
          </a:p>
          <a:p>
            <a:r>
              <a:rPr lang="en-GB" sz="2400" dirty="0"/>
              <a:t>These molecules bind to the post-synaptic cell membrane, causing ion channels to open</a:t>
            </a:r>
          </a:p>
          <a:p>
            <a:endParaRPr lang="en-GB" sz="2400" dirty="0"/>
          </a:p>
          <a:p>
            <a:r>
              <a:rPr lang="en-GB" sz="2400" dirty="0"/>
              <a:t>There are two main types of synapse, </a:t>
            </a:r>
            <a:r>
              <a:rPr lang="en-GB" sz="2400" dirty="0">
                <a:solidFill>
                  <a:srgbClr val="FF0000"/>
                </a:solidFill>
              </a:rPr>
              <a:t>excitatory and inhibitory</a:t>
            </a:r>
            <a:r>
              <a:rPr lang="en-GB" sz="2400" dirty="0"/>
              <a:t>, that release different kinds of neurotransmitter that elicit </a:t>
            </a:r>
            <a:r>
              <a:rPr lang="en-GB" sz="2400" dirty="0">
                <a:solidFill>
                  <a:srgbClr val="FF0000"/>
                </a:solidFill>
              </a:rPr>
              <a:t>positive or negative currents </a:t>
            </a:r>
          </a:p>
          <a:p>
            <a:endParaRPr lang="en-GB" sz="2400" dirty="0"/>
          </a:p>
          <a:p>
            <a:r>
              <a:rPr lang="en-GB" sz="2400" dirty="0"/>
              <a:t>There are a wide range of models for synapses, ranging from complex biophysical models to extremely simple phenomenological models</a:t>
            </a:r>
          </a:p>
          <a:p>
            <a:endParaRPr lang="en-GB" sz="2400" dirty="0"/>
          </a:p>
          <a:p>
            <a:endParaRPr lang="en-GB" sz="2400" dirty="0"/>
          </a:p>
          <a:p>
            <a:endParaRPr lang="en-GB" sz="2000" dirty="0"/>
          </a:p>
          <a:p>
            <a:endParaRPr lang="en-GB" sz="2000" dirty="0"/>
          </a:p>
          <a:p>
            <a:endParaRPr lang="en-GB" sz="2400"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520314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A36099F-0D34-439D-AFDB-AA43A893BFE7}"/>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The Leaky Integrate and Fire Model</a:t>
            </a:r>
          </a:p>
        </p:txBody>
      </p:sp>
      <p:cxnSp>
        <p:nvCxnSpPr>
          <p:cNvPr id="5" name="Straight Connector 4">
            <a:extLst>
              <a:ext uri="{FF2B5EF4-FFF2-40B4-BE49-F238E27FC236}">
                <a16:creationId xmlns:a16="http://schemas.microsoft.com/office/drawing/2014/main" id="{E8E5602E-975D-4772-AC95-E42824EE60B6}"/>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34DD444E-0204-41F5-84BE-0175EE200285}"/>
              </a:ext>
            </a:extLst>
          </p:cNvPr>
          <p:cNvSpPr txBox="1">
            <a:spLocks/>
          </p:cNvSpPr>
          <p:nvPr/>
        </p:nvSpPr>
        <p:spPr>
          <a:xfrm>
            <a:off x="128046" y="3011173"/>
            <a:ext cx="12063954" cy="60800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400" dirty="0"/>
          </a:p>
          <a:p>
            <a:endParaRPr lang="en-GB" sz="2400" dirty="0"/>
          </a:p>
          <a:p>
            <a:endParaRPr lang="en-GB" sz="2400" b="1" dirty="0"/>
          </a:p>
          <a:p>
            <a:endParaRPr lang="en-GB" sz="2400" dirty="0"/>
          </a:p>
          <a:p>
            <a:endParaRPr lang="en-GB" dirty="0"/>
          </a:p>
          <a:p>
            <a:endParaRPr lang="en-GB" dirty="0"/>
          </a:p>
          <a:p>
            <a:endParaRPr lang="en-GB" dirty="0"/>
          </a:p>
          <a:p>
            <a:endParaRPr lang="en-GB" dirty="0"/>
          </a:p>
        </p:txBody>
      </p:sp>
      <p:sp>
        <p:nvSpPr>
          <p:cNvPr id="2" name="Content Placeholder 2">
            <a:extLst>
              <a:ext uri="{FF2B5EF4-FFF2-40B4-BE49-F238E27FC236}">
                <a16:creationId xmlns:a16="http://schemas.microsoft.com/office/drawing/2014/main" id="{A30FA50F-72DB-4EAB-BF67-DB332BC43DC1}"/>
              </a:ext>
            </a:extLst>
          </p:cNvPr>
          <p:cNvSpPr txBox="1">
            <a:spLocks/>
          </p:cNvSpPr>
          <p:nvPr/>
        </p:nvSpPr>
        <p:spPr>
          <a:xfrm>
            <a:off x="390323" y="1524544"/>
            <a:ext cx="11539399" cy="61513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The Hodgkin-Huxley model is </a:t>
            </a:r>
            <a:r>
              <a:rPr lang="en-GB" sz="2400" dirty="0">
                <a:solidFill>
                  <a:srgbClr val="FF0000"/>
                </a:solidFill>
              </a:rPr>
              <a:t>computationally expensive </a:t>
            </a:r>
            <a:r>
              <a:rPr lang="en-GB" sz="2400" dirty="0"/>
              <a:t>and </a:t>
            </a:r>
            <a:r>
              <a:rPr lang="en-GB" sz="2400" dirty="0">
                <a:solidFill>
                  <a:srgbClr val="FF0000"/>
                </a:solidFill>
              </a:rPr>
              <a:t>analytically intractable</a:t>
            </a:r>
          </a:p>
          <a:p>
            <a:pPr marL="0" indent="0">
              <a:buNone/>
            </a:pPr>
            <a:endParaRPr lang="en-GB" sz="2400" dirty="0"/>
          </a:p>
          <a:p>
            <a:r>
              <a:rPr lang="en-GB" sz="2400" dirty="0"/>
              <a:t>Often we don’t care about the specific ionic currents or the biophysics of action potential generation</a:t>
            </a:r>
          </a:p>
          <a:p>
            <a:endParaRPr lang="en-GB" sz="2400" dirty="0"/>
          </a:p>
          <a:p>
            <a:r>
              <a:rPr lang="en-GB" sz="2400" dirty="0"/>
              <a:t>Can we build a simpler model for the spiking activity of a neuron?</a:t>
            </a:r>
          </a:p>
          <a:p>
            <a:endParaRPr lang="en-GB" sz="2400" dirty="0"/>
          </a:p>
          <a:p>
            <a:r>
              <a:rPr lang="en-GB" sz="2400" dirty="0"/>
              <a:t>What details can we throw away? What are the essential properties of the Hodgkin-Huxley model that we want to keep/abstract away?</a:t>
            </a:r>
          </a:p>
          <a:p>
            <a:endParaRPr lang="en-GB" sz="2000" dirty="0"/>
          </a:p>
          <a:p>
            <a:endParaRPr lang="en-GB" sz="2000" dirty="0"/>
          </a:p>
          <a:p>
            <a:endParaRPr lang="en-GB" sz="2400"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40451031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28DC035-CDFC-4F7E-B537-4A594AAB89F5}"/>
              </a:ext>
            </a:extLst>
          </p:cNvPr>
          <p:cNvSpPr txBox="1">
            <a:spLocks/>
          </p:cNvSpPr>
          <p:nvPr/>
        </p:nvSpPr>
        <p:spPr>
          <a:xfrm>
            <a:off x="838200" y="55562"/>
            <a:ext cx="10515600" cy="625475"/>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Summary – Combining Neuron and Synapse Models</a:t>
            </a:r>
          </a:p>
        </p:txBody>
      </p:sp>
      <p:cxnSp>
        <p:nvCxnSpPr>
          <p:cNvPr id="7" name="Straight Connector 6">
            <a:extLst>
              <a:ext uri="{FF2B5EF4-FFF2-40B4-BE49-F238E27FC236}">
                <a16:creationId xmlns:a16="http://schemas.microsoft.com/office/drawing/2014/main" id="{4376554F-A8A2-4A4C-B302-2E2277930A40}"/>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A928D06B-CCDA-92EA-74A6-56BA1D11EAC6}"/>
              </a:ext>
            </a:extLst>
          </p:cNvPr>
          <p:cNvSpPr txBox="1">
            <a:spLocks/>
          </p:cNvSpPr>
          <p:nvPr/>
        </p:nvSpPr>
        <p:spPr>
          <a:xfrm>
            <a:off x="238776" y="975904"/>
            <a:ext cx="11539399" cy="61513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200" dirty="0"/>
              <a:t>We have so far considered two neuron models: Hodgkin-Huxley and leaky integrate and fire</a:t>
            </a:r>
          </a:p>
          <a:p>
            <a:endParaRPr lang="en-GB" sz="2200" dirty="0"/>
          </a:p>
          <a:p>
            <a:r>
              <a:rPr lang="en-GB" sz="2200" dirty="0"/>
              <a:t>We have also considered multiple synapse models at varying levels of abstraction</a:t>
            </a:r>
          </a:p>
          <a:p>
            <a:endParaRPr lang="en-GB" sz="2200" dirty="0"/>
          </a:p>
          <a:p>
            <a:r>
              <a:rPr lang="en-GB" sz="2200" dirty="0"/>
              <a:t>How do we choose an appropriate set of models for a given application?</a:t>
            </a:r>
          </a:p>
          <a:p>
            <a:endParaRPr lang="en-GB" sz="2200" dirty="0"/>
          </a:p>
          <a:p>
            <a:r>
              <a:rPr lang="en-GB" sz="2200" dirty="0"/>
              <a:t>Answer: use the simplest possible models that can capture the phenomena in question</a:t>
            </a:r>
          </a:p>
          <a:p>
            <a:endParaRPr lang="en-GB" sz="2200" dirty="0"/>
          </a:p>
          <a:p>
            <a:r>
              <a:rPr lang="en-GB" sz="2200" dirty="0"/>
              <a:t>It is rare to see a large-scale network models using Hodgkin-Huxley neurons and/or biophysically-detailed synapses (but see e.g. the Human Brain Project for a counterexample)</a:t>
            </a:r>
          </a:p>
          <a:p>
            <a:endParaRPr lang="en-GB" sz="2200" dirty="0"/>
          </a:p>
          <a:p>
            <a:r>
              <a:rPr lang="en-GB" sz="2200" dirty="0"/>
              <a:t>The notion of biological plausibility is subjective – to an AI researcher deep networks are biologically plausible, but to a molecular biologist the Hodgkin-Huxley model is overly simplified…</a:t>
            </a:r>
          </a:p>
          <a:p>
            <a:endParaRPr lang="en-GB" sz="2400" dirty="0"/>
          </a:p>
          <a:p>
            <a:endParaRPr lang="en-GB" sz="2400" dirty="0"/>
          </a:p>
          <a:p>
            <a:endParaRPr lang="en-GB" sz="2000" dirty="0"/>
          </a:p>
          <a:p>
            <a:endParaRPr lang="en-GB" sz="2000" dirty="0"/>
          </a:p>
          <a:p>
            <a:endParaRPr lang="en-GB" sz="2400"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7413611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C3C681-80B7-48C7-AE08-88747A707995}"/>
              </a:ext>
            </a:extLst>
          </p:cNvPr>
          <p:cNvSpPr>
            <a:spLocks noGrp="1"/>
          </p:cNvSpPr>
          <p:nvPr>
            <p:ph idx="1"/>
          </p:nvPr>
        </p:nvSpPr>
        <p:spPr>
          <a:xfrm>
            <a:off x="493143" y="1135510"/>
            <a:ext cx="10515600" cy="5636215"/>
          </a:xfrm>
        </p:spPr>
        <p:txBody>
          <a:bodyPr>
            <a:normAutofit/>
          </a:bodyPr>
          <a:lstStyle/>
          <a:p>
            <a:r>
              <a:rPr lang="en-GB" sz="2400" i="1" dirty="0"/>
              <a:t>Neuronal Dynamics Ch. 1&amp;2 </a:t>
            </a:r>
            <a:r>
              <a:rPr lang="en-GB" sz="2400" dirty="0"/>
              <a:t>(Gerstner) </a:t>
            </a:r>
            <a:r>
              <a:rPr lang="en-GB" sz="2400" dirty="0">
                <a:hlinkClick r:id="rId2"/>
              </a:rPr>
              <a:t>https://neuronaldynamics.epfl.ch/online/index.html</a:t>
            </a:r>
            <a:endParaRPr lang="en-GB" sz="2400" dirty="0"/>
          </a:p>
          <a:p>
            <a:endParaRPr lang="en-GB" sz="2400" dirty="0"/>
          </a:p>
          <a:p>
            <a:r>
              <a:rPr lang="en-GB" sz="2400" i="1" dirty="0"/>
              <a:t>Theoretical Neuroscience Ch. 5-6 </a:t>
            </a:r>
            <a:r>
              <a:rPr lang="en-GB" sz="2400" dirty="0"/>
              <a:t>(Dayan and Abbott)</a:t>
            </a:r>
          </a:p>
          <a:p>
            <a:pPr marL="0" indent="0">
              <a:buNone/>
            </a:pPr>
            <a:r>
              <a:rPr lang="en-GB" sz="2400" dirty="0">
                <a:hlinkClick r:id="rId3"/>
              </a:rPr>
              <a:t>http://www.gatsby.ucl.ac.uk/~lmate/biblio/dayanabbott.pdf</a:t>
            </a:r>
            <a:endParaRPr lang="en-GB" sz="2400" dirty="0"/>
          </a:p>
          <a:p>
            <a:pPr marL="0" indent="0">
              <a:buNone/>
            </a:pPr>
            <a:endParaRPr lang="en-GB" sz="2400" dirty="0"/>
          </a:p>
          <a:p>
            <a:r>
              <a:rPr lang="en-GB" sz="2400" i="1" dirty="0"/>
              <a:t>Mathematical Foundations of Neuroscience Ch. 1 </a:t>
            </a:r>
            <a:r>
              <a:rPr lang="en-GB" sz="2400" dirty="0"/>
              <a:t>(Ermentrout and </a:t>
            </a:r>
            <a:r>
              <a:rPr lang="en-GB" sz="2400" dirty="0" err="1"/>
              <a:t>Terman</a:t>
            </a:r>
            <a:r>
              <a:rPr lang="en-GB" sz="2400" dirty="0"/>
              <a:t>)</a:t>
            </a:r>
          </a:p>
          <a:p>
            <a:pPr marL="0" indent="0">
              <a:buNone/>
            </a:pPr>
            <a:r>
              <a:rPr lang="en-GB" sz="2400" dirty="0">
                <a:hlinkClick r:id="rId4"/>
              </a:rPr>
              <a:t>http://www.math.pitt.edu/~bdoiron/assets/ermentrout-and-terman-ch-1.pdf</a:t>
            </a:r>
            <a:endParaRPr lang="en-GB" sz="2400" dirty="0"/>
          </a:p>
          <a:p>
            <a:pPr marL="0" indent="0">
              <a:buNone/>
            </a:pPr>
            <a:endParaRPr lang="en-GB" sz="2400" dirty="0"/>
          </a:p>
          <a:p>
            <a:r>
              <a:rPr lang="en-GB" sz="2400" i="1" dirty="0"/>
              <a:t>Dynamical Systems in Neuroscience Ch. 1-2 </a:t>
            </a:r>
            <a:r>
              <a:rPr lang="en-GB" sz="2400" dirty="0"/>
              <a:t>(</a:t>
            </a:r>
            <a:r>
              <a:rPr lang="en-GB" sz="2400" dirty="0" err="1"/>
              <a:t>Izhikevich</a:t>
            </a:r>
            <a:r>
              <a:rPr lang="en-GB" sz="2400" dirty="0"/>
              <a:t>) https://www.izhikevich.org/publications/dsn.pdf</a:t>
            </a:r>
          </a:p>
          <a:p>
            <a:endParaRPr lang="en-GB" dirty="0"/>
          </a:p>
          <a:p>
            <a:pPr marL="0" indent="0">
              <a:buNone/>
            </a:pPr>
            <a:endParaRPr lang="en-GB" dirty="0"/>
          </a:p>
        </p:txBody>
      </p:sp>
      <p:sp>
        <p:nvSpPr>
          <p:cNvPr id="4" name="Title 1">
            <a:extLst>
              <a:ext uri="{FF2B5EF4-FFF2-40B4-BE49-F238E27FC236}">
                <a16:creationId xmlns:a16="http://schemas.microsoft.com/office/drawing/2014/main" id="{65594A0C-AFD8-4DC1-A829-60A5C91E8024}"/>
              </a:ext>
            </a:extLst>
          </p:cNvPr>
          <p:cNvSpPr txBox="1">
            <a:spLocks/>
          </p:cNvSpPr>
          <p:nvPr/>
        </p:nvSpPr>
        <p:spPr>
          <a:xfrm>
            <a:off x="941717" y="6450"/>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Bibliography</a:t>
            </a:r>
          </a:p>
        </p:txBody>
      </p:sp>
      <p:cxnSp>
        <p:nvCxnSpPr>
          <p:cNvPr id="5" name="Straight Connector 4">
            <a:extLst>
              <a:ext uri="{FF2B5EF4-FFF2-40B4-BE49-F238E27FC236}">
                <a16:creationId xmlns:a16="http://schemas.microsoft.com/office/drawing/2014/main" id="{4D3652C3-648C-437E-88A1-639E67CDD9CA}"/>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791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A36099F-0D34-439D-AFDB-AA43A893BFE7}"/>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The Leaky Integrate and Fire Model</a:t>
            </a:r>
          </a:p>
        </p:txBody>
      </p:sp>
      <p:cxnSp>
        <p:nvCxnSpPr>
          <p:cNvPr id="5" name="Straight Connector 4">
            <a:extLst>
              <a:ext uri="{FF2B5EF4-FFF2-40B4-BE49-F238E27FC236}">
                <a16:creationId xmlns:a16="http://schemas.microsoft.com/office/drawing/2014/main" id="{E8E5602E-975D-4772-AC95-E42824EE60B6}"/>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2" name="Content Placeholder 2">
            <a:extLst>
              <a:ext uri="{FF2B5EF4-FFF2-40B4-BE49-F238E27FC236}">
                <a16:creationId xmlns:a16="http://schemas.microsoft.com/office/drawing/2014/main" id="{A30FA50F-72DB-4EAB-BF67-DB332BC43DC1}"/>
              </a:ext>
            </a:extLst>
          </p:cNvPr>
          <p:cNvSpPr txBox="1">
            <a:spLocks/>
          </p:cNvSpPr>
          <p:nvPr/>
        </p:nvSpPr>
        <p:spPr>
          <a:xfrm>
            <a:off x="308446" y="1054281"/>
            <a:ext cx="11539399" cy="61513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t>Answer: the Leaky Integrate and Fire model. We consider only the </a:t>
            </a:r>
            <a:r>
              <a:rPr lang="en-GB" sz="2000" dirty="0">
                <a:solidFill>
                  <a:srgbClr val="FF0000"/>
                </a:solidFill>
              </a:rPr>
              <a:t>passive membrane potential dynamics</a:t>
            </a:r>
            <a:r>
              <a:rPr lang="en-GB" sz="2000" dirty="0"/>
              <a:t>, and </a:t>
            </a:r>
            <a:r>
              <a:rPr lang="en-GB" sz="2000" dirty="0">
                <a:solidFill>
                  <a:srgbClr val="FF0000"/>
                </a:solidFill>
              </a:rPr>
              <a:t>approximate the action potential with a threshold-reset rule</a:t>
            </a:r>
          </a:p>
          <a:p>
            <a:endParaRPr lang="en-GB" sz="2000" dirty="0"/>
          </a:p>
          <a:p>
            <a:endParaRPr lang="en-GB" sz="2000" dirty="0"/>
          </a:p>
          <a:p>
            <a:endParaRPr lang="en-GB" sz="2400" dirty="0"/>
          </a:p>
          <a:p>
            <a:endParaRPr lang="en-GB" dirty="0"/>
          </a:p>
          <a:p>
            <a:endParaRPr lang="en-GB" dirty="0"/>
          </a:p>
          <a:p>
            <a:endParaRPr lang="en-GB" dirty="0"/>
          </a:p>
          <a:p>
            <a:endParaRPr lang="en-GB" dirty="0"/>
          </a:p>
        </p:txBody>
      </p:sp>
      <p:sp>
        <p:nvSpPr>
          <p:cNvPr id="15" name="TextBox 14">
            <a:extLst>
              <a:ext uri="{FF2B5EF4-FFF2-40B4-BE49-F238E27FC236}">
                <a16:creationId xmlns:a16="http://schemas.microsoft.com/office/drawing/2014/main" id="{DB8BFB86-06A1-4765-A3DB-92E385FFC0DC}"/>
              </a:ext>
            </a:extLst>
          </p:cNvPr>
          <p:cNvSpPr txBox="1"/>
          <p:nvPr/>
        </p:nvSpPr>
        <p:spPr>
          <a:xfrm>
            <a:off x="308446" y="2431190"/>
            <a:ext cx="4018365" cy="369332"/>
          </a:xfrm>
          <a:prstGeom prst="rect">
            <a:avLst/>
          </a:prstGeom>
          <a:noFill/>
        </p:spPr>
        <p:txBody>
          <a:bodyPr wrap="square" rtlCol="0">
            <a:spAutoFit/>
          </a:bodyPr>
          <a:lstStyle/>
          <a:p>
            <a:r>
              <a:rPr lang="en-GB" dirty="0">
                <a:solidFill>
                  <a:srgbClr val="FF0000"/>
                </a:solidFill>
              </a:rPr>
              <a:t>Response to Constant Current Input</a:t>
            </a:r>
          </a:p>
        </p:txBody>
      </p:sp>
      <p:pic>
        <p:nvPicPr>
          <p:cNvPr id="8" name="Picture 7">
            <a:extLst>
              <a:ext uri="{FF2B5EF4-FFF2-40B4-BE49-F238E27FC236}">
                <a16:creationId xmlns:a16="http://schemas.microsoft.com/office/drawing/2014/main" id="{0CCBE83C-5E98-45F7-B305-7FF3A8120D53}"/>
              </a:ext>
            </a:extLst>
          </p:cNvPr>
          <p:cNvPicPr>
            <a:picLocks noChangeAspect="1"/>
          </p:cNvPicPr>
          <p:nvPr/>
        </p:nvPicPr>
        <p:blipFill>
          <a:blip r:embed="rId2"/>
          <a:stretch>
            <a:fillRect/>
          </a:stretch>
        </p:blipFill>
        <p:spPr>
          <a:xfrm>
            <a:off x="-35709" y="2829690"/>
            <a:ext cx="3718367" cy="2784285"/>
          </a:xfrm>
          <a:prstGeom prst="rect">
            <a:avLst/>
          </a:prstGeom>
        </p:spPr>
      </p:pic>
      <p:sp>
        <p:nvSpPr>
          <p:cNvPr id="7" name="Rectangle 6">
            <a:extLst>
              <a:ext uri="{FF2B5EF4-FFF2-40B4-BE49-F238E27FC236}">
                <a16:creationId xmlns:a16="http://schemas.microsoft.com/office/drawing/2014/main" id="{CEC7BD4A-43A8-4054-88D5-A6F6C1DE25D6}"/>
              </a:ext>
            </a:extLst>
          </p:cNvPr>
          <p:cNvSpPr/>
          <p:nvPr/>
        </p:nvSpPr>
        <p:spPr>
          <a:xfrm>
            <a:off x="-12542" y="3102738"/>
            <a:ext cx="522418" cy="19694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C4197F21-6B73-4DE7-A299-2CCC5067ABC7}"/>
              </a:ext>
            </a:extLst>
          </p:cNvPr>
          <p:cNvSpPr txBox="1"/>
          <p:nvPr/>
        </p:nvSpPr>
        <p:spPr>
          <a:xfrm rot="16200000">
            <a:off x="-831035" y="3709799"/>
            <a:ext cx="2410907" cy="369332"/>
          </a:xfrm>
          <a:prstGeom prst="rect">
            <a:avLst/>
          </a:prstGeom>
          <a:noFill/>
        </p:spPr>
        <p:txBody>
          <a:bodyPr wrap="square" rtlCol="0">
            <a:spAutoFit/>
          </a:bodyPr>
          <a:lstStyle/>
          <a:p>
            <a:r>
              <a:rPr lang="en-GB" dirty="0"/>
              <a:t>Membrane potential</a:t>
            </a:r>
          </a:p>
        </p:txBody>
      </p:sp>
      <p:sp>
        <p:nvSpPr>
          <p:cNvPr id="21" name="Rectangle 20">
            <a:extLst>
              <a:ext uri="{FF2B5EF4-FFF2-40B4-BE49-F238E27FC236}">
                <a16:creationId xmlns:a16="http://schemas.microsoft.com/office/drawing/2014/main" id="{90F50EC0-ADDB-4033-9E9F-9107C7A7637E}"/>
              </a:ext>
            </a:extLst>
          </p:cNvPr>
          <p:cNvSpPr/>
          <p:nvPr/>
        </p:nvSpPr>
        <p:spPr>
          <a:xfrm>
            <a:off x="3681197" y="3159080"/>
            <a:ext cx="522418" cy="19694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22A3AD4B-86AC-42F8-90CB-894B340BA713}"/>
              </a:ext>
            </a:extLst>
          </p:cNvPr>
          <p:cNvSpPr/>
          <p:nvPr/>
        </p:nvSpPr>
        <p:spPr>
          <a:xfrm>
            <a:off x="719776" y="5465756"/>
            <a:ext cx="522418" cy="2779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41289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A36099F-0D34-439D-AFDB-AA43A893BFE7}"/>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The Leaky Integrate and Fire Model</a:t>
            </a:r>
          </a:p>
        </p:txBody>
      </p:sp>
      <p:cxnSp>
        <p:nvCxnSpPr>
          <p:cNvPr id="5" name="Straight Connector 4">
            <a:extLst>
              <a:ext uri="{FF2B5EF4-FFF2-40B4-BE49-F238E27FC236}">
                <a16:creationId xmlns:a16="http://schemas.microsoft.com/office/drawing/2014/main" id="{E8E5602E-975D-4772-AC95-E42824EE60B6}"/>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2" name="Content Placeholder 2">
            <a:extLst>
              <a:ext uri="{FF2B5EF4-FFF2-40B4-BE49-F238E27FC236}">
                <a16:creationId xmlns:a16="http://schemas.microsoft.com/office/drawing/2014/main" id="{A30FA50F-72DB-4EAB-BF67-DB332BC43DC1}"/>
              </a:ext>
            </a:extLst>
          </p:cNvPr>
          <p:cNvSpPr txBox="1">
            <a:spLocks/>
          </p:cNvSpPr>
          <p:nvPr/>
        </p:nvSpPr>
        <p:spPr>
          <a:xfrm>
            <a:off x="308446" y="1054281"/>
            <a:ext cx="11539399" cy="61513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t>Answer: the Leaky Integrate and Fire model. We consider only the </a:t>
            </a:r>
            <a:r>
              <a:rPr lang="en-GB" sz="2000" dirty="0">
                <a:solidFill>
                  <a:srgbClr val="FF0000"/>
                </a:solidFill>
              </a:rPr>
              <a:t>passive membrane potential dynamics</a:t>
            </a:r>
            <a:r>
              <a:rPr lang="en-GB" sz="2000" dirty="0"/>
              <a:t>, and </a:t>
            </a:r>
            <a:r>
              <a:rPr lang="en-GB" sz="2000" dirty="0">
                <a:solidFill>
                  <a:srgbClr val="FF0000"/>
                </a:solidFill>
              </a:rPr>
              <a:t>approximate the action potential with a threshold-reset rule</a:t>
            </a:r>
          </a:p>
          <a:p>
            <a:endParaRPr lang="en-GB" sz="2000" dirty="0"/>
          </a:p>
          <a:p>
            <a:endParaRPr lang="en-GB" sz="2000" dirty="0"/>
          </a:p>
          <a:p>
            <a:endParaRPr lang="en-GB" sz="2400" dirty="0"/>
          </a:p>
          <a:p>
            <a:endParaRPr lang="en-GB" dirty="0"/>
          </a:p>
          <a:p>
            <a:endParaRPr lang="en-GB" dirty="0"/>
          </a:p>
          <a:p>
            <a:endParaRPr lang="en-GB" dirty="0"/>
          </a:p>
          <a:p>
            <a:endParaRPr lang="en-GB" dirty="0"/>
          </a:p>
        </p:txBody>
      </p:sp>
      <p:sp>
        <p:nvSpPr>
          <p:cNvPr id="15" name="TextBox 14">
            <a:extLst>
              <a:ext uri="{FF2B5EF4-FFF2-40B4-BE49-F238E27FC236}">
                <a16:creationId xmlns:a16="http://schemas.microsoft.com/office/drawing/2014/main" id="{DB8BFB86-06A1-4765-A3DB-92E385FFC0DC}"/>
              </a:ext>
            </a:extLst>
          </p:cNvPr>
          <p:cNvSpPr txBox="1"/>
          <p:nvPr/>
        </p:nvSpPr>
        <p:spPr>
          <a:xfrm>
            <a:off x="308446" y="2431190"/>
            <a:ext cx="4018365" cy="369332"/>
          </a:xfrm>
          <a:prstGeom prst="rect">
            <a:avLst/>
          </a:prstGeom>
          <a:noFill/>
        </p:spPr>
        <p:txBody>
          <a:bodyPr wrap="square" rtlCol="0">
            <a:spAutoFit/>
          </a:bodyPr>
          <a:lstStyle/>
          <a:p>
            <a:r>
              <a:rPr lang="en-GB" dirty="0">
                <a:solidFill>
                  <a:srgbClr val="FF0000"/>
                </a:solidFill>
              </a:rPr>
              <a:t>Response to Constant Current Input</a:t>
            </a:r>
          </a:p>
        </p:txBody>
      </p:sp>
      <p:sp>
        <p:nvSpPr>
          <p:cNvPr id="17" name="TextBox 16">
            <a:extLst>
              <a:ext uri="{FF2B5EF4-FFF2-40B4-BE49-F238E27FC236}">
                <a16:creationId xmlns:a16="http://schemas.microsoft.com/office/drawing/2014/main" id="{8817C7A8-B8B5-4FF9-8EBA-6EC27ECFBA37}"/>
              </a:ext>
            </a:extLst>
          </p:cNvPr>
          <p:cNvSpPr txBox="1"/>
          <p:nvPr/>
        </p:nvSpPr>
        <p:spPr>
          <a:xfrm>
            <a:off x="3952265" y="2475325"/>
            <a:ext cx="4018365" cy="369332"/>
          </a:xfrm>
          <a:prstGeom prst="rect">
            <a:avLst/>
          </a:prstGeom>
          <a:noFill/>
        </p:spPr>
        <p:txBody>
          <a:bodyPr wrap="square" rtlCol="0">
            <a:spAutoFit/>
          </a:bodyPr>
          <a:lstStyle/>
          <a:p>
            <a:r>
              <a:rPr lang="en-GB" dirty="0">
                <a:solidFill>
                  <a:srgbClr val="FF0000"/>
                </a:solidFill>
              </a:rPr>
              <a:t>Response to Time-Varying Current</a:t>
            </a:r>
          </a:p>
        </p:txBody>
      </p:sp>
      <p:pic>
        <p:nvPicPr>
          <p:cNvPr id="8" name="Picture 7">
            <a:extLst>
              <a:ext uri="{FF2B5EF4-FFF2-40B4-BE49-F238E27FC236}">
                <a16:creationId xmlns:a16="http://schemas.microsoft.com/office/drawing/2014/main" id="{0CCBE83C-5E98-45F7-B305-7FF3A8120D53}"/>
              </a:ext>
            </a:extLst>
          </p:cNvPr>
          <p:cNvPicPr>
            <a:picLocks noChangeAspect="1"/>
          </p:cNvPicPr>
          <p:nvPr/>
        </p:nvPicPr>
        <p:blipFill>
          <a:blip r:embed="rId2"/>
          <a:stretch>
            <a:fillRect/>
          </a:stretch>
        </p:blipFill>
        <p:spPr>
          <a:xfrm>
            <a:off x="-35709" y="2829690"/>
            <a:ext cx="3718367" cy="2784285"/>
          </a:xfrm>
          <a:prstGeom prst="rect">
            <a:avLst/>
          </a:prstGeom>
        </p:spPr>
      </p:pic>
      <p:pic>
        <p:nvPicPr>
          <p:cNvPr id="12" name="Picture 11">
            <a:extLst>
              <a:ext uri="{FF2B5EF4-FFF2-40B4-BE49-F238E27FC236}">
                <a16:creationId xmlns:a16="http://schemas.microsoft.com/office/drawing/2014/main" id="{E219A6FA-B243-4AC4-ACD5-DFAA17C84FF0}"/>
              </a:ext>
            </a:extLst>
          </p:cNvPr>
          <p:cNvPicPr>
            <a:picLocks noChangeAspect="1"/>
          </p:cNvPicPr>
          <p:nvPr/>
        </p:nvPicPr>
        <p:blipFill>
          <a:blip r:embed="rId3"/>
          <a:stretch>
            <a:fillRect/>
          </a:stretch>
        </p:blipFill>
        <p:spPr>
          <a:xfrm>
            <a:off x="3696851" y="2868118"/>
            <a:ext cx="3573215" cy="2732458"/>
          </a:xfrm>
          <a:prstGeom prst="rect">
            <a:avLst/>
          </a:prstGeom>
        </p:spPr>
      </p:pic>
      <p:sp>
        <p:nvSpPr>
          <p:cNvPr id="7" name="Rectangle 6">
            <a:extLst>
              <a:ext uri="{FF2B5EF4-FFF2-40B4-BE49-F238E27FC236}">
                <a16:creationId xmlns:a16="http://schemas.microsoft.com/office/drawing/2014/main" id="{CEC7BD4A-43A8-4054-88D5-A6F6C1DE25D6}"/>
              </a:ext>
            </a:extLst>
          </p:cNvPr>
          <p:cNvSpPr/>
          <p:nvPr/>
        </p:nvSpPr>
        <p:spPr>
          <a:xfrm>
            <a:off x="-12542" y="3102738"/>
            <a:ext cx="522418" cy="19694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C4197F21-6B73-4DE7-A299-2CCC5067ABC7}"/>
              </a:ext>
            </a:extLst>
          </p:cNvPr>
          <p:cNvSpPr txBox="1"/>
          <p:nvPr/>
        </p:nvSpPr>
        <p:spPr>
          <a:xfrm rot="16200000">
            <a:off x="-831035" y="3709799"/>
            <a:ext cx="2410907" cy="369332"/>
          </a:xfrm>
          <a:prstGeom prst="rect">
            <a:avLst/>
          </a:prstGeom>
          <a:noFill/>
        </p:spPr>
        <p:txBody>
          <a:bodyPr wrap="square" rtlCol="0">
            <a:spAutoFit/>
          </a:bodyPr>
          <a:lstStyle/>
          <a:p>
            <a:r>
              <a:rPr lang="en-GB" dirty="0"/>
              <a:t>Membrane potential</a:t>
            </a:r>
          </a:p>
        </p:txBody>
      </p:sp>
      <p:sp>
        <p:nvSpPr>
          <p:cNvPr id="21" name="Rectangle 20">
            <a:extLst>
              <a:ext uri="{FF2B5EF4-FFF2-40B4-BE49-F238E27FC236}">
                <a16:creationId xmlns:a16="http://schemas.microsoft.com/office/drawing/2014/main" id="{90F50EC0-ADDB-4033-9E9F-9107C7A7637E}"/>
              </a:ext>
            </a:extLst>
          </p:cNvPr>
          <p:cNvSpPr/>
          <p:nvPr/>
        </p:nvSpPr>
        <p:spPr>
          <a:xfrm>
            <a:off x="3681197" y="3159080"/>
            <a:ext cx="522418" cy="19694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2C566B86-36BC-4EB7-A970-0C74F3163379}"/>
              </a:ext>
            </a:extLst>
          </p:cNvPr>
          <p:cNvSpPr txBox="1"/>
          <p:nvPr/>
        </p:nvSpPr>
        <p:spPr>
          <a:xfrm rot="16200000">
            <a:off x="2862704" y="3766141"/>
            <a:ext cx="2410907" cy="369332"/>
          </a:xfrm>
          <a:prstGeom prst="rect">
            <a:avLst/>
          </a:prstGeom>
          <a:noFill/>
        </p:spPr>
        <p:txBody>
          <a:bodyPr wrap="square" rtlCol="0">
            <a:spAutoFit/>
          </a:bodyPr>
          <a:lstStyle/>
          <a:p>
            <a:r>
              <a:rPr lang="en-GB" dirty="0"/>
              <a:t>Membrane potential</a:t>
            </a:r>
          </a:p>
        </p:txBody>
      </p:sp>
      <p:sp>
        <p:nvSpPr>
          <p:cNvPr id="20" name="Rectangle 19">
            <a:extLst>
              <a:ext uri="{FF2B5EF4-FFF2-40B4-BE49-F238E27FC236}">
                <a16:creationId xmlns:a16="http://schemas.microsoft.com/office/drawing/2014/main" id="{22A3AD4B-86AC-42F8-90CB-894B340BA713}"/>
              </a:ext>
            </a:extLst>
          </p:cNvPr>
          <p:cNvSpPr/>
          <p:nvPr/>
        </p:nvSpPr>
        <p:spPr>
          <a:xfrm>
            <a:off x="719776" y="5465756"/>
            <a:ext cx="522418" cy="2779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49961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A36099F-0D34-439D-AFDB-AA43A893BFE7}"/>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The Leaky Integrate and Fire Model</a:t>
            </a:r>
          </a:p>
        </p:txBody>
      </p:sp>
      <p:cxnSp>
        <p:nvCxnSpPr>
          <p:cNvPr id="5" name="Straight Connector 4">
            <a:extLst>
              <a:ext uri="{FF2B5EF4-FFF2-40B4-BE49-F238E27FC236}">
                <a16:creationId xmlns:a16="http://schemas.microsoft.com/office/drawing/2014/main" id="{E8E5602E-975D-4772-AC95-E42824EE60B6}"/>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2" name="Content Placeholder 2">
            <a:extLst>
              <a:ext uri="{FF2B5EF4-FFF2-40B4-BE49-F238E27FC236}">
                <a16:creationId xmlns:a16="http://schemas.microsoft.com/office/drawing/2014/main" id="{A30FA50F-72DB-4EAB-BF67-DB332BC43DC1}"/>
              </a:ext>
            </a:extLst>
          </p:cNvPr>
          <p:cNvSpPr txBox="1">
            <a:spLocks/>
          </p:cNvSpPr>
          <p:nvPr/>
        </p:nvSpPr>
        <p:spPr>
          <a:xfrm>
            <a:off x="308446" y="1054281"/>
            <a:ext cx="11539399" cy="61513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t>Answer: the Leaky Integrate and Fire model. We consider only the </a:t>
            </a:r>
            <a:r>
              <a:rPr lang="en-GB" sz="2000" dirty="0">
                <a:solidFill>
                  <a:srgbClr val="FF0000"/>
                </a:solidFill>
              </a:rPr>
              <a:t>passive membrane potential dynamics</a:t>
            </a:r>
            <a:r>
              <a:rPr lang="en-GB" sz="2000" dirty="0"/>
              <a:t>, and </a:t>
            </a:r>
            <a:r>
              <a:rPr lang="en-GB" sz="2000" dirty="0">
                <a:solidFill>
                  <a:srgbClr val="FF0000"/>
                </a:solidFill>
              </a:rPr>
              <a:t>approximate the action potential with a threshold-reset rule</a:t>
            </a:r>
          </a:p>
          <a:p>
            <a:endParaRPr lang="en-GB" sz="2000" dirty="0"/>
          </a:p>
          <a:p>
            <a:endParaRPr lang="en-GB" sz="2000" dirty="0"/>
          </a:p>
          <a:p>
            <a:endParaRPr lang="en-GB" sz="2400" dirty="0"/>
          </a:p>
          <a:p>
            <a:endParaRPr lang="en-GB" dirty="0"/>
          </a:p>
          <a:p>
            <a:endParaRPr lang="en-GB" dirty="0"/>
          </a:p>
          <a:p>
            <a:endParaRPr lang="en-GB" dirty="0"/>
          </a:p>
          <a:p>
            <a:endParaRPr lang="en-GB" dirty="0"/>
          </a:p>
        </p:txBody>
      </p:sp>
      <p:sp>
        <p:nvSpPr>
          <p:cNvPr id="15" name="TextBox 14">
            <a:extLst>
              <a:ext uri="{FF2B5EF4-FFF2-40B4-BE49-F238E27FC236}">
                <a16:creationId xmlns:a16="http://schemas.microsoft.com/office/drawing/2014/main" id="{DB8BFB86-06A1-4765-A3DB-92E385FFC0DC}"/>
              </a:ext>
            </a:extLst>
          </p:cNvPr>
          <p:cNvSpPr txBox="1"/>
          <p:nvPr/>
        </p:nvSpPr>
        <p:spPr>
          <a:xfrm>
            <a:off x="308446" y="2431190"/>
            <a:ext cx="4018365" cy="369332"/>
          </a:xfrm>
          <a:prstGeom prst="rect">
            <a:avLst/>
          </a:prstGeom>
          <a:noFill/>
        </p:spPr>
        <p:txBody>
          <a:bodyPr wrap="square" rtlCol="0">
            <a:spAutoFit/>
          </a:bodyPr>
          <a:lstStyle/>
          <a:p>
            <a:r>
              <a:rPr lang="en-GB" dirty="0">
                <a:solidFill>
                  <a:srgbClr val="FF0000"/>
                </a:solidFill>
              </a:rPr>
              <a:t>Response to Constant Current Input</a:t>
            </a:r>
          </a:p>
        </p:txBody>
      </p:sp>
      <p:sp>
        <p:nvSpPr>
          <p:cNvPr id="17" name="TextBox 16">
            <a:extLst>
              <a:ext uri="{FF2B5EF4-FFF2-40B4-BE49-F238E27FC236}">
                <a16:creationId xmlns:a16="http://schemas.microsoft.com/office/drawing/2014/main" id="{8817C7A8-B8B5-4FF9-8EBA-6EC27ECFBA37}"/>
              </a:ext>
            </a:extLst>
          </p:cNvPr>
          <p:cNvSpPr txBox="1"/>
          <p:nvPr/>
        </p:nvSpPr>
        <p:spPr>
          <a:xfrm>
            <a:off x="3952265" y="2475325"/>
            <a:ext cx="4018365" cy="369332"/>
          </a:xfrm>
          <a:prstGeom prst="rect">
            <a:avLst/>
          </a:prstGeom>
          <a:noFill/>
        </p:spPr>
        <p:txBody>
          <a:bodyPr wrap="square" rtlCol="0">
            <a:spAutoFit/>
          </a:bodyPr>
          <a:lstStyle/>
          <a:p>
            <a:r>
              <a:rPr lang="en-GB" dirty="0">
                <a:solidFill>
                  <a:srgbClr val="FF0000"/>
                </a:solidFill>
              </a:rPr>
              <a:t>Response to Time-Varying Current</a:t>
            </a:r>
          </a:p>
        </p:txBody>
      </p:sp>
      <p:pic>
        <p:nvPicPr>
          <p:cNvPr id="8" name="Picture 7">
            <a:extLst>
              <a:ext uri="{FF2B5EF4-FFF2-40B4-BE49-F238E27FC236}">
                <a16:creationId xmlns:a16="http://schemas.microsoft.com/office/drawing/2014/main" id="{0CCBE83C-5E98-45F7-B305-7FF3A8120D53}"/>
              </a:ext>
            </a:extLst>
          </p:cNvPr>
          <p:cNvPicPr>
            <a:picLocks noChangeAspect="1"/>
          </p:cNvPicPr>
          <p:nvPr/>
        </p:nvPicPr>
        <p:blipFill>
          <a:blip r:embed="rId2"/>
          <a:stretch>
            <a:fillRect/>
          </a:stretch>
        </p:blipFill>
        <p:spPr>
          <a:xfrm>
            <a:off x="-35709" y="2829690"/>
            <a:ext cx="3718367" cy="2784285"/>
          </a:xfrm>
          <a:prstGeom prst="rect">
            <a:avLst/>
          </a:prstGeom>
        </p:spPr>
      </p:pic>
      <p:pic>
        <p:nvPicPr>
          <p:cNvPr id="12" name="Picture 11">
            <a:extLst>
              <a:ext uri="{FF2B5EF4-FFF2-40B4-BE49-F238E27FC236}">
                <a16:creationId xmlns:a16="http://schemas.microsoft.com/office/drawing/2014/main" id="{E219A6FA-B243-4AC4-ACD5-DFAA17C84FF0}"/>
              </a:ext>
            </a:extLst>
          </p:cNvPr>
          <p:cNvPicPr>
            <a:picLocks noChangeAspect="1"/>
          </p:cNvPicPr>
          <p:nvPr/>
        </p:nvPicPr>
        <p:blipFill>
          <a:blip r:embed="rId3"/>
          <a:stretch>
            <a:fillRect/>
          </a:stretch>
        </p:blipFill>
        <p:spPr>
          <a:xfrm>
            <a:off x="3696851" y="2868118"/>
            <a:ext cx="3573215" cy="2732458"/>
          </a:xfrm>
          <a:prstGeom prst="rect">
            <a:avLst/>
          </a:prstGeom>
        </p:spPr>
      </p:pic>
      <p:sp>
        <p:nvSpPr>
          <p:cNvPr id="7" name="Rectangle 6">
            <a:extLst>
              <a:ext uri="{FF2B5EF4-FFF2-40B4-BE49-F238E27FC236}">
                <a16:creationId xmlns:a16="http://schemas.microsoft.com/office/drawing/2014/main" id="{CEC7BD4A-43A8-4054-88D5-A6F6C1DE25D6}"/>
              </a:ext>
            </a:extLst>
          </p:cNvPr>
          <p:cNvSpPr/>
          <p:nvPr/>
        </p:nvSpPr>
        <p:spPr>
          <a:xfrm>
            <a:off x="-12542" y="3102738"/>
            <a:ext cx="522418" cy="19694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C4197F21-6B73-4DE7-A299-2CCC5067ABC7}"/>
              </a:ext>
            </a:extLst>
          </p:cNvPr>
          <p:cNvSpPr txBox="1"/>
          <p:nvPr/>
        </p:nvSpPr>
        <p:spPr>
          <a:xfrm rot="16200000">
            <a:off x="-831035" y="3709799"/>
            <a:ext cx="2410907" cy="369332"/>
          </a:xfrm>
          <a:prstGeom prst="rect">
            <a:avLst/>
          </a:prstGeom>
          <a:noFill/>
        </p:spPr>
        <p:txBody>
          <a:bodyPr wrap="square" rtlCol="0">
            <a:spAutoFit/>
          </a:bodyPr>
          <a:lstStyle/>
          <a:p>
            <a:r>
              <a:rPr lang="en-GB" dirty="0"/>
              <a:t>Membrane potential</a:t>
            </a:r>
          </a:p>
        </p:txBody>
      </p:sp>
      <p:sp>
        <p:nvSpPr>
          <p:cNvPr id="21" name="Rectangle 20">
            <a:extLst>
              <a:ext uri="{FF2B5EF4-FFF2-40B4-BE49-F238E27FC236}">
                <a16:creationId xmlns:a16="http://schemas.microsoft.com/office/drawing/2014/main" id="{90F50EC0-ADDB-4033-9E9F-9107C7A7637E}"/>
              </a:ext>
            </a:extLst>
          </p:cNvPr>
          <p:cNvSpPr/>
          <p:nvPr/>
        </p:nvSpPr>
        <p:spPr>
          <a:xfrm>
            <a:off x="3681197" y="3159080"/>
            <a:ext cx="522418" cy="19694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2C566B86-36BC-4EB7-A970-0C74F3163379}"/>
              </a:ext>
            </a:extLst>
          </p:cNvPr>
          <p:cNvSpPr txBox="1"/>
          <p:nvPr/>
        </p:nvSpPr>
        <p:spPr>
          <a:xfrm rot="16200000">
            <a:off x="2862704" y="3766141"/>
            <a:ext cx="2410907" cy="369332"/>
          </a:xfrm>
          <a:prstGeom prst="rect">
            <a:avLst/>
          </a:prstGeom>
          <a:noFill/>
        </p:spPr>
        <p:txBody>
          <a:bodyPr wrap="square" rtlCol="0">
            <a:spAutoFit/>
          </a:bodyPr>
          <a:lstStyle/>
          <a:p>
            <a:r>
              <a:rPr lang="en-GB" dirty="0"/>
              <a:t>Membrane potential</a:t>
            </a:r>
          </a:p>
        </p:txBody>
      </p:sp>
      <p:sp>
        <p:nvSpPr>
          <p:cNvPr id="20" name="Rectangle 19">
            <a:extLst>
              <a:ext uri="{FF2B5EF4-FFF2-40B4-BE49-F238E27FC236}">
                <a16:creationId xmlns:a16="http://schemas.microsoft.com/office/drawing/2014/main" id="{22A3AD4B-86AC-42F8-90CB-894B340BA713}"/>
              </a:ext>
            </a:extLst>
          </p:cNvPr>
          <p:cNvSpPr/>
          <p:nvPr/>
        </p:nvSpPr>
        <p:spPr>
          <a:xfrm>
            <a:off x="719776" y="5465756"/>
            <a:ext cx="522418" cy="2779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1. Leaky-integrate-and-fire model — Neuronal Dynamics Exercises  0.3.7.dev10+gc439925.d20210222 documentation">
            <a:extLst>
              <a:ext uri="{FF2B5EF4-FFF2-40B4-BE49-F238E27FC236}">
                <a16:creationId xmlns:a16="http://schemas.microsoft.com/office/drawing/2014/main" id="{56209522-E8EC-6735-A209-EFB5F2D01B7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985" t="6286"/>
          <a:stretch/>
        </p:blipFill>
        <p:spPr bwMode="auto">
          <a:xfrm>
            <a:off x="8039404" y="2800521"/>
            <a:ext cx="4149258" cy="2879757"/>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ABD48148-8E1A-6945-8B06-B4B322912E72}"/>
              </a:ext>
            </a:extLst>
          </p:cNvPr>
          <p:cNvSpPr txBox="1"/>
          <p:nvPr/>
        </p:nvSpPr>
        <p:spPr>
          <a:xfrm>
            <a:off x="8370636" y="2504345"/>
            <a:ext cx="4018365" cy="369332"/>
          </a:xfrm>
          <a:prstGeom prst="rect">
            <a:avLst/>
          </a:prstGeom>
          <a:noFill/>
        </p:spPr>
        <p:txBody>
          <a:bodyPr wrap="square" rtlCol="0">
            <a:spAutoFit/>
          </a:bodyPr>
          <a:lstStyle/>
          <a:p>
            <a:r>
              <a:rPr lang="en-GB" dirty="0">
                <a:solidFill>
                  <a:srgbClr val="FF0000"/>
                </a:solidFill>
              </a:rPr>
              <a:t>Response to Sinusoidal Current</a:t>
            </a:r>
          </a:p>
        </p:txBody>
      </p:sp>
      <p:sp>
        <p:nvSpPr>
          <p:cNvPr id="6" name="TextBox 5">
            <a:extLst>
              <a:ext uri="{FF2B5EF4-FFF2-40B4-BE49-F238E27FC236}">
                <a16:creationId xmlns:a16="http://schemas.microsoft.com/office/drawing/2014/main" id="{6329EACC-97BD-5F29-126F-E9E7F00DD937}"/>
              </a:ext>
            </a:extLst>
          </p:cNvPr>
          <p:cNvSpPr txBox="1"/>
          <p:nvPr/>
        </p:nvSpPr>
        <p:spPr>
          <a:xfrm rot="16200000">
            <a:off x="6502302" y="3820650"/>
            <a:ext cx="2410907" cy="646331"/>
          </a:xfrm>
          <a:prstGeom prst="rect">
            <a:avLst/>
          </a:prstGeom>
          <a:noFill/>
        </p:spPr>
        <p:txBody>
          <a:bodyPr wrap="square" rtlCol="0">
            <a:spAutoFit/>
          </a:bodyPr>
          <a:lstStyle/>
          <a:p>
            <a:r>
              <a:rPr lang="en-GB" dirty="0"/>
              <a:t>Membrane</a:t>
            </a:r>
          </a:p>
          <a:p>
            <a:r>
              <a:rPr lang="en-GB" dirty="0"/>
              <a:t> potential</a:t>
            </a:r>
          </a:p>
        </p:txBody>
      </p:sp>
      <p:sp>
        <p:nvSpPr>
          <p:cNvPr id="9" name="TextBox 8">
            <a:extLst>
              <a:ext uri="{FF2B5EF4-FFF2-40B4-BE49-F238E27FC236}">
                <a16:creationId xmlns:a16="http://schemas.microsoft.com/office/drawing/2014/main" id="{A3EA1233-A19A-DC6C-77FC-E6CE9D8754DD}"/>
              </a:ext>
            </a:extLst>
          </p:cNvPr>
          <p:cNvSpPr txBox="1"/>
          <p:nvPr/>
        </p:nvSpPr>
        <p:spPr>
          <a:xfrm rot="16200000">
            <a:off x="6476398" y="2391019"/>
            <a:ext cx="2410907" cy="646331"/>
          </a:xfrm>
          <a:prstGeom prst="rect">
            <a:avLst/>
          </a:prstGeom>
          <a:noFill/>
        </p:spPr>
        <p:txBody>
          <a:bodyPr wrap="square" rtlCol="0">
            <a:spAutoFit/>
          </a:bodyPr>
          <a:lstStyle/>
          <a:p>
            <a:r>
              <a:rPr lang="en-GB" dirty="0"/>
              <a:t>Input </a:t>
            </a:r>
          </a:p>
          <a:p>
            <a:r>
              <a:rPr lang="en-GB" dirty="0"/>
              <a:t>Current</a:t>
            </a:r>
          </a:p>
        </p:txBody>
      </p:sp>
    </p:spTree>
    <p:extLst>
      <p:ext uri="{BB962C8B-B14F-4D97-AF65-F5344CB8AC3E}">
        <p14:creationId xmlns:p14="http://schemas.microsoft.com/office/powerpoint/2010/main" val="511607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7625</TotalTime>
  <Words>3490</Words>
  <Application>Microsoft Office PowerPoint</Application>
  <PresentationFormat>Widescreen</PresentationFormat>
  <Paragraphs>982</Paragraphs>
  <Slides>61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61</vt:i4>
      </vt:variant>
    </vt:vector>
  </HeadingPairs>
  <TitlesOfParts>
    <vt:vector size="65" baseType="lpstr">
      <vt:lpstr>Arial</vt:lpstr>
      <vt:lpstr>Calibri</vt:lpstr>
      <vt:lpstr>Calibri Light</vt:lpstr>
      <vt:lpstr>Office Theme</vt:lpstr>
      <vt:lpstr>Models of Neurons 3: The Integrate and Fire Neuron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CHADWICK Angus</dc:creator>
  <cp:lastModifiedBy>Angus Chadwick</cp:lastModifiedBy>
  <cp:revision>1535</cp:revision>
  <dcterms:created xsi:type="dcterms:W3CDTF">2020-09-11T13:12:48Z</dcterms:created>
  <dcterms:modified xsi:type="dcterms:W3CDTF">2023-09-04T06:32:38Z</dcterms:modified>
</cp:coreProperties>
</file>