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6" r:id="rId2"/>
    <p:sldId id="285" r:id="rId3"/>
    <p:sldId id="278" r:id="rId4"/>
    <p:sldId id="284" r:id="rId5"/>
    <p:sldId id="286" r:id="rId6"/>
    <p:sldId id="281" r:id="rId7"/>
    <p:sldId id="287"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p:restoredTop sz="67922"/>
  </p:normalViewPr>
  <p:slideViewPr>
    <p:cSldViewPr snapToGrid="0" snapToObjects="1">
      <p:cViewPr varScale="1">
        <p:scale>
          <a:sx n="98" d="100"/>
          <a:sy n="98" d="100"/>
        </p:scale>
        <p:origin x="1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C62E4-848F-2C47-A9DE-46A7C1F1D3BF}" type="datetimeFigureOut">
              <a:rPr lang="en-US" smtClean="0"/>
              <a:t>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3DA09-F0F6-FE40-92E0-4F9E70C5FEDD}" type="slidenum">
              <a:rPr lang="en-US" smtClean="0"/>
              <a:t>‹#›</a:t>
            </a:fld>
            <a:endParaRPr lang="en-US"/>
          </a:p>
        </p:txBody>
      </p:sp>
    </p:spTree>
    <p:extLst>
      <p:ext uri="{BB962C8B-B14F-4D97-AF65-F5344CB8AC3E}">
        <p14:creationId xmlns:p14="http://schemas.microsoft.com/office/powerpoint/2010/main" val="121876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3E064B-C42F-4405-93FF-40EE15AEA4A2}" type="slidenum">
              <a:rPr lang="en-GB" smtClean="0"/>
              <a:t>1</a:t>
            </a:fld>
            <a:endParaRPr lang="en-GB"/>
          </a:p>
        </p:txBody>
      </p:sp>
    </p:spTree>
    <p:extLst>
      <p:ext uri="{BB962C8B-B14F-4D97-AF65-F5344CB8AC3E}">
        <p14:creationId xmlns:p14="http://schemas.microsoft.com/office/powerpoint/2010/main" val="170925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tutors: Please feel free to use these slides or develop your own methods but please make sure that you cover these three items. </a:t>
            </a:r>
          </a:p>
          <a:p>
            <a:endParaRPr lang="en-US" dirty="0"/>
          </a:p>
          <a:p>
            <a:r>
              <a:rPr lang="en-US" dirty="0"/>
              <a:t>YOU MUST RECORD ATTENDANCE – </a:t>
            </a:r>
            <a:r>
              <a:rPr lang="en-GB" b="0" i="0" u="none" strike="noStrike" dirty="0">
                <a:solidFill>
                  <a:srgbClr val="242424"/>
                </a:solidFill>
                <a:effectLst/>
                <a:latin typeface="Calibri" panose="020F0502020204030204" pitchFamily="34" charset="0"/>
              </a:rPr>
              <a:t>using EUCLID’s ‘Student attendance recording’ tool. We will email you with instructions for how to do that!</a:t>
            </a:r>
          </a:p>
          <a:p>
            <a:endParaRPr lang="en-US" dirty="0"/>
          </a:p>
          <a:p>
            <a:r>
              <a:rPr lang="en-US" dirty="0"/>
              <a:t>YOU MIGHT HAVE STUDENTS WHO ARE NOT OFFICIALLY IN YOUR GROUP ESPECIALLY DURING STRIKE DAYS. PLEASE REORD THEM AS WELL. THANKS</a:t>
            </a:r>
          </a:p>
        </p:txBody>
      </p:sp>
      <p:sp>
        <p:nvSpPr>
          <p:cNvPr id="4" name="Slide Number Placeholder 3"/>
          <p:cNvSpPr>
            <a:spLocks noGrp="1"/>
          </p:cNvSpPr>
          <p:nvPr>
            <p:ph type="sldNum" sz="quarter" idx="5"/>
          </p:nvPr>
        </p:nvSpPr>
        <p:spPr/>
        <p:txBody>
          <a:bodyPr/>
          <a:lstStyle/>
          <a:p>
            <a:fld id="{9DF3DA09-F0F6-FE40-92E0-4F9E70C5FEDD}" type="slidenum">
              <a:rPr lang="en-US" smtClean="0"/>
              <a:t>2</a:t>
            </a:fld>
            <a:endParaRPr lang="en-US"/>
          </a:p>
        </p:txBody>
      </p:sp>
    </p:spTree>
    <p:extLst>
      <p:ext uri="{BB962C8B-B14F-4D97-AF65-F5344CB8AC3E}">
        <p14:creationId xmlns:p14="http://schemas.microsoft.com/office/powerpoint/2010/main" val="3685390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F3DA09-F0F6-FE40-92E0-4F9E70C5FEDD}" type="slidenum">
              <a:rPr lang="en-US" smtClean="0"/>
              <a:t>3</a:t>
            </a:fld>
            <a:endParaRPr lang="en-US"/>
          </a:p>
        </p:txBody>
      </p:sp>
    </p:spTree>
    <p:extLst>
      <p:ext uri="{BB962C8B-B14F-4D97-AF65-F5344CB8AC3E}">
        <p14:creationId xmlns:p14="http://schemas.microsoft.com/office/powerpoint/2010/main" val="553974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O" dirty="0"/>
              <a:t>For Tutors:</a:t>
            </a:r>
          </a:p>
          <a:p>
            <a:endParaRPr lang="en-RO" dirty="0"/>
          </a:p>
          <a:p>
            <a:endParaRPr lang="en-RO" dirty="0"/>
          </a:p>
          <a:p>
            <a:r>
              <a:rPr lang="en-RO" dirty="0"/>
              <a:t>Please post a note on Piazza forum, in the folder “tutorialgroupX” (where X is the number of your group) and invite your students to add their ‘elevator pitch’. You can use the text below. At the beigining of the tutorial, intorduce yourself and ask each student to introduce themselves in 60s. Please, keep the time strictly to be able to cover the other 2 items.</a:t>
            </a:r>
          </a:p>
          <a:p>
            <a:endParaRPr lang="en-RO" dirty="0"/>
          </a:p>
          <a:p>
            <a:r>
              <a:rPr lang="en-RO" dirty="0"/>
              <a:t>===</a:t>
            </a:r>
          </a:p>
          <a:p>
            <a:r>
              <a:rPr lang="en-RO" dirty="0"/>
              <a:t>For the NOTE on Piazza forum:</a:t>
            </a:r>
          </a:p>
          <a:p>
            <a:endParaRPr lang="en-RO" dirty="0"/>
          </a:p>
          <a:p>
            <a:r>
              <a:rPr lang="en-GB" i="1" dirty="0"/>
              <a:t>Dear Students,</a:t>
            </a:r>
          </a:p>
          <a:p>
            <a:endParaRPr lang="en-GB" i="1" dirty="0"/>
          </a:p>
          <a:p>
            <a:r>
              <a:rPr lang="en-GB" i="1" dirty="0"/>
              <a:t>Please post your 'elevator pitch' for the following tutorial (Tutorial X) under this note. This week elevator pitch' requires introducing yourself in 60s (maximum 200 words). </a:t>
            </a:r>
          </a:p>
          <a:p>
            <a:r>
              <a:rPr lang="en-GB" i="1" dirty="0"/>
              <a:t>Here are some guiding questions:</a:t>
            </a:r>
          </a:p>
          <a:p>
            <a:r>
              <a:rPr lang="en-GB" i="1" dirty="0"/>
              <a:t>What is your name?</a:t>
            </a:r>
          </a:p>
          <a:p>
            <a:r>
              <a:rPr lang="en-GB" i="1" dirty="0"/>
              <a:t>Where are you from?</a:t>
            </a:r>
          </a:p>
          <a:p>
            <a:r>
              <a:rPr lang="en-GB" i="1" dirty="0"/>
              <a:t>What did you do before this MSc?</a:t>
            </a:r>
          </a:p>
          <a:p>
            <a:r>
              <a:rPr lang="en-GB" i="1" dirty="0"/>
              <a:t>What would you like to do after completing the MSc?</a:t>
            </a:r>
          </a:p>
          <a:p>
            <a:endParaRPr lang="en-GB" i="1" dirty="0"/>
          </a:p>
          <a:p>
            <a:r>
              <a:rPr lang="en-GB" i="1" dirty="0"/>
              <a:t>Thank you, and see you in the tutorial,</a:t>
            </a:r>
          </a:p>
          <a:p>
            <a:r>
              <a:rPr lang="en-GB" i="1" dirty="0"/>
              <a:t>[Tutor Name]</a:t>
            </a:r>
            <a:endParaRPr lang="en-RO" dirty="0"/>
          </a:p>
        </p:txBody>
      </p:sp>
      <p:sp>
        <p:nvSpPr>
          <p:cNvPr id="4" name="Slide Number Placeholder 3"/>
          <p:cNvSpPr>
            <a:spLocks noGrp="1"/>
          </p:cNvSpPr>
          <p:nvPr>
            <p:ph type="sldNum" sz="quarter" idx="5"/>
          </p:nvPr>
        </p:nvSpPr>
        <p:spPr/>
        <p:txBody>
          <a:bodyPr/>
          <a:lstStyle/>
          <a:p>
            <a:fld id="{9DF3DA09-F0F6-FE40-92E0-4F9E70C5FEDD}" type="slidenum">
              <a:rPr lang="en-US" smtClean="0"/>
              <a:t>4</a:t>
            </a:fld>
            <a:endParaRPr lang="en-US"/>
          </a:p>
        </p:txBody>
      </p:sp>
    </p:spTree>
    <p:extLst>
      <p:ext uri="{BB962C8B-B14F-4D97-AF65-F5344CB8AC3E}">
        <p14:creationId xmlns:p14="http://schemas.microsoft.com/office/powerpoint/2010/main" val="143875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Tutors:</a:t>
            </a:r>
          </a:p>
          <a:p>
            <a:endParaRPr lang="en-US" dirty="0"/>
          </a:p>
          <a:p>
            <a:r>
              <a:rPr lang="en-US" dirty="0"/>
              <a:t>Please walk the students through the template so they get a feel for each section. Encourage them to ask questions. We will have tutorials or other content on things like risk planning, project management </a:t>
            </a:r>
            <a:r>
              <a:rPr lang="en-US" dirty="0" err="1"/>
              <a:t>etc</a:t>
            </a:r>
            <a:r>
              <a:rPr lang="en-US" dirty="0"/>
              <a:t> in coming weeks.</a:t>
            </a:r>
          </a:p>
        </p:txBody>
      </p:sp>
      <p:sp>
        <p:nvSpPr>
          <p:cNvPr id="4" name="Slide Number Placeholder 3"/>
          <p:cNvSpPr>
            <a:spLocks noGrp="1"/>
          </p:cNvSpPr>
          <p:nvPr>
            <p:ph type="sldNum" sz="quarter" idx="5"/>
          </p:nvPr>
        </p:nvSpPr>
        <p:spPr/>
        <p:txBody>
          <a:bodyPr/>
          <a:lstStyle/>
          <a:p>
            <a:fld id="{9DF3DA09-F0F6-FE40-92E0-4F9E70C5FEDD}" type="slidenum">
              <a:rPr lang="en-US" smtClean="0"/>
              <a:t>5</a:t>
            </a:fld>
            <a:endParaRPr lang="en-US"/>
          </a:p>
        </p:txBody>
      </p:sp>
    </p:spTree>
    <p:extLst>
      <p:ext uri="{BB962C8B-B14F-4D97-AF65-F5344CB8AC3E}">
        <p14:creationId xmlns:p14="http://schemas.microsoft.com/office/powerpoint/2010/main" val="373703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Tutors:</a:t>
            </a:r>
          </a:p>
          <a:p>
            <a:endParaRPr lang="en-US" dirty="0"/>
          </a:p>
          <a:p>
            <a:r>
              <a:rPr lang="en-US" dirty="0"/>
              <a:t>It was suggested to the students to read past </a:t>
            </a:r>
            <a:r>
              <a:rPr lang="en-US" b="1" dirty="0"/>
              <a:t>IPP example 8 </a:t>
            </a:r>
            <a:r>
              <a:rPr lang="en-US" dirty="0"/>
              <a:t>ahead of the tutorial in order to be prepared for discussion</a:t>
            </a:r>
          </a:p>
          <a:p>
            <a:endParaRPr lang="en-US" dirty="0"/>
          </a:p>
          <a:p>
            <a:r>
              <a:rPr lang="en-US" i="1" dirty="0"/>
              <a:t>*However, the tutors can suggest a different IPP example for their own group(s) to work on, if they consider other reports to be more relevant for their group(s)</a:t>
            </a:r>
          </a:p>
          <a:p>
            <a:endParaRPr lang="en-US" dirty="0"/>
          </a:p>
          <a:p>
            <a:r>
              <a:rPr lang="en-US" dirty="0"/>
              <a:t>You might want to allow for up to 10 minutes for the students to read and get acquainted with the text if they haven’t read the material prior to coming to class.</a:t>
            </a:r>
          </a:p>
        </p:txBody>
      </p:sp>
      <p:sp>
        <p:nvSpPr>
          <p:cNvPr id="4" name="Slide Number Placeholder 3"/>
          <p:cNvSpPr>
            <a:spLocks noGrp="1"/>
          </p:cNvSpPr>
          <p:nvPr>
            <p:ph type="sldNum" sz="quarter" idx="5"/>
          </p:nvPr>
        </p:nvSpPr>
        <p:spPr/>
        <p:txBody>
          <a:bodyPr/>
          <a:lstStyle/>
          <a:p>
            <a:fld id="{9DF3DA09-F0F6-FE40-92E0-4F9E70C5FEDD}" type="slidenum">
              <a:rPr lang="en-US" smtClean="0"/>
              <a:t>6</a:t>
            </a:fld>
            <a:endParaRPr lang="en-US"/>
          </a:p>
        </p:txBody>
      </p:sp>
    </p:spTree>
    <p:extLst>
      <p:ext uri="{BB962C8B-B14F-4D97-AF65-F5344CB8AC3E}">
        <p14:creationId xmlns:p14="http://schemas.microsoft.com/office/powerpoint/2010/main" val="238546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Tutors:</a:t>
            </a:r>
          </a:p>
          <a:p>
            <a:endParaRPr lang="en-US" dirty="0"/>
          </a:p>
          <a:p>
            <a:endParaRPr lang="en-US" dirty="0"/>
          </a:p>
          <a:p>
            <a:r>
              <a:rPr lang="en-US" dirty="0"/>
              <a:t>Invite your students to share their points.</a:t>
            </a:r>
          </a:p>
        </p:txBody>
      </p:sp>
      <p:sp>
        <p:nvSpPr>
          <p:cNvPr id="4" name="Slide Number Placeholder 3"/>
          <p:cNvSpPr>
            <a:spLocks noGrp="1"/>
          </p:cNvSpPr>
          <p:nvPr>
            <p:ph type="sldNum" sz="quarter" idx="5"/>
          </p:nvPr>
        </p:nvSpPr>
        <p:spPr/>
        <p:txBody>
          <a:bodyPr/>
          <a:lstStyle/>
          <a:p>
            <a:fld id="{9DF3DA09-F0F6-FE40-92E0-4F9E70C5FEDD}" type="slidenum">
              <a:rPr lang="en-US" smtClean="0"/>
              <a:t>7</a:t>
            </a:fld>
            <a:endParaRPr lang="en-US"/>
          </a:p>
        </p:txBody>
      </p:sp>
    </p:spTree>
    <p:extLst>
      <p:ext uri="{BB962C8B-B14F-4D97-AF65-F5344CB8AC3E}">
        <p14:creationId xmlns:p14="http://schemas.microsoft.com/office/powerpoint/2010/main" val="93394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O" dirty="0"/>
              <a:t>For Tutors: </a:t>
            </a:r>
          </a:p>
          <a:p>
            <a:endParaRPr lang="en-RO" dirty="0"/>
          </a:p>
          <a:p>
            <a:r>
              <a:rPr lang="en-RO" dirty="0"/>
              <a:t>For 1, please summarise the main components of an IPP: Abstract, Motivation (including Problem Statement, Research Hypotheses and Objectives, Timeliness and Novelty…), Background and Related Work, Programme and Methodology, Evaluation, Expected Outcomes, </a:t>
            </a:r>
            <a:r>
              <a:rPr lang="en-GB" b="0" i="0" u="none" strike="noStrike" dirty="0">
                <a:solidFill>
                  <a:srgbClr val="8250DF"/>
                </a:solidFill>
                <a:effectLst/>
                <a:latin typeface="ui-monospace"/>
              </a:rPr>
              <a:t>Research Plan, Milestones and Deliverables, References</a:t>
            </a:r>
          </a:p>
          <a:p>
            <a:r>
              <a:rPr lang="en-GB" b="0" i="0" u="none" strike="noStrike" dirty="0">
                <a:solidFill>
                  <a:srgbClr val="8250DF"/>
                </a:solidFill>
                <a:effectLst/>
                <a:latin typeface="ui-monospace"/>
              </a:rPr>
              <a:t>For 2, please highlight the strengths and weaknesses of the IPP you reviewed and the main suggestions for improvement.</a:t>
            </a:r>
          </a:p>
          <a:p>
            <a:endParaRPr lang="en-GB" b="0" i="0" u="none" strike="noStrike" dirty="0">
              <a:solidFill>
                <a:srgbClr val="8250DF"/>
              </a:solidFill>
              <a:effectLst/>
              <a:latin typeface="ui-monospace"/>
            </a:endParaRPr>
          </a:p>
          <a:p>
            <a:r>
              <a:rPr lang="en-GB" b="0" i="0" u="none" strike="noStrike" dirty="0">
                <a:solidFill>
                  <a:srgbClr val="8250DF"/>
                </a:solidFill>
                <a:effectLst/>
                <a:latin typeface="ui-monospace"/>
              </a:rPr>
              <a:t>Encourage your students to ask questions at the end of tutorial, but also on Piazza. Encourage them to post on Piazza their elevator pitch each week and to comment on other colleagues’ pitches.</a:t>
            </a:r>
            <a:endParaRPr lang="en-RO" dirty="0"/>
          </a:p>
        </p:txBody>
      </p:sp>
      <p:sp>
        <p:nvSpPr>
          <p:cNvPr id="4" name="Slide Number Placeholder 3"/>
          <p:cNvSpPr>
            <a:spLocks noGrp="1"/>
          </p:cNvSpPr>
          <p:nvPr>
            <p:ph type="sldNum" sz="quarter" idx="5"/>
          </p:nvPr>
        </p:nvSpPr>
        <p:spPr/>
        <p:txBody>
          <a:bodyPr/>
          <a:lstStyle/>
          <a:p>
            <a:fld id="{9DF3DA09-F0F6-FE40-92E0-4F9E70C5FEDD}" type="slidenum">
              <a:rPr lang="en-US" smtClean="0"/>
              <a:t>8</a:t>
            </a:fld>
            <a:endParaRPr lang="en-US"/>
          </a:p>
        </p:txBody>
      </p:sp>
    </p:spTree>
    <p:extLst>
      <p:ext uri="{BB962C8B-B14F-4D97-AF65-F5344CB8AC3E}">
        <p14:creationId xmlns:p14="http://schemas.microsoft.com/office/powerpoint/2010/main" val="43327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4963-BA94-4E4D-BAD0-6B11115D07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AC27FDD-2328-8242-97D5-440B52174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5821572-B58A-9547-AF64-95DA00F2C7B3}"/>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5" name="Footer Placeholder 4">
            <a:extLst>
              <a:ext uri="{FF2B5EF4-FFF2-40B4-BE49-F238E27FC236}">
                <a16:creationId xmlns:a16="http://schemas.microsoft.com/office/drawing/2014/main" id="{04E17698-DDBB-AA4E-8E14-2D622F910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D2ED1-58C8-4F42-BCA4-C0F8CEF7E3A2}"/>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66558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62D7-181B-0146-BB6E-F90D96DD59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0278C80-EA17-7240-A8B7-CBCD3B792A6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3DA345-AE02-CF40-A3E0-59EAFE6BFD88}"/>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5" name="Footer Placeholder 4">
            <a:extLst>
              <a:ext uri="{FF2B5EF4-FFF2-40B4-BE49-F238E27FC236}">
                <a16:creationId xmlns:a16="http://schemas.microsoft.com/office/drawing/2014/main" id="{CE10828A-D485-D048-9986-DBF87C531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D5CDF-D9AA-FF46-8E80-189424D32DCE}"/>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225473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D90A3B-BB7D-9944-8406-0AC08824277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7A78C0-BFB1-B74D-A1CC-0A70114365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4EE687-CC85-1D42-943E-CBE9BE81FA1B}"/>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5" name="Footer Placeholder 4">
            <a:extLst>
              <a:ext uri="{FF2B5EF4-FFF2-40B4-BE49-F238E27FC236}">
                <a16:creationId xmlns:a16="http://schemas.microsoft.com/office/drawing/2014/main" id="{02964EB0-CE26-0D45-8F4E-27727877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2EEC2-AF66-ED46-B13B-E33B8B3DB834}"/>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199444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BBB7-890F-AC4A-BD8B-AA7B9CB5B2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2EC514-5E6F-104B-B39F-3B1174202E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2335BF8-C750-6E40-AE87-0A04297B8DF2}"/>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5" name="Footer Placeholder 4">
            <a:extLst>
              <a:ext uri="{FF2B5EF4-FFF2-40B4-BE49-F238E27FC236}">
                <a16:creationId xmlns:a16="http://schemas.microsoft.com/office/drawing/2014/main" id="{EEEECD9C-C928-7146-9366-8ED673CAA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DFAE7-A219-2446-9C96-00DD6C3B46EE}"/>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312043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B1CE8-C7F0-5244-ACDA-8740358475D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CB4D1E3-7221-264D-8977-9FD2354DF6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5B9300-AFF8-C747-9ACC-B93B52E4A662}"/>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5" name="Footer Placeholder 4">
            <a:extLst>
              <a:ext uri="{FF2B5EF4-FFF2-40B4-BE49-F238E27FC236}">
                <a16:creationId xmlns:a16="http://schemas.microsoft.com/office/drawing/2014/main" id="{9E290A67-D132-714B-97DF-384E55A0A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89C17-56BA-D340-B7FC-A35B20E0122B}"/>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3243087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7E90-4D7D-1F48-9901-2F58441C30D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34C88D1-2047-1A4D-9511-5074D5FD0A8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BD48971-6D30-E949-851F-348C5C7A39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77957C9-2804-4146-9574-63E369920D15}"/>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6" name="Footer Placeholder 5">
            <a:extLst>
              <a:ext uri="{FF2B5EF4-FFF2-40B4-BE49-F238E27FC236}">
                <a16:creationId xmlns:a16="http://schemas.microsoft.com/office/drawing/2014/main" id="{0B775473-9B25-7048-A062-86E86FB2B7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63615A-3A84-5445-A4EE-59A01761AA1D}"/>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127135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5F0D-6668-BC4B-8C38-9D002E2CC21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604886C-1D2D-0B4D-882B-78B4B117B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6E37B7-159A-7D4D-9301-869DA95143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B682E2-3C65-A040-AD6C-AA995EB07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FA6BCC-8D80-5640-80AF-2B0BABC8DAD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DCDC27E-F39E-CD44-B43D-944510EB9047}"/>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8" name="Footer Placeholder 7">
            <a:extLst>
              <a:ext uri="{FF2B5EF4-FFF2-40B4-BE49-F238E27FC236}">
                <a16:creationId xmlns:a16="http://schemas.microsoft.com/office/drawing/2014/main" id="{B39E2C99-72F2-B74E-B99A-3313B6DE49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9A64ED-A994-1144-9BEA-93843BA12E86}"/>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365015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22B4-1DF1-DE4F-9CE3-FCFF0C1BB94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C933EB9-75ED-E145-A2CA-9D462305A67A}"/>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4" name="Footer Placeholder 3">
            <a:extLst>
              <a:ext uri="{FF2B5EF4-FFF2-40B4-BE49-F238E27FC236}">
                <a16:creationId xmlns:a16="http://schemas.microsoft.com/office/drawing/2014/main" id="{6DD68D36-5207-5F49-A988-5C8D9B0F7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F759F8-FA03-5842-8951-2E7F42EC6377}"/>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383209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8F12B-B513-5748-B264-621588598527}"/>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3" name="Footer Placeholder 2">
            <a:extLst>
              <a:ext uri="{FF2B5EF4-FFF2-40B4-BE49-F238E27FC236}">
                <a16:creationId xmlns:a16="http://schemas.microsoft.com/office/drawing/2014/main" id="{8B47204B-ABF5-3C4B-9AE5-7EF23BE30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E9DFB9-2F02-5C47-81F7-2A10CE967F9C}"/>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169366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F643-DC9A-3842-8730-4830661D4D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4F4355-D639-3246-B607-5923DC883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5A20D8F-CAB2-0C4C-A93F-542D72824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41F7DF-1E11-8E47-BF12-1779C117015F}"/>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6" name="Footer Placeholder 5">
            <a:extLst>
              <a:ext uri="{FF2B5EF4-FFF2-40B4-BE49-F238E27FC236}">
                <a16:creationId xmlns:a16="http://schemas.microsoft.com/office/drawing/2014/main" id="{D2B3896C-92E2-274E-9B85-F0D5A5436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BC39D-CA5C-2849-A827-BBAA42FDCDD0}"/>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1597329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C0C9-8121-3545-9D5D-77490F7FC2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7B658A5-807B-294A-8454-05DE5B033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D113F5-614D-BD4D-98F8-C7BA56426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9AFBC6-102D-1C4A-96A4-B8162E2AEB0E}"/>
              </a:ext>
            </a:extLst>
          </p:cNvPr>
          <p:cNvSpPr>
            <a:spLocks noGrp="1"/>
          </p:cNvSpPr>
          <p:nvPr>
            <p:ph type="dt" sz="half" idx="10"/>
          </p:nvPr>
        </p:nvSpPr>
        <p:spPr/>
        <p:txBody>
          <a:bodyPr/>
          <a:lstStyle/>
          <a:p>
            <a:fld id="{C73A5CC2-0AC3-D040-8ECB-00FBA9480FD1}" type="datetimeFigureOut">
              <a:rPr lang="en-US" smtClean="0"/>
              <a:t>2/2/23</a:t>
            </a:fld>
            <a:endParaRPr lang="en-US"/>
          </a:p>
        </p:txBody>
      </p:sp>
      <p:sp>
        <p:nvSpPr>
          <p:cNvPr id="6" name="Footer Placeholder 5">
            <a:extLst>
              <a:ext uri="{FF2B5EF4-FFF2-40B4-BE49-F238E27FC236}">
                <a16:creationId xmlns:a16="http://schemas.microsoft.com/office/drawing/2014/main" id="{8ED34450-8C01-784D-BAE3-5C49CCA74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6BF7D-B070-7D45-AE3C-B3C801BC3192}"/>
              </a:ext>
            </a:extLst>
          </p:cNvPr>
          <p:cNvSpPr>
            <a:spLocks noGrp="1"/>
          </p:cNvSpPr>
          <p:nvPr>
            <p:ph type="sldNum" sz="quarter" idx="12"/>
          </p:nvPr>
        </p:nvSpPr>
        <p:spPr/>
        <p:txBody>
          <a:bodyPr/>
          <a:lstStyle/>
          <a:p>
            <a:fld id="{810A76F3-A045-F242-B3F7-257FD119143C}" type="slidenum">
              <a:rPr lang="en-US" smtClean="0"/>
              <a:t>‹#›</a:t>
            </a:fld>
            <a:endParaRPr lang="en-US"/>
          </a:p>
        </p:txBody>
      </p:sp>
    </p:spTree>
    <p:extLst>
      <p:ext uri="{BB962C8B-B14F-4D97-AF65-F5344CB8AC3E}">
        <p14:creationId xmlns:p14="http://schemas.microsoft.com/office/powerpoint/2010/main" val="319736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073A5F-4DAA-8340-9FB4-3289876E1D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C08B17-49E1-4D44-83AD-EAC87713E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54B751-E210-FB42-B860-CD0D67E01B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A5CC2-0AC3-D040-8ECB-00FBA9480FD1}" type="datetimeFigureOut">
              <a:rPr lang="en-US" smtClean="0"/>
              <a:t>2/2/23</a:t>
            </a:fld>
            <a:endParaRPr lang="en-US"/>
          </a:p>
        </p:txBody>
      </p:sp>
      <p:sp>
        <p:nvSpPr>
          <p:cNvPr id="5" name="Footer Placeholder 4">
            <a:extLst>
              <a:ext uri="{FF2B5EF4-FFF2-40B4-BE49-F238E27FC236}">
                <a16:creationId xmlns:a16="http://schemas.microsoft.com/office/drawing/2014/main" id="{A3F6797D-0B29-164B-BBD4-F2D5CCAC4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19582D-118F-8E48-AF1F-B29059211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A76F3-A045-F242-B3F7-257FD119143C}" type="slidenum">
              <a:rPr lang="en-US" smtClean="0"/>
              <a:t>‹#›</a:t>
            </a:fld>
            <a:endParaRPr lang="en-US"/>
          </a:p>
        </p:txBody>
      </p:sp>
    </p:spTree>
    <p:extLst>
      <p:ext uri="{BB962C8B-B14F-4D97-AF65-F5344CB8AC3E}">
        <p14:creationId xmlns:p14="http://schemas.microsoft.com/office/powerpoint/2010/main" val="972904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ithub.com/bfranke1973/IPP-Template/blob/master/main.te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00766"/>
            <a:ext cx="12192000" cy="6280849"/>
          </a:xfrm>
          <a:prstGeom prst="rect">
            <a:avLst/>
          </a:prstGeom>
          <a:blipFill dpi="0" rotWithShape="1">
            <a:blip r:embed="rId3">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0"/>
            <a:ext cx="12192000" cy="1300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1213">
              <a:spcBef>
                <a:spcPts val="0"/>
              </a:spcBef>
              <a:spcAft>
                <a:spcPts val="1200"/>
              </a:spcAft>
            </a:pPr>
            <a:endParaRPr lang="en-US" sz="4800" dirty="0">
              <a:solidFill>
                <a:schemeClr val="tx1"/>
              </a:solidFill>
              <a:latin typeface="Arial" panose="020B0604020202020204" pitchFamily="34" charset="0"/>
              <a:cs typeface="Arial" panose="020B0604020202020204" pitchFamily="34" charset="0"/>
            </a:endParaRPr>
          </a:p>
          <a:p>
            <a:pPr marL="811213">
              <a:spcBef>
                <a:spcPts val="0"/>
              </a:spcBef>
              <a:spcAft>
                <a:spcPts val="1200"/>
              </a:spcAft>
            </a:pPr>
            <a:endParaRPr lang="en-US" sz="4800" dirty="0">
              <a:solidFill>
                <a:schemeClr val="tx1"/>
              </a:solidFill>
              <a:latin typeface="Arial" panose="020B0604020202020204" pitchFamily="34" charset="0"/>
              <a:cs typeface="Arial" panose="020B0604020202020204" pitchFamily="34" charset="0"/>
            </a:endParaRPr>
          </a:p>
          <a:p>
            <a:pPr>
              <a:spcBef>
                <a:spcPts val="0"/>
              </a:spcBef>
              <a:spcAft>
                <a:spcPts val="1200"/>
              </a:spcAft>
            </a:pPr>
            <a:endParaRPr lang="en-US" sz="4800" dirty="0">
              <a:solidFill>
                <a:schemeClr val="tx1"/>
              </a:solidFill>
              <a:latin typeface="Arial" panose="020B0604020202020204" pitchFamily="34" charset="0"/>
              <a:cs typeface="Arial" panose="020B0604020202020204" pitchFamily="34" charset="0"/>
            </a:endParaRPr>
          </a:p>
          <a:p>
            <a:pPr>
              <a:spcBef>
                <a:spcPts val="0"/>
              </a:spcBef>
              <a:spcAft>
                <a:spcPts val="1200"/>
              </a:spcAft>
            </a:pPr>
            <a:endParaRPr lang="en-US" sz="48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488" y="274136"/>
            <a:ext cx="3144818" cy="753402"/>
          </a:xfrm>
          <a:prstGeom prst="rect">
            <a:avLst/>
          </a:prstGeom>
        </p:spPr>
      </p:pic>
      <p:sp>
        <p:nvSpPr>
          <p:cNvPr id="2" name="Rectangle 1"/>
          <p:cNvSpPr/>
          <p:nvPr/>
        </p:nvSpPr>
        <p:spPr>
          <a:xfrm>
            <a:off x="0" y="2328304"/>
            <a:ext cx="12192000" cy="4154984"/>
          </a:xfrm>
          <a:prstGeom prst="rect">
            <a:avLst/>
          </a:prstGeom>
          <a:solidFill>
            <a:schemeClr val="bg1">
              <a:lumMod val="95000"/>
              <a:alpha val="66000"/>
            </a:schemeClr>
          </a:solidFill>
        </p:spPr>
        <p:txBody>
          <a:bodyPr wrap="square">
            <a:spAutoFit/>
          </a:bodyPr>
          <a:lstStyle/>
          <a:p>
            <a:pPr marL="811213">
              <a:spcBef>
                <a:spcPts val="0"/>
              </a:spcBef>
              <a:spcAft>
                <a:spcPts val="1200"/>
              </a:spcAft>
            </a:pPr>
            <a:endParaRPr lang="en-US" sz="4400" dirty="0">
              <a:solidFill>
                <a:srgbClr val="E72736"/>
              </a:solidFill>
              <a:latin typeface="Arial" panose="020B0604020202020204" pitchFamily="34" charset="0"/>
              <a:cs typeface="Arial" panose="020B0604020202020204" pitchFamily="34" charset="0"/>
            </a:endParaRPr>
          </a:p>
          <a:p>
            <a:pPr marL="811213">
              <a:spcBef>
                <a:spcPts val="0"/>
              </a:spcBef>
              <a:spcAft>
                <a:spcPts val="1200"/>
              </a:spcAft>
            </a:pPr>
            <a:r>
              <a:rPr lang="en-US" sz="4400" dirty="0">
                <a:solidFill>
                  <a:srgbClr val="E72736"/>
                </a:solidFill>
                <a:latin typeface="Arial" panose="020B0604020202020204" pitchFamily="34" charset="0"/>
                <a:cs typeface="Arial" panose="020B0604020202020204" pitchFamily="34" charset="0"/>
              </a:rPr>
              <a:t>Informatics Project Proposal: </a:t>
            </a:r>
          </a:p>
          <a:p>
            <a:pPr marL="811213">
              <a:spcBef>
                <a:spcPts val="0"/>
              </a:spcBef>
              <a:spcAft>
                <a:spcPts val="1200"/>
              </a:spcAft>
            </a:pPr>
            <a:r>
              <a:rPr lang="en-US" sz="4400" dirty="0">
                <a:solidFill>
                  <a:srgbClr val="E72736"/>
                </a:solidFill>
                <a:latin typeface="Arial" panose="020B0604020202020204" pitchFamily="34" charset="0"/>
                <a:cs typeface="Arial" panose="020B0604020202020204" pitchFamily="34" charset="0"/>
              </a:rPr>
              <a:t>Tutorial 1: What is an IPP?</a:t>
            </a:r>
          </a:p>
          <a:p>
            <a:pPr marL="811213">
              <a:spcBef>
                <a:spcPts val="0"/>
              </a:spcBef>
              <a:spcAft>
                <a:spcPts val="1200"/>
              </a:spcAft>
            </a:pPr>
            <a:r>
              <a:rPr lang="en-US" dirty="0">
                <a:solidFill>
                  <a:srgbClr val="003161"/>
                </a:solidFill>
                <a:latin typeface="Arial" panose="020B0604020202020204" pitchFamily="34" charset="0"/>
                <a:cs typeface="Arial" panose="020B0604020202020204" pitchFamily="34" charset="0"/>
              </a:rPr>
              <a:t>INFR11137: Informatics Project Proposal</a:t>
            </a:r>
          </a:p>
          <a:p>
            <a:pPr marL="811213">
              <a:spcBef>
                <a:spcPts val="0"/>
              </a:spcBef>
              <a:spcAft>
                <a:spcPts val="1200"/>
              </a:spcAft>
            </a:pPr>
            <a:r>
              <a:rPr lang="en-US" dirty="0">
                <a:solidFill>
                  <a:srgbClr val="003161"/>
                </a:solidFill>
                <a:latin typeface="Arial" panose="020B0604020202020204" pitchFamily="34" charset="0"/>
                <a:cs typeface="Arial" panose="020B0604020202020204" pitchFamily="34" charset="0"/>
              </a:rPr>
              <a:t> </a:t>
            </a:r>
          </a:p>
          <a:p>
            <a:pPr marL="811213">
              <a:spcBef>
                <a:spcPts val="0"/>
              </a:spcBef>
              <a:spcAft>
                <a:spcPts val="1200"/>
              </a:spcAft>
            </a:pPr>
            <a:endParaRPr lang="en-US" dirty="0">
              <a:solidFill>
                <a:srgbClr val="003161"/>
              </a:solidFill>
              <a:latin typeface="Arial" panose="020B0604020202020204" pitchFamily="34" charset="0"/>
              <a:cs typeface="Arial" panose="020B0604020202020204" pitchFamily="34" charset="0"/>
            </a:endParaRPr>
          </a:p>
          <a:p>
            <a:pPr marL="811213">
              <a:spcBef>
                <a:spcPts val="0"/>
              </a:spcBef>
              <a:spcAft>
                <a:spcPts val="1200"/>
              </a:spcAft>
            </a:pPr>
            <a:endParaRPr lang="en-US" dirty="0">
              <a:solidFill>
                <a:srgbClr val="0031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2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C53B-3790-4741-8D4D-DF8ADABDCB55}"/>
              </a:ext>
            </a:extLst>
          </p:cNvPr>
          <p:cNvSpPr>
            <a:spLocks noGrp="1"/>
          </p:cNvSpPr>
          <p:nvPr>
            <p:ph type="title"/>
          </p:nvPr>
        </p:nvSpPr>
        <p:spPr/>
        <p:txBody>
          <a:bodyPr>
            <a:normAutofit/>
          </a:bodyPr>
          <a:lstStyle/>
          <a:p>
            <a:r>
              <a:rPr lang="en-US" sz="4000" dirty="0">
                <a:solidFill>
                  <a:srgbClr val="FF0000"/>
                </a:solidFill>
                <a:latin typeface="Arial" panose="020B0604020202020204" pitchFamily="34" charset="0"/>
                <a:cs typeface="Arial" panose="020B0604020202020204" pitchFamily="34" charset="0"/>
              </a:rPr>
              <a:t>Content</a:t>
            </a:r>
            <a:endParaRPr lang="en-US" sz="4000" dirty="0"/>
          </a:p>
        </p:txBody>
      </p:sp>
      <p:sp>
        <p:nvSpPr>
          <p:cNvPr id="3" name="Content Placeholder 2">
            <a:extLst>
              <a:ext uri="{FF2B5EF4-FFF2-40B4-BE49-F238E27FC236}">
                <a16:creationId xmlns:a16="http://schemas.microsoft.com/office/drawing/2014/main" id="{5F293E51-9FA9-8C4C-B2DA-355C00DB87E9}"/>
              </a:ext>
            </a:extLst>
          </p:cNvPr>
          <p:cNvSpPr>
            <a:spLocks noGrp="1"/>
          </p:cNvSpPr>
          <p:nvPr>
            <p:ph idx="1"/>
          </p:nvPr>
        </p:nvSpPr>
        <p:spPr/>
        <p:txBody>
          <a:bodyPr/>
          <a:lstStyle/>
          <a:p>
            <a:pPr marL="0" indent="0">
              <a:buNone/>
            </a:pPr>
            <a:r>
              <a:rPr lang="en-US" dirty="0"/>
              <a:t>Here are the essential outcomes of today’s tutorial: </a:t>
            </a:r>
          </a:p>
          <a:p>
            <a:pPr marL="0" indent="0">
              <a:buNone/>
            </a:pPr>
            <a:endParaRPr lang="en-US" dirty="0"/>
          </a:p>
          <a:p>
            <a:r>
              <a:rPr lang="en-US" dirty="0"/>
              <a:t>‘Elevator pitch’: Introduce yourself and meet your tutor and tutorial group</a:t>
            </a:r>
          </a:p>
          <a:p>
            <a:r>
              <a:rPr lang="en-US" dirty="0"/>
              <a:t>Understand the structure of an IPP </a:t>
            </a:r>
          </a:p>
          <a:p>
            <a:r>
              <a:rPr lang="en-US" dirty="0"/>
              <a:t>Review a previous IPP example</a:t>
            </a:r>
          </a:p>
        </p:txBody>
      </p:sp>
    </p:spTree>
    <p:extLst>
      <p:ext uri="{BB962C8B-B14F-4D97-AF65-F5344CB8AC3E}">
        <p14:creationId xmlns:p14="http://schemas.microsoft.com/office/powerpoint/2010/main" val="394162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708C-360D-A840-9E92-761552B87282}"/>
              </a:ext>
            </a:extLst>
          </p:cNvPr>
          <p:cNvSpPr>
            <a:spLocks noGrp="1"/>
          </p:cNvSpPr>
          <p:nvPr>
            <p:ph type="title"/>
          </p:nvPr>
        </p:nvSpPr>
        <p:spPr/>
        <p:txBody>
          <a:bodyPr>
            <a:normAutofit/>
          </a:bodyPr>
          <a:lstStyle/>
          <a:p>
            <a:r>
              <a:rPr lang="en-US" sz="4000" dirty="0">
                <a:solidFill>
                  <a:srgbClr val="FF0000"/>
                </a:solidFill>
                <a:latin typeface="Arial" panose="020B0604020202020204" pitchFamily="34" charset="0"/>
                <a:cs typeface="Arial" panose="020B0604020202020204" pitchFamily="34" charset="0"/>
              </a:rPr>
              <a:t>Elevator pitch (10-15mins)</a:t>
            </a:r>
          </a:p>
        </p:txBody>
      </p:sp>
      <p:sp>
        <p:nvSpPr>
          <p:cNvPr id="3" name="Content Placeholder 2">
            <a:extLst>
              <a:ext uri="{FF2B5EF4-FFF2-40B4-BE49-F238E27FC236}">
                <a16:creationId xmlns:a16="http://schemas.microsoft.com/office/drawing/2014/main" id="{8F358992-7F27-E64D-BD98-9574439A96B6}"/>
              </a:ext>
            </a:extLst>
          </p:cNvPr>
          <p:cNvSpPr>
            <a:spLocks noGrp="1"/>
          </p:cNvSpPr>
          <p:nvPr>
            <p:ph idx="1"/>
          </p:nvPr>
        </p:nvSpPr>
        <p:spPr/>
        <p:txBody>
          <a:bodyPr/>
          <a:lstStyle/>
          <a:p>
            <a:r>
              <a:rPr lang="en-US" dirty="0"/>
              <a:t>This activity will follow an </a:t>
            </a:r>
            <a:r>
              <a:rPr lang="en-US" b="1" dirty="0"/>
              <a:t>‘elevator pitch’ </a:t>
            </a:r>
            <a:r>
              <a:rPr lang="en-US" dirty="0"/>
              <a:t>format, aimed at focusing your attention to distil and deliver information in an efficient manner. </a:t>
            </a:r>
          </a:p>
          <a:p>
            <a:endParaRPr lang="en-US" dirty="0"/>
          </a:p>
          <a:p>
            <a:r>
              <a:rPr lang="en-US" dirty="0"/>
              <a:t>In this tutorial, the ‘elevator pitch’ requires you to introduce yourself in 60s (maximum 200 words).</a:t>
            </a:r>
          </a:p>
        </p:txBody>
      </p:sp>
    </p:spTree>
    <p:extLst>
      <p:ext uri="{BB962C8B-B14F-4D97-AF65-F5344CB8AC3E}">
        <p14:creationId xmlns:p14="http://schemas.microsoft.com/office/powerpoint/2010/main" val="103665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C53B-3790-4741-8D4D-DF8ADABDCB55}"/>
              </a:ext>
            </a:extLst>
          </p:cNvPr>
          <p:cNvSpPr>
            <a:spLocks noGrp="1"/>
          </p:cNvSpPr>
          <p:nvPr>
            <p:ph type="title"/>
          </p:nvPr>
        </p:nvSpPr>
        <p:spPr/>
        <p:txBody>
          <a:bodyPr>
            <a:normAutofit/>
          </a:bodyPr>
          <a:lstStyle/>
          <a:p>
            <a:r>
              <a:rPr lang="en-US" sz="4000" dirty="0">
                <a:solidFill>
                  <a:srgbClr val="FF0000"/>
                </a:solidFill>
                <a:latin typeface="Arial" panose="020B0604020202020204" pitchFamily="34" charset="0"/>
                <a:cs typeface="Arial" panose="020B0604020202020204" pitchFamily="34" charset="0"/>
              </a:rPr>
              <a:t>Elevator pitch</a:t>
            </a:r>
            <a:endParaRPr lang="en-US" sz="4000" dirty="0"/>
          </a:p>
        </p:txBody>
      </p:sp>
      <p:sp>
        <p:nvSpPr>
          <p:cNvPr id="3" name="Content Placeholder 2">
            <a:extLst>
              <a:ext uri="{FF2B5EF4-FFF2-40B4-BE49-F238E27FC236}">
                <a16:creationId xmlns:a16="http://schemas.microsoft.com/office/drawing/2014/main" id="{5F293E51-9FA9-8C4C-B2DA-355C00DB87E9}"/>
              </a:ext>
            </a:extLst>
          </p:cNvPr>
          <p:cNvSpPr>
            <a:spLocks noGrp="1"/>
          </p:cNvSpPr>
          <p:nvPr>
            <p:ph idx="1"/>
          </p:nvPr>
        </p:nvSpPr>
        <p:spPr/>
        <p:txBody>
          <a:bodyPr>
            <a:normAutofit lnSpcReduction="10000"/>
          </a:bodyPr>
          <a:lstStyle/>
          <a:p>
            <a:pPr marL="0" indent="0">
              <a:buNone/>
            </a:pPr>
            <a:r>
              <a:rPr lang="en-US" dirty="0"/>
              <a:t>For your brief presentation today, here are some </a:t>
            </a:r>
            <a:r>
              <a:rPr lang="en-US" b="1" dirty="0"/>
              <a:t>guiding questions</a:t>
            </a:r>
            <a:r>
              <a:rPr lang="en-US" dirty="0"/>
              <a:t>: </a:t>
            </a:r>
          </a:p>
          <a:p>
            <a:pPr marL="0" indent="0">
              <a:buNone/>
            </a:pPr>
            <a:endParaRPr lang="en-US" dirty="0"/>
          </a:p>
          <a:p>
            <a:r>
              <a:rPr lang="en-US" dirty="0"/>
              <a:t>What is your name?</a:t>
            </a:r>
          </a:p>
          <a:p>
            <a:r>
              <a:rPr lang="en-US" dirty="0"/>
              <a:t>Where are you from?</a:t>
            </a:r>
          </a:p>
          <a:p>
            <a:r>
              <a:rPr lang="en-US" dirty="0"/>
              <a:t>What did you do before this MSc?</a:t>
            </a:r>
          </a:p>
          <a:p>
            <a:r>
              <a:rPr lang="en-US" dirty="0"/>
              <a:t>What would you like to do after completing the MSc?</a:t>
            </a:r>
          </a:p>
          <a:p>
            <a:pPr marL="0" indent="0">
              <a:buNone/>
            </a:pPr>
            <a:endParaRPr lang="en-US" dirty="0"/>
          </a:p>
          <a:p>
            <a:pPr marL="0" indent="0">
              <a:buNone/>
            </a:pPr>
            <a:r>
              <a:rPr lang="en-US" dirty="0"/>
              <a:t>Please, post this elevator on our Piazza forum, within the folder “</a:t>
            </a:r>
            <a:r>
              <a:rPr lang="en-US" dirty="0" err="1"/>
              <a:t>tutorialgroupX</a:t>
            </a:r>
            <a:r>
              <a:rPr lang="en-US" dirty="0"/>
              <a:t>”, where X is your tutorial group number</a:t>
            </a:r>
          </a:p>
        </p:txBody>
      </p:sp>
    </p:spTree>
    <p:extLst>
      <p:ext uri="{BB962C8B-B14F-4D97-AF65-F5344CB8AC3E}">
        <p14:creationId xmlns:p14="http://schemas.microsoft.com/office/powerpoint/2010/main" val="268474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CB27-7D75-1F4C-96F6-25F89CAC9E66}"/>
              </a:ext>
            </a:extLst>
          </p:cNvPr>
          <p:cNvSpPr>
            <a:spLocks noGrp="1"/>
          </p:cNvSpPr>
          <p:nvPr>
            <p:ph type="title"/>
          </p:nvPr>
        </p:nvSpPr>
        <p:spPr>
          <a:xfrm>
            <a:off x="838200" y="365126"/>
            <a:ext cx="10515600" cy="1288784"/>
          </a:xfrm>
        </p:spPr>
        <p:txBody>
          <a:bodyPr>
            <a:normAutofit/>
          </a:bodyPr>
          <a:lstStyle/>
          <a:p>
            <a:r>
              <a:rPr lang="en-US" sz="4000" dirty="0">
                <a:solidFill>
                  <a:srgbClr val="FF0000"/>
                </a:solidFill>
                <a:latin typeface="Arial" panose="020B0604020202020204" pitchFamily="34" charset="0"/>
                <a:cs typeface="Arial" panose="020B0604020202020204" pitchFamily="34" charset="0"/>
              </a:rPr>
              <a:t>Structure of project proposal (10 mins)</a:t>
            </a:r>
          </a:p>
        </p:txBody>
      </p:sp>
      <p:sp>
        <p:nvSpPr>
          <p:cNvPr id="3" name="Content Placeholder 2">
            <a:extLst>
              <a:ext uri="{FF2B5EF4-FFF2-40B4-BE49-F238E27FC236}">
                <a16:creationId xmlns:a16="http://schemas.microsoft.com/office/drawing/2014/main" id="{F1F436CF-7FAB-73AF-8FBF-0D3EB610B803}"/>
              </a:ext>
            </a:extLst>
          </p:cNvPr>
          <p:cNvSpPr>
            <a:spLocks noGrp="1"/>
          </p:cNvSpPr>
          <p:nvPr>
            <p:ph idx="1"/>
          </p:nvPr>
        </p:nvSpPr>
        <p:spPr>
          <a:xfrm>
            <a:off x="838200" y="1825625"/>
            <a:ext cx="10515600" cy="4351338"/>
          </a:xfrm>
        </p:spPr>
        <p:txBody>
          <a:bodyPr>
            <a:normAutofit/>
          </a:bodyPr>
          <a:lstStyle/>
          <a:p>
            <a:pPr marL="0" indent="0">
              <a:buNone/>
            </a:pPr>
            <a:r>
              <a:rPr lang="en-US" dirty="0"/>
              <a:t>Open the IPP template on </a:t>
            </a:r>
            <a:r>
              <a:rPr lang="en-US" dirty="0" err="1"/>
              <a:t>Github</a:t>
            </a:r>
            <a:r>
              <a:rPr lang="en-US" dirty="0"/>
              <a:t>:  </a:t>
            </a:r>
          </a:p>
          <a:p>
            <a:pPr marL="0" indent="0">
              <a:buNone/>
            </a:pPr>
            <a:r>
              <a:rPr lang="en-US" dirty="0">
                <a:hlinkClick r:id="rId3"/>
              </a:rPr>
              <a:t>https://github.com/bfranke1973/IPP-Template/blob/master/main.tex</a:t>
            </a:r>
            <a:endParaRPr lang="en-US" dirty="0"/>
          </a:p>
          <a:p>
            <a:pPr marL="0" indent="0">
              <a:buNone/>
            </a:pPr>
            <a:endParaRPr lang="en-US" dirty="0"/>
          </a:p>
          <a:p>
            <a:pPr marL="0" indent="0">
              <a:buNone/>
            </a:pPr>
            <a:r>
              <a:rPr lang="en-US" dirty="0"/>
              <a:t>Go through each section with your tutor to understand what each section is about</a:t>
            </a:r>
          </a:p>
          <a:p>
            <a:pPr marL="0" indent="0">
              <a:buNone/>
            </a:pPr>
            <a:endParaRPr lang="en-US" dirty="0"/>
          </a:p>
          <a:p>
            <a:pPr marL="0" indent="0">
              <a:buNone/>
            </a:pPr>
            <a:r>
              <a:rPr lang="en-US" dirty="0"/>
              <a:t>Ask questions to clarify different components of the IPP</a:t>
            </a:r>
          </a:p>
          <a:p>
            <a:pPr marL="0" indent="0">
              <a:buNone/>
            </a:pPr>
            <a:endParaRPr lang="en-US" dirty="0"/>
          </a:p>
        </p:txBody>
      </p:sp>
    </p:spTree>
    <p:extLst>
      <p:ext uri="{BB962C8B-B14F-4D97-AF65-F5344CB8AC3E}">
        <p14:creationId xmlns:p14="http://schemas.microsoft.com/office/powerpoint/2010/main" val="1825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92B7-F8B8-8547-8077-4D73BD5309E5}"/>
              </a:ext>
            </a:extLst>
          </p:cNvPr>
          <p:cNvSpPr>
            <a:spLocks noGrp="1"/>
          </p:cNvSpPr>
          <p:nvPr>
            <p:ph type="title"/>
          </p:nvPr>
        </p:nvSpPr>
        <p:spPr/>
        <p:txBody>
          <a:bodyPr>
            <a:normAutofit/>
          </a:bodyPr>
          <a:lstStyle/>
          <a:p>
            <a:r>
              <a:rPr lang="en-US" sz="4000" dirty="0">
                <a:solidFill>
                  <a:srgbClr val="FF0000"/>
                </a:solidFill>
                <a:latin typeface="Arial" panose="020B0604020202020204" pitchFamily="34" charset="0"/>
                <a:cs typeface="Arial" panose="020B0604020202020204" pitchFamily="34" charset="0"/>
              </a:rPr>
              <a:t>IPP example - read (10 mins)</a:t>
            </a:r>
          </a:p>
        </p:txBody>
      </p:sp>
      <p:sp>
        <p:nvSpPr>
          <p:cNvPr id="3" name="Content Placeholder 2">
            <a:extLst>
              <a:ext uri="{FF2B5EF4-FFF2-40B4-BE49-F238E27FC236}">
                <a16:creationId xmlns:a16="http://schemas.microsoft.com/office/drawing/2014/main" id="{2D43BDEF-5E40-B24A-AE0C-E5254B0EEAB2}"/>
              </a:ext>
            </a:extLst>
          </p:cNvPr>
          <p:cNvSpPr>
            <a:spLocks noGrp="1"/>
          </p:cNvSpPr>
          <p:nvPr>
            <p:ph idx="1"/>
          </p:nvPr>
        </p:nvSpPr>
        <p:spPr/>
        <p:txBody>
          <a:bodyPr>
            <a:normAutofit/>
          </a:bodyPr>
          <a:lstStyle/>
          <a:p>
            <a:r>
              <a:rPr lang="en-US" dirty="0"/>
              <a:t>You were asked to read 1 past IPP report in preparation for the first tutorial</a:t>
            </a:r>
          </a:p>
          <a:p>
            <a:pPr marL="0" indent="0">
              <a:buNone/>
            </a:pPr>
            <a:endParaRPr lang="en-US" dirty="0"/>
          </a:p>
          <a:p>
            <a:r>
              <a:rPr lang="en-US" dirty="0"/>
              <a:t>Please take 10 minutes to familiarize yourselves with the texts once again</a:t>
            </a:r>
          </a:p>
          <a:p>
            <a:pPr marL="0" indent="0">
              <a:buNone/>
            </a:pPr>
            <a:endParaRPr lang="en-US" dirty="0"/>
          </a:p>
        </p:txBody>
      </p:sp>
    </p:spTree>
    <p:extLst>
      <p:ext uri="{BB962C8B-B14F-4D97-AF65-F5344CB8AC3E}">
        <p14:creationId xmlns:p14="http://schemas.microsoft.com/office/powerpoint/2010/main" val="114053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92B7-F8B8-8547-8077-4D73BD5309E5}"/>
              </a:ext>
            </a:extLst>
          </p:cNvPr>
          <p:cNvSpPr>
            <a:spLocks noGrp="1"/>
          </p:cNvSpPr>
          <p:nvPr>
            <p:ph type="title"/>
          </p:nvPr>
        </p:nvSpPr>
        <p:spPr/>
        <p:txBody>
          <a:bodyPr>
            <a:normAutofit/>
          </a:bodyPr>
          <a:lstStyle/>
          <a:p>
            <a:r>
              <a:rPr lang="en-US" sz="4000" dirty="0">
                <a:solidFill>
                  <a:srgbClr val="FF0000"/>
                </a:solidFill>
                <a:latin typeface="Arial" panose="020B0604020202020204" pitchFamily="34" charset="0"/>
                <a:cs typeface="Arial" panose="020B0604020202020204" pitchFamily="34" charset="0"/>
              </a:rPr>
              <a:t>IPP example - discussion (10 mins)</a:t>
            </a:r>
          </a:p>
        </p:txBody>
      </p:sp>
      <p:sp>
        <p:nvSpPr>
          <p:cNvPr id="3" name="Content Placeholder 2">
            <a:extLst>
              <a:ext uri="{FF2B5EF4-FFF2-40B4-BE49-F238E27FC236}">
                <a16:creationId xmlns:a16="http://schemas.microsoft.com/office/drawing/2014/main" id="{2D43BDEF-5E40-B24A-AE0C-E5254B0EEAB2}"/>
              </a:ext>
            </a:extLst>
          </p:cNvPr>
          <p:cNvSpPr>
            <a:spLocks noGrp="1"/>
          </p:cNvSpPr>
          <p:nvPr>
            <p:ph idx="1"/>
          </p:nvPr>
        </p:nvSpPr>
        <p:spPr/>
        <p:txBody>
          <a:bodyPr>
            <a:normAutofit/>
          </a:bodyPr>
          <a:lstStyle/>
          <a:p>
            <a:r>
              <a:rPr lang="en-US" dirty="0"/>
              <a:t>Y</a:t>
            </a:r>
            <a:r>
              <a:rPr lang="en-US" sz="2800" dirty="0"/>
              <a:t>ou will work in groups/pairs (if possible) to discuss the past IPP example (any modification and improvement).</a:t>
            </a:r>
          </a:p>
          <a:p>
            <a:endParaRPr lang="en-US" sz="2800" dirty="0"/>
          </a:p>
          <a:p>
            <a:r>
              <a:rPr lang="en-US" dirty="0"/>
              <a:t>Give at least one improvement for the IPP example.</a:t>
            </a:r>
          </a:p>
        </p:txBody>
      </p:sp>
    </p:spTree>
    <p:extLst>
      <p:ext uri="{BB962C8B-B14F-4D97-AF65-F5344CB8AC3E}">
        <p14:creationId xmlns:p14="http://schemas.microsoft.com/office/powerpoint/2010/main" val="240211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76E4-F556-374D-B8C8-3F049F2E20F9}"/>
              </a:ext>
            </a:extLst>
          </p:cNvPr>
          <p:cNvSpPr>
            <a:spLocks noGrp="1"/>
          </p:cNvSpPr>
          <p:nvPr>
            <p:ph type="title"/>
          </p:nvPr>
        </p:nvSpPr>
        <p:spPr/>
        <p:txBody>
          <a:bodyPr>
            <a:normAutofit/>
          </a:bodyPr>
          <a:lstStyle/>
          <a:p>
            <a:r>
              <a:rPr lang="en-US" sz="4000" dirty="0">
                <a:solidFill>
                  <a:srgbClr val="FF0000"/>
                </a:solidFill>
                <a:latin typeface="Arial" panose="020B0604020202020204" pitchFamily="34" charset="0"/>
                <a:cs typeface="Arial" panose="020B0604020202020204" pitchFamily="34" charset="0"/>
              </a:rPr>
              <a:t>Final Discussion (5 mins)</a:t>
            </a:r>
          </a:p>
        </p:txBody>
      </p:sp>
      <p:sp>
        <p:nvSpPr>
          <p:cNvPr id="3" name="Content Placeholder 2">
            <a:extLst>
              <a:ext uri="{FF2B5EF4-FFF2-40B4-BE49-F238E27FC236}">
                <a16:creationId xmlns:a16="http://schemas.microsoft.com/office/drawing/2014/main" id="{8582DD74-D7A2-2841-B583-4AB14C1E0B25}"/>
              </a:ext>
            </a:extLst>
          </p:cNvPr>
          <p:cNvSpPr>
            <a:spLocks noGrp="1"/>
          </p:cNvSpPr>
          <p:nvPr>
            <p:ph idx="1"/>
          </p:nvPr>
        </p:nvSpPr>
        <p:spPr/>
        <p:txBody>
          <a:bodyPr/>
          <a:lstStyle/>
          <a:p>
            <a:pPr marL="514350" indent="-514350">
              <a:buAutoNum type="arabicPeriod"/>
            </a:pPr>
            <a:r>
              <a:rPr lang="en-US" dirty="0"/>
              <a:t>The main IPP components are:</a:t>
            </a:r>
          </a:p>
          <a:p>
            <a:pPr lvl="1"/>
            <a:r>
              <a:rPr lang="en-RO" sz="2000" dirty="0"/>
              <a:t>Abstract, </a:t>
            </a:r>
          </a:p>
          <a:p>
            <a:pPr lvl="1"/>
            <a:r>
              <a:rPr lang="en-RO" sz="2000" dirty="0"/>
              <a:t>Motivation (including Problem Statement, Research Hypotheses …)</a:t>
            </a:r>
          </a:p>
          <a:p>
            <a:pPr lvl="1"/>
            <a:r>
              <a:rPr lang="en-RO" sz="2000" dirty="0"/>
              <a:t>Background and Related Work, </a:t>
            </a:r>
          </a:p>
          <a:p>
            <a:pPr lvl="1"/>
            <a:r>
              <a:rPr lang="en-RO" sz="2000" dirty="0"/>
              <a:t>Programme and Methodology, </a:t>
            </a:r>
          </a:p>
          <a:p>
            <a:pPr lvl="1"/>
            <a:r>
              <a:rPr lang="en-RO" sz="2000" dirty="0"/>
              <a:t>Evaluation, Expected Outcomes, </a:t>
            </a:r>
          </a:p>
          <a:p>
            <a:pPr lvl="1"/>
            <a:r>
              <a:rPr lang="en-GB" sz="2000" b="0" i="0" u="none" strike="noStrike" dirty="0">
                <a:effectLst/>
              </a:rPr>
              <a:t>Research Plan, Milestones and Deliverables, </a:t>
            </a:r>
          </a:p>
          <a:p>
            <a:pPr lvl="1"/>
            <a:r>
              <a:rPr lang="en-GB" sz="2000" b="0" i="0" u="none" strike="noStrike" dirty="0">
                <a:effectLst/>
              </a:rPr>
              <a:t>References</a:t>
            </a:r>
            <a:endParaRPr lang="en-US" sz="2000" dirty="0"/>
          </a:p>
          <a:p>
            <a:pPr marL="0" indent="0">
              <a:buNone/>
            </a:pPr>
            <a:r>
              <a:rPr lang="en-US" dirty="0"/>
              <a:t>2. You reviewed a prior IPP </a:t>
            </a:r>
          </a:p>
          <a:p>
            <a:endParaRPr lang="en-US" dirty="0"/>
          </a:p>
          <a:p>
            <a:pPr marL="0" indent="0">
              <a:buNone/>
            </a:pPr>
            <a:endParaRPr lang="en-US" dirty="0"/>
          </a:p>
        </p:txBody>
      </p:sp>
    </p:spTree>
    <p:extLst>
      <p:ext uri="{BB962C8B-B14F-4D97-AF65-F5344CB8AC3E}">
        <p14:creationId xmlns:p14="http://schemas.microsoft.com/office/powerpoint/2010/main" val="502268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TotalTime>
  <Words>874</Words>
  <Application>Microsoft Macintosh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ui-monospace</vt:lpstr>
      <vt:lpstr>Office Theme</vt:lpstr>
      <vt:lpstr>PowerPoint Presentation</vt:lpstr>
      <vt:lpstr>Content</vt:lpstr>
      <vt:lpstr>Elevator pitch (10-15mins)</vt:lpstr>
      <vt:lpstr>Elevator pitch</vt:lpstr>
      <vt:lpstr>Structure of project proposal (10 mins)</vt:lpstr>
      <vt:lpstr>IPP example - read (10 mins)</vt:lpstr>
      <vt:lpstr>IPP example - discussion (10 mins)</vt:lpstr>
      <vt:lpstr>Final Discussion (5 mins)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ANDRIES Valentina</dc:creator>
  <cp:lastModifiedBy>Aurora Constantin</cp:lastModifiedBy>
  <cp:revision>30</cp:revision>
  <dcterms:created xsi:type="dcterms:W3CDTF">2021-01-26T17:38:04Z</dcterms:created>
  <dcterms:modified xsi:type="dcterms:W3CDTF">2023-02-02T17:22:28Z</dcterms:modified>
</cp:coreProperties>
</file>