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64" r:id="rId2"/>
    <p:sldId id="270" r:id="rId3"/>
    <p:sldId id="269" r:id="rId4"/>
    <p:sldId id="268" r:id="rId5"/>
    <p:sldId id="257" r:id="rId6"/>
    <p:sldId id="272" r:id="rId7"/>
    <p:sldId id="258" r:id="rId8"/>
    <p:sldId id="259" r:id="rId9"/>
    <p:sldId id="265" r:id="rId10"/>
    <p:sldId id="273" r:id="rId11"/>
    <p:sldId id="267" r:id="rId12"/>
    <p:sldId id="274" r:id="rId13"/>
    <p:sldId id="275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648"/>
  </p:normalViewPr>
  <p:slideViewPr>
    <p:cSldViewPr snapToGrid="0">
      <p:cViewPr>
        <p:scale>
          <a:sx n="100" d="100"/>
          <a:sy n="100" d="100"/>
        </p:scale>
        <p:origin x="1000" y="5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396525-13E3-3A90-92D9-C614FBED286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A54B2AC-D53E-2957-FA4E-A705ECDD7D7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A3269FF-8445-F7C1-C2C4-3C8178739A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DE702-743C-4F4E-8D4E-8BB3B0333514}" type="datetimeFigureOut">
              <a:rPr lang="en-US" smtClean="0"/>
              <a:t>11/20/23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99C349F-78CF-89FD-813E-3B4CF02438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76A58CB-9F48-B203-4F74-C524B7139C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B320DB-836F-DF47-846B-F5A1F284BF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87543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5F6026-289A-516F-F07E-91F2FE4C84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A24BEB6-9D0C-05AD-017E-3FA7F831867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0A46F2-358F-CEB4-0E53-5186618BA6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DE702-743C-4F4E-8D4E-8BB3B0333514}" type="datetimeFigureOut">
              <a:rPr lang="en-US" smtClean="0"/>
              <a:t>11/20/23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2BA731-71C2-8900-8BBF-A9ED7ECA6E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E82D034-7267-3AF2-812B-D5B6D5397E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B320DB-836F-DF47-846B-F5A1F284BF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24720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7F9504A-B42F-4665-51F9-D1D394BBCCE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D1E4B52-6689-D6E3-613A-366004887B0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59E08B-F707-802E-7810-8D9604AC66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DE702-743C-4F4E-8D4E-8BB3B0333514}" type="datetimeFigureOut">
              <a:rPr lang="en-US" smtClean="0"/>
              <a:t>11/20/23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8AA5668-6B7D-C79E-A18F-A101834B91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F8DD4BB-161C-99BD-006D-69059E584D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B320DB-836F-DF47-846B-F5A1F284BF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53617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7EB703-EFEC-C5C3-37EC-221DAE7C50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AA18C2-1B12-F4EF-A688-C8E61E317D4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3D4A3B2-F029-F158-344E-B52F1C3E1B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DE702-743C-4F4E-8D4E-8BB3B0333514}" type="datetimeFigureOut">
              <a:rPr lang="en-US" smtClean="0"/>
              <a:t>11/20/23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29B44F9-8920-60FE-8F16-7CB6726BCF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D8E8841-895C-E59D-EA8E-1B59AD55C7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B320DB-836F-DF47-846B-F5A1F284BF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27754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F23660-0E1B-A677-C2D5-B437EBD8DA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6E956A3-C5BC-8537-D056-38A6BCD0DCF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B94A39-1B9A-4529-B69F-6F4519F0A6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DE702-743C-4F4E-8D4E-8BB3B0333514}" type="datetimeFigureOut">
              <a:rPr lang="en-US" smtClean="0"/>
              <a:t>11/20/23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8EDCC19-076C-4ADA-6DA6-C7638F4655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C1A7E09-5B70-B579-90E6-5A59B4C946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B320DB-836F-DF47-846B-F5A1F284BF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79384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BC163C-742D-3259-96FA-BDDF96CF88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7D632D-D118-0E06-EB48-2D042B95045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B13A49E-90D3-F252-5B8B-AE951D856FC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7AAA912-11E6-C99B-6D4C-1FA8CA4E53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DE702-743C-4F4E-8D4E-8BB3B0333514}" type="datetimeFigureOut">
              <a:rPr lang="en-US" smtClean="0"/>
              <a:t>11/20/23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5A7D6DE-BEA7-E697-3188-B13ABA0E6D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D25014F-FD80-4ACA-7F40-4AAD7C1B7B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B320DB-836F-DF47-846B-F5A1F284BF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65678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3A7D8D-7F65-9692-CEBD-60DBB076D8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6343DDC-0CAA-FAB8-0C91-2BD154F1B6E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F1E1B23-24DD-9F02-87C3-1EE96AC1415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FB4D7AF-236B-E81E-D962-FEA29E5C121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506013A-E5F7-BBB8-E9E6-3ECD1C5FA14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F8B57D8-5B3B-7FC7-61F0-53431DF461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DE702-743C-4F4E-8D4E-8BB3B0333514}" type="datetimeFigureOut">
              <a:rPr lang="en-US" smtClean="0"/>
              <a:t>11/20/23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0C19A14-30B6-5073-D7E1-8E7C781ECD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2673A10-715A-5187-D3AB-6EF5267038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B320DB-836F-DF47-846B-F5A1F284BF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6283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5A796B-9BD5-DAC9-6699-2654EFBE88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6E33384-AC86-CFBD-8EA9-F3C48A03D5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DE702-743C-4F4E-8D4E-8BB3B0333514}" type="datetimeFigureOut">
              <a:rPr lang="en-US" smtClean="0"/>
              <a:t>11/20/23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E9A5E99-A59B-DA0C-5BAA-792EC8D1DE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BA71FE2-0153-53AF-4467-C16F024F7F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B320DB-836F-DF47-846B-F5A1F284BF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44221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C514E7C-CEBC-5A4B-4430-89C0668170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DE702-743C-4F4E-8D4E-8BB3B0333514}" type="datetimeFigureOut">
              <a:rPr lang="en-US" smtClean="0"/>
              <a:t>11/20/23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849EDF2-36E1-29E1-29AA-FFFDF0DA43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47DFF5F-493F-C3BB-ED3E-9529BF99EB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B320DB-836F-DF47-846B-F5A1F284BF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58358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B28D6F-2040-BF1E-8EC4-6290C786FC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1387DD-844F-15CF-8478-5661929191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9EA94B3-0167-AF92-FC85-247A1E65E3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281D9BF-412B-7AD7-364E-541D1D4A23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DE702-743C-4F4E-8D4E-8BB3B0333514}" type="datetimeFigureOut">
              <a:rPr lang="en-US" smtClean="0"/>
              <a:t>11/20/23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EA598FC-29BF-2C45-F9BE-5A03D3404B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CEABE5B-AF29-C9E7-5F14-2C63E9DC42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B320DB-836F-DF47-846B-F5A1F284BF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84000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952498-3A9F-1DD7-5AD5-7B52A53F8F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2347E7C-B019-858A-D3B5-5B6029A068D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D130A08-B494-36A0-CD83-AA3D453C0E4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F63EC65-C1E3-922E-0442-6F116763F5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DE702-743C-4F4E-8D4E-8BB3B0333514}" type="datetimeFigureOut">
              <a:rPr lang="en-US" smtClean="0"/>
              <a:t>11/20/23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EFD78DB-04DE-8BFE-D450-43CDD75CAD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12F1489-F2FB-692A-2095-E5A26A756F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B320DB-836F-DF47-846B-F5A1F284BF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3849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85AFC28-1E02-9FDD-02B8-9F62DC75BA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F4EF942-1AC3-F275-DEA6-4B1888F5BA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289C579-1A69-7E46-2769-2EC7F9F477F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8DE702-743C-4F4E-8D4E-8BB3B0333514}" type="datetimeFigureOut">
              <a:rPr lang="en-US" smtClean="0"/>
              <a:t>11/20/23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EE7944-136A-76C0-2BC4-1BB1E82CFB0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D5A6CA1-7181-5E0C-6131-AFD8E748B2A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B320DB-836F-DF47-846B-F5A1F284BF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24662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s://bit.ly/3FReIUe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bit.ly/3FReIUe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2EEFC9D4-A4EA-6E1F-CBB7-C526BF5EA4E0}"/>
              </a:ext>
            </a:extLst>
          </p:cNvPr>
          <p:cNvSpPr/>
          <p:nvPr/>
        </p:nvSpPr>
        <p:spPr>
          <a:xfrm>
            <a:off x="970927" y="1710431"/>
            <a:ext cx="7855021" cy="171856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>
              <a:lnSpc>
                <a:spcPct val="110000"/>
              </a:lnSpc>
              <a:spcBef>
                <a:spcPct val="0"/>
              </a:spcBef>
              <a:spcAft>
                <a:spcPts val="600"/>
              </a:spcAft>
            </a:pPr>
            <a:r>
              <a:rPr lang="en-GB" sz="4400" dirty="0">
                <a:latin typeface="Avenir Medium" panose="02000503020000020003" pitchFamily="2" charset="0"/>
              </a:rPr>
              <a:t>Exploring Design Paradigms:</a:t>
            </a:r>
          </a:p>
          <a:p>
            <a:pPr>
              <a:lnSpc>
                <a:spcPct val="110000"/>
              </a:lnSpc>
              <a:spcBef>
                <a:spcPct val="0"/>
              </a:spcBef>
              <a:spcAft>
                <a:spcPts val="600"/>
              </a:spcAft>
            </a:pPr>
            <a:r>
              <a:rPr lang="en-GB" sz="4400" dirty="0">
                <a:latin typeface="Avenir Medium" panose="02000503020000020003" pitchFamily="2" charset="0"/>
              </a:rPr>
              <a:t>Methods, Ethics &amp; Inclusivity</a:t>
            </a:r>
            <a:endParaRPr lang="en-US" sz="4400" dirty="0">
              <a:solidFill>
                <a:schemeClr val="bg1"/>
              </a:solidFill>
              <a:latin typeface="Avenir Medium" panose="02000503020000020003" pitchFamily="2" charset="0"/>
              <a:ea typeface="+mj-ea"/>
              <a:cs typeface="+mj-cs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5D1E129-728B-7E84-3BA4-E1942200C288}"/>
              </a:ext>
            </a:extLst>
          </p:cNvPr>
          <p:cNvSpPr/>
          <p:nvPr/>
        </p:nvSpPr>
        <p:spPr>
          <a:xfrm>
            <a:off x="970927" y="3790608"/>
            <a:ext cx="6845808" cy="54678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>
              <a:spcBef>
                <a:spcPct val="0"/>
              </a:spcBef>
              <a:spcAft>
                <a:spcPts val="600"/>
              </a:spcAft>
            </a:pPr>
            <a:r>
              <a:rPr lang="en-US" sz="2400" b="1" dirty="0">
                <a:latin typeface="Avenir Book" panose="02000503020000020003" pitchFamily="2" charset="0"/>
                <a:ea typeface="+mj-ea"/>
                <a:cs typeface="+mj-cs"/>
              </a:rPr>
              <a:t>Aditi Surana 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2C0E902-2664-1C24-7188-072D8C214A65}"/>
              </a:ext>
            </a:extLst>
          </p:cNvPr>
          <p:cNvSpPr txBox="1"/>
          <p:nvPr/>
        </p:nvSpPr>
        <p:spPr>
          <a:xfrm>
            <a:off x="-667265" y="369467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3C657C9-C99E-F356-1132-9F3C61B24D37}"/>
              </a:ext>
            </a:extLst>
          </p:cNvPr>
          <p:cNvSpPr txBox="1"/>
          <p:nvPr/>
        </p:nvSpPr>
        <p:spPr>
          <a:xfrm>
            <a:off x="970927" y="4190064"/>
            <a:ext cx="643393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dirty="0">
                <a:latin typeface="Avenir Book" panose="02000503020000020003" pitchFamily="2" charset="0"/>
                <a:ea typeface="+mj-ea"/>
                <a:cs typeface="+mj-cs"/>
              </a:rPr>
              <a:t>Design Informatics, University of Edinburgh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72953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3D484847-1C0E-7711-11A7-73C93E1EB075}"/>
              </a:ext>
            </a:extLst>
          </p:cNvPr>
          <p:cNvSpPr txBox="1"/>
          <p:nvPr/>
        </p:nvSpPr>
        <p:spPr>
          <a:xfrm>
            <a:off x="796159" y="4669981"/>
            <a:ext cx="6101254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i="1" dirty="0">
                <a:latin typeface="Avenir Book" panose="02000503020000020003" pitchFamily="2" charset="0"/>
              </a:rPr>
              <a:t>“The design of mainstream products and/or services that are accessible to, and usable by, as many people as reasonably possible ... without the need for special adaptation or specialised design. ”</a:t>
            </a:r>
          </a:p>
        </p:txBody>
      </p:sp>
      <p:pic>
        <p:nvPicPr>
          <p:cNvPr id="11266" name="Picture 2">
            <a:extLst>
              <a:ext uri="{FF2B5EF4-FFF2-40B4-BE49-F238E27FC236}">
                <a16:creationId xmlns:a16="http://schemas.microsoft.com/office/drawing/2014/main" id="{3390C6FF-9697-4195-43FD-7B7348BD9EF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93364" y="1854035"/>
            <a:ext cx="4502477" cy="42871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5A1254CB-6CA7-3909-2CC8-3AA68F2734BE}"/>
              </a:ext>
            </a:extLst>
          </p:cNvPr>
          <p:cNvSpPr txBox="1"/>
          <p:nvPr/>
        </p:nvSpPr>
        <p:spPr>
          <a:xfrm>
            <a:off x="796159" y="3997600"/>
            <a:ext cx="4724293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2400" b="1" dirty="0">
                <a:latin typeface=""/>
              </a:rPr>
              <a:t>Inclusive Design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7F23EAF-0984-63F0-035E-9AFB2DA99BA7}"/>
              </a:ext>
            </a:extLst>
          </p:cNvPr>
          <p:cNvSpPr txBox="1"/>
          <p:nvPr/>
        </p:nvSpPr>
        <p:spPr>
          <a:xfrm>
            <a:off x="6185307" y="6221075"/>
            <a:ext cx="5210534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n-US" sz="1100" i="1" dirty="0">
                <a:solidFill>
                  <a:schemeClr val="bg2">
                    <a:lumMod val="50000"/>
                  </a:schemeClr>
                </a:solidFill>
              </a:rPr>
              <a:t>https://</a:t>
            </a:r>
            <a:r>
              <a:rPr lang="en-US" sz="1100" i="1" dirty="0" err="1">
                <a:solidFill>
                  <a:schemeClr val="bg2">
                    <a:lumMod val="50000"/>
                  </a:schemeClr>
                </a:solidFill>
              </a:rPr>
              <a:t>www.inclusivedesigntoolkit.com</a:t>
            </a:r>
            <a:r>
              <a:rPr lang="en-US" sz="1100" i="1" dirty="0">
                <a:solidFill>
                  <a:schemeClr val="bg2">
                    <a:lumMod val="50000"/>
                  </a:schemeClr>
                </a:solidFill>
              </a:rPr>
              <a:t>/</a:t>
            </a:r>
            <a:r>
              <a:rPr lang="en-US" sz="1100" i="1" dirty="0" err="1">
                <a:solidFill>
                  <a:schemeClr val="bg2">
                    <a:lumMod val="50000"/>
                  </a:schemeClr>
                </a:solidFill>
              </a:rPr>
              <a:t>whatis</a:t>
            </a:r>
            <a:r>
              <a:rPr lang="en-US" sz="1100" i="1" dirty="0">
                <a:solidFill>
                  <a:schemeClr val="bg2">
                    <a:lumMod val="50000"/>
                  </a:schemeClr>
                </a:solidFill>
              </a:rPr>
              <a:t>/</a:t>
            </a:r>
            <a:r>
              <a:rPr lang="en-US" sz="1100" i="1" dirty="0" err="1">
                <a:solidFill>
                  <a:schemeClr val="bg2">
                    <a:lumMod val="50000"/>
                  </a:schemeClr>
                </a:solidFill>
              </a:rPr>
              <a:t>whatis.html</a:t>
            </a:r>
            <a:endParaRPr lang="en-US" sz="1100" i="1" dirty="0">
              <a:solidFill>
                <a:schemeClr val="bg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0828691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6D4C5CD3-3370-B52A-1A49-9887015EBF51}"/>
              </a:ext>
            </a:extLst>
          </p:cNvPr>
          <p:cNvSpPr txBox="1"/>
          <p:nvPr/>
        </p:nvSpPr>
        <p:spPr>
          <a:xfrm>
            <a:off x="3733853" y="2053799"/>
            <a:ext cx="4724293" cy="113877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2400" b="1" dirty="0">
                <a:latin typeface=""/>
              </a:rPr>
              <a:t>Activity 2: Inclusive Design in practice</a:t>
            </a:r>
          </a:p>
          <a:p>
            <a:pPr algn="ctr"/>
            <a:r>
              <a:rPr lang="en-GB" sz="2000" dirty="0">
                <a:latin typeface=""/>
              </a:rPr>
              <a:t>(20 mins)</a:t>
            </a:r>
            <a:endParaRPr lang="en-US" sz="2000" dirty="0">
              <a:latin typeface="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4D7C00D-D2C6-E1D0-4EB8-E7EE5928D900}"/>
              </a:ext>
            </a:extLst>
          </p:cNvPr>
          <p:cNvSpPr txBox="1"/>
          <p:nvPr/>
        </p:nvSpPr>
        <p:spPr>
          <a:xfrm>
            <a:off x="3733853" y="3429000"/>
            <a:ext cx="4724293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dirty="0">
                <a:latin typeface=""/>
                <a:hlinkClick r:id="rId2"/>
              </a:rPr>
              <a:t>https://bit.ly/3FReIUe</a:t>
            </a:r>
            <a:endParaRPr lang="en-GB" dirty="0">
              <a:latin typeface=""/>
            </a:endParaRPr>
          </a:p>
          <a:p>
            <a:pPr algn="ctr"/>
            <a:endParaRPr lang="en-GB" dirty="0">
              <a:latin typeface=""/>
            </a:endParaRPr>
          </a:p>
        </p:txBody>
      </p:sp>
    </p:spTree>
    <p:extLst>
      <p:ext uri="{BB962C8B-B14F-4D97-AF65-F5344CB8AC3E}">
        <p14:creationId xmlns:p14="http://schemas.microsoft.com/office/powerpoint/2010/main" val="65319629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1BD254E6-EA1B-D3F8-F105-4ECB7EE5BE83}"/>
              </a:ext>
            </a:extLst>
          </p:cNvPr>
          <p:cNvSpPr txBox="1"/>
          <p:nvPr/>
        </p:nvSpPr>
        <p:spPr>
          <a:xfrm>
            <a:off x="3050628" y="3105835"/>
            <a:ext cx="610125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b="1" i="1" dirty="0">
                <a:latin typeface=""/>
              </a:rPr>
              <a:t>Design – tech collaborations </a:t>
            </a:r>
            <a:br>
              <a:rPr lang="en-GB" b="1" i="1" dirty="0">
                <a:latin typeface=""/>
              </a:rPr>
            </a:br>
            <a:r>
              <a:rPr lang="en-GB" i="1" dirty="0">
                <a:latin typeface=""/>
              </a:rPr>
              <a:t>and speaking the language</a:t>
            </a:r>
            <a:endParaRPr lang="en-US" dirty="0">
              <a:latin typeface=""/>
            </a:endParaRPr>
          </a:p>
        </p:txBody>
      </p:sp>
    </p:spTree>
    <p:extLst>
      <p:ext uri="{BB962C8B-B14F-4D97-AF65-F5344CB8AC3E}">
        <p14:creationId xmlns:p14="http://schemas.microsoft.com/office/powerpoint/2010/main" val="381984626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1BD254E6-EA1B-D3F8-F105-4ECB7EE5BE83}"/>
              </a:ext>
            </a:extLst>
          </p:cNvPr>
          <p:cNvSpPr txBox="1"/>
          <p:nvPr/>
        </p:nvSpPr>
        <p:spPr>
          <a:xfrm>
            <a:off x="3050628" y="3105835"/>
            <a:ext cx="610125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b="1" i="1" dirty="0">
                <a:latin typeface=""/>
              </a:rPr>
              <a:t>Questions?</a:t>
            </a:r>
            <a:endParaRPr lang="en-US" dirty="0">
              <a:latin typeface=""/>
            </a:endParaRPr>
          </a:p>
        </p:txBody>
      </p:sp>
    </p:spTree>
    <p:extLst>
      <p:ext uri="{BB962C8B-B14F-4D97-AF65-F5344CB8AC3E}">
        <p14:creationId xmlns:p14="http://schemas.microsoft.com/office/powerpoint/2010/main" val="16266100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A9C65032-D4CA-8A9B-680F-3BA967BEB03B}"/>
              </a:ext>
            </a:extLst>
          </p:cNvPr>
          <p:cNvSpPr txBox="1"/>
          <p:nvPr/>
        </p:nvSpPr>
        <p:spPr>
          <a:xfrm>
            <a:off x="1282202" y="2279086"/>
            <a:ext cx="5264373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dirty="0">
                <a:latin typeface=""/>
              </a:rPr>
              <a:t>Computer Science / Informatics background</a:t>
            </a:r>
            <a:endParaRPr lang="en-US" dirty="0">
              <a:latin typeface="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29347ED-D300-4453-ABB5-9EDED43B5770}"/>
              </a:ext>
            </a:extLst>
          </p:cNvPr>
          <p:cNvSpPr txBox="1"/>
          <p:nvPr/>
        </p:nvSpPr>
        <p:spPr>
          <a:xfrm>
            <a:off x="1282201" y="2762790"/>
            <a:ext cx="5264373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dirty="0">
                <a:latin typeface=""/>
              </a:rPr>
              <a:t>MFA in Design &amp; Technology</a:t>
            </a:r>
            <a:endParaRPr lang="en-US" dirty="0">
              <a:latin typeface="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DA8E716-CC0E-C8C5-0F1B-047995297C1E}"/>
              </a:ext>
            </a:extLst>
          </p:cNvPr>
          <p:cNvSpPr txBox="1"/>
          <p:nvPr/>
        </p:nvSpPr>
        <p:spPr>
          <a:xfrm>
            <a:off x="1282201" y="3246494"/>
            <a:ext cx="5264373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dirty="0">
                <a:latin typeface=""/>
              </a:rPr>
              <a:t>Service Design / Design Researcher in Industry</a:t>
            </a:r>
            <a:endParaRPr lang="en-US" dirty="0">
              <a:latin typeface="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C5CA85B-32E6-E9AF-5B10-B14678F93DE9}"/>
              </a:ext>
            </a:extLst>
          </p:cNvPr>
          <p:cNvSpPr txBox="1"/>
          <p:nvPr/>
        </p:nvSpPr>
        <p:spPr>
          <a:xfrm>
            <a:off x="1282201" y="3730198"/>
            <a:ext cx="730520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dirty="0">
                <a:latin typeface=""/>
              </a:rPr>
              <a:t>Design Researcher at IDI / DCODE Network on AI Governance</a:t>
            </a:r>
            <a:endParaRPr lang="en-US" dirty="0">
              <a:latin typeface=""/>
            </a:endParaRPr>
          </a:p>
        </p:txBody>
      </p:sp>
    </p:spTree>
    <p:extLst>
      <p:ext uri="{BB962C8B-B14F-4D97-AF65-F5344CB8AC3E}">
        <p14:creationId xmlns:p14="http://schemas.microsoft.com/office/powerpoint/2010/main" val="22660982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>
            <a:extLst>
              <a:ext uri="{FF2B5EF4-FFF2-40B4-BE49-F238E27FC236}">
                <a16:creationId xmlns:a16="http://schemas.microsoft.com/office/drawing/2014/main" id="{14C23614-36E8-2CE9-4D6D-D01A1810B4C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7621" y="426040"/>
            <a:ext cx="6856758" cy="60059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58716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4" name="Picture 4">
            <a:extLst>
              <a:ext uri="{FF2B5EF4-FFF2-40B4-BE49-F238E27FC236}">
                <a16:creationId xmlns:a16="http://schemas.microsoft.com/office/drawing/2014/main" id="{B1AA8349-60BF-9429-4D07-C3A524DE665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51000" y="730250"/>
            <a:ext cx="8890000" cy="5397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146B145A-9B1C-322A-97B3-6658E5E279A6}"/>
              </a:ext>
            </a:extLst>
          </p:cNvPr>
          <p:cNvSpPr txBox="1"/>
          <p:nvPr/>
        </p:nvSpPr>
        <p:spPr>
          <a:xfrm>
            <a:off x="9259157" y="6498965"/>
            <a:ext cx="2563685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n-US" sz="800" i="1" dirty="0">
                <a:solidFill>
                  <a:schemeClr val="bg2">
                    <a:lumMod val="50000"/>
                  </a:schemeClr>
                </a:solidFill>
              </a:rPr>
              <a:t>https://</a:t>
            </a:r>
            <a:r>
              <a:rPr lang="en-US" sz="800" i="1" dirty="0" err="1">
                <a:solidFill>
                  <a:schemeClr val="bg2">
                    <a:lumMod val="50000"/>
                  </a:schemeClr>
                </a:solidFill>
              </a:rPr>
              <a:t>www.epmid.com</a:t>
            </a:r>
            <a:r>
              <a:rPr lang="en-US" sz="800" i="1" dirty="0">
                <a:solidFill>
                  <a:schemeClr val="bg2">
                    <a:lumMod val="50000"/>
                  </a:schemeClr>
                </a:solidFill>
              </a:rPr>
              <a:t>/Mapping-Speculative-Design</a:t>
            </a:r>
          </a:p>
        </p:txBody>
      </p:sp>
    </p:spTree>
    <p:extLst>
      <p:ext uri="{BB962C8B-B14F-4D97-AF65-F5344CB8AC3E}">
        <p14:creationId xmlns:p14="http://schemas.microsoft.com/office/powerpoint/2010/main" val="8827459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EEE11B83-5ABB-CD4C-9E2E-0CF149C1ED3A}"/>
              </a:ext>
            </a:extLst>
          </p:cNvPr>
          <p:cNvSpPr txBox="1"/>
          <p:nvPr/>
        </p:nvSpPr>
        <p:spPr>
          <a:xfrm>
            <a:off x="3733853" y="2528669"/>
            <a:ext cx="4724293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b="1" i="1" dirty="0">
                <a:latin typeface=""/>
              </a:rPr>
              <a:t>Design </a:t>
            </a:r>
            <a:r>
              <a:rPr lang="en-GB" dirty="0">
                <a:latin typeface=""/>
              </a:rPr>
              <a:t>is building something while working on behalf of the public / audience / user</a:t>
            </a:r>
            <a:endParaRPr lang="en-US" dirty="0">
              <a:latin typeface=""/>
            </a:endParaRPr>
          </a:p>
        </p:txBody>
      </p:sp>
    </p:spTree>
    <p:extLst>
      <p:ext uri="{BB962C8B-B14F-4D97-AF65-F5344CB8AC3E}">
        <p14:creationId xmlns:p14="http://schemas.microsoft.com/office/powerpoint/2010/main" val="34175454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EEE11B83-5ABB-CD4C-9E2E-0CF149C1ED3A}"/>
              </a:ext>
            </a:extLst>
          </p:cNvPr>
          <p:cNvSpPr txBox="1"/>
          <p:nvPr/>
        </p:nvSpPr>
        <p:spPr>
          <a:xfrm>
            <a:off x="3733853" y="2528669"/>
            <a:ext cx="4724293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b="1" i="1" dirty="0">
                <a:latin typeface=""/>
              </a:rPr>
              <a:t>Design </a:t>
            </a:r>
            <a:r>
              <a:rPr lang="en-GB" dirty="0">
                <a:latin typeface=""/>
              </a:rPr>
              <a:t>is building something while working on behalf of the public / audience / user</a:t>
            </a:r>
            <a:endParaRPr lang="en-US" dirty="0">
              <a:latin typeface="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68410809-CABC-B961-8845-FC259CDD3A6C}"/>
              </a:ext>
            </a:extLst>
          </p:cNvPr>
          <p:cNvSpPr txBox="1"/>
          <p:nvPr/>
        </p:nvSpPr>
        <p:spPr>
          <a:xfrm>
            <a:off x="3272392" y="3359835"/>
            <a:ext cx="564721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b="1" i="1" dirty="0">
                <a:latin typeface=""/>
              </a:rPr>
              <a:t>Design </a:t>
            </a:r>
            <a:r>
              <a:rPr lang="en-GB" dirty="0">
                <a:latin typeface=""/>
              </a:rPr>
              <a:t>is informed by methods in Psychology, Sociology, Anthropology, Art, Informatics and more</a:t>
            </a:r>
            <a:endParaRPr lang="en-US" dirty="0">
              <a:latin typeface=""/>
            </a:endParaRPr>
          </a:p>
        </p:txBody>
      </p:sp>
    </p:spTree>
    <p:extLst>
      <p:ext uri="{BB962C8B-B14F-4D97-AF65-F5344CB8AC3E}">
        <p14:creationId xmlns:p14="http://schemas.microsoft.com/office/powerpoint/2010/main" val="31108377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1F76D809-9C9B-7BCD-4963-32D7964DCE87}"/>
              </a:ext>
            </a:extLst>
          </p:cNvPr>
          <p:cNvSpPr txBox="1"/>
          <p:nvPr/>
        </p:nvSpPr>
        <p:spPr>
          <a:xfrm>
            <a:off x="4051371" y="2963797"/>
            <a:ext cx="4724293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b="1" i="1">
                <a:latin typeface=""/>
              </a:rPr>
              <a:t>Why Design Ethics?</a:t>
            </a:r>
            <a:endParaRPr lang="en-US" dirty="0">
              <a:latin typeface=""/>
            </a:endParaRPr>
          </a:p>
        </p:txBody>
      </p:sp>
    </p:spTree>
    <p:extLst>
      <p:ext uri="{BB962C8B-B14F-4D97-AF65-F5344CB8AC3E}">
        <p14:creationId xmlns:p14="http://schemas.microsoft.com/office/powerpoint/2010/main" val="20501564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2" name="Picture 8" descr="How dark patterns in web design trick you into saying yes - Vox">
            <a:extLst>
              <a:ext uri="{FF2B5EF4-FFF2-40B4-BE49-F238E27FC236}">
                <a16:creationId xmlns:a16="http://schemas.microsoft.com/office/drawing/2014/main" id="{F4D3FBDE-35A0-EDDD-E95F-99E2BF7F652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57605" y="1876074"/>
            <a:ext cx="2172761" cy="38963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6" name="Picture 12" descr="The Danger of Dark Patterns (With Infographic)">
            <a:extLst>
              <a:ext uri="{FF2B5EF4-FFF2-40B4-BE49-F238E27FC236}">
                <a16:creationId xmlns:a16="http://schemas.microsoft.com/office/drawing/2014/main" id="{B43D06C3-DFD2-C7B6-310A-988731DBE44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3568" y="1876074"/>
            <a:ext cx="7792720" cy="38963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3FF34BE5-DD6A-A052-11CB-FE76507D872B}"/>
              </a:ext>
            </a:extLst>
          </p:cNvPr>
          <p:cNvSpPr txBox="1"/>
          <p:nvPr/>
        </p:nvSpPr>
        <p:spPr>
          <a:xfrm>
            <a:off x="3105754" y="5772434"/>
            <a:ext cx="5210534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n-US" sz="1100" i="1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https://</a:t>
            </a:r>
            <a:r>
              <a:rPr lang="en-US" sz="1100" i="1" dirty="0" err="1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www.toptal.com</a:t>
            </a:r>
            <a:r>
              <a:rPr lang="en-US" sz="1100" i="1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/designers/</a:t>
            </a:r>
            <a:r>
              <a:rPr lang="en-US" sz="1100" i="1" dirty="0" err="1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ux</a:t>
            </a:r>
            <a:r>
              <a:rPr lang="en-US" sz="1100" i="1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/dark-patterns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52E47C8-D527-682D-97A3-5C87CF4E3BA6}"/>
              </a:ext>
            </a:extLst>
          </p:cNvPr>
          <p:cNvSpPr txBox="1"/>
          <p:nvPr/>
        </p:nvSpPr>
        <p:spPr>
          <a:xfrm>
            <a:off x="523568" y="691134"/>
            <a:ext cx="6098458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b="1" i="1" dirty="0">
                <a:latin typeface=""/>
              </a:rPr>
              <a:t>“Dark patterns </a:t>
            </a:r>
            <a:r>
              <a:rPr lang="en-GB" dirty="0">
                <a:latin typeface=""/>
              </a:rPr>
              <a:t>are carefully crafted interfaces that trick people into making decisions or performing actions that they otherwise would not.”</a:t>
            </a:r>
            <a:endParaRPr lang="en-US" dirty="0">
              <a:latin typeface=""/>
            </a:endParaRPr>
          </a:p>
        </p:txBody>
      </p:sp>
    </p:spTree>
    <p:extLst>
      <p:ext uri="{BB962C8B-B14F-4D97-AF65-F5344CB8AC3E}">
        <p14:creationId xmlns:p14="http://schemas.microsoft.com/office/powerpoint/2010/main" val="153717049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6D4C5CD3-3370-B52A-1A49-9887015EBF51}"/>
              </a:ext>
            </a:extLst>
          </p:cNvPr>
          <p:cNvSpPr txBox="1"/>
          <p:nvPr/>
        </p:nvSpPr>
        <p:spPr>
          <a:xfrm>
            <a:off x="3733853" y="2053799"/>
            <a:ext cx="4724293" cy="113877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2400" b="1" dirty="0">
                <a:latin typeface=""/>
              </a:rPr>
              <a:t>Activity 1: Find dark patterns</a:t>
            </a:r>
            <a:br>
              <a:rPr lang="en-GB" sz="2400" b="1" dirty="0">
                <a:latin typeface=""/>
              </a:rPr>
            </a:br>
            <a:endParaRPr lang="en-GB" sz="2400" b="1" dirty="0">
              <a:latin typeface=""/>
            </a:endParaRPr>
          </a:p>
          <a:p>
            <a:pPr algn="ctr"/>
            <a:r>
              <a:rPr lang="en-GB" sz="2000" dirty="0">
                <a:latin typeface=""/>
              </a:rPr>
              <a:t>(5-7 mins)</a:t>
            </a:r>
            <a:endParaRPr lang="en-US" sz="2000" dirty="0">
              <a:latin typeface="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4D7C00D-D2C6-E1D0-4EB8-E7EE5928D900}"/>
              </a:ext>
            </a:extLst>
          </p:cNvPr>
          <p:cNvSpPr txBox="1"/>
          <p:nvPr/>
        </p:nvSpPr>
        <p:spPr>
          <a:xfrm>
            <a:off x="3733853" y="3429000"/>
            <a:ext cx="4724293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dirty="0">
                <a:latin typeface=""/>
                <a:hlinkClick r:id="rId2"/>
              </a:rPr>
              <a:t>https://bit.ly/3FReIUe</a:t>
            </a:r>
            <a:endParaRPr lang="en-GB" dirty="0">
              <a:latin typeface=""/>
            </a:endParaRPr>
          </a:p>
          <a:p>
            <a:pPr algn="ctr"/>
            <a:endParaRPr lang="en-GB" dirty="0">
              <a:latin typeface=""/>
            </a:endParaRPr>
          </a:p>
        </p:txBody>
      </p:sp>
    </p:spTree>
    <p:extLst>
      <p:ext uri="{BB962C8B-B14F-4D97-AF65-F5344CB8AC3E}">
        <p14:creationId xmlns:p14="http://schemas.microsoft.com/office/powerpoint/2010/main" val="249608313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136</TotalTime>
  <Words>238</Words>
  <Application>Microsoft Macintosh PowerPoint</Application>
  <PresentationFormat>Widescreen</PresentationFormat>
  <Paragraphs>26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Arial</vt:lpstr>
      <vt:lpstr>Avenir Book</vt:lpstr>
      <vt:lpstr>Avenir Medium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Aditi Surana</dc:creator>
  <cp:lastModifiedBy>Aditi Surana</cp:lastModifiedBy>
  <cp:revision>2</cp:revision>
  <dcterms:created xsi:type="dcterms:W3CDTF">2023-11-10T10:46:20Z</dcterms:created>
  <dcterms:modified xsi:type="dcterms:W3CDTF">2023-11-20T09:42:50Z</dcterms:modified>
</cp:coreProperties>
</file>