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60" r:id="rId8"/>
    <p:sldId id="259" r:id="rId9"/>
    <p:sldId id="261" r:id="rId10"/>
    <p:sldId id="271" r:id="rId11"/>
    <p:sldId id="262" r:id="rId12"/>
    <p:sldId id="272" r:id="rId13"/>
    <p:sldId id="263" r:id="rId14"/>
    <p:sldId id="273" r:id="rId15"/>
    <p:sldId id="264" r:id="rId16"/>
    <p:sldId id="265" r:id="rId17"/>
    <p:sldId id="274" r:id="rId18"/>
    <p:sldId id="266" r:id="rId19"/>
    <p:sldId id="26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80D5F-EBE9-7A40-A9BC-0DE716690BDE}" v="17" dt="2024-02-05T08:58:13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5D72-39D9-B7B3-71FE-28817A95C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20A1A-9441-D6A0-2865-3930E47B8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374EC-6B9C-29F2-4FB1-A03B3CBB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3D69-BD4A-17F2-12DB-07301C28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73507-402A-0767-57E9-A74C349B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6C65-EF8E-ECFB-3EB9-CD7D8AA0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098E7-0598-473C-586A-E8A955B5B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F46C0-65EA-98C0-7301-09E33679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2E4-27D1-55D5-3AA3-A0B95AE6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42D8D-569C-3594-DC9A-C786787B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0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FE3CC-1A4B-5B2C-F28F-D7BD04E8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304BD-6BD8-82DC-9074-8CE780A88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88EE-0F62-63B8-C5D1-8AE78CB3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DB9B-FB5E-5E56-1C45-FF97FA54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26832-2753-94B1-2730-53CDC02C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8C75-5BFD-D910-B797-AA23655D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66CB2-733A-A7AB-243A-78A0EB34E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02164-2E3C-87B6-7BBD-4F693B7A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784C2-B72C-7C40-9F8A-4EB14FF3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9A15-C141-F4CB-C3F4-BA5B3FC6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7C0A-37B1-4AE4-7D23-DED35EFF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8C781-9254-14BF-5432-C7389C2F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D25CE-5517-490D-3280-53C3131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DDDA0-F764-AFB0-7086-E6ECFFE1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CE2E-9B3C-47BD-09F4-C2F1BB83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A27-C049-570E-5128-D4BA2ACD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D499D-9EA3-E4A3-0269-A4A517738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04785-4127-5FF4-B15C-3509B00CE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BF5B6-7C90-A50B-2CF4-488F31DC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A2DB5-FB64-0871-664F-F9778B0F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1E91-CEE3-4051-BDF8-DFCAC94A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9A99-6EB7-1DB2-554E-9F2C8E2D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3D2D3-3030-0371-1218-6EC2D1EF2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FCBF7-8A25-881B-F66F-459DED29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FE61D-12AF-4FD5-3276-5FD8492FA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26588-973F-AB63-8297-E2FC5ABBC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3391A-814F-A2B5-2C6C-52CD3B22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3F653-F97A-4582-B3D6-D5C127E1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2C83F-1CFF-0443-6B37-E5D5B3C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B9F0-C8F0-8CF0-AAB0-22A5F7AA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3C12-32D6-3B23-41D3-86FC8970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565DA-F84C-C5D5-56B1-B5885309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E9F57-BD92-0F8C-FB49-20FA1131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BB789-FBAB-6DDB-824E-218999F9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8BA25-B696-FF2F-FADF-0F6DBA06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D43B5-08DD-FEBC-5CB4-04A75796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A41B-568E-8377-1057-D44A90EB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B85DE-EDEA-B9AC-2228-C67DFBBE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710DB-3A5E-9EF2-13B0-628A315F8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2FBF0-F0E2-7A74-C4A6-E4636EC4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E96FF-DCB1-07D2-28F3-F26C8340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DDCB8-4FEA-6562-6A8D-9A1ACEC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4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4B5D-6E88-5820-4019-9EA8DD40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D0DC3-5426-7083-531B-AE80158F7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A32E2-9BD1-944C-7E53-FD3A07797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D2724-0421-E877-388A-7022784B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944D0-AE3F-1E03-B0C1-5854F33A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EBE1C-F96A-C4DD-F57D-163626B8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E70BA-300B-C9ED-8D02-54D71DC8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D114-9B04-432D-FF06-36759437A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AEF0-F455-DF14-0575-E61FCE87E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8F9DD-BEFB-2248-A1C8-5C039B37E22E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C4CD7-7999-1341-E658-1AD9265E2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1B5F-0B8F-41BA-40E7-D9E8362B3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4689-00F5-1B47-B915-A70D337F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4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88DE-D222-4167-9FF2-1C202D07A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anatomy of ISO 42001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83734-1EEF-AABB-F3A1-382D36B03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Continued – SCSD Lecture 5 Feb 2024</a:t>
            </a:r>
          </a:p>
        </p:txBody>
      </p:sp>
    </p:spTree>
    <p:extLst>
      <p:ext uri="{BB962C8B-B14F-4D97-AF65-F5344CB8AC3E}">
        <p14:creationId xmlns:p14="http://schemas.microsoft.com/office/powerpoint/2010/main" val="325989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CC08-3E2F-20EF-9AF1-96D1369A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3006-A216-96FC-AB91-BEFDB5FBB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controls are points to monitor – so the appropriate controls need to be identified.</a:t>
            </a:r>
          </a:p>
          <a:p>
            <a:r>
              <a:rPr lang="en-US" dirty="0"/>
              <a:t>The controls are also points of control so the means of control need to be established.</a:t>
            </a:r>
          </a:p>
          <a:p>
            <a:r>
              <a:rPr lang="en-US" dirty="0"/>
              <a:t>There is the need for monitoring of the effectiveness of the monitoring and control </a:t>
            </a:r>
          </a:p>
          <a:p>
            <a:r>
              <a:rPr lang="en-US" dirty="0"/>
              <a:t>Corrective action needs to be in place in the event of ineffectiveness</a:t>
            </a:r>
          </a:p>
        </p:txBody>
      </p:sp>
    </p:spTree>
    <p:extLst>
      <p:ext uri="{BB962C8B-B14F-4D97-AF65-F5344CB8AC3E}">
        <p14:creationId xmlns:p14="http://schemas.microsoft.com/office/powerpoint/2010/main" val="160247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F09A-0E59-0380-9447-E1FF30B3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Impact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16DF450-124F-D4E0-1742-E712B2AE8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013" y="1690688"/>
            <a:ext cx="7433619" cy="1488359"/>
          </a:xfrm>
        </p:spPr>
      </p:pic>
      <p:pic>
        <p:nvPicPr>
          <p:cNvPr id="7" name="Picture 6" descr="A screenshot of a document&#10;&#10;Description automatically generated">
            <a:extLst>
              <a:ext uri="{FF2B5EF4-FFF2-40B4-BE49-F238E27FC236}">
                <a16:creationId xmlns:a16="http://schemas.microsoft.com/office/drawing/2014/main" id="{6E9E7115-09D6-8186-D39A-6CD825AC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13" y="3179048"/>
            <a:ext cx="7705468" cy="3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6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6CEC-0BD0-17A2-0169-61B2ECE3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D553-C974-B104-4E9B-9388A932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review to identify new risks</a:t>
            </a:r>
          </a:p>
          <a:p>
            <a:r>
              <a:rPr lang="en-US" dirty="0"/>
              <a:t>These need to be documented and treatments identified</a:t>
            </a:r>
          </a:p>
          <a:p>
            <a:r>
              <a:rPr lang="en-US" dirty="0"/>
              <a:t>Treatments need to be reviewed and monitored for effectiveness.</a:t>
            </a:r>
          </a:p>
          <a:p>
            <a:r>
              <a:rPr lang="en-US" dirty="0"/>
              <a:t>AI Impact assessment should be carried out routinely and when change is planned – this potentially affects a wide range of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69675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26D9-BD73-72BE-B3EF-386795DF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6DDEE4E-E91F-ED9B-17F4-AFC0BF87E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079" y="1825625"/>
            <a:ext cx="10189842" cy="4351338"/>
          </a:xfrm>
        </p:spPr>
      </p:pic>
    </p:spTree>
    <p:extLst>
      <p:ext uri="{BB962C8B-B14F-4D97-AF65-F5344CB8AC3E}">
        <p14:creationId xmlns:p14="http://schemas.microsoft.com/office/powerpoint/2010/main" val="336045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463A-56CB-136B-8E55-07AE65A7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6767-50AC-FA09-9407-919608CC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organization determines the desired performance characteristics (and these need to meet the constraints of the standard).</a:t>
            </a:r>
          </a:p>
          <a:p>
            <a:r>
              <a:rPr lang="en-US" dirty="0"/>
              <a:t>The organization needs to plan for the monitoring and evaluation of the system.</a:t>
            </a:r>
          </a:p>
          <a:p>
            <a:r>
              <a:rPr lang="en-US" dirty="0"/>
              <a:t>There also needs to be a means to repair poor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31980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9ADB-7CDC-AEC2-551D-7F3E5694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</a:t>
            </a:r>
          </a:p>
        </p:txBody>
      </p:sp>
      <p:pic>
        <p:nvPicPr>
          <p:cNvPr id="9" name="Content Placeholder 8" descr="A white paper with black text&#10;&#10;Description automatically generated">
            <a:extLst>
              <a:ext uri="{FF2B5EF4-FFF2-40B4-BE49-F238E27FC236}">
                <a16:creationId xmlns:a16="http://schemas.microsoft.com/office/drawing/2014/main" id="{C9939AD3-D212-5F79-AF0B-EDF471B2E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879" y="1825625"/>
            <a:ext cx="9938241" cy="4351338"/>
          </a:xfrm>
        </p:spPr>
      </p:pic>
    </p:spTree>
    <p:extLst>
      <p:ext uri="{BB962C8B-B14F-4D97-AF65-F5344CB8AC3E}">
        <p14:creationId xmlns:p14="http://schemas.microsoft.com/office/powerpoint/2010/main" val="218895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6979-7869-CAC4-07AD-5EDBFE0D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Content Placeholder 4" descr="A screenshot of a review&#10;&#10;Description automatically generated">
            <a:extLst>
              <a:ext uri="{FF2B5EF4-FFF2-40B4-BE49-F238E27FC236}">
                <a16:creationId xmlns:a16="http://schemas.microsoft.com/office/drawing/2014/main" id="{3EADD569-6A10-7CD1-2174-653B2BDB6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407" y="1825625"/>
            <a:ext cx="7239186" cy="4351338"/>
          </a:xfrm>
        </p:spPr>
      </p:pic>
    </p:spTree>
    <p:extLst>
      <p:ext uri="{BB962C8B-B14F-4D97-AF65-F5344CB8AC3E}">
        <p14:creationId xmlns:p14="http://schemas.microsoft.com/office/powerpoint/2010/main" val="208194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F4A7-82E6-EA30-FEBF-598C5C61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and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59DA-82BC-4448-AD29-B28C22520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 is a routine task to look at possible non-conformities</a:t>
            </a:r>
          </a:p>
          <a:p>
            <a:r>
              <a:rPr lang="en-US" dirty="0"/>
              <a:t>Audit feeds into the review process.</a:t>
            </a:r>
          </a:p>
          <a:p>
            <a:r>
              <a:rPr lang="en-US" dirty="0"/>
              <a:t>The review process determines actions to be taken in response to monitoring , performance and audit.</a:t>
            </a:r>
          </a:p>
        </p:txBody>
      </p:sp>
    </p:spTree>
    <p:extLst>
      <p:ext uri="{BB962C8B-B14F-4D97-AF65-F5344CB8AC3E}">
        <p14:creationId xmlns:p14="http://schemas.microsoft.com/office/powerpoint/2010/main" val="314627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4FAF-AAC1-DC41-5F8B-59C640DD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Nonconformity</a:t>
            </a:r>
          </a:p>
        </p:txBody>
      </p:sp>
      <p:pic>
        <p:nvPicPr>
          <p:cNvPr id="5" name="Content Placeholder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AE364716-48AA-F7E2-287C-B17660FE1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363" y="1825625"/>
            <a:ext cx="7755274" cy="4351338"/>
          </a:xfrm>
        </p:spPr>
      </p:pic>
    </p:spTree>
    <p:extLst>
      <p:ext uri="{BB962C8B-B14F-4D97-AF65-F5344CB8AC3E}">
        <p14:creationId xmlns:p14="http://schemas.microsoft.com/office/powerpoint/2010/main" val="253543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872D-09D9-726E-CA80-B8868EB2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2DAD7897-5B97-A710-95D6-047E762B6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382" y="1825625"/>
            <a:ext cx="8009235" cy="4351338"/>
          </a:xfrm>
        </p:spPr>
      </p:pic>
    </p:spTree>
    <p:extLst>
      <p:ext uri="{BB962C8B-B14F-4D97-AF65-F5344CB8AC3E}">
        <p14:creationId xmlns:p14="http://schemas.microsoft.com/office/powerpoint/2010/main" val="365136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5711-2E30-AB41-15D4-E4AE04E8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contents</a:t>
            </a:r>
          </a:p>
        </p:txBody>
      </p:sp>
      <p:pic>
        <p:nvPicPr>
          <p:cNvPr id="5" name="Content Placeholder 4" descr="A list of information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90EB819B-E7B2-E828-1D7F-9BD20764C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179" y="1690688"/>
            <a:ext cx="7097641" cy="4964471"/>
          </a:xfrm>
        </p:spPr>
      </p:pic>
    </p:spTree>
    <p:extLst>
      <p:ext uri="{BB962C8B-B14F-4D97-AF65-F5344CB8AC3E}">
        <p14:creationId xmlns:p14="http://schemas.microsoft.com/office/powerpoint/2010/main" val="235809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5E94-A549-CC83-D350-B5D757B6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1A99-FD04-21F5-B83F-A72FAF1D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2.2: This relates to the origination of policy.  Here the organization needs to check a policy is in place that covers all the AI systems controlled by the organization.  There is control over the policymaking process.</a:t>
            </a:r>
          </a:p>
          <a:p>
            <a:r>
              <a:rPr lang="en-US" dirty="0"/>
              <a:t>A 2.3: This relates to the alignment with other policies.  There is a need to monitor that this check has been carried out.  Monitoring will identify possible failures of the process.  There is control over the approach to checking and monitoring alignment</a:t>
            </a:r>
          </a:p>
          <a:p>
            <a:r>
              <a:rPr lang="en-US" dirty="0"/>
              <a:t>A 2.4: This ensures that reviews occur regularly and that they are correctly scoped.  Monitoring checks the revisions improve performance.  There is control over the 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204863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0E38-5700-E262-3311-14DF1B5A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Resourcing and Competence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2E53118C-A813-523A-E563-F2EA4889C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243" y="1825625"/>
            <a:ext cx="6747513" cy="4351338"/>
          </a:xfrm>
        </p:spPr>
      </p:pic>
    </p:spTree>
    <p:extLst>
      <p:ext uri="{BB962C8B-B14F-4D97-AF65-F5344CB8AC3E}">
        <p14:creationId xmlns:p14="http://schemas.microsoft.com/office/powerpoint/2010/main" val="26287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0C04-4427-7391-08E7-8A60AE79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Resourcing </a:t>
            </a:r>
          </a:p>
        </p:txBody>
      </p:sp>
      <p:pic>
        <p:nvPicPr>
          <p:cNvPr id="11" name="Content Placeholder 10" descr="A white and black list with black text&#10;&#10;Description automatically generated">
            <a:extLst>
              <a:ext uri="{FF2B5EF4-FFF2-40B4-BE49-F238E27FC236}">
                <a16:creationId xmlns:a16="http://schemas.microsoft.com/office/drawing/2014/main" id="{071FE89B-FB5F-6AD5-B965-40C44228D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9220"/>
            <a:ext cx="8849497" cy="3197553"/>
          </a:xfrm>
        </p:spPr>
      </p:pic>
      <p:pic>
        <p:nvPicPr>
          <p:cNvPr id="13" name="Picture 12" descr="A white text with black text&#10;&#10;Description automatically generated">
            <a:extLst>
              <a:ext uri="{FF2B5EF4-FFF2-40B4-BE49-F238E27FC236}">
                <a16:creationId xmlns:a16="http://schemas.microsoft.com/office/drawing/2014/main" id="{B6F9F6E8-5CFF-5052-B414-849C1155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17824"/>
            <a:ext cx="8648921" cy="20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EB0E-221F-9A49-46DE-17C1E376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169C-3D76-A4C1-7AFA-1897D10A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Roles should be defined with defined competence.</a:t>
            </a:r>
          </a:p>
          <a:p>
            <a:r>
              <a:rPr lang="en-US" dirty="0"/>
              <a:t>People should be able to demonstrate a match with the competence through education, training, experience,…</a:t>
            </a:r>
          </a:p>
          <a:p>
            <a:r>
              <a:rPr lang="en-US" dirty="0"/>
              <a:t>This should be documented.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92B5-0D22-0A53-7DA8-E657A279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Competence defined (</a:t>
            </a:r>
            <a:r>
              <a:rPr lang="en-US" dirty="0" err="1"/>
              <a:t>Annexe</a:t>
            </a:r>
            <a:r>
              <a:rPr lang="en-US" dirty="0"/>
              <a:t> B: Normative)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EB6D259-61B5-59A2-C465-D61352B10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823" y="1825625"/>
            <a:ext cx="7980353" cy="4351338"/>
          </a:xfrm>
        </p:spPr>
      </p:pic>
    </p:spTree>
    <p:extLst>
      <p:ext uri="{BB962C8B-B14F-4D97-AF65-F5344CB8AC3E}">
        <p14:creationId xmlns:p14="http://schemas.microsoft.com/office/powerpoint/2010/main" val="26403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1F53-7ED5-0244-9D9A-45C5B5AD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and Communication</a:t>
            </a:r>
          </a:p>
        </p:txBody>
      </p:sp>
      <p:pic>
        <p:nvPicPr>
          <p:cNvPr id="9" name="Content Placeholder 8" descr="A white text with black text&#10;&#10;Description automatically generated">
            <a:extLst>
              <a:ext uri="{FF2B5EF4-FFF2-40B4-BE49-F238E27FC236}">
                <a16:creationId xmlns:a16="http://schemas.microsoft.com/office/drawing/2014/main" id="{BC83EDD2-5402-527B-B803-9ED8E29E7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701" y="1825625"/>
            <a:ext cx="8008597" cy="4351338"/>
          </a:xfrm>
        </p:spPr>
      </p:pic>
    </p:spTree>
    <p:extLst>
      <p:ext uri="{BB962C8B-B14F-4D97-AF65-F5344CB8AC3E}">
        <p14:creationId xmlns:p14="http://schemas.microsoft.com/office/powerpoint/2010/main" val="60242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C430-AB4D-3534-A716-68CC9272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170187F-D5D7-4A67-E379-C56B9D053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275" y="1825625"/>
            <a:ext cx="9763449" cy="4351338"/>
          </a:xfrm>
        </p:spPr>
      </p:pic>
    </p:spTree>
    <p:extLst>
      <p:ext uri="{BB962C8B-B14F-4D97-AF65-F5344CB8AC3E}">
        <p14:creationId xmlns:p14="http://schemas.microsoft.com/office/powerpoint/2010/main" val="28954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43D3-0146-8C59-B18F-5B594124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</p:txBody>
      </p:sp>
      <p:pic>
        <p:nvPicPr>
          <p:cNvPr id="5" name="Content Placeholder 4" descr="A document with text on it&#10;&#10;Description automatically generated">
            <a:extLst>
              <a:ext uri="{FF2B5EF4-FFF2-40B4-BE49-F238E27FC236}">
                <a16:creationId xmlns:a16="http://schemas.microsoft.com/office/drawing/2014/main" id="{1290BC3B-FCCA-5720-EA5F-EF3DDE2EB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080" y="1825625"/>
            <a:ext cx="6949840" cy="4351338"/>
          </a:xfrm>
        </p:spPr>
      </p:pic>
    </p:spTree>
    <p:extLst>
      <p:ext uri="{BB962C8B-B14F-4D97-AF65-F5344CB8AC3E}">
        <p14:creationId xmlns:p14="http://schemas.microsoft.com/office/powerpoint/2010/main" val="82275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382</Words>
  <Application>Microsoft Macintosh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anatomy of ISO 42001</vt:lpstr>
      <vt:lpstr>Further contents</vt:lpstr>
      <vt:lpstr>Resourcing and Competence</vt:lpstr>
      <vt:lpstr>Resourcing </vt:lpstr>
      <vt:lpstr>Competence</vt:lpstr>
      <vt:lpstr>Competence defined (Annexe B: Normative)</vt:lpstr>
      <vt:lpstr>Awareness and Communication</vt:lpstr>
      <vt:lpstr>Documentation</vt:lpstr>
      <vt:lpstr>Operation</vt:lpstr>
      <vt:lpstr>Operation</vt:lpstr>
      <vt:lpstr>Risk and Impact</vt:lpstr>
      <vt:lpstr>Risk and Impact</vt:lpstr>
      <vt:lpstr>Performance</vt:lpstr>
      <vt:lpstr>Performance</vt:lpstr>
      <vt:lpstr>Audit</vt:lpstr>
      <vt:lpstr>Review</vt:lpstr>
      <vt:lpstr>Audit and Review</vt:lpstr>
      <vt:lpstr>Nonconformity</vt:lpstr>
      <vt:lpstr>PowerPoint Presentation</vt:lpstr>
      <vt:lpstr>Controls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anatomy of ISO 42001</dc:title>
  <dc:creator>Stuart Anderson</dc:creator>
  <cp:lastModifiedBy>Stuart Anderson</cp:lastModifiedBy>
  <cp:revision>1</cp:revision>
  <dcterms:created xsi:type="dcterms:W3CDTF">2024-02-05T07:49:04Z</dcterms:created>
  <dcterms:modified xsi:type="dcterms:W3CDTF">2024-02-05T09:26:58Z</dcterms:modified>
</cp:coreProperties>
</file>