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7" r:id="rId7"/>
    <p:sldId id="268" r:id="rId8"/>
    <p:sldId id="260" r:id="rId9"/>
    <p:sldId id="266" r:id="rId10"/>
    <p:sldId id="261" r:id="rId11"/>
    <p:sldId id="270" r:id="rId12"/>
    <p:sldId id="271" r:id="rId13"/>
    <p:sldId id="272" r:id="rId14"/>
    <p:sldId id="262" r:id="rId15"/>
    <p:sldId id="263" r:id="rId16"/>
    <p:sldId id="275" r:id="rId17"/>
    <p:sldId id="273" r:id="rId18"/>
    <p:sldId id="264" r:id="rId19"/>
    <p:sldId id="276" r:id="rId20"/>
    <p:sldId id="277" r:id="rId21"/>
    <p:sldId id="274" r:id="rId22"/>
    <p:sldId id="265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E0EC4-0FD9-F449-9FE7-2B34D61DE60D}" v="23" dt="2024-02-29T08:49:36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ED4F-634E-D8C0-CC31-450F0816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67BAD-51AE-5753-E558-E53094D8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BAE7-302F-E3DC-F6C6-42A59765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C9A06-C199-7C4A-D99E-305CB137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90CF-925E-1B50-4593-2A25764C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B58D-38CA-1909-6459-7D885931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83584-A16D-87E3-96A6-B05FD37C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9FEE-E72E-1CED-A25C-44F3985F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C7F06-EED1-C43C-D40F-75166D1A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8F72-CBD9-09F8-9B45-9A286881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49D27-ECE4-CCE6-C183-9C3610FE2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80811-80AC-1CC9-0991-B5D465763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B47F-2EDC-8D2A-125A-6747886F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107AF-B7A7-B533-5665-B5622F48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DFFAB-ED3D-18BC-FFD9-8A286F09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4B1B-CF37-2948-8142-1FF52FC0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75AF-8A38-61A8-C08C-607F2DA5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523E-C1C8-3372-3670-5C3C95CA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DBF29-AEB0-C573-32E3-2AB153FD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D46A-1E6C-368B-DCC4-4F00B58F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4327-733F-8C44-640D-C43D89BC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DE9A-0235-2FEB-6EEB-879E3F10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6C5A9-66B5-9398-2DA6-8C7F4FB3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5F5D-371C-DC04-532B-394546D2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B432-E7C2-172D-1A04-9E30F844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A102-D3A3-24A2-BBC2-A2413EEB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C84E8-3A44-93EF-FDE7-5BA52F037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E031B-423B-BD46-F39A-457F40031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C3C37-BC2F-D30B-D9B7-37EE106D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EA6C3-1EC1-7028-A6C5-ED64DDAC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4B98E-166B-EEF1-5E66-5D72994A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7ACF-DB0F-AFD6-9B0C-845F60F1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4DB6F-2709-94CA-94C4-6CDC5464E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B129F-E7FF-1622-718A-7B4DACEBB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815BD-39DE-88C2-20FF-6CC92EF60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6816A-1F34-769D-9BC8-4E77E1EC0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5723B-2937-6C50-8BF7-060084CE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7AE9-A691-B270-3D42-95FA6F52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523BC-D64A-F937-D841-BC514B7D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51A6-2923-0B26-E2D5-88738288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FF5D6-383B-34A1-E2C5-3EF23C22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9266F-5AC9-29AD-608A-D7622C5D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6AE59-4505-0A3C-2C3C-C384D3CD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E1E31-B4D4-3E5D-86C0-3E2650C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3C7E8-678D-FE6E-CB54-A0302EC6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C8A0E-810F-53C3-51B2-24181B6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44BA-6583-6669-CD46-5447512F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DC31-1767-9DCA-BE3D-879B4615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C7F75-74EB-7FA4-A940-ED3221670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F9CC-0366-D19D-3492-B0621BF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A781E-EE33-61F2-1F1D-EFBC33B7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C9BC1-A95A-8B7D-A7C3-9665EBDF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4BB4-7936-C9F5-FB8C-0B1A16B7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795BC-4250-5AB6-6C26-9D7605781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DAE6A-2046-F101-2DC5-F639344DB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0B766-4980-11ED-CA4A-BC4B15E6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C06B-6338-CA5F-1BA6-AACBADF4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327F8-EC88-09A5-AC95-8B672E08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A2E87-3F43-DE8E-97D5-26485903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C2B2B-E136-1C1A-81DD-45A07F0C5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39E0-77BE-BF6A-A5B5-859ECBA9B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95DB-4E6F-DB4A-BD4E-98A686F7848C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A7896-33ED-6826-286E-906FDBE0B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2D6D-448E-72E9-F802-C5C1CA27E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5D38-9054-DB4C-86A1-E1F84EEA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asoftware.com/blog/what-are-do-178c-and-ed-12c#:~:text=The%20primary%20objective%20of%20DO,%2C%20configuration%20management%2C%20and%20verific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0F1A-2209-EC1E-8947-FBF23462A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Standards Working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84766-92F6-D1F3-B9BB-6BB56AB81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SCSD Lecture</a:t>
            </a:r>
          </a:p>
          <a:p>
            <a:r>
              <a:rPr lang="en-US" dirty="0"/>
              <a:t>Thursday 29 February</a:t>
            </a:r>
          </a:p>
        </p:txBody>
      </p:sp>
    </p:spTree>
    <p:extLst>
      <p:ext uri="{BB962C8B-B14F-4D97-AF65-F5344CB8AC3E}">
        <p14:creationId xmlns:p14="http://schemas.microsoft.com/office/powerpoint/2010/main" val="348957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F5FF-E254-959B-4974-55A45DEF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what standards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3902-4252-4211-FC03-AFC133F8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</a:t>
            </a:r>
            <a:r>
              <a:rPr lang="en-US" dirty="0" err="1"/>
              <a:t>organisations</a:t>
            </a:r>
            <a:r>
              <a:rPr lang="en-US" dirty="0"/>
              <a:t> standards adoption will be considered because:</a:t>
            </a:r>
          </a:p>
          <a:p>
            <a:pPr lvl="1"/>
            <a:r>
              <a:rPr lang="en-US" dirty="0"/>
              <a:t>Standards capture good practice in the sector and demonstrating good practice can be important in mitigating product liability.</a:t>
            </a:r>
          </a:p>
          <a:p>
            <a:pPr lvl="1"/>
            <a:r>
              <a:rPr lang="en-US" dirty="0"/>
              <a:t>Standards compliance can widen access to markets e.g. compliance to harmonized standards can give access to EU markets.</a:t>
            </a:r>
          </a:p>
          <a:p>
            <a:pPr lvl="1"/>
            <a:r>
              <a:rPr lang="en-US" dirty="0"/>
              <a:t>Compliance can help expand market share.  For example, compliance to sustainability standards can increase market share.</a:t>
            </a:r>
          </a:p>
          <a:p>
            <a:pPr lvl="1"/>
            <a:r>
              <a:rPr lang="en-US" dirty="0"/>
              <a:t>Standards can contribute to interoperability of interoperating products.</a:t>
            </a:r>
          </a:p>
          <a:p>
            <a:r>
              <a:rPr lang="en-US" dirty="0"/>
              <a:t>Harmonization can make compliance essential to enter the market.</a:t>
            </a:r>
          </a:p>
        </p:txBody>
      </p:sp>
    </p:spTree>
    <p:extLst>
      <p:ext uri="{BB962C8B-B14F-4D97-AF65-F5344CB8AC3E}">
        <p14:creationId xmlns:p14="http://schemas.microsoft.com/office/powerpoint/2010/main" val="212452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7452-4250-60E9-F0D7-42253C64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Liability</a:t>
            </a:r>
          </a:p>
        </p:txBody>
      </p:sp>
      <p:pic>
        <p:nvPicPr>
          <p:cNvPr id="5" name="Content Placeholder 4" descr="A close-up of a text&#10;&#10;Description automatically generated">
            <a:extLst>
              <a:ext uri="{FF2B5EF4-FFF2-40B4-BE49-F238E27FC236}">
                <a16:creationId xmlns:a16="http://schemas.microsoft.com/office/drawing/2014/main" id="{B26837B8-A2B3-6965-949F-AA2D1EEC9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694229" cy="2411755"/>
          </a:xfrm>
        </p:spPr>
      </p:pic>
    </p:spTree>
    <p:extLst>
      <p:ext uri="{BB962C8B-B14F-4D97-AF65-F5344CB8AC3E}">
        <p14:creationId xmlns:p14="http://schemas.microsoft.com/office/powerpoint/2010/main" val="370758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ED57-AD1D-6873-91F0-4DE9F899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covers digital</a:t>
            </a:r>
          </a:p>
        </p:txBody>
      </p:sp>
      <p:pic>
        <p:nvPicPr>
          <p:cNvPr id="5" name="Content Placeholder 4" descr="A screenshot of a product directory&#10;&#10;Description automatically generated">
            <a:extLst>
              <a:ext uri="{FF2B5EF4-FFF2-40B4-BE49-F238E27FC236}">
                <a16:creationId xmlns:a16="http://schemas.microsoft.com/office/drawing/2014/main" id="{4B23A3FE-2BE2-BBC1-43EC-D81F63D07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936892" cy="4983734"/>
          </a:xfrm>
        </p:spPr>
      </p:pic>
    </p:spTree>
    <p:extLst>
      <p:ext uri="{BB962C8B-B14F-4D97-AF65-F5344CB8AC3E}">
        <p14:creationId xmlns:p14="http://schemas.microsoft.com/office/powerpoint/2010/main" val="109303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DED8-E90D-2480-2211-6D41B314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arising from non-compliance</a:t>
            </a:r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4C8B55CF-CD36-2E32-2D77-74C27997F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10933533" cy="4079917"/>
          </a:xfrm>
        </p:spPr>
      </p:pic>
    </p:spTree>
    <p:extLst>
      <p:ext uri="{BB962C8B-B14F-4D97-AF65-F5344CB8AC3E}">
        <p14:creationId xmlns:p14="http://schemas.microsoft.com/office/powerpoint/2010/main" val="406938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7269-C419-C30E-42C9-4A200C2E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omissions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9740-39CA-3639-C526-58329DE0B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considering a developing a product there are considerations that go beyond the immediate domain-specific standards.  This may involve a considering the relevance of at least: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Data Protection</a:t>
            </a:r>
          </a:p>
          <a:p>
            <a:pPr lvl="1"/>
            <a:r>
              <a:rPr lang="en-US" dirty="0"/>
              <a:t>Product liability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Equity </a:t>
            </a:r>
          </a:p>
          <a:p>
            <a:pPr lvl="1"/>
            <a:r>
              <a:rPr lang="en-US" dirty="0"/>
              <a:t>Transparency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7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42A-EFBD-974C-BAE6-D9BA8D4C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DFF8-AEBF-BF74-B535-A68BD59F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Risk: DO 178C</a:t>
            </a:r>
          </a:p>
          <a:p>
            <a:r>
              <a:rPr lang="en-US" dirty="0"/>
              <a:t>Engineering:</a:t>
            </a:r>
          </a:p>
          <a:p>
            <a:pPr lvl="1"/>
            <a:r>
              <a:rPr lang="en-US" dirty="0"/>
              <a:t>Interoperability: IEEE 802.11</a:t>
            </a:r>
          </a:p>
          <a:p>
            <a:pPr lvl="1"/>
            <a:r>
              <a:rPr lang="en-US" dirty="0"/>
              <a:t>Architecture:  </a:t>
            </a:r>
            <a:r>
              <a:rPr lang="en-US" dirty="0" err="1"/>
              <a:t>AutoSAR</a:t>
            </a:r>
            <a:endParaRPr lang="en-US" dirty="0"/>
          </a:p>
          <a:p>
            <a:pPr lvl="1"/>
            <a:r>
              <a:rPr lang="en-US" dirty="0"/>
              <a:t>Best practice in a domain will help define products that are recognized for quality.</a:t>
            </a:r>
          </a:p>
          <a:p>
            <a:pPr lvl="2"/>
            <a:r>
              <a:rPr lang="en-US" dirty="0"/>
              <a:t>Many products are similar to existing products.</a:t>
            </a:r>
          </a:p>
          <a:p>
            <a:pPr lvl="2"/>
            <a:r>
              <a:rPr lang="en-US" dirty="0"/>
              <a:t>This is often recognized by regulators.</a:t>
            </a:r>
          </a:p>
          <a:p>
            <a:pPr lvl="2"/>
            <a:r>
              <a:rPr lang="en-US" dirty="0"/>
              <a:t>In the USA, the FDA has a Medical Device approval route named 510k that is based on establishing a product is similar to an already approved product.</a:t>
            </a:r>
          </a:p>
        </p:txBody>
      </p:sp>
    </p:spTree>
    <p:extLst>
      <p:ext uri="{BB962C8B-B14F-4D97-AF65-F5344CB8AC3E}">
        <p14:creationId xmlns:p14="http://schemas.microsoft.com/office/powerpoint/2010/main" val="28903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6B23-04F2-181B-0494-15C5A04C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DO178 C</a:t>
            </a:r>
          </a:p>
        </p:txBody>
      </p:sp>
      <p:pic>
        <p:nvPicPr>
          <p:cNvPr id="5" name="Content Placeholder 4" descr="A text on a screen&#10;&#10;Description automatically generated">
            <a:extLst>
              <a:ext uri="{FF2B5EF4-FFF2-40B4-BE49-F238E27FC236}">
                <a16:creationId xmlns:a16="http://schemas.microsoft.com/office/drawing/2014/main" id="{448A61F4-2C86-10AE-D5F3-AD21CA3DE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78145"/>
            <a:ext cx="10515600" cy="24462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E1A93-F88C-36C4-D364-1286486618D2}"/>
              </a:ext>
            </a:extLst>
          </p:cNvPr>
          <p:cNvSpPr txBox="1"/>
          <p:nvPr/>
        </p:nvSpPr>
        <p:spPr>
          <a:xfrm>
            <a:off x="5257800" y="5486400"/>
            <a:ext cx="629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https://www.jamasoftware.com/blog/what-are-do-178c-and-ed-12c#:~:text=The%20primary%20objective%20of%20DO,%2C%20configuration%20management%2C%20and%20verification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3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C154-52FE-A263-A4B0-B0C67409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Autosar</a:t>
            </a:r>
            <a:r>
              <a:rPr lang="en-US" dirty="0"/>
              <a:t> architecture</a:t>
            </a:r>
          </a:p>
        </p:txBody>
      </p:sp>
      <p:pic>
        <p:nvPicPr>
          <p:cNvPr id="6" name="Content Placeholder 5" descr="A diagram of a computer application&#10;&#10;Description automatically generated">
            <a:extLst>
              <a:ext uri="{FF2B5EF4-FFF2-40B4-BE49-F238E27FC236}">
                <a16:creationId xmlns:a16="http://schemas.microsoft.com/office/drawing/2014/main" id="{45745990-35B9-9470-6E07-6AA01E745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670" y="1825625"/>
            <a:ext cx="8358659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1D134-545C-0EA7-E42D-73DA4AB396B9}"/>
              </a:ext>
            </a:extLst>
          </p:cNvPr>
          <p:cNvSpPr txBox="1"/>
          <p:nvPr/>
        </p:nvSpPr>
        <p:spPr>
          <a:xfrm>
            <a:off x="3929448" y="6311900"/>
            <a:ext cx="762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gi.de</a:t>
            </a:r>
            <a:r>
              <a:rPr lang="en-US" dirty="0"/>
              <a:t>/</a:t>
            </a:r>
            <a:r>
              <a:rPr lang="en-US" dirty="0" err="1"/>
              <a:t>informatiklexikon</a:t>
            </a:r>
            <a:r>
              <a:rPr lang="en-US" dirty="0"/>
              <a:t>/</a:t>
            </a:r>
            <a:r>
              <a:rPr lang="en-US" dirty="0" err="1"/>
              <a:t>autosar</a:t>
            </a:r>
            <a:r>
              <a:rPr lang="en-US" dirty="0"/>
              <a:t>-the-standardized-software-architecture</a:t>
            </a:r>
          </a:p>
        </p:txBody>
      </p:sp>
    </p:spTree>
    <p:extLst>
      <p:ext uri="{BB962C8B-B14F-4D97-AF65-F5344CB8AC3E}">
        <p14:creationId xmlns:p14="http://schemas.microsoft.com/office/powerpoint/2010/main" val="336999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0D91-BEC5-FF00-FF4A-D2AA8B7D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Related Constraints 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1104-427E-6DD0-99E3-C60D0AC1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to Data Standards: DICOM, JSON, HTML, …</a:t>
            </a:r>
          </a:p>
          <a:p>
            <a:r>
              <a:rPr lang="en-US" dirty="0"/>
              <a:t>Compliance to Coding Standards: MISRA C</a:t>
            </a:r>
          </a:p>
          <a:p>
            <a:r>
              <a:rPr lang="en-US" dirty="0"/>
              <a:t>Compliance to other National/Local Law e.g. Equality act.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2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61B0-3589-0CE7-DC43-35168486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</a:t>
            </a:r>
          </a:p>
        </p:txBody>
      </p:sp>
      <p:pic>
        <p:nvPicPr>
          <p:cNvPr id="5" name="Content Placeholder 4" descr="A close-up of a medical document&#10;&#10;Description automatically generated">
            <a:extLst>
              <a:ext uri="{FF2B5EF4-FFF2-40B4-BE49-F238E27FC236}">
                <a16:creationId xmlns:a16="http://schemas.microsoft.com/office/drawing/2014/main" id="{F10D1B41-A6DF-B476-E112-EBDF4F62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0770"/>
            <a:ext cx="10515600" cy="32410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1A040-A0B6-B035-7EFC-0DCD75E7F7FA}"/>
              </a:ext>
            </a:extLst>
          </p:cNvPr>
          <p:cNvSpPr txBox="1"/>
          <p:nvPr/>
        </p:nvSpPr>
        <p:spPr>
          <a:xfrm>
            <a:off x="7492037" y="6123543"/>
            <a:ext cx="386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www.dicomstandard.org</a:t>
            </a:r>
            <a:r>
              <a:rPr lang="en-US" dirty="0"/>
              <a:t>/about</a:t>
            </a:r>
          </a:p>
        </p:txBody>
      </p:sp>
    </p:spTree>
    <p:extLst>
      <p:ext uri="{BB962C8B-B14F-4D97-AF65-F5344CB8AC3E}">
        <p14:creationId xmlns:p14="http://schemas.microsoft.com/office/powerpoint/2010/main" val="71869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EF6B-398A-B3B8-9702-E5110A39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Regulation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7614E8-7AAA-1654-7473-37750FE05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9775352" cy="45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B72ED7-DD2F-7711-176B-9BB1A137E542}"/>
              </a:ext>
            </a:extLst>
          </p:cNvPr>
          <p:cNvSpPr txBox="1"/>
          <p:nvPr/>
        </p:nvSpPr>
        <p:spPr>
          <a:xfrm>
            <a:off x="10354060" y="6308209"/>
            <a:ext cx="17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Johner</a:t>
            </a:r>
            <a:r>
              <a:rPr lang="en-US" i="1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71636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9C2F-15DF-175E-F9BC-66B36566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Conformance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7D38DE-9A8A-ABBE-4E66-4DAAB1ED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848" y="1825625"/>
            <a:ext cx="5930304" cy="4351338"/>
          </a:xfrm>
        </p:spPr>
      </p:pic>
    </p:spTree>
    <p:extLst>
      <p:ext uri="{BB962C8B-B14F-4D97-AF65-F5344CB8AC3E}">
        <p14:creationId xmlns:p14="http://schemas.microsoft.com/office/powerpoint/2010/main" val="189736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E2E2-1D13-AB65-2C07-E9DABBC1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MISRA-C constraint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240F17D4-6945-C7E6-70CB-AEA049C6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3845"/>
            <a:ext cx="10515600" cy="4154898"/>
          </a:xfrm>
        </p:spPr>
      </p:pic>
    </p:spTree>
    <p:extLst>
      <p:ext uri="{BB962C8B-B14F-4D97-AF65-F5344CB8AC3E}">
        <p14:creationId xmlns:p14="http://schemas.microsoft.com/office/powerpoint/2010/main" val="304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B5D8-41FA-3F32-D3A6-5D368C6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Related constraints 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B743-5566-8ABB-75BE-895ECE94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roles and responsibilities: AI roles described in ISO 42001</a:t>
            </a:r>
          </a:p>
          <a:p>
            <a:r>
              <a:rPr lang="en-US" dirty="0"/>
              <a:t>Lifecycle stages: ISO 15288: Systems and software engineering — System life cycle processes </a:t>
            </a:r>
          </a:p>
          <a:p>
            <a:r>
              <a:rPr lang="en-US" dirty="0"/>
              <a:t>Process standards</a:t>
            </a:r>
          </a:p>
          <a:p>
            <a:pPr lvl="1"/>
            <a:r>
              <a:rPr lang="en-US" dirty="0"/>
              <a:t>Risk Management: ISO 14971 for medical devices</a:t>
            </a:r>
          </a:p>
          <a:p>
            <a:pPr lvl="1"/>
            <a:r>
              <a:rPr lang="en-US" dirty="0"/>
              <a:t>Quality Management: ISO 13485 for medical devices</a:t>
            </a:r>
          </a:p>
        </p:txBody>
      </p:sp>
    </p:spTree>
    <p:extLst>
      <p:ext uri="{BB962C8B-B14F-4D97-AF65-F5344CB8AC3E}">
        <p14:creationId xmlns:p14="http://schemas.microsoft.com/office/powerpoint/2010/main" val="1601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17C2-6FC9-D8F9-FF22-4CDCB0F2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ISO/IEC/IEEE 15288 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7E4513B-5179-0DB8-1117-606CE92F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94866"/>
            <a:ext cx="10515600" cy="2612856"/>
          </a:xfrm>
        </p:spPr>
      </p:pic>
    </p:spTree>
    <p:extLst>
      <p:ext uri="{BB962C8B-B14F-4D97-AF65-F5344CB8AC3E}">
        <p14:creationId xmlns:p14="http://schemas.microsoft.com/office/powerpoint/2010/main" val="132508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518FE-2F1B-8CE0-92B6-9CFB669B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5CDC-F964-F02E-8E11-B72603E4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ISO/IEC/IEEE 15288 </a:t>
            </a:r>
          </a:p>
        </p:txBody>
      </p:sp>
      <p:pic>
        <p:nvPicPr>
          <p:cNvPr id="5" name="Content Placeholder 4" descr="A diagram of a system life cycle process&#10;&#10;Description automatically generated">
            <a:extLst>
              <a:ext uri="{FF2B5EF4-FFF2-40B4-BE49-F238E27FC236}">
                <a16:creationId xmlns:a16="http://schemas.microsoft.com/office/drawing/2014/main" id="{F5B6976C-192A-2142-5CE0-47C8EC1FB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976" y="1825625"/>
            <a:ext cx="5010048" cy="4351338"/>
          </a:xfrm>
        </p:spPr>
      </p:pic>
    </p:spTree>
    <p:extLst>
      <p:ext uri="{BB962C8B-B14F-4D97-AF65-F5344CB8AC3E}">
        <p14:creationId xmlns:p14="http://schemas.microsoft.com/office/powerpoint/2010/main" val="19904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537B1-A6F6-1D07-3F8C-193A9B0A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2C75-6FC4-0BA7-1F46-307F19F5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ISO/IEC/IEEE 15288 </a:t>
            </a:r>
          </a:p>
        </p:txBody>
      </p:sp>
      <p:pic>
        <p:nvPicPr>
          <p:cNvPr id="5" name="Content Placeholder 4" descr="A document with text on it&#10;&#10;Description automatically generated">
            <a:extLst>
              <a:ext uri="{FF2B5EF4-FFF2-40B4-BE49-F238E27FC236}">
                <a16:creationId xmlns:a16="http://schemas.microsoft.com/office/drawing/2014/main" id="{D9FE572D-EC57-91CB-780A-827821FCB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533" y="1825625"/>
            <a:ext cx="7900933" cy="4351338"/>
          </a:xfrm>
        </p:spPr>
      </p:pic>
    </p:spTree>
    <p:extLst>
      <p:ext uri="{BB962C8B-B14F-4D97-AF65-F5344CB8AC3E}">
        <p14:creationId xmlns:p14="http://schemas.microsoft.com/office/powerpoint/2010/main" val="374983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BB32-255D-D388-5F13-33B672B8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7E07-713D-3D14-8832-33E341E9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considered collections of standards.</a:t>
            </a:r>
          </a:p>
          <a:p>
            <a:r>
              <a:rPr lang="en-US" dirty="0"/>
              <a:t>How standards are interrelated.</a:t>
            </a:r>
          </a:p>
          <a:p>
            <a:r>
              <a:rPr lang="en-US" dirty="0"/>
              <a:t>How standards constrain products </a:t>
            </a:r>
            <a:r>
              <a:rPr lang="en-US"/>
              <a:t>and processes.</a:t>
            </a:r>
          </a:p>
        </p:txBody>
      </p:sp>
    </p:spTree>
    <p:extLst>
      <p:ext uri="{BB962C8B-B14F-4D97-AF65-F5344CB8AC3E}">
        <p14:creationId xmlns:p14="http://schemas.microsoft.com/office/powerpoint/2010/main" val="128852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B268-6379-69BB-4BFD-36BA8E19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Harmonized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C11A-2B0C-C942-5BF8-23A67B25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Standards compliance:</a:t>
            </a:r>
          </a:p>
          <a:p>
            <a:pPr lvl="1"/>
            <a:r>
              <a:rPr lang="en-US" dirty="0"/>
              <a:t>Is voluntary on the part of the complying organization.</a:t>
            </a:r>
          </a:p>
          <a:p>
            <a:pPr lvl="1"/>
            <a:r>
              <a:rPr lang="en-US" dirty="0"/>
              <a:t>Can be part of establishing regulatory compliance.</a:t>
            </a:r>
          </a:p>
          <a:p>
            <a:pPr lvl="1"/>
            <a:r>
              <a:rPr lang="en-US" dirty="0"/>
              <a:t>In the EU this can be particularly important as part of Harmonization across member states.</a:t>
            </a:r>
          </a:p>
          <a:p>
            <a:r>
              <a:rPr lang="en-US" dirty="0"/>
              <a:t>Definition: EU Regulation 1025/2012 defines the term harmonized standard as "</a:t>
            </a:r>
            <a:r>
              <a:rPr lang="en-US" i="1" dirty="0"/>
              <a:t>a European standard adopted on the basis of a request made by the Commission for the application of Union </a:t>
            </a:r>
            <a:r>
              <a:rPr lang="en-US" b="1" i="1" dirty="0" err="1"/>
              <a:t>harmonisation</a:t>
            </a:r>
            <a:r>
              <a:rPr lang="en-US" i="1" dirty="0"/>
              <a:t> legislation.</a:t>
            </a:r>
            <a:r>
              <a:rPr lang="en-US" dirty="0"/>
              <a:t>"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harmonized standards include:</a:t>
            </a:r>
          </a:p>
          <a:p>
            <a:pPr lvl="2"/>
            <a:r>
              <a:rPr lang="en-US" dirty="0"/>
              <a:t>EN IEC 62304: Software life-cycle processes for medical devices.</a:t>
            </a:r>
          </a:p>
          <a:p>
            <a:pPr lvl="2"/>
            <a:r>
              <a:rPr lang="en-US" dirty="0"/>
              <a:t>EN IEC 62366-1: Application of usability to medical devices</a:t>
            </a:r>
          </a:p>
          <a:p>
            <a:pPr lvl="2"/>
            <a:r>
              <a:rPr lang="en-US" dirty="0"/>
              <a:t>EN ISO 14971: Application of risk management to medical devices</a:t>
            </a:r>
          </a:p>
          <a:p>
            <a:pPr lvl="2"/>
            <a:r>
              <a:rPr lang="en-US" dirty="0"/>
              <a:t>EN IEC 60601-1: Medical electrical equipment and systems: Basic safety and essential performance</a:t>
            </a:r>
          </a:p>
          <a:p>
            <a:pPr lvl="2"/>
            <a:r>
              <a:rPr lang="en-US" dirty="0"/>
              <a:t>EN ISO 13485: Medical devices - Quality management systems - Requirements for regulatory purposes</a:t>
            </a:r>
          </a:p>
          <a:p>
            <a:r>
              <a:rPr lang="en-US" dirty="0"/>
              <a:t>Inadequacy</a:t>
            </a:r>
          </a:p>
        </p:txBody>
      </p:sp>
    </p:spTree>
    <p:extLst>
      <p:ext uri="{BB962C8B-B14F-4D97-AF65-F5344CB8AC3E}">
        <p14:creationId xmlns:p14="http://schemas.microsoft.com/office/powerpoint/2010/main" val="394410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91E6-D89A-8A55-580A-D02CB7D7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annexes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861A-998D-0624-FB81-71D78985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record the extent to which meeting a standard is accepted as complying with a regulation.</a:t>
            </a:r>
          </a:p>
          <a:p>
            <a:r>
              <a:rPr lang="en-US" dirty="0"/>
              <a:t>For more technical standards this can be a close match.</a:t>
            </a:r>
          </a:p>
          <a:p>
            <a:r>
              <a:rPr lang="en-US" dirty="0"/>
              <a:t>More procedural regulatory requirements are often more difficult to match in a standard:</a:t>
            </a:r>
          </a:p>
          <a:p>
            <a:pPr lvl="1"/>
            <a:r>
              <a:rPr lang="en-US" dirty="0"/>
              <a:t>Standards will not cover issues like registering products.</a:t>
            </a:r>
          </a:p>
          <a:p>
            <a:pPr lvl="1"/>
            <a:r>
              <a:rPr lang="en-US" dirty="0"/>
              <a:t>International standards generated by SDOs will avoid being too specific.</a:t>
            </a:r>
          </a:p>
        </p:txBody>
      </p:sp>
    </p:spTree>
    <p:extLst>
      <p:ext uri="{BB962C8B-B14F-4D97-AF65-F5344CB8AC3E}">
        <p14:creationId xmlns:p14="http://schemas.microsoft.com/office/powerpoint/2010/main" val="247349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114D-0D23-1E67-E20E-C581B6C5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Annexe</a:t>
            </a:r>
            <a:r>
              <a:rPr lang="en-US" dirty="0"/>
              <a:t> of ISO 14971 (Risk Management, Medical Devices)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0E3228-A2AC-AB74-4BC6-FC4DFDA41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034" y="1825625"/>
            <a:ext cx="7649932" cy="4351338"/>
          </a:xfrm>
        </p:spPr>
      </p:pic>
    </p:spTree>
    <p:extLst>
      <p:ext uri="{BB962C8B-B14F-4D97-AF65-F5344CB8AC3E}">
        <p14:creationId xmlns:p14="http://schemas.microsoft.com/office/powerpoint/2010/main" val="35373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3177-852B-4649-299E-BCEB8141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Annexe</a:t>
            </a:r>
            <a:r>
              <a:rPr lang="en-US" dirty="0"/>
              <a:t> of ISO 13485</a:t>
            </a:r>
          </a:p>
        </p:txBody>
      </p:sp>
      <p:pic>
        <p:nvPicPr>
          <p:cNvPr id="5" name="Content Placeholder 4" descr="A document with text on it&#10;&#10;Description automatically generated">
            <a:extLst>
              <a:ext uri="{FF2B5EF4-FFF2-40B4-BE49-F238E27FC236}">
                <a16:creationId xmlns:a16="http://schemas.microsoft.com/office/drawing/2014/main" id="{33CE9993-F614-33B5-7FB9-68CF27862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798" y="1825625"/>
            <a:ext cx="7596403" cy="4351338"/>
          </a:xfrm>
        </p:spPr>
      </p:pic>
    </p:spTree>
    <p:extLst>
      <p:ext uri="{BB962C8B-B14F-4D97-AF65-F5344CB8AC3E}">
        <p14:creationId xmlns:p14="http://schemas.microsoft.com/office/powerpoint/2010/main" val="377134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C576-4F9A-6434-D17D-8B6A84E9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Directive 93/42/EEC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D53C6C19-AACD-463B-6C4D-7AFF7331E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70" y="1690687"/>
            <a:ext cx="9470833" cy="5025999"/>
          </a:xfrm>
        </p:spPr>
      </p:pic>
    </p:spTree>
    <p:extLst>
      <p:ext uri="{BB962C8B-B14F-4D97-AF65-F5344CB8AC3E}">
        <p14:creationId xmlns:p14="http://schemas.microsoft.com/office/powerpoint/2010/main" val="51846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1EA-F3DF-2539-3A0F-12C492E3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Standards are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4BD3-CBDC-4097-6B39-4363ACCA4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Regulation: If the developer of a product requires regulatory compliance to a European regulator, this will often be achieved by meeting a harmonized standard.</a:t>
            </a:r>
          </a:p>
          <a:p>
            <a:r>
              <a:rPr lang="en-US" b="1" dirty="0"/>
              <a:t>International</a:t>
            </a:r>
            <a:r>
              <a:rPr lang="en-US" dirty="0"/>
              <a:t> standards reflect international consensus and this results in standards where compliance will allow considerable variation in implementation.</a:t>
            </a:r>
          </a:p>
          <a:p>
            <a:r>
              <a:rPr lang="en-US" b="1" dirty="0"/>
              <a:t>Regional: </a:t>
            </a:r>
            <a:r>
              <a:rPr lang="en-US" dirty="0"/>
              <a:t>These capture the needs of particular regions.  For example, at the moment the EU is considering how best to harmonize data protection for cross-border data flows that will likely result in a harmonized standard.</a:t>
            </a:r>
          </a:p>
          <a:p>
            <a:r>
              <a:rPr lang="en-US" b="1" dirty="0"/>
              <a:t>National</a:t>
            </a:r>
            <a:r>
              <a:rPr lang="en-US" dirty="0"/>
              <a:t>: These are necessary to capture national difference.  For example, there are differences in Medical Device approval between UK and EU.</a:t>
            </a:r>
          </a:p>
          <a:p>
            <a:r>
              <a:rPr lang="en-US" b="1" dirty="0"/>
              <a:t>Cross Reference</a:t>
            </a:r>
            <a:r>
              <a:rPr lang="en-US" dirty="0"/>
              <a:t>: Standards cross-refer and influence each other – most standards will list relevant other standards.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0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medical device&#10;&#10;Description automatically generated">
            <a:extLst>
              <a:ext uri="{FF2B5EF4-FFF2-40B4-BE49-F238E27FC236}">
                <a16:creationId xmlns:a16="http://schemas.microsoft.com/office/drawing/2014/main" id="{1AB692AC-1A14-2A52-8DEF-E5341C8661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81665" y="84025"/>
            <a:ext cx="8353168" cy="6773975"/>
          </a:xfrm>
        </p:spPr>
      </p:pic>
    </p:spTree>
    <p:extLst>
      <p:ext uri="{BB962C8B-B14F-4D97-AF65-F5344CB8AC3E}">
        <p14:creationId xmlns:p14="http://schemas.microsoft.com/office/powerpoint/2010/main" val="358742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787</Words>
  <Application>Microsoft Macintosh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Standards Working Together</vt:lpstr>
      <vt:lpstr>Standards and Regulation</vt:lpstr>
      <vt:lpstr>Harmonized Standards</vt:lpstr>
      <vt:lpstr>Z annexes</vt:lpstr>
      <vt:lpstr>Z Annexe of ISO 14971 (Risk Management, Medical Devices)</vt:lpstr>
      <vt:lpstr>Z Annexe of ISO 13485</vt:lpstr>
      <vt:lpstr>Council Directive 93/42/EEC</vt:lpstr>
      <vt:lpstr>What Standards are necessary?</vt:lpstr>
      <vt:lpstr>PowerPoint Presentation</vt:lpstr>
      <vt:lpstr>Deciding what standards are needed?</vt:lpstr>
      <vt:lpstr>Product Liability</vt:lpstr>
      <vt:lpstr>Liability covers digital</vt:lpstr>
      <vt:lpstr>Liability arising from non-compliance</vt:lpstr>
      <vt:lpstr>Checking for omissions and consistency</vt:lpstr>
      <vt:lpstr>Constraints on systems</vt:lpstr>
      <vt:lpstr>DO178 C</vt:lpstr>
      <vt:lpstr>Autosar architecture</vt:lpstr>
      <vt:lpstr>Product Related Constraints on Systems</vt:lpstr>
      <vt:lpstr>DICOM</vt:lpstr>
      <vt:lpstr>DICOM Conformance</vt:lpstr>
      <vt:lpstr>Typical MISRA-C constraint</vt:lpstr>
      <vt:lpstr>Process Related constraints on systems</vt:lpstr>
      <vt:lpstr>BS ISO/IEC/IEEE 15288 </vt:lpstr>
      <vt:lpstr>BS ISO/IEC/IEEE 15288 </vt:lpstr>
      <vt:lpstr>BS ISO/IEC/IEEE 15288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Working Together</dc:title>
  <dc:creator>Stuart Anderson</dc:creator>
  <cp:lastModifiedBy>Stuart Anderson</cp:lastModifiedBy>
  <cp:revision>1</cp:revision>
  <dcterms:created xsi:type="dcterms:W3CDTF">2024-02-25T21:17:16Z</dcterms:created>
  <dcterms:modified xsi:type="dcterms:W3CDTF">2024-02-29T08:51:10Z</dcterms:modified>
</cp:coreProperties>
</file>