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832BE9-EC27-1C46-A79D-6474EEA3E00F}" v="14" dt="2024-03-03T23:17:12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3FFC-4673-B9C5-7FC4-C048B9A87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311D7-14ED-3B63-EBCA-42C294F14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FE27C-62E0-4597-3500-013E66EC7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83CE-C585-7543-9E54-2B180D4BABD5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53C35-0F09-2272-1154-7BD11636E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B8490-1F42-1B35-D58B-A5E708E1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C03E-7E46-D447-A2B7-B06E78E5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7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216CE-8BC1-8B56-9A90-6C4E6DC1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D5D94-A8B3-03AF-6CF4-B8A1559DD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AC353-0346-00EA-D483-B5027C1F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83CE-C585-7543-9E54-2B180D4BABD5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7BEA8-2BDA-6DEF-4992-A90C94E6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B2BCB-B41B-66CD-285B-9304DD6A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C03E-7E46-D447-A2B7-B06E78E5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5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527208-0581-3E03-0EA2-B73E59DD6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D384D9-00B9-84EB-4C9D-D7010C98B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F01E8-B3B5-B6E6-B7DB-BDA8B84E8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83CE-C585-7543-9E54-2B180D4BABD5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AB8F0-3282-6080-CB7B-D0056A08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FD6F1-D992-9B6D-624C-D9254BA9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C03E-7E46-D447-A2B7-B06E78E5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6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D121-644B-7CEF-8FC7-BC7389B9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6BF93-268C-4F52-EA02-32DACBF62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5967E-B9F8-EF36-FAAE-75BB915AE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83CE-C585-7543-9E54-2B180D4BABD5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DE38-F6C3-537F-3596-F396AB97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EB852-BE20-CD4C-4027-2343838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C03E-7E46-D447-A2B7-B06E78E5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073F-8D94-FF5C-A092-AA34DF05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C9B52-4F24-019A-CF08-E0D5A75E4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8E344-8B09-38E4-702B-496D2C64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83CE-C585-7543-9E54-2B180D4BABD5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E9F51-9395-1B47-568A-C111ADF1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B541A-44F7-09CC-EDB3-E43B6D30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C03E-7E46-D447-A2B7-B06E78E5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6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21F8-BFC9-C2C9-88DB-6FB33F34C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5882A-4BDD-196E-8A1C-5B2A38BEE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03913-88A4-50EE-A9A9-6A8850899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7B5B0-7855-5387-2871-0348B5C36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83CE-C585-7543-9E54-2B180D4BABD5}" type="datetimeFigureOut">
              <a:rPr lang="en-US" smtClean="0"/>
              <a:t>3/3/24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EE7BE-4CB3-D017-2133-CC25593D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0D42-C9B2-3518-0278-AECEE9C6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C03E-7E46-D447-A2B7-B06E78E5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1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71DB9-CC15-FD47-2214-672F641C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E2747-53F6-C700-6909-E4F88B34B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7EE52-D506-3D73-5DEA-41C1DF05C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BFAE5-3110-5A8E-1542-8503B750A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3838DC-485B-10C2-322C-BE3B0EDF0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EBC5EB-6DD0-1108-48D0-0A906AF4A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83CE-C585-7543-9E54-2B180D4BABD5}" type="datetimeFigureOut">
              <a:rPr lang="en-US" smtClean="0"/>
              <a:t>3/3/24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E607F9-5DB6-3D74-ED18-90A82D35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06521-F01C-067B-DD54-2C677D8D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C03E-7E46-D447-A2B7-B06E78E5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9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0EC7E-0879-97D2-EA96-81511493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B4B06-035B-2B95-B81B-0C0A895B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83CE-C585-7543-9E54-2B180D4BABD5}" type="datetimeFigureOut">
              <a:rPr lang="en-US" smtClean="0"/>
              <a:t>3/3/24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8B8C2-3C0E-0C8D-5A51-2DE2745F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EB601-8634-8DDC-B34F-D4340212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C03E-7E46-D447-A2B7-B06E78E5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AD2FE-AB13-8ED9-B2A8-4ED151083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83CE-C585-7543-9E54-2B180D4BABD5}" type="datetimeFigureOut">
              <a:rPr lang="en-US" smtClean="0"/>
              <a:t>3/3/24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AFD0F0-EF13-C2E2-D99B-19A0D51C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141DA-9FC8-607D-EE12-95F5EF693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C03E-7E46-D447-A2B7-B06E78E5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3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021F-DC8C-06B1-247F-A406AF9C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2D680-0EF0-F12D-D8D5-FE3318C24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0D640-7F0E-C605-A84E-687ECB7D9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A2693-2DB3-8626-3A91-98293257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83CE-C585-7543-9E54-2B180D4BABD5}" type="datetimeFigureOut">
              <a:rPr lang="en-US" smtClean="0"/>
              <a:t>3/3/24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BA1FB-3ED8-E365-5868-B2C5D0147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6C720-39EC-29C0-A023-DCC1BBE6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C03E-7E46-D447-A2B7-B06E78E5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1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99A3-1E9C-2FB8-5557-A65EA6644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F7022A-DF93-CBDA-86C1-CA3D1E505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F5B27-E260-B783-D96A-EA6DB842E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92FCB-C06E-6DDA-B9F3-7A03DCE60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83CE-C585-7543-9E54-2B180D4BABD5}" type="datetimeFigureOut">
              <a:rPr lang="en-US" smtClean="0"/>
              <a:t>3/3/24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82E93-6F7D-2FF5-9F5E-647E385D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6BD3E-844E-0E5A-3D2C-840A7772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C03E-7E46-D447-A2B7-B06E78E5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4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18E49-45C6-7028-F45F-9DE19855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83A2B-135F-F68E-DBDD-6E8558A25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731B7-58B6-661B-E44C-9206107EF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183CE-C585-7543-9E54-2B180D4BABD5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D0C6A-2A1C-3A1C-B353-838A4EE70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E8250-CA35-459A-FFCC-960018D38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7C03E-7E46-D447-A2B7-B06E78E5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C67B-F3D1-F12E-0A3F-2FE216682A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Evidence from Standards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0BFEA-9029-1E29-944B-68B4B916D2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SCSD Lecture</a:t>
            </a:r>
          </a:p>
          <a:p>
            <a:r>
              <a:rPr lang="en-US" dirty="0"/>
              <a:t>Monday 4 March</a:t>
            </a:r>
          </a:p>
        </p:txBody>
      </p:sp>
    </p:spTree>
    <p:extLst>
      <p:ext uri="{BB962C8B-B14F-4D97-AF65-F5344CB8AC3E}">
        <p14:creationId xmlns:p14="http://schemas.microsoft.com/office/powerpoint/2010/main" val="4252787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C366A-CE91-20F5-1A09-4C3C5F58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736E4-C9A2-9159-AFAB-21C0202D7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Permits a </a:t>
            </a:r>
            <a:r>
              <a:rPr lang="en-US" dirty="0" err="1"/>
              <a:t>manufacxturer</a:t>
            </a:r>
            <a:r>
              <a:rPr lang="en-US" dirty="0"/>
              <a:t> of the software to avoid the requirements of clauses 5-9.</a:t>
            </a:r>
          </a:p>
          <a:p>
            <a:r>
              <a:rPr lang="en-US" dirty="0"/>
              <a:t>By risk managing the legacy software against the standard approach and closing any gaps.</a:t>
            </a:r>
          </a:p>
        </p:txBody>
      </p:sp>
    </p:spTree>
    <p:extLst>
      <p:ext uri="{BB962C8B-B14F-4D97-AF65-F5344CB8AC3E}">
        <p14:creationId xmlns:p14="http://schemas.microsoft.com/office/powerpoint/2010/main" val="633240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04FD0-3596-F1ED-1F9B-44FE1D09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Clause 5 (waterfall stages)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26EB7-8EBB-9C5D-6F8B-9209BB9D0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5.1: Software Development Planning</a:t>
            </a:r>
          </a:p>
          <a:p>
            <a:r>
              <a:rPr lang="en-US" dirty="0"/>
              <a:t>5.2 Software Requirements Planning</a:t>
            </a:r>
          </a:p>
          <a:p>
            <a:r>
              <a:rPr lang="en-US" dirty="0"/>
              <a:t>5.3 Software Architectural Design</a:t>
            </a:r>
          </a:p>
          <a:p>
            <a:r>
              <a:rPr lang="en-US" dirty="0"/>
              <a:t>5.4 Software Detailed Plan</a:t>
            </a:r>
          </a:p>
          <a:p>
            <a:r>
              <a:rPr lang="en-US" dirty="0"/>
              <a:t>5.5 Software Unit Implementation</a:t>
            </a:r>
          </a:p>
          <a:p>
            <a:r>
              <a:rPr lang="en-US" dirty="0"/>
              <a:t>5.6 Software Integration and Integration Testing</a:t>
            </a:r>
          </a:p>
          <a:p>
            <a:r>
              <a:rPr lang="en-US" dirty="0"/>
              <a:t>5.7 Software System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2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EEB2-4414-D730-5160-764D48AB2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Realising</a:t>
            </a:r>
            <a:r>
              <a:rPr lang="en-US" dirty="0"/>
              <a:t> Clause 5</a:t>
            </a:r>
          </a:p>
        </p:txBody>
      </p:sp>
      <p:pic>
        <p:nvPicPr>
          <p:cNvPr id="5" name="Content Placeholder 4" descr="A white rectangular box with black text&#10;&#10;Description automatically generated">
            <a:extLst>
              <a:ext uri="{FF2B5EF4-FFF2-40B4-BE49-F238E27FC236}">
                <a16:creationId xmlns:a16="http://schemas.microsoft.com/office/drawing/2014/main" id="{B13AE6B1-13E1-80D7-2634-DE533C85F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2333"/>
            <a:ext cx="10515600" cy="4057921"/>
          </a:xfrm>
        </p:spPr>
      </p:pic>
    </p:spTree>
    <p:extLst>
      <p:ext uri="{BB962C8B-B14F-4D97-AF65-F5344CB8AC3E}">
        <p14:creationId xmlns:p14="http://schemas.microsoft.com/office/powerpoint/2010/main" val="162066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A5C38-9630-47F2-C9DE-E3BD4681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21B8A12D-5A9D-677D-7434-8B8B94D11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092" y="1825625"/>
            <a:ext cx="9971816" cy="4351338"/>
          </a:xfrm>
        </p:spPr>
      </p:pic>
    </p:spTree>
    <p:extLst>
      <p:ext uri="{BB962C8B-B14F-4D97-AF65-F5344CB8AC3E}">
        <p14:creationId xmlns:p14="http://schemas.microsoft.com/office/powerpoint/2010/main" val="4169659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82EE6-E805-11D7-A6E0-8F056F14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Subclauses provide detail e.g. 5.2.2</a:t>
            </a:r>
          </a:p>
        </p:txBody>
      </p:sp>
      <p:pic>
        <p:nvPicPr>
          <p:cNvPr id="5" name="Content Placeholder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E5FBA20E-20C2-2224-69CB-FC183BDF1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21" y="1825625"/>
            <a:ext cx="9620357" cy="4351338"/>
          </a:xfrm>
        </p:spPr>
      </p:pic>
    </p:spTree>
    <p:extLst>
      <p:ext uri="{BB962C8B-B14F-4D97-AF65-F5344CB8AC3E}">
        <p14:creationId xmlns:p14="http://schemas.microsoft.com/office/powerpoint/2010/main" val="1994778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7CEA8-105B-097D-6925-553C8FF6C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5.2.2 Continued</a:t>
            </a:r>
          </a:p>
        </p:txBody>
      </p:sp>
      <p:pic>
        <p:nvPicPr>
          <p:cNvPr id="5" name="Content Placeholder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71C349EE-6BB2-AD36-167F-5EF7FF9BD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653" y="1825625"/>
            <a:ext cx="8502693" cy="4351338"/>
          </a:xfrm>
        </p:spPr>
      </p:pic>
    </p:spTree>
    <p:extLst>
      <p:ext uri="{BB962C8B-B14F-4D97-AF65-F5344CB8AC3E}">
        <p14:creationId xmlns:p14="http://schemas.microsoft.com/office/powerpoint/2010/main" val="400735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2D5E8-917F-F432-0FFA-55FEA781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5.2.2 Concluded</a:t>
            </a:r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038956F-1A7A-8B65-A9C9-24F0B108A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91535"/>
            <a:ext cx="8716676" cy="3519200"/>
          </a:xfr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93D7DD1-F45C-4667-6E7B-F0AA7EBFA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910735"/>
            <a:ext cx="8529742" cy="17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14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ED8D-FD20-3227-0D3E-9C80DB3D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Clause 6: Software Maintenance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DB151-76F3-2730-A416-E9D9B9E5F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6.1 Establish Software Maintenance Plan</a:t>
            </a:r>
          </a:p>
          <a:p>
            <a:r>
              <a:rPr lang="en-US" dirty="0"/>
              <a:t>6.2 Problem and Modification analysis</a:t>
            </a:r>
          </a:p>
          <a:p>
            <a:r>
              <a:rPr lang="en-US" dirty="0"/>
              <a:t>6.3 Modification Implementation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91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4061-8B38-7A29-CFC0-3E9D3D161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Clause 7: Software Risk Management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D21C0-43CF-A124-E800-CB305BD42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7.1 Analysis of Software Contributing to Hazardous Situations: involves identifying software items and identifying how they might cause hazardous situations (particular mention of SOUP)</a:t>
            </a:r>
          </a:p>
          <a:p>
            <a:r>
              <a:rPr lang="en-US" dirty="0"/>
              <a:t>7.2 Risk Control Measures: all the situations identified in 7.1 should have appropriate risk control measures and they should be added to requirements and development planning.</a:t>
            </a:r>
          </a:p>
          <a:p>
            <a:r>
              <a:rPr lang="en-US" dirty="0"/>
              <a:t>7.3 Verification of Risk Control Measures</a:t>
            </a:r>
          </a:p>
          <a:p>
            <a:r>
              <a:rPr lang="en-US" dirty="0"/>
              <a:t>7.4 Risk Management of Software Changes: ensuring that changes to software are subject to similar measures to the original software.</a:t>
            </a:r>
          </a:p>
        </p:txBody>
      </p:sp>
    </p:spTree>
    <p:extLst>
      <p:ext uri="{BB962C8B-B14F-4D97-AF65-F5344CB8AC3E}">
        <p14:creationId xmlns:p14="http://schemas.microsoft.com/office/powerpoint/2010/main" val="973965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B09D-41EC-5379-593F-5840344E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of Risk Control Measures</a:t>
            </a:r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6B5ADBAB-8466-4879-5FA0-5A56805D0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152" y="1825625"/>
            <a:ext cx="8995695" cy="4351338"/>
          </a:xfrm>
        </p:spPr>
      </p:pic>
    </p:spTree>
    <p:extLst>
      <p:ext uri="{BB962C8B-B14F-4D97-AF65-F5344CB8AC3E}">
        <p14:creationId xmlns:p14="http://schemas.microsoft.com/office/powerpoint/2010/main" val="313561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CEF6B-398A-B3B8-9702-E5110A39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and Regulation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7614E8-7AAA-1654-7473-37750FE054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7"/>
            <a:ext cx="9775352" cy="456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B72ED7-DD2F-7711-176B-9BB1A137E542}"/>
              </a:ext>
            </a:extLst>
          </p:cNvPr>
          <p:cNvSpPr txBox="1"/>
          <p:nvPr/>
        </p:nvSpPr>
        <p:spPr>
          <a:xfrm>
            <a:off x="10354060" y="6308209"/>
            <a:ext cx="173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Johner</a:t>
            </a:r>
            <a:r>
              <a:rPr lang="en-US" i="1" dirty="0"/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2716364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491F-298F-5254-4936-1A4B5B31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D65CE-976B-8CB8-4E6E-0F534E8A4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IEC 62304 is primarily concerned with safety and processes to guarantee safety.</a:t>
            </a:r>
          </a:p>
          <a:p>
            <a:r>
              <a:rPr lang="en-US" dirty="0"/>
              <a:t>The emphasis is on the risk of the product in operation.</a:t>
            </a:r>
          </a:p>
          <a:p>
            <a:r>
              <a:rPr lang="en-US" dirty="0"/>
              <a:t>Processes are structured to ensure risk is managed effectively </a:t>
            </a:r>
          </a:p>
          <a:p>
            <a:r>
              <a:rPr lang="en-US" dirty="0"/>
              <a:t>This is achieved by:</a:t>
            </a:r>
          </a:p>
          <a:p>
            <a:pPr lvl="1"/>
            <a:r>
              <a:rPr lang="en-US" dirty="0"/>
              <a:t>prescribing processes that are sensitive to risk classification</a:t>
            </a:r>
          </a:p>
          <a:p>
            <a:pPr lvl="1"/>
            <a:r>
              <a:rPr lang="en-US" dirty="0"/>
              <a:t>Requiring effective risk management (ISO 14971)</a:t>
            </a:r>
          </a:p>
          <a:p>
            <a:pPr lvl="1"/>
            <a:r>
              <a:rPr lang="en-US" dirty="0"/>
              <a:t>Requiring that quality is effectively managed (ISO 13485)</a:t>
            </a:r>
          </a:p>
          <a:p>
            <a:pPr lvl="1"/>
            <a:r>
              <a:rPr lang="en-US" dirty="0"/>
              <a:t>ISO 13485 requires effective document management that organizes the evidence generated by </a:t>
            </a:r>
            <a:r>
              <a:rPr lang="en-US"/>
              <a:t>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8CBD5-2A50-5FC1-9525-9B1200BCA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62304</a:t>
            </a:r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78BA68A7-0037-6A97-6072-E35A81F91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356" y="1690688"/>
            <a:ext cx="11487219" cy="3400296"/>
          </a:xfrm>
        </p:spPr>
      </p:pic>
    </p:spTree>
    <p:extLst>
      <p:ext uri="{BB962C8B-B14F-4D97-AF65-F5344CB8AC3E}">
        <p14:creationId xmlns:p14="http://schemas.microsoft.com/office/powerpoint/2010/main" val="186744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2E73-9548-C850-1D0A-7F5E37B2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IEC 62304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B021A-2056-4EB8-BBB9-0577FE40E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Clause 4: General Requirements – QMS, Risk, Safety, Legacy Software</a:t>
            </a:r>
          </a:p>
          <a:p>
            <a:r>
              <a:rPr lang="en-US" dirty="0"/>
              <a:t>Clause 5: Software Development Process – see next slides</a:t>
            </a:r>
          </a:p>
          <a:p>
            <a:r>
              <a:rPr lang="en-US" dirty="0"/>
              <a:t>Clause 6: Software Maintenance Process – see next slides</a:t>
            </a:r>
          </a:p>
          <a:p>
            <a:r>
              <a:rPr lang="en-US" dirty="0"/>
              <a:t>Clause 7: Software Risk Management Process – ISO 14971</a:t>
            </a:r>
          </a:p>
          <a:p>
            <a:r>
              <a:rPr lang="en-US" dirty="0"/>
              <a:t>Clause 8: Software Configuration Management Process </a:t>
            </a:r>
          </a:p>
          <a:p>
            <a:r>
              <a:rPr lang="en-US" dirty="0"/>
              <a:t>Clause 9: Software Problem Resolution Process </a:t>
            </a:r>
          </a:p>
          <a:p>
            <a:r>
              <a:rPr lang="en-US" dirty="0"/>
              <a:t>Appendix A provides a rationale for the clauses of the standard against software safety classes</a:t>
            </a:r>
          </a:p>
          <a:p>
            <a:r>
              <a:rPr lang="en-US" dirty="0"/>
              <a:t>Appendix B provides informative guidance on the provisions of the standard</a:t>
            </a:r>
          </a:p>
          <a:p>
            <a:r>
              <a:rPr lang="en-US" dirty="0"/>
              <a:t>Appendix C covers the relationship to other standards</a:t>
            </a:r>
          </a:p>
          <a:p>
            <a:r>
              <a:rPr lang="en-US" dirty="0"/>
              <a:t>Appendix D covers implementation of the standard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ftware development process&#10;&#10;Description automatically generated">
            <a:extLst>
              <a:ext uri="{FF2B5EF4-FFF2-40B4-BE49-F238E27FC236}">
                <a16:creationId xmlns:a16="http://schemas.microsoft.com/office/drawing/2014/main" id="{45FB84C0-14A3-F149-AF2A-F8108067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5" y="0"/>
            <a:ext cx="12107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2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ftware maintenance process&#10;&#10;Description automatically generated">
            <a:extLst>
              <a:ext uri="{FF2B5EF4-FFF2-40B4-BE49-F238E27FC236}">
                <a16:creationId xmlns:a16="http://schemas.microsoft.com/office/drawing/2014/main" id="{EB02E54C-D9BB-A270-749E-03D253296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43" y="8915"/>
            <a:ext cx="11911914" cy="684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5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FB49C-B897-5D09-099B-DB95EFCC2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Management and Risk Management</a:t>
            </a:r>
          </a:p>
        </p:txBody>
      </p:sp>
      <p:pic>
        <p:nvPicPr>
          <p:cNvPr id="5" name="Content Placeholder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5A95F0BF-BE69-4BE8-949E-F3498B99A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47187"/>
            <a:ext cx="10515600" cy="3508213"/>
          </a:xfrm>
        </p:spPr>
      </p:pic>
    </p:spTree>
    <p:extLst>
      <p:ext uri="{BB962C8B-B14F-4D97-AF65-F5344CB8AC3E}">
        <p14:creationId xmlns:p14="http://schemas.microsoft.com/office/powerpoint/2010/main" val="269941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oftware safety classification&#10;&#10;Description automatically generated">
            <a:extLst>
              <a:ext uri="{FF2B5EF4-FFF2-40B4-BE49-F238E27FC236}">
                <a16:creationId xmlns:a16="http://schemas.microsoft.com/office/drawing/2014/main" id="{E6E09133-6209-4CB2-EFC4-DC99236FB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904" y="0"/>
            <a:ext cx="7772400" cy="65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2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ADA1A-9E0F-DAD6-BFAC-684A692C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Classes</a:t>
            </a:r>
          </a:p>
        </p:txBody>
      </p:sp>
      <p:pic>
        <p:nvPicPr>
          <p:cNvPr id="5" name="Content Placeholder 4" descr="A document with black text&#10;&#10;Description automatically generated">
            <a:extLst>
              <a:ext uri="{FF2B5EF4-FFF2-40B4-BE49-F238E27FC236}">
                <a16:creationId xmlns:a16="http://schemas.microsoft.com/office/drawing/2014/main" id="{D31267EE-E909-D196-7C3B-F37B1214B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121" y="1825625"/>
            <a:ext cx="9667758" cy="4351338"/>
          </a:xfrm>
        </p:spPr>
      </p:pic>
    </p:spTree>
    <p:extLst>
      <p:ext uri="{BB962C8B-B14F-4D97-AF65-F5344CB8AC3E}">
        <p14:creationId xmlns:p14="http://schemas.microsoft.com/office/powerpoint/2010/main" val="1381935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403</Words>
  <Application>Microsoft Macintosh PowerPoint</Application>
  <PresentationFormat>Widescreen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Evidence from Standards</vt:lpstr>
      <vt:lpstr>Standards and Regulation</vt:lpstr>
      <vt:lpstr>IEC 62304</vt:lpstr>
      <vt:lpstr>Structure of IEC 62304</vt:lpstr>
      <vt:lpstr>PowerPoint Presentation</vt:lpstr>
      <vt:lpstr>PowerPoint Presentation</vt:lpstr>
      <vt:lpstr>Quality Management and Risk Management</vt:lpstr>
      <vt:lpstr>PowerPoint Presentation</vt:lpstr>
      <vt:lpstr>Safety Classes</vt:lpstr>
      <vt:lpstr>Legacy Systems</vt:lpstr>
      <vt:lpstr>Clause 5 (waterfall stages)</vt:lpstr>
      <vt:lpstr>Realising Clause 5</vt:lpstr>
      <vt:lpstr>Consistency</vt:lpstr>
      <vt:lpstr>Subclauses provide detail e.g. 5.2.2</vt:lpstr>
      <vt:lpstr>5.2.2 Continued</vt:lpstr>
      <vt:lpstr>5.2.2 Concluded</vt:lpstr>
      <vt:lpstr>Clause 6: Software Maintenance Process</vt:lpstr>
      <vt:lpstr>Clause 7: Software Risk Management Process</vt:lpstr>
      <vt:lpstr>Verification of Risk Control Measures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Anderson</dc:creator>
  <cp:lastModifiedBy>Stuart Anderson</cp:lastModifiedBy>
  <cp:revision>1</cp:revision>
  <dcterms:created xsi:type="dcterms:W3CDTF">2024-03-03T21:13:17Z</dcterms:created>
  <dcterms:modified xsi:type="dcterms:W3CDTF">2024-03-03T23:26:47Z</dcterms:modified>
</cp:coreProperties>
</file>