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320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5" r:id="rId13"/>
    <p:sldId id="269" r:id="rId14"/>
    <p:sldId id="267" r:id="rId15"/>
    <p:sldId id="268" r:id="rId16"/>
    <p:sldId id="322" r:id="rId17"/>
    <p:sldId id="321" r:id="rId18"/>
    <p:sldId id="32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5F89DC-ED43-E148-8ABE-1C3B147A5D5E}" v="10" dt="2024-03-14T09:47:14.6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BF68E-2811-FB52-AAA7-92A1EE7B41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55D9D3-E948-F7C3-D5BD-B56019D2BF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32DB09-A8FF-98C5-995D-020D12C3B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0B30E-3277-C34F-BD74-91AA55FE947E}" type="datetimeFigureOut">
              <a:rPr lang="en-US" smtClean="0"/>
              <a:t>3/14/24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4FB424-265C-E3E3-4CC1-9108058F8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7EA75A-6A58-BDEF-4563-4B03FF0F7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682B2-E0E1-2848-B506-9308E12BB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07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5C783-729F-C7E0-EB1A-C397205F2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FD8FC2-3161-3568-E380-FFC0A210BA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0D2BF-4615-3E2D-34B9-FE2114331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0B30E-3277-C34F-BD74-91AA55FE947E}" type="datetimeFigureOut">
              <a:rPr lang="en-US" smtClean="0"/>
              <a:t>3/14/24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37D70-7A46-0F3C-D288-759A13A4F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A5F67-2E61-08F5-7B0B-D061B4AF1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682B2-E0E1-2848-B506-9308E12BB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23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354994-804E-3530-E323-F4E787363A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4E55FD-182C-2AED-E7A9-5C9C42A5CE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27BDB6-DF86-BDA1-1DA1-4B20C7C19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0B30E-3277-C34F-BD74-91AA55FE947E}" type="datetimeFigureOut">
              <a:rPr lang="en-US" smtClean="0"/>
              <a:t>3/14/24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C8E71-70F9-8289-14B5-4F22457FD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4A92B-3F73-5D6D-27DE-BE525FC51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682B2-E0E1-2848-B506-9308E12BB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4752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10363200" cy="19812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114800"/>
            <a:ext cx="10363200" cy="19812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FC6B18-1146-7C3F-6FCA-6F56DD646A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(c) Felix Redmill, 2011</a:t>
            </a: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61E930-21D1-80EB-896A-07E0A69517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CERN, May '11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237922-8A38-F4BD-E1AA-7981DEF810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B6C0FF-3CF5-7841-9C4D-56078A0686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0775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BEA39-B22E-9E6C-8EFB-A4FE21AA3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BEC46-BBFA-3307-95AC-0879C126B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70763-4711-B4CA-640E-DBFCD9C18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0B30E-3277-C34F-BD74-91AA55FE947E}" type="datetimeFigureOut">
              <a:rPr lang="en-US" smtClean="0"/>
              <a:t>3/14/24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120C9C-FF52-05EA-DC76-243A61DAF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0A7974-85B6-84BE-617F-99FAD29D9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682B2-E0E1-2848-B506-9308E12BB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453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8AB09-92D3-801F-73BA-1546B05E7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C67775-4ED6-82AD-5B78-9E2D379E09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3AB5A-7AC4-492C-48BD-841F86B8D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0B30E-3277-C34F-BD74-91AA55FE947E}" type="datetimeFigureOut">
              <a:rPr lang="en-US" smtClean="0"/>
              <a:t>3/14/24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ADD52-028C-A062-9BBF-81997AFED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DD8CD0-B181-1D63-EF70-E59CAFB61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682B2-E0E1-2848-B506-9308E12BB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282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C0DCA-BB30-827C-A704-1C52AABCA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75A3E-5F50-D8D7-0027-FF459FEAC0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076E5D-34BF-1236-3629-9D98966762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44DD31-8AED-704D-B501-22B7F7A1E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0B30E-3277-C34F-BD74-91AA55FE947E}" type="datetimeFigureOut">
              <a:rPr lang="en-US" smtClean="0"/>
              <a:t>3/14/24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7EC3B1-CDCB-B246-1239-DE4C426CB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50DC09-0B23-712F-C435-9A75B16B7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682B2-E0E1-2848-B506-9308E12BB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860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EA951-0985-4276-DE00-98C82569A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8C890-F4D9-77D9-9EB3-FF5EE1379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8E7A4B-04B1-AA42-4371-BAB804B0EC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301D94-EFB8-F170-B088-0A87528B4A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274F49-1661-B6F6-B2B2-5292E5FD42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C38F7D-FC01-070D-D13C-0F464AA22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0B30E-3277-C34F-BD74-91AA55FE947E}" type="datetimeFigureOut">
              <a:rPr lang="en-US" smtClean="0"/>
              <a:t>3/14/24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10F682-D6D3-C083-ABB8-5FF8CA62C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8E13F0-E8D7-CFEB-8AD5-729DDD208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682B2-E0E1-2848-B506-9308E12BB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665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C8224-EF91-7986-CC60-A6DECF5D7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9E3669-2B01-191E-C618-104661EDA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0B30E-3277-C34F-BD74-91AA55FE947E}" type="datetimeFigureOut">
              <a:rPr lang="en-US" smtClean="0"/>
              <a:t>3/14/24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2628D5-BC89-49A9-86DE-C307129C2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F1A902-3E89-50B9-9EB3-C34EED6E9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682B2-E0E1-2848-B506-9308E12BB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859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B8A053-7237-F13E-BD7B-AD53B2C67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0B30E-3277-C34F-BD74-91AA55FE947E}" type="datetimeFigureOut">
              <a:rPr lang="en-US" smtClean="0"/>
              <a:t>3/14/24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174661-AF02-64B2-04DA-71FD33B76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C6B94A-F6D2-ED76-8E31-2246118DF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682B2-E0E1-2848-B506-9308E12BB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278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88159-D4F9-103D-3D1E-A77E553A6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651AF1-73E9-E79D-51E7-D437D47CB8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06E123-A456-FF6D-2973-6FDD43568D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4208E7-FD8C-E9C7-96D3-A3958D4E6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0B30E-3277-C34F-BD74-91AA55FE947E}" type="datetimeFigureOut">
              <a:rPr lang="en-US" smtClean="0"/>
              <a:t>3/14/24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25E602-9FD6-58E3-291A-35D78BA55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DEC3EC-8E4B-FFDD-EC35-AB377871B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682B2-E0E1-2848-B506-9308E12BB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064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A07E3-4E59-9670-5B0D-965BF1314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5B9CA1-6AA1-9305-9E5D-B9B088E7E4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053CC4-8408-551F-E0C0-806E250810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C47DAF-0D07-B2FF-6A10-DDAD79E83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0B30E-3277-C34F-BD74-91AA55FE947E}" type="datetimeFigureOut">
              <a:rPr lang="en-US" smtClean="0"/>
              <a:t>3/14/24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BA9FD2-4D07-CE6B-06A7-9DE271F2B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243D71-9F6B-0247-49BF-547BDA848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682B2-E0E1-2848-B506-9308E12BB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867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9A639F-F07D-C069-EF8E-E98BC5DC9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C3A61E-A570-106A-897D-A996D7AE5A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0083FA-677E-AAF7-3A42-DB72632E4D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E0B30E-3277-C34F-BD74-91AA55FE947E}" type="datetimeFigureOut">
              <a:rPr lang="en-US" smtClean="0"/>
              <a:t>3/14/24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0CF74B-2D7F-C8A2-E956-3F58ABF575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7F0903-106C-0765-70D1-216FD109B2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9682B2-E0E1-2848-B506-9308E12BB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053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1A977-E9CB-696C-DD30-8E1F2EEC06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Safety Systems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6E13A2-45C3-DAD1-5E93-5F983DDE74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SCSD Lecture 14 Mar 2024</a:t>
            </a:r>
          </a:p>
        </p:txBody>
      </p:sp>
    </p:spTree>
    <p:extLst>
      <p:ext uri="{BB962C8B-B14F-4D97-AF65-F5344CB8AC3E}">
        <p14:creationId xmlns:p14="http://schemas.microsoft.com/office/powerpoint/2010/main" val="3425746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1B433-BA59-B441-F37D-246EADE89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IEC 61508 Software Development Lifecycle</a:t>
            </a:r>
          </a:p>
        </p:txBody>
      </p:sp>
      <p:pic>
        <p:nvPicPr>
          <p:cNvPr id="5" name="Content Placeholder 4" descr="A diagram of software development&#10;&#10;Description automatically generated">
            <a:extLst>
              <a:ext uri="{FF2B5EF4-FFF2-40B4-BE49-F238E27FC236}">
                <a16:creationId xmlns:a16="http://schemas.microsoft.com/office/drawing/2014/main" id="{B4CCE9D3-ECD5-D09E-0F7B-E488273049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40665" y="1690688"/>
            <a:ext cx="7510670" cy="5099217"/>
          </a:xfrm>
        </p:spPr>
      </p:pic>
    </p:spTree>
    <p:extLst>
      <p:ext uri="{BB962C8B-B14F-4D97-AF65-F5344CB8AC3E}">
        <p14:creationId xmlns:p14="http://schemas.microsoft.com/office/powerpoint/2010/main" val="31663136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73221-DD7A-0F23-F1B0-AB2C5EC67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Lifecycle Detailed Overview</a:t>
            </a:r>
          </a:p>
        </p:txBody>
      </p:sp>
      <p:pic>
        <p:nvPicPr>
          <p:cNvPr id="5" name="Content Placeholder 4" descr="A table of software safety lifecycle&#10;&#10;Description automatically generated">
            <a:extLst>
              <a:ext uri="{FF2B5EF4-FFF2-40B4-BE49-F238E27FC236}">
                <a16:creationId xmlns:a16="http://schemas.microsoft.com/office/drawing/2014/main" id="{1E0964C8-A0AC-1E69-9B82-A0B2CEB028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03443" y="1690688"/>
            <a:ext cx="6785113" cy="5132329"/>
          </a:xfrm>
        </p:spPr>
      </p:pic>
    </p:spTree>
    <p:extLst>
      <p:ext uri="{BB962C8B-B14F-4D97-AF65-F5344CB8AC3E}">
        <p14:creationId xmlns:p14="http://schemas.microsoft.com/office/powerpoint/2010/main" val="3170546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F1432-CCDF-B6D0-FDE0-DB2DE2139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Lifecycle</a:t>
            </a:r>
          </a:p>
        </p:txBody>
      </p:sp>
      <p:pic>
        <p:nvPicPr>
          <p:cNvPr id="5" name="Content Placeholder 4" descr="A table with text on it&#10;&#10;Description automatically generated">
            <a:extLst>
              <a:ext uri="{FF2B5EF4-FFF2-40B4-BE49-F238E27FC236}">
                <a16:creationId xmlns:a16="http://schemas.microsoft.com/office/drawing/2014/main" id="{B0C07ACD-918B-67C8-0110-8936F9EF89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17035" y="1690513"/>
            <a:ext cx="7957930" cy="5167487"/>
          </a:xfrm>
        </p:spPr>
      </p:pic>
    </p:spTree>
    <p:extLst>
      <p:ext uri="{BB962C8B-B14F-4D97-AF65-F5344CB8AC3E}">
        <p14:creationId xmlns:p14="http://schemas.microsoft.com/office/powerpoint/2010/main" val="4019798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61486-7AA9-71A3-24B8-9A2935779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guides the level of </a:t>
            </a:r>
            <a:r>
              <a:rPr lang="en-US" dirty="0" err="1"/>
              <a:t>rigour</a:t>
            </a:r>
            <a:r>
              <a:rPr lang="en-US" dirty="0"/>
              <a:t> in development</a:t>
            </a:r>
          </a:p>
        </p:txBody>
      </p:sp>
      <p:pic>
        <p:nvPicPr>
          <p:cNvPr id="5" name="Content Placeholder 4" descr="A diagram of a risk reduction&#10;&#10;Description automatically generated">
            <a:extLst>
              <a:ext uri="{FF2B5EF4-FFF2-40B4-BE49-F238E27FC236}">
                <a16:creationId xmlns:a16="http://schemas.microsoft.com/office/drawing/2014/main" id="{A5FD6CAF-746E-2EEB-12C6-23AA38D9A3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80321" y="1690688"/>
            <a:ext cx="9031357" cy="5099338"/>
          </a:xfrm>
        </p:spPr>
      </p:pic>
    </p:spTree>
    <p:extLst>
      <p:ext uri="{BB962C8B-B14F-4D97-AF65-F5344CB8AC3E}">
        <p14:creationId xmlns:p14="http://schemas.microsoft.com/office/powerpoint/2010/main" val="1441870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664EB-93B3-F599-9C83-B46A5D783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reduced to tolerable levels </a:t>
            </a:r>
          </a:p>
        </p:txBody>
      </p:sp>
      <p:pic>
        <p:nvPicPr>
          <p:cNvPr id="5" name="Content Placeholder 4" descr="A diagram of a risk reduction process&#10;&#10;Description automatically generated">
            <a:extLst>
              <a:ext uri="{FF2B5EF4-FFF2-40B4-BE49-F238E27FC236}">
                <a16:creationId xmlns:a16="http://schemas.microsoft.com/office/drawing/2014/main" id="{F6A354F9-C32C-9259-9F26-00E6B261A7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7"/>
            <a:ext cx="10141682" cy="4802187"/>
          </a:xfrm>
        </p:spPr>
      </p:pic>
    </p:spTree>
    <p:extLst>
      <p:ext uri="{BB962C8B-B14F-4D97-AF65-F5344CB8AC3E}">
        <p14:creationId xmlns:p14="http://schemas.microsoft.com/office/powerpoint/2010/main" val="1471023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53D65-527E-29C4-21C6-50EA9A7E2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ALARP: One approach to achieving tolerable risk</a:t>
            </a:r>
          </a:p>
        </p:txBody>
      </p:sp>
      <p:pic>
        <p:nvPicPr>
          <p:cNvPr id="5" name="Content Placeholder 4" descr="A diagram of a triangle&#10;&#10;Description automatically generated">
            <a:extLst>
              <a:ext uri="{FF2B5EF4-FFF2-40B4-BE49-F238E27FC236}">
                <a16:creationId xmlns:a16="http://schemas.microsoft.com/office/drawing/2014/main" id="{B339E77D-DFBC-A183-8EEC-ED95071B44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38230" y="1690688"/>
            <a:ext cx="6715539" cy="5121202"/>
          </a:xfrm>
        </p:spPr>
      </p:pic>
    </p:spTree>
    <p:extLst>
      <p:ext uri="{BB962C8B-B14F-4D97-AF65-F5344CB8AC3E}">
        <p14:creationId xmlns:p14="http://schemas.microsoft.com/office/powerpoint/2010/main" val="42601319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6C2DF-D50E-5BDF-EFBD-CDDF59DA4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Classes</a:t>
            </a:r>
          </a:p>
        </p:txBody>
      </p:sp>
      <p:pic>
        <p:nvPicPr>
          <p:cNvPr id="5" name="Content Placeholder 4" descr="A table with text on it&#10;&#10;Description automatically generated">
            <a:extLst>
              <a:ext uri="{FF2B5EF4-FFF2-40B4-BE49-F238E27FC236}">
                <a16:creationId xmlns:a16="http://schemas.microsoft.com/office/drawing/2014/main" id="{9DBDAD91-D409-AEB2-9647-36621A19C9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52716" y="1647530"/>
            <a:ext cx="8886568" cy="5210470"/>
          </a:xfrm>
        </p:spPr>
      </p:pic>
    </p:spTree>
    <p:extLst>
      <p:ext uri="{BB962C8B-B14F-4D97-AF65-F5344CB8AC3E}">
        <p14:creationId xmlns:p14="http://schemas.microsoft.com/office/powerpoint/2010/main" val="36688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34E99-F04E-629B-6E4B-5BB482D34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Classes</a:t>
            </a:r>
          </a:p>
        </p:txBody>
      </p:sp>
      <p:pic>
        <p:nvPicPr>
          <p:cNvPr id="5" name="Content Placeholder 4" descr="A white paper with black text&#10;&#10;Description automatically generated">
            <a:extLst>
              <a:ext uri="{FF2B5EF4-FFF2-40B4-BE49-F238E27FC236}">
                <a16:creationId xmlns:a16="http://schemas.microsoft.com/office/drawing/2014/main" id="{897F625D-8F2C-BD4F-19F9-6DBD9D30EC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7"/>
            <a:ext cx="10902558" cy="3924921"/>
          </a:xfrm>
        </p:spPr>
      </p:pic>
    </p:spTree>
    <p:extLst>
      <p:ext uri="{BB962C8B-B14F-4D97-AF65-F5344CB8AC3E}">
        <p14:creationId xmlns:p14="http://schemas.microsoft.com/office/powerpoint/2010/main" val="5728786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E747F-FE6D-7481-DA65-B2C951348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292F7-0ECB-1763-0B2D-121F48A860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Introduced IEC 61508</a:t>
            </a:r>
          </a:p>
          <a:p>
            <a:r>
              <a:rPr lang="en-US" dirty="0"/>
              <a:t>The overall lifecycle</a:t>
            </a:r>
          </a:p>
          <a:p>
            <a:r>
              <a:rPr lang="en-US" dirty="0"/>
              <a:t>The software lifecycle</a:t>
            </a:r>
          </a:p>
          <a:p>
            <a:r>
              <a:rPr lang="en-US" dirty="0"/>
              <a:t>Risk</a:t>
            </a:r>
          </a:p>
          <a:p>
            <a:r>
              <a:rPr lang="en-US" dirty="0"/>
              <a:t>How risk informs software development</a:t>
            </a:r>
          </a:p>
          <a:p>
            <a:r>
              <a:rPr lang="en-US" dirty="0"/>
              <a:t>Next lecture we will consider how this influences development practice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536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E09EF-10F6-F493-7F46-EE15C8027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IEC 61508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D0C77-9E21-6040-071A-F033006354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61508 is the basic standard for the safety of software-controlled equipment.</a:t>
            </a:r>
          </a:p>
          <a:p>
            <a:r>
              <a:rPr lang="en-US" dirty="0"/>
              <a:t>Over the next two lectures we will consider this in some detail because it introduces the basic ideas that have been incorporated into many standards for software products.</a:t>
            </a:r>
          </a:p>
          <a:p>
            <a:r>
              <a:rPr lang="en-US" dirty="0"/>
              <a:t>This will allow us to consider some specific techniques and how they are deployed.</a:t>
            </a:r>
          </a:p>
          <a:p>
            <a:r>
              <a:rPr lang="en-US" dirty="0"/>
              <a:t>61508 Considers the risks arising from the operation of the Equipment under control (EUC) </a:t>
            </a:r>
          </a:p>
          <a:p>
            <a:r>
              <a:rPr lang="en-US" dirty="0"/>
              <a:t>It is comprehensive but gives particular consideration to the realization of software.</a:t>
            </a:r>
          </a:p>
        </p:txBody>
      </p:sp>
    </p:spTree>
    <p:extLst>
      <p:ext uri="{BB962C8B-B14F-4D97-AF65-F5344CB8AC3E}">
        <p14:creationId xmlns:p14="http://schemas.microsoft.com/office/powerpoint/2010/main" val="3834342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026">
            <a:extLst>
              <a:ext uri="{FF2B5EF4-FFF2-40B4-BE49-F238E27FC236}">
                <a16:creationId xmlns:a16="http://schemas.microsoft.com/office/drawing/2014/main" id="{8905D24F-4643-ACF7-F648-102E4C303B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609600"/>
            <a:ext cx="7772400" cy="533400"/>
          </a:xfrm>
        </p:spPr>
        <p:txBody>
          <a:bodyPr/>
          <a:lstStyle/>
          <a:p>
            <a:r>
              <a:rPr lang="en-GB" altLang="en-US" sz="2800" b="1">
                <a:latin typeface="Geneva" panose="020B0503030404040204" pitchFamily="34" charset="0"/>
              </a:rPr>
              <a:t>APPLICATION OF IEC 61508</a:t>
            </a:r>
            <a:endParaRPr lang="en-GB" altLang="en-US" b="1">
              <a:solidFill>
                <a:schemeClr val="tx1"/>
              </a:solidFill>
              <a:latin typeface="Geneva" panose="020B0503030404040204" pitchFamily="34" charset="0"/>
            </a:endParaRPr>
          </a:p>
        </p:txBody>
      </p:sp>
      <p:graphicFrame>
        <p:nvGraphicFramePr>
          <p:cNvPr id="1026" name="Object 2">
            <a:extLst>
              <a:ext uri="{FF2B5EF4-FFF2-40B4-BE49-F238E27FC236}">
                <a16:creationId xmlns:a16="http://schemas.microsoft.com/office/drawing/2014/main" id="{542C9D3A-19D6-BA2E-B2C3-97480C26B2E7}"/>
              </a:ext>
            </a:extLst>
          </p:cNvPr>
          <p:cNvGraphicFramePr>
            <a:graphicFrameLocks noChangeAspect="1"/>
          </p:cNvGraphicFramePr>
          <p:nvPr>
            <p:ph sz="half" idx="1"/>
          </p:nvPr>
        </p:nvGraphicFramePr>
        <p:xfrm>
          <a:off x="3429001" y="1676400"/>
          <a:ext cx="5838825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19926300" imgH="6769100" progId="Word.Document.8">
                  <p:embed/>
                </p:oleObj>
              </mc:Choice>
              <mc:Fallback>
                <p:oleObj name="Document" r:id="rId2" imgW="19926300" imgH="6769100" progId="Word.Document.8">
                  <p:embed/>
                  <p:pic>
                    <p:nvPicPr>
                      <p:cNvPr id="1026" name="Object 2">
                        <a:extLst>
                          <a:ext uri="{FF2B5EF4-FFF2-40B4-BE49-F238E27FC236}">
                            <a16:creationId xmlns:a16="http://schemas.microsoft.com/office/drawing/2014/main" id="{542C9D3A-19D6-BA2E-B2C3-97480C26B2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1" y="1676400"/>
                        <a:ext cx="5838825" cy="198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1028">
            <a:extLst>
              <a:ext uri="{FF2B5EF4-FFF2-40B4-BE49-F238E27FC236}">
                <a16:creationId xmlns:a16="http://schemas.microsoft.com/office/drawing/2014/main" id="{99CDD029-311A-6F9E-D19A-0F746FE744B4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2209800" y="3962400"/>
            <a:ext cx="7772400" cy="2209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GB" altLang="en-US" sz="2000" b="1" dirty="0">
                <a:latin typeface="Geneva" panose="020B0503030404040204" pitchFamily="34" charset="0"/>
              </a:rPr>
              <a:t>There is equipment under control (EUC) which, with its control system, poses risks to its surroundings</a:t>
            </a:r>
          </a:p>
          <a:p>
            <a:pPr>
              <a:spcBef>
                <a:spcPct val="50000"/>
              </a:spcBef>
            </a:pPr>
            <a:r>
              <a:rPr lang="en-GB" altLang="en-US" sz="2000" b="1" dirty="0">
                <a:latin typeface="Geneva" panose="020B0503030404040204" pitchFamily="34" charset="0"/>
              </a:rPr>
              <a:t>The risks will be reduced to tolerable levels by safety functions</a:t>
            </a:r>
          </a:p>
          <a:p>
            <a:pPr>
              <a:spcBef>
                <a:spcPct val="50000"/>
              </a:spcBef>
            </a:pPr>
            <a:r>
              <a:rPr lang="en-GB" altLang="en-US" sz="2000" b="1" dirty="0">
                <a:latin typeface="Geneva" panose="020B0503030404040204" pitchFamily="34" charset="0"/>
              </a:rPr>
              <a:t>Safety functions are performed by E/E/PE systems</a:t>
            </a:r>
          </a:p>
        </p:txBody>
      </p:sp>
      <p:sp>
        <p:nvSpPr>
          <p:cNvPr id="1029" name="Date Placeholder 4">
            <a:extLst>
              <a:ext uri="{FF2B5EF4-FFF2-40B4-BE49-F238E27FC236}">
                <a16:creationId xmlns:a16="http://schemas.microsoft.com/office/drawing/2014/main" id="{F08FEDDF-34DC-714B-A80D-03C2D2E84BF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-60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-60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-60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-60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-60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0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0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0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0" charset="0"/>
                <a:ea typeface="MS PGothic" panose="020B0600070205080204" pitchFamily="34" charset="-128"/>
              </a:defRPr>
            </a:lvl9pPr>
          </a:lstStyle>
          <a:p>
            <a:r>
              <a:rPr lang="en-GB" altLang="en-US" sz="1400" dirty="0"/>
              <a:t>Ack: Felix </a:t>
            </a:r>
            <a:r>
              <a:rPr lang="en-GB" altLang="en-US" sz="1400" dirty="0" err="1"/>
              <a:t>Redmill</a:t>
            </a:r>
            <a:endParaRPr lang="en-US" altLang="en-US" sz="1400" dirty="0"/>
          </a:p>
        </p:txBody>
      </p:sp>
      <p:sp>
        <p:nvSpPr>
          <p:cNvPr id="1030" name="Slide Number Placeholder 5">
            <a:extLst>
              <a:ext uri="{FF2B5EF4-FFF2-40B4-BE49-F238E27FC236}">
                <a16:creationId xmlns:a16="http://schemas.microsoft.com/office/drawing/2014/main" id="{980309C7-6F05-521D-E11C-A2D32D5CB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-60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-60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-60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-60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-60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0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0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0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0" charset="0"/>
                <a:ea typeface="MS PGothic" panose="020B0600070205080204" pitchFamily="34" charset="-128"/>
              </a:defRPr>
            </a:lvl9pPr>
          </a:lstStyle>
          <a:p>
            <a:endParaRPr lang="en-US" altLang="en-US" sz="1400" dirty="0"/>
          </a:p>
        </p:txBody>
      </p:sp>
      <p:sp>
        <p:nvSpPr>
          <p:cNvPr id="1031" name="Footer Placeholder 6">
            <a:extLst>
              <a:ext uri="{FF2B5EF4-FFF2-40B4-BE49-F238E27FC236}">
                <a16:creationId xmlns:a16="http://schemas.microsoft.com/office/drawing/2014/main" id="{D9E6238D-BB2B-CEAD-DEF1-52030AADA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-60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-60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-60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-60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-60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0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0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0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0" charset="0"/>
                <a:ea typeface="MS PGothic" panose="020B0600070205080204" pitchFamily="34" charset="-128"/>
              </a:defRPr>
            </a:lvl9pPr>
          </a:lstStyle>
          <a:p>
            <a:endParaRPr lang="en-US" alt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54929-C847-01F9-D103-DC79BC91A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Overall Structure of 61508 series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5201AB-AD62-E673-12C6-0469EF5E5DF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We are mainly concerned with software.</a:t>
            </a:r>
          </a:p>
          <a:p>
            <a:r>
              <a:rPr lang="en-US" dirty="0"/>
              <a:t>However, software can only be </a:t>
            </a:r>
            <a:r>
              <a:rPr lang="en-US" dirty="0" err="1"/>
              <a:t>responsibe</a:t>
            </a:r>
            <a:r>
              <a:rPr lang="en-US" dirty="0"/>
              <a:t> for harm via the EUC.</a:t>
            </a:r>
          </a:p>
          <a:p>
            <a:r>
              <a:rPr lang="en-US" dirty="0"/>
              <a:t>Here we concentrate on Part 3: realization phase for safety-related software.</a:t>
            </a:r>
          </a:p>
        </p:txBody>
      </p:sp>
      <p:pic>
        <p:nvPicPr>
          <p:cNvPr id="7" name="Content Placeholder 6" descr="A diagram of a flowchart&#10;&#10;Description automatically generated">
            <a:extLst>
              <a:ext uri="{FF2B5EF4-FFF2-40B4-BE49-F238E27FC236}">
                <a16:creationId xmlns:a16="http://schemas.microsoft.com/office/drawing/2014/main" id="{FF64A991-0995-EA82-A53F-DE16734A129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7239" y="1825625"/>
            <a:ext cx="3342501" cy="4941089"/>
          </a:xfrm>
        </p:spPr>
      </p:pic>
    </p:spTree>
    <p:extLst>
      <p:ext uri="{BB962C8B-B14F-4D97-AF65-F5344CB8AC3E}">
        <p14:creationId xmlns:p14="http://schemas.microsoft.com/office/powerpoint/2010/main" val="1278201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9DD5B-9920-F57A-D672-86A4784F9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IEC 61509 Lifecycle</a:t>
            </a:r>
          </a:p>
        </p:txBody>
      </p:sp>
      <p:pic>
        <p:nvPicPr>
          <p:cNvPr id="5" name="Content Placeholder 4" descr="A diagram of a process&#10;&#10;Description automatically generated">
            <a:extLst>
              <a:ext uri="{FF2B5EF4-FFF2-40B4-BE49-F238E27FC236}">
                <a16:creationId xmlns:a16="http://schemas.microsoft.com/office/drawing/2014/main" id="{0798EEBE-5324-A4D5-234E-1011FA8641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650999"/>
            <a:ext cx="10340862" cy="4841875"/>
          </a:xfrm>
        </p:spPr>
      </p:pic>
    </p:spTree>
    <p:extLst>
      <p:ext uri="{BB962C8B-B14F-4D97-AF65-F5344CB8AC3E}">
        <p14:creationId xmlns:p14="http://schemas.microsoft.com/office/powerpoint/2010/main" val="512338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08CAE-50C8-008A-5783-B39E673D7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IEC 61509 Lifecycle</a:t>
            </a:r>
          </a:p>
        </p:txBody>
      </p:sp>
      <p:pic>
        <p:nvPicPr>
          <p:cNvPr id="5" name="Content Placeholder 4" descr="A diagram of a safety plan&#10;&#10;Description automatically generated">
            <a:extLst>
              <a:ext uri="{FF2B5EF4-FFF2-40B4-BE49-F238E27FC236}">
                <a16:creationId xmlns:a16="http://schemas.microsoft.com/office/drawing/2014/main" id="{22B4B47A-93C3-EE0C-879B-A6AC43DCB6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42491" y="1611175"/>
            <a:ext cx="8107017" cy="5124502"/>
          </a:xfrm>
        </p:spPr>
      </p:pic>
    </p:spTree>
    <p:extLst>
      <p:ext uri="{BB962C8B-B14F-4D97-AF65-F5344CB8AC3E}">
        <p14:creationId xmlns:p14="http://schemas.microsoft.com/office/powerpoint/2010/main" val="3450366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5FFF2-D78D-E3C2-75DF-3F606A87D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Hardware </a:t>
            </a:r>
            <a:r>
              <a:rPr lang="en-US" dirty="0" err="1"/>
              <a:t>Realisation</a:t>
            </a:r>
            <a:endParaRPr lang="en-US" dirty="0"/>
          </a:p>
        </p:txBody>
      </p:sp>
      <p:pic>
        <p:nvPicPr>
          <p:cNvPr id="5" name="Content Placeholder 4" descr="A diagram of a safety lifecycle&#10;&#10;Description automatically generated">
            <a:extLst>
              <a:ext uri="{FF2B5EF4-FFF2-40B4-BE49-F238E27FC236}">
                <a16:creationId xmlns:a16="http://schemas.microsoft.com/office/drawing/2014/main" id="{CB67D667-D91C-1A1D-B015-7B6A14B442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59935" y="1800019"/>
            <a:ext cx="7272130" cy="4937266"/>
          </a:xfrm>
        </p:spPr>
      </p:pic>
    </p:spTree>
    <p:extLst>
      <p:ext uri="{BB962C8B-B14F-4D97-AF65-F5344CB8AC3E}">
        <p14:creationId xmlns:p14="http://schemas.microsoft.com/office/powerpoint/2010/main" val="478287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02B90-1AF2-976B-319E-724926CB0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</a:t>
            </a:r>
            <a:r>
              <a:rPr lang="en-US" dirty="0" err="1"/>
              <a:t>Realisation</a:t>
            </a:r>
            <a:endParaRPr lang="en-US" dirty="0"/>
          </a:p>
        </p:txBody>
      </p:sp>
      <p:pic>
        <p:nvPicPr>
          <p:cNvPr id="5" name="Content Placeholder 4" descr="A diagram of software safety lifecycle&#10;&#10;Description automatically generated">
            <a:extLst>
              <a:ext uri="{FF2B5EF4-FFF2-40B4-BE49-F238E27FC236}">
                <a16:creationId xmlns:a16="http://schemas.microsoft.com/office/drawing/2014/main" id="{40A4D501-DA45-28B7-3BA7-83D8A0DBCD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0848" y="1718295"/>
            <a:ext cx="7570304" cy="5139705"/>
          </a:xfrm>
        </p:spPr>
      </p:pic>
    </p:spTree>
    <p:extLst>
      <p:ext uri="{BB962C8B-B14F-4D97-AF65-F5344CB8AC3E}">
        <p14:creationId xmlns:p14="http://schemas.microsoft.com/office/powerpoint/2010/main" val="979534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84569-29A9-F1E9-8F0B-1FCD8256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IEC 61508 Hardware/Software relationship</a:t>
            </a:r>
          </a:p>
        </p:txBody>
      </p:sp>
      <p:pic>
        <p:nvPicPr>
          <p:cNvPr id="5" name="Content Placeholder 4" descr="A diagram of a software system&#10;&#10;Description automatically generated">
            <a:extLst>
              <a:ext uri="{FF2B5EF4-FFF2-40B4-BE49-F238E27FC236}">
                <a16:creationId xmlns:a16="http://schemas.microsoft.com/office/drawing/2014/main" id="{50CDBA69-94EC-2442-EA82-20BA9439E0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0" y="1684555"/>
            <a:ext cx="7620000" cy="5173445"/>
          </a:xfrm>
        </p:spPr>
      </p:pic>
    </p:spTree>
    <p:extLst>
      <p:ext uri="{BB962C8B-B14F-4D97-AF65-F5344CB8AC3E}">
        <p14:creationId xmlns:p14="http://schemas.microsoft.com/office/powerpoint/2010/main" val="2971747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260</Words>
  <Application>Microsoft Macintosh PowerPoint</Application>
  <PresentationFormat>Widescreen</PresentationFormat>
  <Paragraphs>37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Aptos</vt:lpstr>
      <vt:lpstr>Aptos Display</vt:lpstr>
      <vt:lpstr>Arial</vt:lpstr>
      <vt:lpstr>Geneva</vt:lpstr>
      <vt:lpstr>Office Theme</vt:lpstr>
      <vt:lpstr>Microsoft Word 97 - 2004 Document</vt:lpstr>
      <vt:lpstr>Safety Systems</vt:lpstr>
      <vt:lpstr>IEC 61508</vt:lpstr>
      <vt:lpstr>APPLICATION OF IEC 61508</vt:lpstr>
      <vt:lpstr>Overall Structure of 61508 series</vt:lpstr>
      <vt:lpstr>IEC 61509 Lifecycle</vt:lpstr>
      <vt:lpstr>IEC 61509 Lifecycle</vt:lpstr>
      <vt:lpstr>Hardware Realisation</vt:lpstr>
      <vt:lpstr>Software Realisation</vt:lpstr>
      <vt:lpstr>IEC 61508 Hardware/Software relationship</vt:lpstr>
      <vt:lpstr>IEC 61508 Software Development Lifecycle</vt:lpstr>
      <vt:lpstr>Software Lifecycle Detailed Overview</vt:lpstr>
      <vt:lpstr>Software Lifecycle</vt:lpstr>
      <vt:lpstr>Risk guides the level of rigour in development</vt:lpstr>
      <vt:lpstr>Risk reduced to tolerable levels </vt:lpstr>
      <vt:lpstr>ALARP: One approach to achieving tolerable risk</vt:lpstr>
      <vt:lpstr>Risk Classes</vt:lpstr>
      <vt:lpstr>Risk Classes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Safety Systems</dc:title>
  <dc:creator>Stuart Anderson</dc:creator>
  <cp:lastModifiedBy>Stuart Anderson</cp:lastModifiedBy>
  <cp:revision>1</cp:revision>
  <dcterms:created xsi:type="dcterms:W3CDTF">2024-03-14T08:58:44Z</dcterms:created>
  <dcterms:modified xsi:type="dcterms:W3CDTF">2024-03-14T09:47:24Z</dcterms:modified>
</cp:coreProperties>
</file>