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1" r:id="rId7"/>
    <p:sldId id="260" r:id="rId8"/>
    <p:sldId id="266" r:id="rId9"/>
    <p:sldId id="267" r:id="rId10"/>
    <p:sldId id="268" r:id="rId11"/>
    <p:sldId id="263" r:id="rId12"/>
    <p:sldId id="269" r:id="rId13"/>
    <p:sldId id="270" r:id="rId14"/>
    <p:sldId id="271" r:id="rId15"/>
    <p:sldId id="272" r:id="rId16"/>
    <p:sldId id="273" r:id="rId17"/>
    <p:sldId id="274" r:id="rId18"/>
    <p:sldId id="264" r:id="rId19"/>
    <p:sldId id="275" r:id="rId20"/>
    <p:sldId id="277" r:id="rId21"/>
    <p:sldId id="276" r:id="rId22"/>
    <p:sldId id="278" r:id="rId23"/>
    <p:sldId id="279" r:id="rId24"/>
    <p:sldId id="265"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6697A-8166-CC47-BA18-5B11788E1DB8}" v="19" dt="2024-03-11T09:47:30.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3ECA-EEC3-6872-D7A7-F26C8C8CE2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C403569-5F1C-67E1-29F0-F1908678A4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92A737-C389-2CAE-7AD1-42BC14A44519}"/>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5" name="Footer Placeholder 4">
            <a:extLst>
              <a:ext uri="{FF2B5EF4-FFF2-40B4-BE49-F238E27FC236}">
                <a16:creationId xmlns:a16="http://schemas.microsoft.com/office/drawing/2014/main" id="{1295CE76-7DE8-20EE-1A34-266BD5922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FD33D-B12A-3B15-E38C-217D52A5F1AC}"/>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132962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585F-7CA0-2763-3A2C-4EA5F4500A8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A12C32-2371-69D5-3ED0-56F36919C8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73A26D-58BA-AA16-6A31-85ED56ABF983}"/>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5" name="Footer Placeholder 4">
            <a:extLst>
              <a:ext uri="{FF2B5EF4-FFF2-40B4-BE49-F238E27FC236}">
                <a16:creationId xmlns:a16="http://schemas.microsoft.com/office/drawing/2014/main" id="{5DBB3DF4-74B9-6673-E6D9-5A3B560FE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E6F13-03F6-019E-2616-527F6BD63DA2}"/>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388567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EF2887-A71D-545C-A652-0D510D2DA1A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DD3062-6B3C-2F3B-253E-103A2E013B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31FC9D-BB80-7BBD-D8EB-0EF8E4304D91}"/>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5" name="Footer Placeholder 4">
            <a:extLst>
              <a:ext uri="{FF2B5EF4-FFF2-40B4-BE49-F238E27FC236}">
                <a16:creationId xmlns:a16="http://schemas.microsoft.com/office/drawing/2014/main" id="{F13CA899-8EA1-27FA-3748-CDD3A2137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F8BCA-E11D-993F-4E64-96EEFAFAA3CE}"/>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275895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30D9-4D72-98D5-32D4-BC413B316FB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953EB2-E249-944B-7347-8C4D296B73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F85950-37AD-16C8-1A10-A826907370C9}"/>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5" name="Footer Placeholder 4">
            <a:extLst>
              <a:ext uri="{FF2B5EF4-FFF2-40B4-BE49-F238E27FC236}">
                <a16:creationId xmlns:a16="http://schemas.microsoft.com/office/drawing/2014/main" id="{13D954D4-83E0-2295-0069-9CFBA52DA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A8025-E2E3-2342-0E70-376E917C45F3}"/>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225808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ECDF-76C8-D190-2AA5-5FFD9ED78D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651C68-59C7-56E7-ABB8-09BB6718AE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059D3F-4736-A303-1FA1-41AF9DD85F08}"/>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5" name="Footer Placeholder 4">
            <a:extLst>
              <a:ext uri="{FF2B5EF4-FFF2-40B4-BE49-F238E27FC236}">
                <a16:creationId xmlns:a16="http://schemas.microsoft.com/office/drawing/2014/main" id="{93F5580B-909F-E33E-7696-9BD3EE43B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F91BE-3672-AF18-1A75-95A1EE39C06B}"/>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406141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1868-4007-5D3C-0AF7-C4CCD115EA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0F1401-3BEE-2615-C839-A56B38C997E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6FB39E6-EE26-671D-2FBC-8EE7A27BDAB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ECBCCD2-940B-6075-7112-092AEE781BEA}"/>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6" name="Footer Placeholder 5">
            <a:extLst>
              <a:ext uri="{FF2B5EF4-FFF2-40B4-BE49-F238E27FC236}">
                <a16:creationId xmlns:a16="http://schemas.microsoft.com/office/drawing/2014/main" id="{26D5FC3E-76C9-2868-5A41-1EED6D672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CA81A-D752-1F2C-85FC-EAE3B786A298}"/>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181867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1156-9088-BF7B-AC47-9C1CD3CBD39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D04ED44-00B4-6730-9493-DF1F633F8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521A19-D34D-9FF7-1250-10F26F71DC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13485E-B2F8-6A35-5BDD-F9E2BCE1A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7B0B6E-690F-2E43-C4DA-75C224DA6F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EE3A1F6-6185-F5BF-7D9D-85379B9F423D}"/>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8" name="Footer Placeholder 7">
            <a:extLst>
              <a:ext uri="{FF2B5EF4-FFF2-40B4-BE49-F238E27FC236}">
                <a16:creationId xmlns:a16="http://schemas.microsoft.com/office/drawing/2014/main" id="{CC6273EA-6EA6-B3A8-4B59-04C8170D21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76EBC-339F-820D-4073-30DF406DD79F}"/>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211420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B68B-B821-E254-9CB8-5E2EF6CC9C1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70C47D-92F0-71AE-C65C-64486E9F61DB}"/>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4" name="Footer Placeholder 3">
            <a:extLst>
              <a:ext uri="{FF2B5EF4-FFF2-40B4-BE49-F238E27FC236}">
                <a16:creationId xmlns:a16="http://schemas.microsoft.com/office/drawing/2014/main" id="{2EB573A6-7058-F393-D319-193548DA90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7CA06E-7649-ABFE-C50F-2A25D2666C61}"/>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361039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77E08-CA27-670D-1C3B-D9C2B6CCC3F5}"/>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3" name="Footer Placeholder 2">
            <a:extLst>
              <a:ext uri="{FF2B5EF4-FFF2-40B4-BE49-F238E27FC236}">
                <a16:creationId xmlns:a16="http://schemas.microsoft.com/office/drawing/2014/main" id="{11D22B17-D591-F5D2-1DBE-21C439B01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AA1BA2-9B32-7C51-EACA-E01C4F37D5B3}"/>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125846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D4ED-D16B-91DA-C05C-AB4233484C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0EC10BD-0F1F-1A5A-0C63-8E1357B6C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D62DEA-896A-62EB-590D-73ED9E81E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1BCEBA-980C-F12D-1952-4DD2C28D6C16}"/>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6" name="Footer Placeholder 5">
            <a:extLst>
              <a:ext uri="{FF2B5EF4-FFF2-40B4-BE49-F238E27FC236}">
                <a16:creationId xmlns:a16="http://schemas.microsoft.com/office/drawing/2014/main" id="{26567939-3C27-0D13-7F7E-17CBD7A41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89761-5096-BB89-4198-A73C0F343544}"/>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112618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3D8E-D116-1FBF-3D15-FDCB1AEB00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C15E89-3742-AD71-508E-5D2A9D78CC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252466-D919-4B6B-C4E6-43E8F50B6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FE811F-624B-C870-5351-B30675204C46}"/>
              </a:ext>
            </a:extLst>
          </p:cNvPr>
          <p:cNvSpPr>
            <a:spLocks noGrp="1"/>
          </p:cNvSpPr>
          <p:nvPr>
            <p:ph type="dt" sz="half" idx="10"/>
          </p:nvPr>
        </p:nvSpPr>
        <p:spPr/>
        <p:txBody>
          <a:bodyPr/>
          <a:lstStyle/>
          <a:p>
            <a:fld id="{DE3D9A38-A375-C341-BD17-1845B04A7381}" type="datetimeFigureOut">
              <a:rPr lang="en-US" smtClean="0"/>
              <a:t>3/8/24</a:t>
            </a:fld>
            <a:endParaRPr lang="en-US"/>
          </a:p>
        </p:txBody>
      </p:sp>
      <p:sp>
        <p:nvSpPr>
          <p:cNvPr id="6" name="Footer Placeholder 5">
            <a:extLst>
              <a:ext uri="{FF2B5EF4-FFF2-40B4-BE49-F238E27FC236}">
                <a16:creationId xmlns:a16="http://schemas.microsoft.com/office/drawing/2014/main" id="{7CABA37C-135A-FBDC-CE63-00B488D77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B1024-FA47-4FFD-20A5-065C3244EC84}"/>
              </a:ext>
            </a:extLst>
          </p:cNvPr>
          <p:cNvSpPr>
            <a:spLocks noGrp="1"/>
          </p:cNvSpPr>
          <p:nvPr>
            <p:ph type="sldNum" sz="quarter" idx="12"/>
          </p:nvPr>
        </p:nvSpPr>
        <p:spPr/>
        <p:txBody>
          <a:bodyPr/>
          <a:lstStyle/>
          <a:p>
            <a:fld id="{323F1BAE-AC26-B042-94A1-58B7C00F7ADC}" type="slidenum">
              <a:rPr lang="en-US" smtClean="0"/>
              <a:t>‹#›</a:t>
            </a:fld>
            <a:endParaRPr lang="en-US"/>
          </a:p>
        </p:txBody>
      </p:sp>
    </p:spTree>
    <p:extLst>
      <p:ext uri="{BB962C8B-B14F-4D97-AF65-F5344CB8AC3E}">
        <p14:creationId xmlns:p14="http://schemas.microsoft.com/office/powerpoint/2010/main" val="270570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D622E-43E2-9569-9BA8-45254CF85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904A12-D1C0-661B-B035-A11901B6E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51243F-5ACE-C577-5654-094E56BAA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3D9A38-A375-C341-BD17-1845B04A7381}" type="datetimeFigureOut">
              <a:rPr lang="en-US" smtClean="0"/>
              <a:t>3/8/24</a:t>
            </a:fld>
            <a:endParaRPr lang="en-US"/>
          </a:p>
        </p:txBody>
      </p:sp>
      <p:sp>
        <p:nvSpPr>
          <p:cNvPr id="5" name="Footer Placeholder 4">
            <a:extLst>
              <a:ext uri="{FF2B5EF4-FFF2-40B4-BE49-F238E27FC236}">
                <a16:creationId xmlns:a16="http://schemas.microsoft.com/office/drawing/2014/main" id="{7B8781FC-0A80-82E0-A158-D3BFA66EB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81A306-04B4-4858-56A1-DE502A2E5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3F1BAE-AC26-B042-94A1-58B7C00F7ADC}" type="slidenum">
              <a:rPr lang="en-US" smtClean="0"/>
              <a:t>‹#›</a:t>
            </a:fld>
            <a:endParaRPr lang="en-US"/>
          </a:p>
        </p:txBody>
      </p:sp>
    </p:spTree>
    <p:extLst>
      <p:ext uri="{BB962C8B-B14F-4D97-AF65-F5344CB8AC3E}">
        <p14:creationId xmlns:p14="http://schemas.microsoft.com/office/powerpoint/2010/main" val="157168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A2E1-9D58-9629-4D8A-B506F45E131A}"/>
              </a:ext>
            </a:extLst>
          </p:cNvPr>
          <p:cNvSpPr>
            <a:spLocks noGrp="1"/>
          </p:cNvSpPr>
          <p:nvPr>
            <p:ph type="ctrTitle"/>
          </p:nvPr>
        </p:nvSpPr>
        <p:spPr/>
        <p:txBody>
          <a:bodyPr/>
          <a:lstStyle/>
          <a:p>
            <a:r>
              <a:rPr lang="en-US" dirty="0"/>
              <a:t>Risk Management</a:t>
            </a:r>
          </a:p>
        </p:txBody>
      </p:sp>
      <p:sp>
        <p:nvSpPr>
          <p:cNvPr id="3" name="Subtitle 2">
            <a:extLst>
              <a:ext uri="{FF2B5EF4-FFF2-40B4-BE49-F238E27FC236}">
                <a16:creationId xmlns:a16="http://schemas.microsoft.com/office/drawing/2014/main" id="{C265CFCE-D335-64E3-24E6-1FC695A9C389}"/>
              </a:ext>
            </a:extLst>
          </p:cNvPr>
          <p:cNvSpPr>
            <a:spLocks noGrp="1"/>
          </p:cNvSpPr>
          <p:nvPr>
            <p:ph type="subTitle" idx="1"/>
          </p:nvPr>
        </p:nvSpPr>
        <p:spPr/>
        <p:txBody>
          <a:bodyPr/>
          <a:lstStyle/>
          <a:p>
            <a:r>
              <a:rPr lang="en-US" dirty="0"/>
              <a:t>SCSD 11th March 2024</a:t>
            </a:r>
          </a:p>
        </p:txBody>
      </p:sp>
    </p:spTree>
    <p:extLst>
      <p:ext uri="{BB962C8B-B14F-4D97-AF65-F5344CB8AC3E}">
        <p14:creationId xmlns:p14="http://schemas.microsoft.com/office/powerpoint/2010/main" val="377791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538A-273E-3BA9-4C74-BE5FAC9B8BB6}"/>
              </a:ext>
            </a:extLst>
          </p:cNvPr>
          <p:cNvSpPr>
            <a:spLocks noGrp="1"/>
          </p:cNvSpPr>
          <p:nvPr>
            <p:ph type="title"/>
          </p:nvPr>
        </p:nvSpPr>
        <p:spPr/>
        <p:txBody>
          <a:bodyPr/>
          <a:lstStyle/>
          <a:p>
            <a:r>
              <a:rPr lang="en-US" b="1" dirty="0"/>
              <a:t>Integration, Evaluation, Improvement</a:t>
            </a:r>
          </a:p>
        </p:txBody>
      </p:sp>
      <p:sp>
        <p:nvSpPr>
          <p:cNvPr id="3" name="Content Placeholder 2">
            <a:extLst>
              <a:ext uri="{FF2B5EF4-FFF2-40B4-BE49-F238E27FC236}">
                <a16:creationId xmlns:a16="http://schemas.microsoft.com/office/drawing/2014/main" id="{36752723-1A63-0F94-B45B-4523770779AC}"/>
              </a:ext>
            </a:extLst>
          </p:cNvPr>
          <p:cNvSpPr>
            <a:spLocks noGrp="1"/>
          </p:cNvSpPr>
          <p:nvPr>
            <p:ph idx="1"/>
          </p:nvPr>
        </p:nvSpPr>
        <p:spPr/>
        <p:txBody>
          <a:bodyPr>
            <a:normAutofit fontScale="92500"/>
          </a:bodyPr>
          <a:lstStyle/>
          <a:p>
            <a:r>
              <a:rPr lang="en-US" dirty="0"/>
              <a:t>Implementation: </a:t>
            </a:r>
          </a:p>
          <a:p>
            <a:pPr lvl="1"/>
            <a:r>
              <a:rPr lang="en-US" dirty="0"/>
              <a:t>Plans that include timing and resources</a:t>
            </a:r>
          </a:p>
          <a:p>
            <a:pPr lvl="1"/>
            <a:r>
              <a:rPr lang="en-US" dirty="0"/>
              <a:t>Identifying roles – where, when, how, and by whom different types of decision are taken</a:t>
            </a:r>
          </a:p>
          <a:p>
            <a:pPr lvl="1"/>
            <a:r>
              <a:rPr lang="en-US" dirty="0"/>
              <a:t>Processes are well defined and aligned with risk management.</a:t>
            </a:r>
          </a:p>
          <a:p>
            <a:r>
              <a:rPr lang="en-US" dirty="0"/>
              <a:t>Evaluation: </a:t>
            </a:r>
          </a:p>
          <a:p>
            <a:pPr lvl="1"/>
            <a:r>
              <a:rPr lang="en-US" dirty="0"/>
              <a:t>is the risk management framework good at managing risk?  (How to measure?)</a:t>
            </a:r>
          </a:p>
          <a:p>
            <a:pPr lvl="1"/>
            <a:r>
              <a:rPr lang="en-US" dirty="0"/>
              <a:t>Decide if it is still fit for purpose in supporting business objectives</a:t>
            </a:r>
          </a:p>
          <a:p>
            <a:r>
              <a:rPr lang="en-US" dirty="0"/>
              <a:t>Improvement: </a:t>
            </a:r>
          </a:p>
          <a:p>
            <a:pPr lvl="1"/>
            <a:r>
              <a:rPr lang="en-US" dirty="0"/>
              <a:t>Adapting to take account of internal and external change </a:t>
            </a:r>
          </a:p>
          <a:p>
            <a:pPr lvl="1"/>
            <a:r>
              <a:rPr lang="en-US" dirty="0"/>
              <a:t>Continually improving to strengthen risk management </a:t>
            </a:r>
          </a:p>
        </p:txBody>
      </p:sp>
    </p:spTree>
    <p:extLst>
      <p:ext uri="{BB962C8B-B14F-4D97-AF65-F5344CB8AC3E}">
        <p14:creationId xmlns:p14="http://schemas.microsoft.com/office/powerpoint/2010/main" val="145641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64F3-1150-0977-F220-CBAE9CD4B7DF}"/>
              </a:ext>
            </a:extLst>
          </p:cNvPr>
          <p:cNvSpPr>
            <a:spLocks noGrp="1"/>
          </p:cNvSpPr>
          <p:nvPr>
            <p:ph type="title"/>
          </p:nvPr>
        </p:nvSpPr>
        <p:spPr/>
        <p:txBody>
          <a:bodyPr/>
          <a:lstStyle/>
          <a:p>
            <a:r>
              <a:rPr lang="en-US" dirty="0"/>
              <a:t>ISO 31000: Process (Clause 6)</a:t>
            </a:r>
          </a:p>
        </p:txBody>
      </p:sp>
      <p:pic>
        <p:nvPicPr>
          <p:cNvPr id="6" name="Content Placeholder 5" descr="A diagram of a risk management process&#10;&#10;Description automatically generated">
            <a:extLst>
              <a:ext uri="{FF2B5EF4-FFF2-40B4-BE49-F238E27FC236}">
                <a16:creationId xmlns:a16="http://schemas.microsoft.com/office/drawing/2014/main" id="{B81A45B3-35EC-C8BD-356A-61712DD27A45}"/>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375560" y="1825625"/>
            <a:ext cx="4106880" cy="4351338"/>
          </a:xfrm>
        </p:spPr>
      </p:pic>
      <p:sp>
        <p:nvSpPr>
          <p:cNvPr id="4" name="Content Placeholder 3">
            <a:extLst>
              <a:ext uri="{FF2B5EF4-FFF2-40B4-BE49-F238E27FC236}">
                <a16:creationId xmlns:a16="http://schemas.microsoft.com/office/drawing/2014/main" id="{1F0A8E02-0BF0-BD67-A996-98ECD79F040A}"/>
              </a:ext>
            </a:extLst>
          </p:cNvPr>
          <p:cNvSpPr>
            <a:spLocks noGrp="1"/>
          </p:cNvSpPr>
          <p:nvPr>
            <p:ph sz="half" idx="2"/>
          </p:nvPr>
        </p:nvSpPr>
        <p:spPr/>
        <p:txBody>
          <a:bodyPr>
            <a:normAutofit lnSpcReduction="10000"/>
          </a:bodyPr>
          <a:lstStyle/>
          <a:p>
            <a:r>
              <a:rPr lang="en-US" dirty="0"/>
              <a:t>Communication and consultation: good risk management need to bring people and information from across the organization</a:t>
            </a:r>
          </a:p>
          <a:p>
            <a:r>
              <a:rPr lang="en-US" dirty="0"/>
              <a:t>Scope, context, criteria: frames risk assessment by establishing what risk assessment is supposed to be doing, where it comes from and how to decide on how serious a risk is.</a:t>
            </a:r>
          </a:p>
        </p:txBody>
      </p:sp>
    </p:spTree>
    <p:extLst>
      <p:ext uri="{BB962C8B-B14F-4D97-AF65-F5344CB8AC3E}">
        <p14:creationId xmlns:p14="http://schemas.microsoft.com/office/powerpoint/2010/main" val="364259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3CDC7-1D4F-A6E1-0CB9-8941330E4023}"/>
              </a:ext>
            </a:extLst>
          </p:cNvPr>
          <p:cNvSpPr>
            <a:spLocks noGrp="1"/>
          </p:cNvSpPr>
          <p:nvPr>
            <p:ph type="title"/>
          </p:nvPr>
        </p:nvSpPr>
        <p:spPr/>
        <p:txBody>
          <a:bodyPr/>
          <a:lstStyle/>
          <a:p>
            <a:r>
              <a:rPr lang="en-US" dirty="0"/>
              <a:t>Risk Identification</a:t>
            </a:r>
          </a:p>
        </p:txBody>
      </p:sp>
      <p:sp>
        <p:nvSpPr>
          <p:cNvPr id="6" name="Content Placeholder 5">
            <a:extLst>
              <a:ext uri="{FF2B5EF4-FFF2-40B4-BE49-F238E27FC236}">
                <a16:creationId xmlns:a16="http://schemas.microsoft.com/office/drawing/2014/main" id="{B8F55E0B-30FF-AB16-33D2-402C06B7C0ED}"/>
              </a:ext>
            </a:extLst>
          </p:cNvPr>
          <p:cNvSpPr>
            <a:spLocks noGrp="1"/>
          </p:cNvSpPr>
          <p:nvPr>
            <p:ph idx="1"/>
          </p:nvPr>
        </p:nvSpPr>
        <p:spPr/>
        <p:txBody>
          <a:bodyPr/>
          <a:lstStyle/>
          <a:p>
            <a:r>
              <a:rPr lang="en-US" dirty="0"/>
              <a:t>Finding risks</a:t>
            </a:r>
          </a:p>
          <a:p>
            <a:r>
              <a:rPr lang="en-US" dirty="0"/>
              <a:t>Look for uncertainties and the different possibilities arising from these.</a:t>
            </a:r>
          </a:p>
          <a:p>
            <a:r>
              <a:rPr lang="en-US" dirty="0"/>
              <a:t>Use techniques like SWOT (Strengths, Weaknesses, Opportunities, Threats) to evaluate the organization and identify uncertainty.</a:t>
            </a:r>
          </a:p>
          <a:p>
            <a:r>
              <a:rPr lang="en-US" dirty="0"/>
              <a:t>Possible internal and external events should be identified and their consequences outlined, …</a:t>
            </a:r>
          </a:p>
        </p:txBody>
      </p:sp>
    </p:spTree>
    <p:extLst>
      <p:ext uri="{BB962C8B-B14F-4D97-AF65-F5344CB8AC3E}">
        <p14:creationId xmlns:p14="http://schemas.microsoft.com/office/powerpoint/2010/main" val="256202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46426E-4C9B-7363-66CB-E7011DEB6F00}"/>
              </a:ext>
            </a:extLst>
          </p:cNvPr>
          <p:cNvSpPr>
            <a:spLocks noGrp="1"/>
          </p:cNvSpPr>
          <p:nvPr>
            <p:ph type="title"/>
          </p:nvPr>
        </p:nvSpPr>
        <p:spPr/>
        <p:txBody>
          <a:bodyPr/>
          <a:lstStyle/>
          <a:p>
            <a:r>
              <a:rPr lang="en-US" dirty="0"/>
              <a:t>Risk Analysis</a:t>
            </a:r>
          </a:p>
        </p:txBody>
      </p:sp>
      <p:sp>
        <p:nvSpPr>
          <p:cNvPr id="6" name="Content Placeholder 5">
            <a:extLst>
              <a:ext uri="{FF2B5EF4-FFF2-40B4-BE49-F238E27FC236}">
                <a16:creationId xmlns:a16="http://schemas.microsoft.com/office/drawing/2014/main" id="{6D31AA0D-44F8-E538-7C3B-4DFCA6890272}"/>
              </a:ext>
            </a:extLst>
          </p:cNvPr>
          <p:cNvSpPr>
            <a:spLocks noGrp="1"/>
          </p:cNvSpPr>
          <p:nvPr>
            <p:ph idx="1"/>
          </p:nvPr>
        </p:nvSpPr>
        <p:spPr/>
        <p:txBody>
          <a:bodyPr/>
          <a:lstStyle/>
          <a:p>
            <a:r>
              <a:rPr lang="en-US" dirty="0"/>
              <a:t>Refine the analysis of risks</a:t>
            </a:r>
          </a:p>
          <a:p>
            <a:r>
              <a:rPr lang="en-US" dirty="0"/>
              <a:t>Estimate likelihood of events</a:t>
            </a:r>
          </a:p>
          <a:p>
            <a:r>
              <a:rPr lang="en-US" dirty="0"/>
              <a:t>Estimate the consequences of events</a:t>
            </a:r>
          </a:p>
          <a:p>
            <a:r>
              <a:rPr lang="en-US" dirty="0"/>
              <a:t>Explore complexity and connectivity of the collection of risks</a:t>
            </a:r>
          </a:p>
          <a:p>
            <a:r>
              <a:rPr lang="en-US" dirty="0"/>
              <a:t>Explore timing and volatility </a:t>
            </a:r>
          </a:p>
          <a:p>
            <a:r>
              <a:rPr lang="en-US" dirty="0"/>
              <a:t>Estimate sensitivity to change and confidence in estimates</a:t>
            </a:r>
          </a:p>
          <a:p>
            <a:r>
              <a:rPr lang="en-US" dirty="0"/>
              <a:t>Estimate the effectiveness of existing controls</a:t>
            </a:r>
          </a:p>
        </p:txBody>
      </p:sp>
    </p:spTree>
    <p:extLst>
      <p:ext uri="{BB962C8B-B14F-4D97-AF65-F5344CB8AC3E}">
        <p14:creationId xmlns:p14="http://schemas.microsoft.com/office/powerpoint/2010/main" val="311029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FBCA5-7F94-B833-4217-30B14F2568B4}"/>
              </a:ext>
            </a:extLst>
          </p:cNvPr>
          <p:cNvSpPr>
            <a:spLocks noGrp="1"/>
          </p:cNvSpPr>
          <p:nvPr>
            <p:ph type="title"/>
          </p:nvPr>
        </p:nvSpPr>
        <p:spPr/>
        <p:txBody>
          <a:bodyPr/>
          <a:lstStyle/>
          <a:p>
            <a:r>
              <a:rPr lang="en-US" dirty="0"/>
              <a:t>Risk Evaluation</a:t>
            </a:r>
          </a:p>
        </p:txBody>
      </p:sp>
      <p:sp>
        <p:nvSpPr>
          <p:cNvPr id="6" name="Content Placeholder 5">
            <a:extLst>
              <a:ext uri="{FF2B5EF4-FFF2-40B4-BE49-F238E27FC236}">
                <a16:creationId xmlns:a16="http://schemas.microsoft.com/office/drawing/2014/main" id="{E6C3EE22-B475-3482-ADE4-F4DDB05A2E66}"/>
              </a:ext>
            </a:extLst>
          </p:cNvPr>
          <p:cNvSpPr>
            <a:spLocks noGrp="1"/>
          </p:cNvSpPr>
          <p:nvPr>
            <p:ph idx="1"/>
          </p:nvPr>
        </p:nvSpPr>
        <p:spPr/>
        <p:txBody>
          <a:bodyPr/>
          <a:lstStyle/>
          <a:p>
            <a:r>
              <a:rPr lang="en-US" dirty="0"/>
              <a:t>Support decisions with recommendations:</a:t>
            </a:r>
          </a:p>
          <a:p>
            <a:pPr lvl="1"/>
            <a:r>
              <a:rPr lang="en-US" dirty="0"/>
              <a:t>No further action</a:t>
            </a:r>
          </a:p>
          <a:p>
            <a:pPr lvl="1"/>
            <a:r>
              <a:rPr lang="en-US" dirty="0"/>
              <a:t>Consider risk treatment options</a:t>
            </a:r>
          </a:p>
          <a:p>
            <a:pPr lvl="1"/>
            <a:r>
              <a:rPr lang="en-US" dirty="0"/>
              <a:t>Do additional analysis</a:t>
            </a:r>
          </a:p>
          <a:p>
            <a:pPr lvl="1"/>
            <a:r>
              <a:rPr lang="en-US" dirty="0"/>
              <a:t>Maintain existing controls</a:t>
            </a:r>
          </a:p>
          <a:p>
            <a:pPr lvl="1"/>
            <a:r>
              <a:rPr lang="en-US" dirty="0"/>
              <a:t>Reconsider the risk management objective for this class of risk</a:t>
            </a:r>
          </a:p>
        </p:txBody>
      </p:sp>
    </p:spTree>
    <p:extLst>
      <p:ext uri="{BB962C8B-B14F-4D97-AF65-F5344CB8AC3E}">
        <p14:creationId xmlns:p14="http://schemas.microsoft.com/office/powerpoint/2010/main" val="397897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D453-2244-B850-938A-537CE290EEA0}"/>
              </a:ext>
            </a:extLst>
          </p:cNvPr>
          <p:cNvSpPr>
            <a:spLocks noGrp="1"/>
          </p:cNvSpPr>
          <p:nvPr>
            <p:ph type="title"/>
          </p:nvPr>
        </p:nvSpPr>
        <p:spPr/>
        <p:txBody>
          <a:bodyPr/>
          <a:lstStyle/>
          <a:p>
            <a:r>
              <a:rPr lang="en-US" dirty="0"/>
              <a:t>Risk Treatment</a:t>
            </a:r>
          </a:p>
        </p:txBody>
      </p:sp>
      <p:sp>
        <p:nvSpPr>
          <p:cNvPr id="3" name="Content Placeholder 2">
            <a:extLst>
              <a:ext uri="{FF2B5EF4-FFF2-40B4-BE49-F238E27FC236}">
                <a16:creationId xmlns:a16="http://schemas.microsoft.com/office/drawing/2014/main" id="{C6CE2F33-A59A-09B6-2FE4-E122FBAAA6E6}"/>
              </a:ext>
            </a:extLst>
          </p:cNvPr>
          <p:cNvSpPr>
            <a:spLocks noGrp="1"/>
          </p:cNvSpPr>
          <p:nvPr>
            <p:ph idx="1"/>
          </p:nvPr>
        </p:nvSpPr>
        <p:spPr/>
        <p:txBody>
          <a:bodyPr>
            <a:normAutofit fontScale="92500"/>
          </a:bodyPr>
          <a:lstStyle/>
          <a:p>
            <a:r>
              <a:rPr lang="en-US" dirty="0"/>
              <a:t>Overall: consider treatment options, plan and implement treatment, assess effectiveness, decide if further treatment is necessary.</a:t>
            </a:r>
          </a:p>
          <a:p>
            <a:r>
              <a:rPr lang="en-US" dirty="0"/>
              <a:t>Treatment options:</a:t>
            </a:r>
          </a:p>
          <a:p>
            <a:pPr lvl="1"/>
            <a:r>
              <a:rPr lang="en-US" dirty="0"/>
              <a:t>Avoid the risk by not doing the risky activity.</a:t>
            </a:r>
          </a:p>
          <a:p>
            <a:pPr lvl="1"/>
            <a:r>
              <a:rPr lang="en-US" dirty="0"/>
              <a:t>Deciding the risk/opportunity balance justifies the risk</a:t>
            </a:r>
          </a:p>
          <a:p>
            <a:pPr lvl="1"/>
            <a:r>
              <a:rPr lang="en-US" dirty="0"/>
              <a:t>Changing the risk by removing the source; changing likelihood, changing consequences OR deciding the risk is acceptable.</a:t>
            </a:r>
          </a:p>
          <a:p>
            <a:r>
              <a:rPr lang="en-US" dirty="0"/>
              <a:t>Preparing and implementing risk treatment plans</a:t>
            </a:r>
          </a:p>
          <a:p>
            <a:pPr lvl="1"/>
            <a:r>
              <a:rPr lang="en-US" dirty="0"/>
              <a:t>Explain the plan, who is responsible for approving and implementing</a:t>
            </a:r>
          </a:p>
          <a:p>
            <a:pPr lvl="1"/>
            <a:r>
              <a:rPr lang="en-US" dirty="0"/>
              <a:t>Actions, resources, performance measures, constraints, reporting and measurement, timing</a:t>
            </a:r>
          </a:p>
          <a:p>
            <a:pPr lvl="1"/>
            <a:endParaRPr lang="en-US" dirty="0"/>
          </a:p>
        </p:txBody>
      </p:sp>
    </p:spTree>
    <p:extLst>
      <p:ext uri="{BB962C8B-B14F-4D97-AF65-F5344CB8AC3E}">
        <p14:creationId xmlns:p14="http://schemas.microsoft.com/office/powerpoint/2010/main" val="222230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32A2-772F-AEA9-C0FE-DBF199560561}"/>
              </a:ext>
            </a:extLst>
          </p:cNvPr>
          <p:cNvSpPr>
            <a:spLocks noGrp="1"/>
          </p:cNvSpPr>
          <p:nvPr>
            <p:ph type="title"/>
          </p:nvPr>
        </p:nvSpPr>
        <p:spPr/>
        <p:txBody>
          <a:bodyPr/>
          <a:lstStyle/>
          <a:p>
            <a:r>
              <a:rPr lang="en-US" dirty="0"/>
              <a:t>Monitoring, review, recording, reporting</a:t>
            </a:r>
          </a:p>
        </p:txBody>
      </p:sp>
      <p:sp>
        <p:nvSpPr>
          <p:cNvPr id="3" name="Content Placeholder 2">
            <a:extLst>
              <a:ext uri="{FF2B5EF4-FFF2-40B4-BE49-F238E27FC236}">
                <a16:creationId xmlns:a16="http://schemas.microsoft.com/office/drawing/2014/main" id="{0F6CD28D-ED09-EF2E-A23C-98647746F4F6}"/>
              </a:ext>
            </a:extLst>
          </p:cNvPr>
          <p:cNvSpPr>
            <a:spLocks noGrp="1"/>
          </p:cNvSpPr>
          <p:nvPr>
            <p:ph idx="1"/>
          </p:nvPr>
        </p:nvSpPr>
        <p:spPr/>
        <p:txBody>
          <a:bodyPr/>
          <a:lstStyle/>
          <a:p>
            <a:r>
              <a:rPr lang="en-US" dirty="0"/>
              <a:t>Establish indicators and expected values </a:t>
            </a:r>
          </a:p>
          <a:p>
            <a:r>
              <a:rPr lang="en-US" dirty="0"/>
              <a:t>Establish mechanisms to collect indicator values</a:t>
            </a:r>
          </a:p>
          <a:p>
            <a:r>
              <a:rPr lang="en-US" dirty="0"/>
              <a:t>Review against expected values and implement change if risk management needs improvement.</a:t>
            </a:r>
          </a:p>
          <a:p>
            <a:r>
              <a:rPr lang="en-US" dirty="0"/>
              <a:t>Establish a reporting framework and what will be reported and how this is retained and acted on.</a:t>
            </a:r>
          </a:p>
        </p:txBody>
      </p:sp>
    </p:spTree>
    <p:extLst>
      <p:ext uri="{BB962C8B-B14F-4D97-AF65-F5344CB8AC3E}">
        <p14:creationId xmlns:p14="http://schemas.microsoft.com/office/powerpoint/2010/main" val="412963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E631-21B4-0471-DFF9-251A18D1A1DD}"/>
              </a:ext>
            </a:extLst>
          </p:cNvPr>
          <p:cNvSpPr>
            <a:spLocks noGrp="1"/>
          </p:cNvSpPr>
          <p:nvPr>
            <p:ph type="title"/>
          </p:nvPr>
        </p:nvSpPr>
        <p:spPr/>
        <p:txBody>
          <a:bodyPr/>
          <a:lstStyle/>
          <a:p>
            <a:r>
              <a:rPr lang="en-US" dirty="0"/>
              <a:t>ISO 31000 is Generic</a:t>
            </a:r>
          </a:p>
        </p:txBody>
      </p:sp>
      <p:sp>
        <p:nvSpPr>
          <p:cNvPr id="3" name="Content Placeholder 2">
            <a:extLst>
              <a:ext uri="{FF2B5EF4-FFF2-40B4-BE49-F238E27FC236}">
                <a16:creationId xmlns:a16="http://schemas.microsoft.com/office/drawing/2014/main" id="{3E1509D2-DCAD-4881-746A-AE619ACD56D3}"/>
              </a:ext>
            </a:extLst>
          </p:cNvPr>
          <p:cNvSpPr>
            <a:spLocks noGrp="1"/>
          </p:cNvSpPr>
          <p:nvPr>
            <p:ph idx="1"/>
          </p:nvPr>
        </p:nvSpPr>
        <p:spPr/>
        <p:txBody>
          <a:bodyPr/>
          <a:lstStyle/>
          <a:p>
            <a:r>
              <a:rPr lang="en-US" dirty="0"/>
              <a:t>This covers all types of risk.</a:t>
            </a:r>
          </a:p>
          <a:p>
            <a:r>
              <a:rPr lang="en-US" dirty="0"/>
              <a:t>ISO 14971 is specifically about the management of risk in Medical Devices</a:t>
            </a:r>
          </a:p>
          <a:p>
            <a:r>
              <a:rPr lang="en-US" dirty="0"/>
              <a:t>ISO 14971 is more specific both in context and process</a:t>
            </a:r>
          </a:p>
        </p:txBody>
      </p:sp>
    </p:spTree>
    <p:extLst>
      <p:ext uri="{BB962C8B-B14F-4D97-AF65-F5344CB8AC3E}">
        <p14:creationId xmlns:p14="http://schemas.microsoft.com/office/powerpoint/2010/main" val="79506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6E85-CE47-EC25-8D0C-F7478933A19A}"/>
              </a:ext>
            </a:extLst>
          </p:cNvPr>
          <p:cNvSpPr>
            <a:spLocks noGrp="1"/>
          </p:cNvSpPr>
          <p:nvPr>
            <p:ph type="title"/>
          </p:nvPr>
        </p:nvSpPr>
        <p:spPr/>
        <p:txBody>
          <a:bodyPr/>
          <a:lstStyle/>
          <a:p>
            <a:r>
              <a:rPr lang="en-US" dirty="0"/>
              <a:t>ISO 14891: Risk Management of Med Devices</a:t>
            </a:r>
          </a:p>
        </p:txBody>
      </p:sp>
      <p:pic>
        <p:nvPicPr>
          <p:cNvPr id="6" name="Content Placeholder 5" descr="A diagram of a hazard situation&#10;&#10;Description automatically generated">
            <a:extLst>
              <a:ext uri="{FF2B5EF4-FFF2-40B4-BE49-F238E27FC236}">
                <a16:creationId xmlns:a16="http://schemas.microsoft.com/office/drawing/2014/main" id="{5E865FF2-B4D7-8FEB-137B-224E22DF593F}"/>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558754" y="1825625"/>
            <a:ext cx="3740491" cy="4351338"/>
          </a:xfrm>
        </p:spPr>
      </p:pic>
      <p:sp>
        <p:nvSpPr>
          <p:cNvPr id="4" name="Content Placeholder 3">
            <a:extLst>
              <a:ext uri="{FF2B5EF4-FFF2-40B4-BE49-F238E27FC236}">
                <a16:creationId xmlns:a16="http://schemas.microsoft.com/office/drawing/2014/main" id="{EF575E62-E693-574A-F670-AC05C67CFFE6}"/>
              </a:ext>
            </a:extLst>
          </p:cNvPr>
          <p:cNvSpPr>
            <a:spLocks noGrp="1"/>
          </p:cNvSpPr>
          <p:nvPr>
            <p:ph sz="half" idx="2"/>
          </p:nvPr>
        </p:nvSpPr>
        <p:spPr/>
        <p:txBody>
          <a:bodyPr/>
          <a:lstStyle/>
          <a:p>
            <a:r>
              <a:rPr lang="en-US" dirty="0"/>
              <a:t>Oriented towards manufacturers.</a:t>
            </a:r>
          </a:p>
          <a:p>
            <a:r>
              <a:rPr lang="en-US" dirty="0"/>
              <a:t>Aiming at controlling hazards by assessing probability of occurrence and severity.</a:t>
            </a:r>
          </a:p>
        </p:txBody>
      </p:sp>
    </p:spTree>
    <p:extLst>
      <p:ext uri="{BB962C8B-B14F-4D97-AF65-F5344CB8AC3E}">
        <p14:creationId xmlns:p14="http://schemas.microsoft.com/office/powerpoint/2010/main" val="140349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A3293-19A8-0164-7034-006AE2B8B7BC}"/>
              </a:ext>
            </a:extLst>
          </p:cNvPr>
          <p:cNvSpPr>
            <a:spLocks noGrp="1"/>
          </p:cNvSpPr>
          <p:nvPr>
            <p:ph type="title"/>
          </p:nvPr>
        </p:nvSpPr>
        <p:spPr/>
        <p:txBody>
          <a:bodyPr/>
          <a:lstStyle/>
          <a:p>
            <a:r>
              <a:rPr lang="en-US" dirty="0"/>
              <a:t>Hazards can be exemplified</a:t>
            </a:r>
          </a:p>
        </p:txBody>
      </p:sp>
      <p:pic>
        <p:nvPicPr>
          <p:cNvPr id="8" name="Content Placeholder 7" descr="A table with text on it&#10;&#10;Description automatically generated">
            <a:extLst>
              <a:ext uri="{FF2B5EF4-FFF2-40B4-BE49-F238E27FC236}">
                <a16:creationId xmlns:a16="http://schemas.microsoft.com/office/drawing/2014/main" id="{1F6C7338-43FE-922C-B034-9EA5FE18BA1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11598" y="1800911"/>
            <a:ext cx="7168803" cy="4921207"/>
          </a:xfrm>
        </p:spPr>
      </p:pic>
    </p:spTree>
    <p:extLst>
      <p:ext uri="{BB962C8B-B14F-4D97-AF65-F5344CB8AC3E}">
        <p14:creationId xmlns:p14="http://schemas.microsoft.com/office/powerpoint/2010/main" val="328020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3655-7A92-2FDD-7A74-6416A764AF15}"/>
              </a:ext>
            </a:extLst>
          </p:cNvPr>
          <p:cNvSpPr>
            <a:spLocks noGrp="1"/>
          </p:cNvSpPr>
          <p:nvPr>
            <p:ph type="title"/>
          </p:nvPr>
        </p:nvSpPr>
        <p:spPr/>
        <p:txBody>
          <a:bodyPr/>
          <a:lstStyle/>
          <a:p>
            <a:r>
              <a:rPr lang="en-US" dirty="0"/>
              <a:t>ISO 31000:Risk Management - Guidelines</a:t>
            </a:r>
          </a:p>
        </p:txBody>
      </p:sp>
      <p:pic>
        <p:nvPicPr>
          <p:cNvPr id="5" name="Content Placeholder 4" descr="A close-up of a document&#10;&#10;Description automatically generated">
            <a:extLst>
              <a:ext uri="{FF2B5EF4-FFF2-40B4-BE49-F238E27FC236}">
                <a16:creationId xmlns:a16="http://schemas.microsoft.com/office/drawing/2014/main" id="{2BBA8D99-C83D-9384-16AC-0F7A773E205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8002" y="1662446"/>
            <a:ext cx="8935996" cy="5195554"/>
          </a:xfrm>
        </p:spPr>
      </p:pic>
    </p:spTree>
    <p:extLst>
      <p:ext uri="{BB962C8B-B14F-4D97-AF65-F5344CB8AC3E}">
        <p14:creationId xmlns:p14="http://schemas.microsoft.com/office/powerpoint/2010/main" val="49595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E679-CD1F-1403-A83D-6A7A2A4B760E}"/>
              </a:ext>
            </a:extLst>
          </p:cNvPr>
          <p:cNvSpPr>
            <a:spLocks noGrp="1"/>
          </p:cNvSpPr>
          <p:nvPr>
            <p:ph type="title"/>
          </p:nvPr>
        </p:nvSpPr>
        <p:spPr/>
        <p:txBody>
          <a:bodyPr/>
          <a:lstStyle/>
          <a:p>
            <a:r>
              <a:rPr lang="en-US" dirty="0"/>
              <a:t>Sequence of Events can be exemplified</a:t>
            </a:r>
          </a:p>
        </p:txBody>
      </p:sp>
      <p:pic>
        <p:nvPicPr>
          <p:cNvPr id="5" name="Content Placeholder 4" descr="A table with text on it&#10;&#10;Description automatically generated">
            <a:extLst>
              <a:ext uri="{FF2B5EF4-FFF2-40B4-BE49-F238E27FC236}">
                <a16:creationId xmlns:a16="http://schemas.microsoft.com/office/drawing/2014/main" id="{8DAB02B8-1ACB-952A-D9B4-4A273D123E4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88560" y="1825625"/>
            <a:ext cx="7614880" cy="5032375"/>
          </a:xfrm>
        </p:spPr>
      </p:pic>
    </p:spTree>
    <p:extLst>
      <p:ext uri="{BB962C8B-B14F-4D97-AF65-F5344CB8AC3E}">
        <p14:creationId xmlns:p14="http://schemas.microsoft.com/office/powerpoint/2010/main" val="269918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E133DD-23DC-C07B-B090-5A3BD96C0BDA}"/>
              </a:ext>
            </a:extLst>
          </p:cNvPr>
          <p:cNvSpPr>
            <a:spLocks noGrp="1"/>
          </p:cNvSpPr>
          <p:nvPr>
            <p:ph type="title"/>
          </p:nvPr>
        </p:nvSpPr>
        <p:spPr/>
        <p:txBody>
          <a:bodyPr/>
          <a:lstStyle/>
          <a:p>
            <a:r>
              <a:rPr lang="en-US" dirty="0"/>
              <a:t>Hazard, Events, Hazardous Situation, Harm</a:t>
            </a:r>
          </a:p>
        </p:txBody>
      </p:sp>
      <p:pic>
        <p:nvPicPr>
          <p:cNvPr id="8" name="Content Placeholder 7" descr="A table with text on it&#10;&#10;Description automatically generated">
            <a:extLst>
              <a:ext uri="{FF2B5EF4-FFF2-40B4-BE49-F238E27FC236}">
                <a16:creationId xmlns:a16="http://schemas.microsoft.com/office/drawing/2014/main" id="{C92CB450-DC28-4018-0131-7D21D24F2B9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88560" y="1825625"/>
            <a:ext cx="7614880" cy="5032375"/>
          </a:xfrm>
        </p:spPr>
      </p:pic>
    </p:spTree>
    <p:extLst>
      <p:ext uri="{BB962C8B-B14F-4D97-AF65-F5344CB8AC3E}">
        <p14:creationId xmlns:p14="http://schemas.microsoft.com/office/powerpoint/2010/main" val="146411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flowchart&#10;&#10;Description automatically generated">
            <a:extLst>
              <a:ext uri="{FF2B5EF4-FFF2-40B4-BE49-F238E27FC236}">
                <a16:creationId xmlns:a16="http://schemas.microsoft.com/office/drawing/2014/main" id="{A299F70D-6B29-53EB-8518-F0C08BC95B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961" y="0"/>
            <a:ext cx="8702078" cy="6802395"/>
          </a:xfrm>
          <a:prstGeom prst="rect">
            <a:avLst/>
          </a:prstGeom>
        </p:spPr>
      </p:pic>
    </p:spTree>
    <p:extLst>
      <p:ext uri="{BB962C8B-B14F-4D97-AF65-F5344CB8AC3E}">
        <p14:creationId xmlns:p14="http://schemas.microsoft.com/office/powerpoint/2010/main" val="51242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risk management process&#10;&#10;Description automatically generated">
            <a:extLst>
              <a:ext uri="{FF2B5EF4-FFF2-40B4-BE49-F238E27FC236}">
                <a16:creationId xmlns:a16="http://schemas.microsoft.com/office/drawing/2014/main" id="{26051D20-274B-2BAA-5E13-A6BBB9A22B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0891" y="0"/>
            <a:ext cx="9830217" cy="6437870"/>
          </a:xfrm>
          <a:prstGeom prst="rect">
            <a:avLst/>
          </a:prstGeom>
        </p:spPr>
      </p:pic>
    </p:spTree>
    <p:extLst>
      <p:ext uri="{BB962C8B-B14F-4D97-AF65-F5344CB8AC3E}">
        <p14:creationId xmlns:p14="http://schemas.microsoft.com/office/powerpoint/2010/main" val="140832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E19CBC-D147-05EF-86F1-964D38B8CDB4}"/>
              </a:ext>
            </a:extLst>
          </p:cNvPr>
          <p:cNvSpPr>
            <a:spLocks noGrp="1"/>
          </p:cNvSpPr>
          <p:nvPr>
            <p:ph type="title"/>
          </p:nvPr>
        </p:nvSpPr>
        <p:spPr/>
        <p:txBody>
          <a:bodyPr/>
          <a:lstStyle/>
          <a:p>
            <a:r>
              <a:rPr lang="en-US" dirty="0"/>
              <a:t>Generic Software Engineering Risk Management</a:t>
            </a:r>
          </a:p>
        </p:txBody>
      </p:sp>
      <p:sp>
        <p:nvSpPr>
          <p:cNvPr id="6" name="Content Placeholder 5">
            <a:extLst>
              <a:ext uri="{FF2B5EF4-FFF2-40B4-BE49-F238E27FC236}">
                <a16:creationId xmlns:a16="http://schemas.microsoft.com/office/drawing/2014/main" id="{2CF8DC77-F26C-AA23-A7E9-9B2BCC83F206}"/>
              </a:ext>
            </a:extLst>
          </p:cNvPr>
          <p:cNvSpPr>
            <a:spLocks noGrp="1"/>
          </p:cNvSpPr>
          <p:nvPr>
            <p:ph idx="1"/>
          </p:nvPr>
        </p:nvSpPr>
        <p:spPr/>
        <p:txBody>
          <a:bodyPr/>
          <a:lstStyle/>
          <a:p>
            <a:r>
              <a:rPr lang="en-US" dirty="0"/>
              <a:t>ISO 15288: System Lifecycle</a:t>
            </a:r>
          </a:p>
          <a:p>
            <a:r>
              <a:rPr lang="en-US" dirty="0"/>
              <a:t>ISO 12207: Software Lifecycle</a:t>
            </a:r>
          </a:p>
          <a:p>
            <a:r>
              <a:rPr lang="en-US" dirty="0"/>
              <a:t>ISO 16085: Risk Management</a:t>
            </a:r>
          </a:p>
        </p:txBody>
      </p:sp>
    </p:spTree>
    <p:extLst>
      <p:ext uri="{BB962C8B-B14F-4D97-AF65-F5344CB8AC3E}">
        <p14:creationId xmlns:p14="http://schemas.microsoft.com/office/powerpoint/2010/main" val="880867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49C6-7CE0-9AAE-B31B-3ED74AD14C8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9BFF947-A4A7-0582-A8D3-1961F48E5E11}"/>
              </a:ext>
            </a:extLst>
          </p:cNvPr>
          <p:cNvSpPr>
            <a:spLocks noGrp="1"/>
          </p:cNvSpPr>
          <p:nvPr>
            <p:ph idx="1"/>
          </p:nvPr>
        </p:nvSpPr>
        <p:spPr/>
        <p:txBody>
          <a:bodyPr/>
          <a:lstStyle/>
          <a:p>
            <a:r>
              <a:rPr lang="en-US" dirty="0"/>
              <a:t>ISO 31000 covers the completely generic approach to risk management.</a:t>
            </a:r>
          </a:p>
          <a:p>
            <a:r>
              <a:rPr lang="en-US" dirty="0"/>
              <a:t>As a result, there are general principles, but the standard can make few requirements</a:t>
            </a:r>
          </a:p>
          <a:p>
            <a:r>
              <a:rPr lang="en-US" dirty="0"/>
              <a:t>Looking at a particular domain the lifecycle (EN 62304) and the incorporated risk management (ISO 14971) can be much more specific around device risk.</a:t>
            </a:r>
          </a:p>
          <a:p>
            <a:r>
              <a:rPr lang="en-US" dirty="0"/>
              <a:t>The generic systems and software lifecycles and risk management are more specific than the overarching standard (ISO 31000)</a:t>
            </a:r>
          </a:p>
        </p:txBody>
      </p:sp>
    </p:spTree>
    <p:extLst>
      <p:ext uri="{BB962C8B-B14F-4D97-AF65-F5344CB8AC3E}">
        <p14:creationId xmlns:p14="http://schemas.microsoft.com/office/powerpoint/2010/main" val="305649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B8F4-B7F0-67AE-EB6A-CC035ADAB104}"/>
              </a:ext>
            </a:extLst>
          </p:cNvPr>
          <p:cNvSpPr>
            <a:spLocks noGrp="1"/>
          </p:cNvSpPr>
          <p:nvPr>
            <p:ph type="title"/>
          </p:nvPr>
        </p:nvSpPr>
        <p:spPr/>
        <p:txBody>
          <a:bodyPr/>
          <a:lstStyle/>
          <a:p>
            <a:r>
              <a:rPr lang="en-US" dirty="0"/>
              <a:t>Clauses 4, 5 and 6 – Main elements of 31000</a:t>
            </a:r>
          </a:p>
        </p:txBody>
      </p:sp>
      <p:pic>
        <p:nvPicPr>
          <p:cNvPr id="5" name="Content Placeholder 4" descr="Diagram of a diagram of a company&#10;&#10;Description automatically generated">
            <a:extLst>
              <a:ext uri="{FF2B5EF4-FFF2-40B4-BE49-F238E27FC236}">
                <a16:creationId xmlns:a16="http://schemas.microsoft.com/office/drawing/2014/main" id="{0D9D9135-B854-20FA-B21C-0FD8E93AFD1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38915" y="1868841"/>
            <a:ext cx="7114170" cy="4989159"/>
          </a:xfrm>
        </p:spPr>
      </p:pic>
    </p:spTree>
    <p:extLst>
      <p:ext uri="{BB962C8B-B14F-4D97-AF65-F5344CB8AC3E}">
        <p14:creationId xmlns:p14="http://schemas.microsoft.com/office/powerpoint/2010/main" val="233318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E21F-83A9-B712-8CF8-7476FD9176FB}"/>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0B0D4CA1-14BE-6596-A20A-0FA9FA49AFC8}"/>
              </a:ext>
            </a:extLst>
          </p:cNvPr>
          <p:cNvSpPr>
            <a:spLocks noGrp="1"/>
          </p:cNvSpPr>
          <p:nvPr>
            <p:ph idx="1"/>
          </p:nvPr>
        </p:nvSpPr>
        <p:spPr>
          <a:xfrm>
            <a:off x="838200" y="1825624"/>
            <a:ext cx="10515600" cy="4943037"/>
          </a:xfrm>
        </p:spPr>
        <p:txBody>
          <a:bodyPr>
            <a:normAutofit lnSpcReduction="10000"/>
          </a:bodyPr>
          <a:lstStyle/>
          <a:p>
            <a:r>
              <a:rPr lang="en-US" b="1" dirty="0"/>
              <a:t>risk</a:t>
            </a:r>
            <a:r>
              <a:rPr lang="en-US" dirty="0"/>
              <a:t>: effect of uncertainty on objectives</a:t>
            </a:r>
          </a:p>
          <a:p>
            <a:r>
              <a:rPr lang="en-US" b="1" dirty="0"/>
              <a:t>risk management: </a:t>
            </a:r>
            <a:r>
              <a:rPr lang="en-US" dirty="0"/>
              <a:t>coordinated activities to direct and control an organization with regard to risk</a:t>
            </a:r>
          </a:p>
          <a:p>
            <a:r>
              <a:rPr lang="en-US" b="1" dirty="0"/>
              <a:t>stakeholder: </a:t>
            </a:r>
            <a:r>
              <a:rPr lang="en-US" dirty="0"/>
              <a:t>person or organization that can affect, be affected by, or perceive themselves to be affected by a decision or activity</a:t>
            </a:r>
          </a:p>
          <a:p>
            <a:r>
              <a:rPr lang="en-US" b="1" dirty="0"/>
              <a:t>risk source: </a:t>
            </a:r>
            <a:r>
              <a:rPr lang="en-US" dirty="0"/>
              <a:t>element which alone or in combination has the potential to give rise to risk</a:t>
            </a:r>
          </a:p>
          <a:p>
            <a:r>
              <a:rPr lang="en-US" b="1" dirty="0"/>
              <a:t>event:</a:t>
            </a:r>
            <a:r>
              <a:rPr lang="en-US" dirty="0"/>
              <a:t> occurrence or change of a particular set of circumstances</a:t>
            </a:r>
          </a:p>
          <a:p>
            <a:r>
              <a:rPr lang="en-US" b="1" dirty="0"/>
              <a:t>consequence: </a:t>
            </a:r>
            <a:r>
              <a:rPr lang="en-US" dirty="0"/>
              <a:t>outcome of an event affecting objectives </a:t>
            </a:r>
          </a:p>
          <a:p>
            <a:r>
              <a:rPr lang="en-US" b="1" dirty="0"/>
              <a:t>likelihood:</a:t>
            </a:r>
            <a:r>
              <a:rPr lang="en-US" dirty="0"/>
              <a:t> chance of something happening </a:t>
            </a:r>
          </a:p>
          <a:p>
            <a:r>
              <a:rPr lang="en-US" b="1" dirty="0" err="1"/>
              <a:t>control:</a:t>
            </a:r>
            <a:r>
              <a:rPr lang="en-US" dirty="0" err="1"/>
              <a:t>measure</a:t>
            </a:r>
            <a:r>
              <a:rPr lang="en-US" dirty="0"/>
              <a:t> that maintains and/or modifies risk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8733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0774-E800-1622-1799-06E1212A4587}"/>
              </a:ext>
            </a:extLst>
          </p:cNvPr>
          <p:cNvSpPr>
            <a:spLocks noGrp="1"/>
          </p:cNvSpPr>
          <p:nvPr>
            <p:ph type="title"/>
          </p:nvPr>
        </p:nvSpPr>
        <p:spPr/>
        <p:txBody>
          <a:bodyPr/>
          <a:lstStyle/>
          <a:p>
            <a:r>
              <a:rPr lang="en-US" dirty="0"/>
              <a:t>ISO 31000 Principles (Clause 4)</a:t>
            </a:r>
          </a:p>
        </p:txBody>
      </p:sp>
      <p:pic>
        <p:nvPicPr>
          <p:cNvPr id="6" name="Content Placeholder 5" descr="A diagram of value creation and protection&#10;&#10;Description automatically generated">
            <a:extLst>
              <a:ext uri="{FF2B5EF4-FFF2-40B4-BE49-F238E27FC236}">
                <a16:creationId xmlns:a16="http://schemas.microsoft.com/office/drawing/2014/main" id="{B329F6B5-24D3-10B3-54FE-CD1B48E2BAC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417532" y="1825625"/>
            <a:ext cx="4022935" cy="4351338"/>
          </a:xfrm>
        </p:spPr>
      </p:pic>
      <p:sp>
        <p:nvSpPr>
          <p:cNvPr id="4" name="Content Placeholder 3">
            <a:extLst>
              <a:ext uri="{FF2B5EF4-FFF2-40B4-BE49-F238E27FC236}">
                <a16:creationId xmlns:a16="http://schemas.microsoft.com/office/drawing/2014/main" id="{41C51146-856D-F53B-E388-77F3A4ED6852}"/>
              </a:ext>
            </a:extLst>
          </p:cNvPr>
          <p:cNvSpPr>
            <a:spLocks noGrp="1"/>
          </p:cNvSpPr>
          <p:nvPr>
            <p:ph sz="half" idx="2"/>
          </p:nvPr>
        </p:nvSpPr>
        <p:spPr>
          <a:xfrm>
            <a:off x="6172200" y="1825624"/>
            <a:ext cx="5181600" cy="4943037"/>
          </a:xfrm>
        </p:spPr>
        <p:txBody>
          <a:bodyPr>
            <a:normAutofit fontScale="62500" lnSpcReduction="20000"/>
          </a:bodyPr>
          <a:lstStyle/>
          <a:p>
            <a:pPr marL="514350" indent="-514350">
              <a:buFont typeface="+mj-lt"/>
              <a:buAutoNum type="alphaLcParenR"/>
            </a:pPr>
            <a:r>
              <a:rPr lang="en-US" b="1" dirty="0"/>
              <a:t>Integrated: </a:t>
            </a:r>
            <a:r>
              <a:rPr lang="en-US" dirty="0"/>
              <a:t>Risk management is an integral part of all organizational activities. b) </a:t>
            </a:r>
          </a:p>
          <a:p>
            <a:pPr marL="514350" indent="-514350">
              <a:buFont typeface="+mj-lt"/>
              <a:buAutoNum type="alphaLcParenR"/>
            </a:pPr>
            <a:r>
              <a:rPr lang="en-US" b="1" dirty="0"/>
              <a:t>Structured and comprehensive: </a:t>
            </a:r>
            <a:r>
              <a:rPr lang="en-US" dirty="0"/>
              <a:t>A structured and comprehensive approach to risk management contributes to consistent and comparable results. </a:t>
            </a:r>
          </a:p>
          <a:p>
            <a:pPr marL="514350" indent="-514350">
              <a:buFont typeface="+mj-lt"/>
              <a:buAutoNum type="alphaLcParenR"/>
            </a:pPr>
            <a:r>
              <a:rPr lang="en-US" b="1" dirty="0"/>
              <a:t>Customized:</a:t>
            </a:r>
            <a:r>
              <a:rPr lang="en-US" dirty="0"/>
              <a:t> The risk management framework and process are customized and proportionate to the organization’s external and internal context related to its objectives. </a:t>
            </a:r>
          </a:p>
          <a:p>
            <a:pPr marL="514350" indent="-514350">
              <a:buFont typeface="+mj-lt"/>
              <a:buAutoNum type="alphaLcParenR"/>
            </a:pPr>
            <a:r>
              <a:rPr lang="en-US" b="1" dirty="0"/>
              <a:t>Inclusive:</a:t>
            </a:r>
            <a:r>
              <a:rPr lang="en-US" dirty="0"/>
              <a:t> Appropriate and timely involvement of stakeholders enables their knowledge, views and perceptions to be considered. This results in improved awareness and informed risk management. </a:t>
            </a:r>
          </a:p>
          <a:p>
            <a:pPr marL="514350" indent="-514350">
              <a:buFont typeface="+mj-lt"/>
              <a:buAutoNum type="alphaLcParenR"/>
            </a:pPr>
            <a:r>
              <a:rPr lang="en-US" b="1" dirty="0"/>
              <a:t>Dynamic:</a:t>
            </a:r>
            <a:r>
              <a:rPr lang="en-US" dirty="0"/>
              <a:t> Risks can emerge, change or disappear as an organization’s external and internal context changes. Risk management anticipates, detects, acknowledges and responds to those changes and events in an appropriate and timely manner. </a:t>
            </a:r>
          </a:p>
        </p:txBody>
      </p:sp>
    </p:spTree>
    <p:extLst>
      <p:ext uri="{BB962C8B-B14F-4D97-AF65-F5344CB8AC3E}">
        <p14:creationId xmlns:p14="http://schemas.microsoft.com/office/powerpoint/2010/main" val="244710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0774-E800-1622-1799-06E1212A4587}"/>
              </a:ext>
            </a:extLst>
          </p:cNvPr>
          <p:cNvSpPr>
            <a:spLocks noGrp="1"/>
          </p:cNvSpPr>
          <p:nvPr>
            <p:ph type="title"/>
          </p:nvPr>
        </p:nvSpPr>
        <p:spPr/>
        <p:txBody>
          <a:bodyPr/>
          <a:lstStyle/>
          <a:p>
            <a:r>
              <a:rPr lang="en-US" dirty="0"/>
              <a:t>ISO 31000 Principles (Clause 4)</a:t>
            </a:r>
          </a:p>
        </p:txBody>
      </p:sp>
      <p:pic>
        <p:nvPicPr>
          <p:cNvPr id="6" name="Content Placeholder 5" descr="A diagram of value creation and protection&#10;&#10;Description automatically generated">
            <a:extLst>
              <a:ext uri="{FF2B5EF4-FFF2-40B4-BE49-F238E27FC236}">
                <a16:creationId xmlns:a16="http://schemas.microsoft.com/office/drawing/2014/main" id="{B329F6B5-24D3-10B3-54FE-CD1B48E2BAC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417532" y="1825625"/>
            <a:ext cx="4022935" cy="4351338"/>
          </a:xfrm>
        </p:spPr>
      </p:pic>
      <p:sp>
        <p:nvSpPr>
          <p:cNvPr id="4" name="Content Placeholder 3">
            <a:extLst>
              <a:ext uri="{FF2B5EF4-FFF2-40B4-BE49-F238E27FC236}">
                <a16:creationId xmlns:a16="http://schemas.microsoft.com/office/drawing/2014/main" id="{41C51146-856D-F53B-E388-77F3A4ED6852}"/>
              </a:ext>
            </a:extLst>
          </p:cNvPr>
          <p:cNvSpPr>
            <a:spLocks noGrp="1"/>
          </p:cNvSpPr>
          <p:nvPr>
            <p:ph sz="half" idx="2"/>
          </p:nvPr>
        </p:nvSpPr>
        <p:spPr/>
        <p:txBody>
          <a:bodyPr>
            <a:normAutofit fontScale="70000" lnSpcReduction="20000"/>
          </a:bodyPr>
          <a:lstStyle/>
          <a:p>
            <a:pPr marL="514350" indent="-514350">
              <a:buFont typeface="+mj-lt"/>
              <a:buAutoNum type="alphaLcParenR" startAt="6"/>
            </a:pPr>
            <a:r>
              <a:rPr lang="en-US" b="1" dirty="0"/>
              <a:t>Best available information:</a:t>
            </a:r>
            <a:r>
              <a:rPr lang="en-US" dirty="0"/>
              <a:t> The inputs to risk management are based on historical and current information, as well as on future expectations. Risk management explicitly takes into account any limitations and uncertainties associated with such information and expectations. Information should be timely, clear and available to relevant stakeholders.</a:t>
            </a:r>
          </a:p>
          <a:p>
            <a:pPr marL="514350" indent="-514350">
              <a:buFont typeface="+mj-lt"/>
              <a:buAutoNum type="alphaLcParenR" startAt="6"/>
            </a:pPr>
            <a:r>
              <a:rPr lang="en-US" b="1" dirty="0"/>
              <a:t>Human and cultural factors: </a:t>
            </a:r>
            <a:r>
              <a:rPr lang="en-US" dirty="0"/>
              <a:t>Human </a:t>
            </a:r>
            <a:r>
              <a:rPr lang="en-US" dirty="0" err="1"/>
              <a:t>behaviour</a:t>
            </a:r>
            <a:r>
              <a:rPr lang="en-US" dirty="0"/>
              <a:t> and culture significantly influence all aspects of risk management at each level and stage. </a:t>
            </a:r>
          </a:p>
          <a:p>
            <a:pPr marL="514350" indent="-514350">
              <a:buFont typeface="+mj-lt"/>
              <a:buAutoNum type="alphaLcParenR" startAt="6"/>
            </a:pPr>
            <a:r>
              <a:rPr lang="en-US" b="1" dirty="0"/>
              <a:t>Continual improvement:</a:t>
            </a:r>
            <a:r>
              <a:rPr lang="en-US" dirty="0"/>
              <a:t> Risk management is continually improved through learning and experience. </a:t>
            </a:r>
          </a:p>
          <a:p>
            <a:pPr marL="514350" indent="-514350">
              <a:buFont typeface="+mj-lt"/>
              <a:buAutoNum type="alphaLcParenR" startAt="6"/>
            </a:pPr>
            <a:endParaRPr lang="en-US" dirty="0"/>
          </a:p>
          <a:p>
            <a:pPr marL="514350" indent="-514350">
              <a:buFont typeface="+mj-lt"/>
              <a:buAutoNum type="alphaLcParenR" startAt="6"/>
            </a:pPr>
            <a:endParaRPr lang="en-US" dirty="0"/>
          </a:p>
          <a:p>
            <a:endParaRPr lang="en-US" dirty="0"/>
          </a:p>
        </p:txBody>
      </p:sp>
    </p:spTree>
    <p:extLst>
      <p:ext uri="{BB962C8B-B14F-4D97-AF65-F5344CB8AC3E}">
        <p14:creationId xmlns:p14="http://schemas.microsoft.com/office/powerpoint/2010/main" val="297840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0828-18DC-D6D9-4DA6-FAB174086FCB}"/>
              </a:ext>
            </a:extLst>
          </p:cNvPr>
          <p:cNvSpPr>
            <a:spLocks noGrp="1"/>
          </p:cNvSpPr>
          <p:nvPr>
            <p:ph type="title"/>
          </p:nvPr>
        </p:nvSpPr>
        <p:spPr/>
        <p:txBody>
          <a:bodyPr/>
          <a:lstStyle/>
          <a:p>
            <a:r>
              <a:rPr lang="en-US" dirty="0"/>
              <a:t>ISO 31000 Framework (Clause 5)</a:t>
            </a:r>
          </a:p>
        </p:txBody>
      </p:sp>
      <p:pic>
        <p:nvPicPr>
          <p:cNvPr id="6" name="Content Placeholder 5" descr="A diagram of a leadership and framework&#10;&#10;Description automatically generated">
            <a:extLst>
              <a:ext uri="{FF2B5EF4-FFF2-40B4-BE49-F238E27FC236}">
                <a16:creationId xmlns:a16="http://schemas.microsoft.com/office/drawing/2014/main" id="{906F636F-C912-7A71-76C4-42D702E37EEF}"/>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352225" y="1825625"/>
            <a:ext cx="4153549" cy="4351338"/>
          </a:xfrm>
        </p:spPr>
      </p:pic>
      <p:sp>
        <p:nvSpPr>
          <p:cNvPr id="4" name="Content Placeholder 3">
            <a:extLst>
              <a:ext uri="{FF2B5EF4-FFF2-40B4-BE49-F238E27FC236}">
                <a16:creationId xmlns:a16="http://schemas.microsoft.com/office/drawing/2014/main" id="{6A7DC909-92AA-53A2-0A37-66EEDEA8C400}"/>
              </a:ext>
            </a:extLst>
          </p:cNvPr>
          <p:cNvSpPr>
            <a:spLocks noGrp="1"/>
          </p:cNvSpPr>
          <p:nvPr>
            <p:ph sz="half" idx="2"/>
          </p:nvPr>
        </p:nvSpPr>
        <p:spPr/>
        <p:txBody>
          <a:bodyPr>
            <a:normAutofit lnSpcReduction="10000"/>
          </a:bodyPr>
          <a:lstStyle/>
          <a:p>
            <a:r>
              <a:rPr lang="en-US" dirty="0"/>
              <a:t>Leadership and commitment are the key elements to ensure:</a:t>
            </a:r>
          </a:p>
          <a:p>
            <a:pPr lvl="1"/>
            <a:r>
              <a:rPr lang="en-US" dirty="0"/>
              <a:t>Risk management is integrated into all activities</a:t>
            </a:r>
          </a:p>
          <a:p>
            <a:pPr lvl="1"/>
            <a:r>
              <a:rPr lang="en-US" dirty="0"/>
              <a:t>Aligned to the needs of the organization and pursued systematically and engages with all in the organization</a:t>
            </a:r>
          </a:p>
          <a:p>
            <a:pPr lvl="1"/>
            <a:r>
              <a:rPr lang="en-US" dirty="0"/>
              <a:t>Top management is accountable for the management of risk and oversight bodies oversee risk management</a:t>
            </a:r>
          </a:p>
        </p:txBody>
      </p:sp>
    </p:spTree>
    <p:extLst>
      <p:ext uri="{BB962C8B-B14F-4D97-AF65-F5344CB8AC3E}">
        <p14:creationId xmlns:p14="http://schemas.microsoft.com/office/powerpoint/2010/main" val="173861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5C471-B4D9-3506-0F9A-422A0D47622F}"/>
              </a:ext>
            </a:extLst>
          </p:cNvPr>
          <p:cNvSpPr>
            <a:spLocks noGrp="1"/>
          </p:cNvSpPr>
          <p:nvPr>
            <p:ph type="title"/>
          </p:nvPr>
        </p:nvSpPr>
        <p:spPr/>
        <p:txBody>
          <a:bodyPr/>
          <a:lstStyle/>
          <a:p>
            <a:r>
              <a:rPr lang="en-US" b="1" dirty="0"/>
              <a:t>Integration</a:t>
            </a:r>
            <a:r>
              <a:rPr lang="en-US" dirty="0"/>
              <a:t> of Risk Management</a:t>
            </a:r>
          </a:p>
        </p:txBody>
      </p:sp>
      <p:sp>
        <p:nvSpPr>
          <p:cNvPr id="3" name="Content Placeholder 2">
            <a:extLst>
              <a:ext uri="{FF2B5EF4-FFF2-40B4-BE49-F238E27FC236}">
                <a16:creationId xmlns:a16="http://schemas.microsoft.com/office/drawing/2014/main" id="{B49BA5EC-60AF-4D53-34FF-88BAC748DCB4}"/>
              </a:ext>
            </a:extLst>
          </p:cNvPr>
          <p:cNvSpPr>
            <a:spLocks noGrp="1"/>
          </p:cNvSpPr>
          <p:nvPr>
            <p:ph idx="1"/>
          </p:nvPr>
        </p:nvSpPr>
        <p:spPr/>
        <p:txBody>
          <a:bodyPr/>
          <a:lstStyle/>
          <a:p>
            <a:r>
              <a:rPr lang="en-US" dirty="0"/>
              <a:t>Risk management takes place in all parts of an organization</a:t>
            </a:r>
          </a:p>
          <a:p>
            <a:r>
              <a:rPr lang="en-US" dirty="0"/>
              <a:t>Risk management </a:t>
            </a:r>
            <a:r>
              <a:rPr lang="en-US" dirty="0" err="1"/>
              <a:t>shouls</a:t>
            </a:r>
            <a:r>
              <a:rPr lang="en-US" dirty="0"/>
              <a:t> be incorporated into governance of the organization</a:t>
            </a:r>
          </a:p>
          <a:p>
            <a:r>
              <a:rPr lang="en-US" dirty="0"/>
              <a:t>Management structure translates governance into objectives and strategies </a:t>
            </a:r>
          </a:p>
          <a:p>
            <a:r>
              <a:rPr lang="en-US" dirty="0"/>
              <a:t>Risk management accountability and oversight roles are a key part of governance</a:t>
            </a:r>
          </a:p>
          <a:p>
            <a:r>
              <a:rPr lang="en-US" dirty="0"/>
              <a:t>Integration is iterative, dynamic and ongoing.</a:t>
            </a:r>
          </a:p>
        </p:txBody>
      </p:sp>
    </p:spTree>
    <p:extLst>
      <p:ext uri="{BB962C8B-B14F-4D97-AF65-F5344CB8AC3E}">
        <p14:creationId xmlns:p14="http://schemas.microsoft.com/office/powerpoint/2010/main" val="66920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B353-056E-28AC-D85A-DA11064E6C12}"/>
              </a:ext>
            </a:extLst>
          </p:cNvPr>
          <p:cNvSpPr>
            <a:spLocks noGrp="1"/>
          </p:cNvSpPr>
          <p:nvPr>
            <p:ph type="title"/>
          </p:nvPr>
        </p:nvSpPr>
        <p:spPr/>
        <p:txBody>
          <a:bodyPr/>
          <a:lstStyle/>
          <a:p>
            <a:r>
              <a:rPr lang="en-US" b="1" dirty="0"/>
              <a:t>Design</a:t>
            </a:r>
            <a:r>
              <a:rPr lang="en-US" dirty="0"/>
              <a:t> of the risk management framework</a:t>
            </a:r>
          </a:p>
        </p:txBody>
      </p:sp>
      <p:sp>
        <p:nvSpPr>
          <p:cNvPr id="3" name="Content Placeholder 2">
            <a:extLst>
              <a:ext uri="{FF2B5EF4-FFF2-40B4-BE49-F238E27FC236}">
                <a16:creationId xmlns:a16="http://schemas.microsoft.com/office/drawing/2014/main" id="{6AAEC2D1-66DB-7834-DE74-EB5214A16910}"/>
              </a:ext>
            </a:extLst>
          </p:cNvPr>
          <p:cNvSpPr>
            <a:spLocks noGrp="1"/>
          </p:cNvSpPr>
          <p:nvPr>
            <p:ph idx="1"/>
          </p:nvPr>
        </p:nvSpPr>
        <p:spPr/>
        <p:txBody>
          <a:bodyPr>
            <a:normAutofit/>
          </a:bodyPr>
          <a:lstStyle/>
          <a:p>
            <a:r>
              <a:rPr lang="en-US" dirty="0"/>
              <a:t>Understanding the organization and its internal and external context.</a:t>
            </a:r>
          </a:p>
          <a:p>
            <a:r>
              <a:rPr lang="en-US" dirty="0"/>
              <a:t>Commitment to articulating risk management.</a:t>
            </a:r>
          </a:p>
          <a:p>
            <a:r>
              <a:rPr lang="en-US" dirty="0"/>
              <a:t>Assigning organizational roles, authorities, responsibilities and accountabilities.</a:t>
            </a:r>
          </a:p>
          <a:p>
            <a:r>
              <a:rPr lang="en-US" dirty="0"/>
              <a:t>Allocating resources.</a:t>
            </a:r>
          </a:p>
          <a:p>
            <a:r>
              <a:rPr lang="en-US" dirty="0"/>
              <a:t>Establishing communication and consultation</a:t>
            </a:r>
          </a:p>
        </p:txBody>
      </p:sp>
    </p:spTree>
    <p:extLst>
      <p:ext uri="{BB962C8B-B14F-4D97-AF65-F5344CB8AC3E}">
        <p14:creationId xmlns:p14="http://schemas.microsoft.com/office/powerpoint/2010/main" val="1458988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4347</TotalTime>
  <Words>1085</Words>
  <Application>Microsoft Macintosh PowerPoint</Application>
  <PresentationFormat>Widescreen</PresentationFormat>
  <Paragraphs>110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Risk Management</vt:lpstr>
      <vt:lpstr>ISO 31000:Risk Management - Guidelines</vt:lpstr>
      <vt:lpstr>Clauses 4, 5 and 6 – Main elements of 31000</vt:lpstr>
      <vt:lpstr>Definitions</vt:lpstr>
      <vt:lpstr>ISO 31000 Principles (Clause 4)</vt:lpstr>
      <vt:lpstr>ISO 31000 Principles (Clause 4)</vt:lpstr>
      <vt:lpstr>ISO 31000 Framework (Clause 5)</vt:lpstr>
      <vt:lpstr>Integration of Risk Management</vt:lpstr>
      <vt:lpstr>Design of the risk management framework</vt:lpstr>
      <vt:lpstr>Integration, Evaluation, Improvement</vt:lpstr>
      <vt:lpstr>ISO 31000: Process (Clause 6)</vt:lpstr>
      <vt:lpstr>Risk Identification</vt:lpstr>
      <vt:lpstr>Risk Analysis</vt:lpstr>
      <vt:lpstr>Risk Evaluation</vt:lpstr>
      <vt:lpstr>Risk Treatment</vt:lpstr>
      <vt:lpstr>Monitoring, review, recording, reporting</vt:lpstr>
      <vt:lpstr>ISO 31000 is Generic</vt:lpstr>
      <vt:lpstr>ISO 14891: Risk Management of Med Devices</vt:lpstr>
      <vt:lpstr>Hazards can be exemplified</vt:lpstr>
      <vt:lpstr>Sequence of Events can be exemplified</vt:lpstr>
      <vt:lpstr>Hazard, Events, Hazardous Situation, Harm</vt:lpstr>
      <vt:lpstr>PowerPoint Presentation</vt:lpstr>
      <vt:lpstr>PowerPoint Presentation</vt:lpstr>
      <vt:lpstr>Generic Software Engineering Risk Management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dc:title>
  <dc:creator>Stuart Anderson</dc:creator>
  <cp:lastModifiedBy>Stuart Anderson</cp:lastModifiedBy>
  <cp:revision>1</cp:revision>
  <cp:lastPrinted>2024-03-10T22:56:55Z</cp:lastPrinted>
  <dcterms:created xsi:type="dcterms:W3CDTF">2024-03-08T09:20:37Z</dcterms:created>
  <dcterms:modified xsi:type="dcterms:W3CDTF">2024-03-11T09:47:41Z</dcterms:modified>
</cp:coreProperties>
</file>