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notesMasterIdLst>
    <p:notesMasterId r:id="rId14"/>
  </p:notesMasterIdLst>
  <p:sldIdLst>
    <p:sldId id="256" r:id="rId2"/>
    <p:sldId id="257" r:id="rId3"/>
    <p:sldId id="276" r:id="rId4"/>
    <p:sldId id="266" r:id="rId5"/>
    <p:sldId id="267" r:id="rId6"/>
    <p:sldId id="277" r:id="rId7"/>
    <p:sldId id="268" r:id="rId8"/>
    <p:sldId id="279" r:id="rId9"/>
    <p:sldId id="269" r:id="rId10"/>
    <p:sldId id="270" r:id="rId11"/>
    <p:sldId id="278" r:id="rId12"/>
    <p:sldId id="26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0289" autoAdjust="0"/>
    <p:restoredTop sz="94694"/>
  </p:normalViewPr>
  <p:slideViewPr>
    <p:cSldViewPr>
      <p:cViewPr varScale="1">
        <p:scale>
          <a:sx n="113" d="100"/>
          <a:sy n="113" d="100"/>
        </p:scale>
        <p:origin x="200" y="3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27C6AEAD-53B6-A49A-E20F-DBBC884B42B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7BCEF3B3-6A57-5745-08F8-8C058C8311F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83972" name="Rectangle 4">
            <a:extLst>
              <a:ext uri="{FF2B5EF4-FFF2-40B4-BE49-F238E27FC236}">
                <a16:creationId xmlns:a16="http://schemas.microsoft.com/office/drawing/2014/main" id="{1DBD1601-591E-2F9B-F8D2-EE73AD188CA1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3973" name="Rectangle 5">
            <a:extLst>
              <a:ext uri="{FF2B5EF4-FFF2-40B4-BE49-F238E27FC236}">
                <a16:creationId xmlns:a16="http://schemas.microsoft.com/office/drawing/2014/main" id="{ED5493E2-8F4B-B1B1-BCDC-B55BC8C7871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3974" name="Rectangle 6">
            <a:extLst>
              <a:ext uri="{FF2B5EF4-FFF2-40B4-BE49-F238E27FC236}">
                <a16:creationId xmlns:a16="http://schemas.microsoft.com/office/drawing/2014/main" id="{837B478B-7965-D62E-FC22-787AAF90CD2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83975" name="Rectangle 7">
            <a:extLst>
              <a:ext uri="{FF2B5EF4-FFF2-40B4-BE49-F238E27FC236}">
                <a16:creationId xmlns:a16="http://schemas.microsoft.com/office/drawing/2014/main" id="{9AEEAA5D-A4F8-0F9F-6994-CFCD631060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A858314-AFB7-404B-98D7-ADDC79A2164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AA04AB1-2E68-D27F-17BF-C287E6DA38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1F862C-9D09-AE47-9B6E-130163FC6AE0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46434" name="Rectangle 1026">
            <a:extLst>
              <a:ext uri="{FF2B5EF4-FFF2-40B4-BE49-F238E27FC236}">
                <a16:creationId xmlns:a16="http://schemas.microsoft.com/office/drawing/2014/main" id="{A07EB8C6-BF22-B8DA-DC9D-9ED47EE7D66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5" name="Rectangle 1027">
            <a:extLst>
              <a:ext uri="{FF2B5EF4-FFF2-40B4-BE49-F238E27FC236}">
                <a16:creationId xmlns:a16="http://schemas.microsoft.com/office/drawing/2014/main" id="{7FE7D088-5B9A-BFFD-367C-4926F21D28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392D30C-9A26-F0FE-895D-659BC39A43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CEDD4A-DE83-1646-81CC-A38B8EDF09ED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5714" name="Rectangle 2">
            <a:extLst>
              <a:ext uri="{FF2B5EF4-FFF2-40B4-BE49-F238E27FC236}">
                <a16:creationId xmlns:a16="http://schemas.microsoft.com/office/drawing/2014/main" id="{2E15FB45-4D1D-0C92-6419-ADFEA554C0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114800"/>
            <a:ext cx="5486400" cy="4495800"/>
          </a:xfrm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endParaRPr lang="en-US" altLang="en-US"/>
          </a:p>
        </p:txBody>
      </p:sp>
      <p:sp>
        <p:nvSpPr>
          <p:cNvPr id="115715" name="Rectangle 3">
            <a:extLst>
              <a:ext uri="{FF2B5EF4-FFF2-40B4-BE49-F238E27FC236}">
                <a16:creationId xmlns:a16="http://schemas.microsoft.com/office/drawing/2014/main" id="{534EC6EC-DD39-17DC-4A16-721A9A34839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3000" y="382588"/>
            <a:ext cx="4572000" cy="3429000"/>
          </a:xfrm>
          <a:ln w="12700" cap="flat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FCB1655-0D8C-FB28-9083-01100FDF1E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C4F232-259B-8D49-8DA9-EABF030AD299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17762" name="Rectangle 2">
            <a:extLst>
              <a:ext uri="{FF2B5EF4-FFF2-40B4-BE49-F238E27FC236}">
                <a16:creationId xmlns:a16="http://schemas.microsoft.com/office/drawing/2014/main" id="{B8E12DFA-BF5F-9C27-F4FF-8B6B4F350B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114800"/>
            <a:ext cx="5486400" cy="4495800"/>
          </a:xfrm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endParaRPr lang="en-US" altLang="en-US"/>
          </a:p>
        </p:txBody>
      </p:sp>
      <p:sp>
        <p:nvSpPr>
          <p:cNvPr id="117763" name="Rectangle 3">
            <a:extLst>
              <a:ext uri="{FF2B5EF4-FFF2-40B4-BE49-F238E27FC236}">
                <a16:creationId xmlns:a16="http://schemas.microsoft.com/office/drawing/2014/main" id="{29D92ECC-3C2D-4243-6635-48BE4EAEA8E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3000" y="382588"/>
            <a:ext cx="4572000" cy="3429000"/>
          </a:xfrm>
          <a:ln w="12700" cap="flat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035346A-D4C3-6FB3-E0F3-748893EDAB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6BB60D-282D-5A48-952F-C89B56247F60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19810" name="Rectangle 2">
            <a:extLst>
              <a:ext uri="{FF2B5EF4-FFF2-40B4-BE49-F238E27FC236}">
                <a16:creationId xmlns:a16="http://schemas.microsoft.com/office/drawing/2014/main" id="{0DB557A9-BA88-11DD-086E-88AFC5E5AF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114800"/>
            <a:ext cx="5486400" cy="4495800"/>
          </a:xfrm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endParaRPr lang="en-US" altLang="en-US"/>
          </a:p>
        </p:txBody>
      </p:sp>
      <p:sp>
        <p:nvSpPr>
          <p:cNvPr id="119811" name="Rectangle 3">
            <a:extLst>
              <a:ext uri="{FF2B5EF4-FFF2-40B4-BE49-F238E27FC236}">
                <a16:creationId xmlns:a16="http://schemas.microsoft.com/office/drawing/2014/main" id="{6F8C36C4-EF79-097C-7ECF-891CCE5F368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3000" y="382588"/>
            <a:ext cx="4572000" cy="3429000"/>
          </a:xfrm>
          <a:ln w="12700" cap="flat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035346A-D4C3-6FB3-E0F3-748893EDAB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6BB60D-282D-5A48-952F-C89B56247F60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19810" name="Rectangle 2">
            <a:extLst>
              <a:ext uri="{FF2B5EF4-FFF2-40B4-BE49-F238E27FC236}">
                <a16:creationId xmlns:a16="http://schemas.microsoft.com/office/drawing/2014/main" id="{0DB557A9-BA88-11DD-086E-88AFC5E5AF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114800"/>
            <a:ext cx="5486400" cy="4495800"/>
          </a:xfrm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endParaRPr lang="en-US" altLang="en-US"/>
          </a:p>
        </p:txBody>
      </p:sp>
      <p:sp>
        <p:nvSpPr>
          <p:cNvPr id="119811" name="Rectangle 3">
            <a:extLst>
              <a:ext uri="{FF2B5EF4-FFF2-40B4-BE49-F238E27FC236}">
                <a16:creationId xmlns:a16="http://schemas.microsoft.com/office/drawing/2014/main" id="{6F8C36C4-EF79-097C-7ECF-891CCE5F36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382588"/>
            <a:ext cx="6096000" cy="3429000"/>
          </a:xfrm>
          <a:ln w="12700" cap="flat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17419841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A1DF9B0-AB5B-9861-05D7-AAA8D12BC6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703B6A-ACFE-204A-83C4-A4A2BF96270E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21858" name="Rectangle 2">
            <a:extLst>
              <a:ext uri="{FF2B5EF4-FFF2-40B4-BE49-F238E27FC236}">
                <a16:creationId xmlns:a16="http://schemas.microsoft.com/office/drawing/2014/main" id="{12E9DD68-B926-4248-D701-E47D6FA35D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114800"/>
            <a:ext cx="5486400" cy="4495800"/>
          </a:xfrm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endParaRPr lang="en-US" altLang="en-US"/>
          </a:p>
        </p:txBody>
      </p:sp>
      <p:sp>
        <p:nvSpPr>
          <p:cNvPr id="121859" name="Rectangle 3">
            <a:extLst>
              <a:ext uri="{FF2B5EF4-FFF2-40B4-BE49-F238E27FC236}">
                <a16:creationId xmlns:a16="http://schemas.microsoft.com/office/drawing/2014/main" id="{EC7C4BA1-B2C0-A05C-8DEA-5CA8A418EED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3000" y="382588"/>
            <a:ext cx="4572000" cy="3429000"/>
          </a:xfrm>
          <a:ln w="12700" cap="flat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FAC675D-ECD8-4E41-F262-CA7FDA33A6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CC7415-A19C-D24F-AD9C-9813E1FF4760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23906" name="Rectangle 2">
            <a:extLst>
              <a:ext uri="{FF2B5EF4-FFF2-40B4-BE49-F238E27FC236}">
                <a16:creationId xmlns:a16="http://schemas.microsoft.com/office/drawing/2014/main" id="{36B9B6E4-2286-6CCB-4A4E-DAB366C013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114800"/>
            <a:ext cx="5486400" cy="4495800"/>
          </a:xfrm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endParaRPr lang="en-US" altLang="en-US"/>
          </a:p>
        </p:txBody>
      </p:sp>
      <p:sp>
        <p:nvSpPr>
          <p:cNvPr id="123907" name="Rectangle 3">
            <a:extLst>
              <a:ext uri="{FF2B5EF4-FFF2-40B4-BE49-F238E27FC236}">
                <a16:creationId xmlns:a16="http://schemas.microsoft.com/office/drawing/2014/main" id="{94C03882-73EE-0DF2-2F89-CE851E71E70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3000" y="382588"/>
            <a:ext cx="4572000" cy="3429000"/>
          </a:xfrm>
          <a:ln w="12700" cap="flat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EE60-625F-1546-80A3-0739A0AE3DA1}" type="datetime1">
              <a:rPr lang="en-GB" smtClean="0"/>
              <a:t>20/09/2022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by Stuart Anderson from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2, slide </a:t>
            </a:r>
            <a:fld id="{571D16A9-9BA2-3E42-A30F-E9A1D097BA4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5510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2B6C6-8682-6641-BFC9-CAB9EE686C2C}" type="datetime1">
              <a:rPr lang="en-GB" smtClean="0"/>
              <a:t>20/09/2022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by Stuart Anderson from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2, slide </a:t>
            </a:r>
            <a:fld id="{DE7E189D-4651-B24A-88DF-B5DE634892A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8944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122C6-71DD-E045-9CD7-2197DFE8D20F}" type="datetime1">
              <a:rPr lang="en-GB" smtClean="0"/>
              <a:t>20/09/2022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by Stuart Anderson from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2, slide </a:t>
            </a:r>
            <a:fld id="{30BFED94-30A4-9540-B0B4-7C401FCF1AA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65287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65A14-B837-2112-E8C8-2C6678659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09696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080C6-9BD1-F376-5E57-85A8D5D671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447800"/>
            <a:ext cx="5384800" cy="48768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2F8288-5443-CB3E-0FD6-BF8373E8B8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97600" y="1447800"/>
            <a:ext cx="5384800" cy="48768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38EA66-292B-A87E-D1C6-1CC08FCDE1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320800" y="6477001"/>
            <a:ext cx="42672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Adapted by Stuart Anderson from (c) 2007 Mauro Pezzè &amp; Michal Young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C4246-A7C5-4007-4BBD-38A896C13A9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940800" y="6477001"/>
            <a:ext cx="28448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 Ch 2, slide </a:t>
            </a:r>
            <a:fld id="{586AD590-375D-2548-82C2-ADABDA6659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2251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C050F-5CDB-5A44-9679-A788F5579E5A}" type="datetime1">
              <a:rPr lang="en-GB" smtClean="0"/>
              <a:t>20/09/2022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by Stuart Anderson from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2, slide </a:t>
            </a:r>
            <a:fld id="{643EF2DA-1A9B-B14C-AD0D-D21CB24C2DD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7690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E1288-16B7-6E4D-BD21-5EC37509AFDD}" type="datetime1">
              <a:rPr lang="en-GB" smtClean="0"/>
              <a:t>20/09/2022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by Stuart Anderson from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2, slide </a:t>
            </a:r>
            <a:fld id="{8064DE95-0155-E04C-A6F0-DA7449500AF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597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6CE3B-016D-D94B-929C-BC449D5EBDCA}" type="datetime1">
              <a:rPr lang="en-GB" smtClean="0"/>
              <a:t>20/09/2022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by Stuart Anderson from (c) 2007 Mauro Pezzè &amp; Michal Young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2, slide </a:t>
            </a:r>
            <a:fld id="{EEFE1104-BA56-864C-91CE-474C5393A60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7888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67332-5C28-324D-A96E-368D803CB265}" type="datetime1">
              <a:rPr lang="en-GB" smtClean="0"/>
              <a:t>20/09/2022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by Stuart Anderson from (c) 2007 Mauro Pezzè &amp; Michal Young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2, slide </a:t>
            </a:r>
            <a:fld id="{326EB872-B7A3-2E4F-86DB-680D4B74E46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7978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17F31-AC99-6C43-A212-12D84C93ED3B}" type="datetime1">
              <a:rPr lang="en-GB" smtClean="0"/>
              <a:t>20/09/2022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by Stuart Anderson from (c) 2007 Mauro Pezzè &amp; Michal Young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2, slide </a:t>
            </a:r>
            <a:fld id="{CFAF5EFA-B461-F14A-AFD2-8742115FB98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2207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E3FE4-A190-D34E-BD2F-5C3D4331FC34}" type="datetime1">
              <a:rPr lang="en-GB" smtClean="0"/>
              <a:t>20/09/2022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by Stuart Anderson from (c) 2007 Mauro Pezzè &amp; Michal Young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2, slide </a:t>
            </a:r>
            <a:fld id="{5A27BEFF-5067-FD4E-B3A1-4F2FFD15389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6834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5A95E-A3FA-2642-B84F-37812C5327B9}" type="datetime1">
              <a:rPr lang="en-GB" smtClean="0"/>
              <a:t>20/09/2022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by Stuart Anderson from (c) 2007 Mauro Pezzè &amp; Michal Young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2, slide </a:t>
            </a:r>
            <a:fld id="{C54D2DD3-495A-C546-AD9B-23C5E3E6F46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2140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8EEB-656E-254A-AA6E-253B67FE5327}" type="datetime1">
              <a:rPr lang="en-GB" smtClean="0"/>
              <a:t>20/09/2022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by Stuart Anderson from (c) 2007 Mauro Pezzè &amp; Michal Young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2, slide </a:t>
            </a:r>
            <a:fld id="{A2492396-84CE-2044-965E-A5374DD9B98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056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01E3E-BA00-7A42-8224-F4A591C0DBBC}" type="datetime1">
              <a:rPr lang="en-GB" smtClean="0"/>
              <a:t>20/09/2022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/>
              <a:t>Adapted by Stuart Anderson from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/>
              <a:t> Ch 2, slide </a:t>
            </a:r>
            <a:fld id="{9DEC7E1A-FD07-2944-859B-3E3BF7828ED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9373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adacore.com/spark2014-docs/html/ug/en/source/language_restrictions.html#raising-exceptions-and-other-error-signaling-mechanism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docs.adacore.com/spark2014-docs/html/ug/en/source/language_restrictions.html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Rectangle 10">
            <a:extLst>
              <a:ext uri="{FF2B5EF4-FFF2-40B4-BE49-F238E27FC236}">
                <a16:creationId xmlns:a16="http://schemas.microsoft.com/office/drawing/2014/main" id="{D8E28503-29BA-1012-69F5-523AA041C51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2130426"/>
            <a:ext cx="7772400" cy="1470025"/>
          </a:xfrm>
        </p:spPr>
        <p:txBody>
          <a:bodyPr anchor="ctr"/>
          <a:lstStyle/>
          <a:p>
            <a:r>
              <a:rPr lang="it-IT" altLang="en-US" sz="3600"/>
              <a:t>A Framework for Testing and Analysis</a:t>
            </a:r>
            <a:endParaRPr lang="en-US" altLang="en-US" sz="3600"/>
          </a:p>
        </p:txBody>
      </p:sp>
      <p:sp>
        <p:nvSpPr>
          <p:cNvPr id="2059" name="Rectangle 11">
            <a:extLst>
              <a:ext uri="{FF2B5EF4-FFF2-40B4-BE49-F238E27FC236}">
                <a16:creationId xmlns:a16="http://schemas.microsoft.com/office/drawing/2014/main" id="{47A4D728-FBB1-BBEB-9D03-D90D092E387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95600" y="3886200"/>
            <a:ext cx="6400800" cy="1752600"/>
          </a:xfrm>
        </p:spPr>
        <p:txBody>
          <a:bodyPr/>
          <a:lstStyle/>
          <a:p>
            <a:endParaRPr lang="en-US" altLang="en-US" sz="280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1132DE30-653B-CDCF-13A1-110FE45F4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Adapted by Stuart Anderson from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E2CB255E-5BAD-BC11-FBF5-0BE0172F7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2, slide </a:t>
            </a:r>
            <a:fld id="{0549349D-B9EB-B949-9F8B-8A0EBE21A68B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060" name="Rectangle 12">
            <a:extLst>
              <a:ext uri="{FF2B5EF4-FFF2-40B4-BE49-F238E27FC236}">
                <a16:creationId xmlns:a16="http://schemas.microsoft.com/office/drawing/2014/main" id="{67D215D6-04D0-293F-C825-E73BDD8874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36088" y="62595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>
            <a:extLst>
              <a:ext uri="{FF2B5EF4-FFF2-40B4-BE49-F238E27FC236}">
                <a16:creationId xmlns:a16="http://schemas.microsoft.com/office/drawing/2014/main" id="{E0AA807F-CC59-AA10-2886-B4D4DA722F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defTabSz="895350"/>
            <a:r>
              <a:rPr lang="it-IT" altLang="en-US" dirty="0" err="1"/>
              <a:t>Simplifying</a:t>
            </a:r>
            <a:r>
              <a:rPr lang="it-IT" altLang="en-US" dirty="0"/>
              <a:t> the situation</a:t>
            </a:r>
            <a:endParaRPr lang="en-US" alt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D6BC8E-54A3-FF5E-8DCD-35E0E1BF8E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51693"/>
          </a:xfrm>
        </p:spPr>
        <p:txBody>
          <a:bodyPr/>
          <a:lstStyle/>
          <a:p>
            <a:r>
              <a:rPr lang="en-GB" dirty="0"/>
              <a:t>Original Situation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E89C2A7-1EC0-A778-6002-237869F79A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99543"/>
            <a:ext cx="5157787" cy="3890120"/>
          </a:xfrm>
        </p:spPr>
        <p:txBody>
          <a:bodyPr>
            <a:normAutofit lnSpcReduction="10000"/>
          </a:bodyPr>
          <a:lstStyle/>
          <a:p>
            <a:r>
              <a:rPr lang="en-GB" dirty="0"/>
              <a:t>Unrestricted use of language features that can result in unbounded looping of the code.</a:t>
            </a:r>
          </a:p>
          <a:p>
            <a:r>
              <a:rPr lang="en-GB" dirty="0"/>
              <a:t>In general it is quite possible to produce incomprehensible code by using the features of any modern programming language in an </a:t>
            </a:r>
            <a:r>
              <a:rPr lang="en-GB" dirty="0" err="1"/>
              <a:t>indisciplined</a:t>
            </a:r>
            <a:r>
              <a:rPr lang="en-GB" dirty="0"/>
              <a:t> manner.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448524A-CDAB-1104-234D-890BA9D69B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51693"/>
          </a:xfrm>
        </p:spPr>
        <p:txBody>
          <a:bodyPr/>
          <a:lstStyle/>
          <a:p>
            <a:r>
              <a:rPr lang="en-GB" dirty="0"/>
              <a:t>Simplified Situation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9E3BA50-773B-F458-192C-CE6F2E67B0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99542"/>
            <a:ext cx="5183188" cy="4056807"/>
          </a:xfrm>
        </p:spPr>
        <p:txBody>
          <a:bodyPr>
            <a:normAutofit lnSpcReduction="10000"/>
          </a:bodyPr>
          <a:lstStyle/>
          <a:p>
            <a:r>
              <a:rPr lang="en-GB" dirty="0"/>
              <a:t>Impose restrictions: e.g. SPARK Ada:   </a:t>
            </a:r>
            <a:r>
              <a:rPr lang="en-GB" sz="1900" i="1" dirty="0">
                <a:solidFill>
                  <a:srgbClr val="313131"/>
                </a:solidFill>
                <a:latin typeface="HelveticaNeue" panose="02000503000000020004" pitchFamily="2" charset="0"/>
              </a:rPr>
              <a:t>Handling of exceptions is not permitted. Exception handling gives raise to numerous </a:t>
            </a:r>
            <a:r>
              <a:rPr lang="en-GB" sz="1900" i="1" dirty="0" err="1">
                <a:solidFill>
                  <a:srgbClr val="313131"/>
                </a:solidFill>
                <a:latin typeface="HelveticaNeue" panose="02000503000000020004" pitchFamily="2" charset="0"/>
              </a:rPr>
              <a:t>interprocedural</a:t>
            </a:r>
            <a:r>
              <a:rPr lang="en-GB" sz="1900" i="1" dirty="0">
                <a:solidFill>
                  <a:srgbClr val="313131"/>
                </a:solidFill>
                <a:latin typeface="HelveticaNeue" panose="02000503000000020004" pitchFamily="2" charset="0"/>
              </a:rPr>
              <a:t> control-flow paths. Formal verification of programs with exception handlers requires tracking properties along all those paths, which is not doable precisely without a lot of manual work. But raising exceptions is allowed (see </a:t>
            </a:r>
            <a:r>
              <a:rPr lang="en-GB" sz="1900" i="1" dirty="0">
                <a:solidFill>
                  <a:srgbClr val="226BAA"/>
                </a:solidFill>
                <a:latin typeface="HelveticaNeue" panose="02000503000000020004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Raising Exceptions and Other Error Signaling Mechanisms</a:t>
            </a:r>
            <a:r>
              <a:rPr lang="en-GB" sz="1900" i="1" dirty="0">
                <a:solidFill>
                  <a:srgbClr val="313131"/>
                </a:solidFill>
                <a:latin typeface="HelveticaNeue" panose="02000503000000020004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).</a:t>
            </a:r>
            <a:endParaRPr lang="en-GB" sz="1900" i="1" dirty="0">
              <a:solidFill>
                <a:srgbClr val="313131"/>
              </a:solidFill>
              <a:latin typeface="HelveticaNeue" panose="02000503000000020004" pitchFamily="2" charset="0"/>
            </a:endParaRPr>
          </a:p>
          <a:p>
            <a:r>
              <a:rPr lang="en-GB" sz="1900" dirty="0">
                <a:solidFill>
                  <a:srgbClr val="313131"/>
                </a:solidFill>
                <a:latin typeface="HelveticaNeue" panose="02000503000000020004" pitchFamily="2" charset="0"/>
              </a:rPr>
              <a:t>See: </a:t>
            </a:r>
            <a:r>
              <a:rPr lang="en-GB" sz="1900" dirty="0">
                <a:solidFill>
                  <a:srgbClr val="313131"/>
                </a:solidFill>
                <a:latin typeface="HelveticaNeue" panose="02000503000000020004" pitchFamily="2" charset="0"/>
                <a:hlinkClick r:id="rId4"/>
              </a:rPr>
              <a:t>https://docs.adacore.com/spark2014-docs/html/ug/en/source/language_restrictions.html</a:t>
            </a:r>
            <a:r>
              <a:rPr lang="en-GB" sz="1900" dirty="0">
                <a:solidFill>
                  <a:srgbClr val="313131"/>
                </a:solidFill>
                <a:latin typeface="HelveticaNeue" panose="02000503000000020004" pitchFamily="2" charset="0"/>
              </a:rPr>
              <a:t> </a:t>
            </a:r>
            <a:endParaRPr lang="en-GB" sz="1900" dirty="0"/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867BD053-E9EB-00C7-EA42-4B8A29CFE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Adapted by Stuart Anderson from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F4BF0868-8618-ECF1-B830-A5797EC27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2, slide </a:t>
            </a:r>
            <a:fld id="{8B40FF6C-DA83-DE4B-B4D6-0D9F6AAAD6DB}" type="slidenum">
              <a:rPr lang="en-US" altLang="en-US"/>
              <a:pPr/>
              <a:t>10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4" name="Rectangle 4">
            <a:extLst>
              <a:ext uri="{FF2B5EF4-FFF2-40B4-BE49-F238E27FC236}">
                <a16:creationId xmlns:a16="http://schemas.microsoft.com/office/drawing/2014/main" id="{F5ADABC1-15F4-4C77-AAF2-03CB58D7AC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/>
              <a:t>Some Terminology</a:t>
            </a:r>
            <a:endParaRPr lang="en-US" altLang="en-US"/>
          </a:p>
        </p:txBody>
      </p:sp>
      <p:sp>
        <p:nvSpPr>
          <p:cNvPr id="143365" name="Rectangle 5">
            <a:extLst>
              <a:ext uri="{FF2B5EF4-FFF2-40B4-BE49-F238E27FC236}">
                <a16:creationId xmlns:a16="http://schemas.microsoft.com/office/drawing/2014/main" id="{372806D8-1F1E-D7C9-50E3-0345AAD0540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b="1">
                <a:solidFill>
                  <a:schemeClr val="accent2"/>
                </a:solidFill>
              </a:rPr>
              <a:t>Safe</a:t>
            </a:r>
            <a:r>
              <a:rPr lang="en-US" altLang="en-US"/>
              <a:t>: A safe analysis has no optimistic inaccuracy, i.e., it accepts only correct programs. </a:t>
            </a:r>
          </a:p>
          <a:p>
            <a:pPr>
              <a:lnSpc>
                <a:spcPct val="90000"/>
              </a:lnSpc>
            </a:pPr>
            <a:r>
              <a:rPr lang="en-US" altLang="en-US" b="1">
                <a:solidFill>
                  <a:schemeClr val="accent2"/>
                </a:solidFill>
              </a:rPr>
              <a:t>Sound</a:t>
            </a:r>
            <a:r>
              <a:rPr lang="en-US" altLang="en-US"/>
              <a:t>: An analysis of a program P with respect to a formula F is sound if the analysis returns true only when the program does satisfy the formula. </a:t>
            </a:r>
          </a:p>
          <a:p>
            <a:pPr>
              <a:lnSpc>
                <a:spcPct val="90000"/>
              </a:lnSpc>
            </a:pPr>
            <a:r>
              <a:rPr lang="en-US" altLang="en-US" b="1">
                <a:solidFill>
                  <a:schemeClr val="accent2"/>
                </a:solidFill>
              </a:rPr>
              <a:t>Complete</a:t>
            </a:r>
            <a:r>
              <a:rPr lang="en-US" altLang="en-US"/>
              <a:t>: An analysis of a program P with respect to a formula F is complete if the analysis always returns true when the program actually does satisfy the formula.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0AE1830B-2263-6065-E614-8B0DF3AA9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by Stuart Anderson from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8514D499-8B5F-49BE-48AF-CFA46F3CC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2, slide </a:t>
            </a:r>
            <a:fld id="{EF4CE83F-FC2F-2F44-8A1B-7F4F89EFFBEE}" type="slidenum">
              <a:rPr lang="en-US" altLang="en-US"/>
              <a:pPr/>
              <a:t>11</a:t>
            </a:fld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Rectangle 6">
            <a:extLst>
              <a:ext uri="{FF2B5EF4-FFF2-40B4-BE49-F238E27FC236}">
                <a16:creationId xmlns:a16="http://schemas.microsoft.com/office/drawing/2014/main" id="{789D16EE-C254-368F-6824-839FE792CE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dirty="0" err="1"/>
              <a:t>Summary</a:t>
            </a:r>
            <a:endParaRPr lang="en-US" altLang="en-US" dirty="0"/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3934AF15-E256-1D2B-A6B0-AFA3A11A98E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GB" altLang="en-US" sz="3200" dirty="0"/>
              <a:t>Many interesting properties are undecidable, thus in general we cannot count on tools that work without human intervention (but we often </a:t>
            </a:r>
            <a:r>
              <a:rPr lang="en-GB" altLang="en-US" sz="3200"/>
              <a:t>accept “approximately” correct programs)</a:t>
            </a:r>
            <a:endParaRPr lang="en-GB" altLang="en-US" sz="3200" dirty="0"/>
          </a:p>
          <a:p>
            <a:pPr>
              <a:lnSpc>
                <a:spcPct val="90000"/>
              </a:lnSpc>
            </a:pPr>
            <a:r>
              <a:rPr lang="en-GB" altLang="en-US" sz="3200" dirty="0"/>
              <a:t>Assessing program qualities comprises two complementary sets of activities: validation (does the software do what it is supposed to do?) and verification (does the system behave as specified?)</a:t>
            </a:r>
          </a:p>
          <a:p>
            <a:pPr>
              <a:lnSpc>
                <a:spcPct val="90000"/>
              </a:lnSpc>
            </a:pPr>
            <a:r>
              <a:rPr lang="en-GB" altLang="en-US" sz="3200" dirty="0"/>
              <a:t>There is no single technique for all purposes: test designers need to select a suitable combination of techniques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DD8F259C-630F-96D5-A91C-D27C9CA2B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by Stuart Anderson from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1BD96A18-395C-DA79-545D-F11FA879B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2, slide </a:t>
            </a:r>
            <a:fld id="{0CCD28CF-130B-D647-89AA-11099BA25654}" type="slidenum">
              <a:rPr lang="en-US" altLang="en-US"/>
              <a:pPr/>
              <a:t>12</a:t>
            </a:fld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Rectangle 8">
            <a:extLst>
              <a:ext uri="{FF2B5EF4-FFF2-40B4-BE49-F238E27FC236}">
                <a16:creationId xmlns:a16="http://schemas.microsoft.com/office/drawing/2014/main" id="{954A2289-93D6-0B1F-0648-6D0E8C2651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dirty="0"/>
              <a:t>Learning </a:t>
            </a:r>
            <a:r>
              <a:rPr lang="it-IT" altLang="en-US" dirty="0" err="1"/>
              <a:t>objectives</a:t>
            </a:r>
            <a:r>
              <a:rPr lang="it-IT" altLang="en-US" dirty="0"/>
              <a:t> for </a:t>
            </a:r>
            <a:r>
              <a:rPr lang="it-IT" altLang="en-US" dirty="0" err="1"/>
              <a:t>this</a:t>
            </a:r>
            <a:r>
              <a:rPr lang="it-IT" altLang="en-US" dirty="0"/>
              <a:t> </a:t>
            </a:r>
            <a:r>
              <a:rPr lang="it-IT" altLang="en-US" dirty="0" err="1"/>
              <a:t>slideset</a:t>
            </a:r>
            <a:endParaRPr lang="en-US" altLang="en-US" dirty="0"/>
          </a:p>
        </p:txBody>
      </p:sp>
      <p:sp>
        <p:nvSpPr>
          <p:cNvPr id="5129" name="Rectangle 9">
            <a:extLst>
              <a:ext uri="{FF2B5EF4-FFF2-40B4-BE49-F238E27FC236}">
                <a16:creationId xmlns:a16="http://schemas.microsoft.com/office/drawing/2014/main" id="{EF4E2FC5-8FB7-1972-625B-C78C14C5EE7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 altLang="en-US" dirty="0"/>
              <a:t>Be </a:t>
            </a:r>
            <a:r>
              <a:rPr lang="it-IT" altLang="en-US" dirty="0" err="1"/>
              <a:t>confident</a:t>
            </a:r>
            <a:r>
              <a:rPr lang="it-IT" altLang="en-US" dirty="0"/>
              <a:t> to </a:t>
            </a:r>
            <a:r>
              <a:rPr lang="it-IT" altLang="en-US" dirty="0" err="1"/>
              <a:t>identify</a:t>
            </a:r>
            <a:r>
              <a:rPr lang="it-IT" altLang="en-US" dirty="0"/>
              <a:t> </a:t>
            </a:r>
            <a:r>
              <a:rPr lang="it-IT" altLang="en-US" dirty="0" err="1"/>
              <a:t>dimensions</a:t>
            </a:r>
            <a:r>
              <a:rPr lang="it-IT" altLang="en-US" dirty="0"/>
              <a:t> and </a:t>
            </a:r>
            <a:r>
              <a:rPr lang="it-IT" altLang="en-US" dirty="0" err="1"/>
              <a:t>tradeoff</a:t>
            </a:r>
            <a:r>
              <a:rPr lang="it-IT" altLang="en-US" dirty="0"/>
              <a:t> </a:t>
            </a:r>
            <a:r>
              <a:rPr lang="it-IT" altLang="en-US" dirty="0" err="1"/>
              <a:t>between</a:t>
            </a:r>
            <a:r>
              <a:rPr lang="it-IT" altLang="en-US" dirty="0"/>
              <a:t> test and </a:t>
            </a:r>
            <a:r>
              <a:rPr lang="it-IT" altLang="en-US" dirty="0" err="1"/>
              <a:t>analysis</a:t>
            </a:r>
            <a:r>
              <a:rPr lang="it-IT" altLang="en-US" dirty="0"/>
              <a:t> activities</a:t>
            </a:r>
          </a:p>
          <a:p>
            <a:r>
              <a:rPr lang="it-IT" altLang="en-US" dirty="0"/>
              <a:t>Be </a:t>
            </a:r>
            <a:r>
              <a:rPr lang="it-IT" altLang="en-US" dirty="0" err="1"/>
              <a:t>confident</a:t>
            </a:r>
            <a:r>
              <a:rPr lang="it-IT" altLang="en-US" dirty="0"/>
              <a:t> to </a:t>
            </a:r>
            <a:r>
              <a:rPr lang="it-IT" altLang="en-US" dirty="0" err="1"/>
              <a:t>distinguish</a:t>
            </a:r>
            <a:r>
              <a:rPr lang="it-IT" altLang="en-US" dirty="0"/>
              <a:t> validation from </a:t>
            </a:r>
            <a:r>
              <a:rPr lang="it-IT" altLang="en-US" dirty="0" err="1"/>
              <a:t>verification</a:t>
            </a:r>
            <a:r>
              <a:rPr lang="it-IT" altLang="en-US" dirty="0"/>
              <a:t> activities</a:t>
            </a:r>
          </a:p>
          <a:p>
            <a:r>
              <a:rPr lang="it-IT" altLang="en-US" dirty="0" err="1"/>
              <a:t>Have</a:t>
            </a:r>
            <a:r>
              <a:rPr lang="it-IT" altLang="en-US" dirty="0"/>
              <a:t> the capability to </a:t>
            </a:r>
            <a:r>
              <a:rPr lang="it-IT" altLang="en-US" dirty="0" err="1"/>
              <a:t>identify</a:t>
            </a:r>
            <a:r>
              <a:rPr lang="it-IT" altLang="en-US" dirty="0"/>
              <a:t> common </a:t>
            </a:r>
            <a:r>
              <a:rPr lang="it-IT" altLang="en-US" dirty="0" err="1"/>
              <a:t>limitations</a:t>
            </a:r>
            <a:r>
              <a:rPr lang="it-IT" altLang="en-US" dirty="0"/>
              <a:t> and </a:t>
            </a:r>
            <a:r>
              <a:rPr lang="it-IT" altLang="en-US" dirty="0" err="1"/>
              <a:t>potentials</a:t>
            </a:r>
            <a:r>
              <a:rPr lang="it-IT" altLang="en-US" dirty="0"/>
              <a:t> of test and </a:t>
            </a:r>
            <a:r>
              <a:rPr lang="it-IT" altLang="en-US" dirty="0" err="1"/>
              <a:t>analysis</a:t>
            </a:r>
            <a:r>
              <a:rPr lang="it-IT" altLang="en-US" dirty="0"/>
              <a:t> </a:t>
            </a:r>
            <a:r>
              <a:rPr lang="it-IT" altLang="en-US" dirty="0" err="1"/>
              <a:t>methods</a:t>
            </a:r>
            <a:endParaRPr lang="en-US" alt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B18F60BA-4C29-3E35-5327-86816A782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by Stuart Anderson from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59EAFFBE-2BB2-5B82-B2C5-CBAAEFAE0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2, slide </a:t>
            </a:r>
            <a:fld id="{D7987332-52D1-B44A-B68C-7D076F4DD6DF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>
            <a:extLst>
              <a:ext uri="{FF2B5EF4-FFF2-40B4-BE49-F238E27FC236}">
                <a16:creationId xmlns:a16="http://schemas.microsoft.com/office/drawing/2014/main" id="{7C565A4B-463D-0CE9-16BF-57B6C6A7BF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dirty="0" err="1"/>
              <a:t>Verification</a:t>
            </a:r>
            <a:r>
              <a:rPr lang="it-IT" altLang="en-US" dirty="0"/>
              <a:t> and validation</a:t>
            </a:r>
            <a:endParaRPr lang="en-US" altLang="en-US" dirty="0"/>
          </a:p>
        </p:txBody>
      </p:sp>
      <p:sp>
        <p:nvSpPr>
          <p:cNvPr id="135171" name="Rectangle 3">
            <a:extLst>
              <a:ext uri="{FF2B5EF4-FFF2-40B4-BE49-F238E27FC236}">
                <a16:creationId xmlns:a16="http://schemas.microsoft.com/office/drawing/2014/main" id="{C22D6112-B86D-52AD-390A-B1F155DD508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Validation: </a:t>
            </a:r>
            <a:br>
              <a:rPr lang="en-US" altLang="en-US" dirty="0"/>
            </a:br>
            <a:r>
              <a:rPr lang="en-US" altLang="en-US" dirty="0"/>
              <a:t>does the software system meets the user's real needs?</a:t>
            </a:r>
          </a:p>
          <a:p>
            <a:pPr algn="ctr">
              <a:buFontTx/>
              <a:buNone/>
            </a:pPr>
            <a:r>
              <a:rPr lang="it-IT" altLang="en-US" i="1" dirty="0"/>
              <a:t>are </a:t>
            </a:r>
            <a:r>
              <a:rPr lang="it-IT" altLang="en-US" i="1" dirty="0" err="1"/>
              <a:t>we</a:t>
            </a:r>
            <a:r>
              <a:rPr lang="it-IT" altLang="en-US" i="1" dirty="0"/>
              <a:t> building the </a:t>
            </a:r>
            <a:r>
              <a:rPr lang="it-IT" altLang="en-US" i="1" dirty="0" err="1"/>
              <a:t>right</a:t>
            </a:r>
            <a:r>
              <a:rPr lang="it-IT" altLang="en-US" i="1" dirty="0"/>
              <a:t> software? </a:t>
            </a:r>
          </a:p>
          <a:p>
            <a:pPr algn="ctr">
              <a:buFontTx/>
              <a:buNone/>
            </a:pPr>
            <a:r>
              <a:rPr lang="it-IT" altLang="en-US" i="1" dirty="0">
                <a:solidFill>
                  <a:srgbClr val="92D050"/>
                </a:solidFill>
              </a:rPr>
              <a:t>[</a:t>
            </a:r>
            <a:r>
              <a:rPr lang="it-IT" altLang="en-US" i="1" dirty="0" err="1">
                <a:solidFill>
                  <a:srgbClr val="92D050"/>
                </a:solidFill>
              </a:rPr>
              <a:t>This</a:t>
            </a:r>
            <a:r>
              <a:rPr lang="it-IT" altLang="en-US" i="1" dirty="0">
                <a:solidFill>
                  <a:srgbClr val="92D050"/>
                </a:solidFill>
              </a:rPr>
              <a:t> </a:t>
            </a:r>
            <a:r>
              <a:rPr lang="it-IT" altLang="en-US" i="1" dirty="0" err="1">
                <a:solidFill>
                  <a:srgbClr val="92D050"/>
                </a:solidFill>
              </a:rPr>
              <a:t>is</a:t>
            </a:r>
            <a:r>
              <a:rPr lang="it-IT" altLang="en-US" i="1" dirty="0">
                <a:solidFill>
                  <a:srgbClr val="92D050"/>
                </a:solidFill>
              </a:rPr>
              <a:t> </a:t>
            </a:r>
            <a:r>
              <a:rPr lang="it-IT" altLang="en-US" i="1" dirty="0" err="1">
                <a:solidFill>
                  <a:srgbClr val="92D050"/>
                </a:solidFill>
              </a:rPr>
              <a:t>connecting</a:t>
            </a:r>
            <a:r>
              <a:rPr lang="it-IT" altLang="en-US" i="1" dirty="0">
                <a:solidFill>
                  <a:srgbClr val="92D050"/>
                </a:solidFill>
              </a:rPr>
              <a:t> the technical system to the stakeholders worlds]</a:t>
            </a:r>
            <a:endParaRPr lang="en-US" altLang="en-US" i="1" dirty="0"/>
          </a:p>
          <a:p>
            <a:r>
              <a:rPr lang="en-US" altLang="en-US" dirty="0"/>
              <a:t>Verification: </a:t>
            </a:r>
            <a:br>
              <a:rPr lang="en-US" altLang="en-US" dirty="0"/>
            </a:br>
            <a:r>
              <a:rPr lang="en-US" altLang="en-US" dirty="0"/>
              <a:t>does the software system meets the requirements specifications?</a:t>
            </a:r>
          </a:p>
          <a:p>
            <a:pPr algn="ctr">
              <a:buFontTx/>
              <a:buNone/>
            </a:pPr>
            <a:r>
              <a:rPr lang="en-US" altLang="en-US" dirty="0"/>
              <a:t> </a:t>
            </a:r>
            <a:r>
              <a:rPr lang="it-IT" altLang="en-US" i="1" dirty="0"/>
              <a:t>are </a:t>
            </a:r>
            <a:r>
              <a:rPr lang="it-IT" altLang="en-US" i="1" dirty="0" err="1"/>
              <a:t>we</a:t>
            </a:r>
            <a:r>
              <a:rPr lang="it-IT" altLang="en-US" i="1" dirty="0"/>
              <a:t> building the software </a:t>
            </a:r>
            <a:r>
              <a:rPr lang="it-IT" altLang="en-US" i="1" dirty="0" err="1"/>
              <a:t>right</a:t>
            </a:r>
            <a:r>
              <a:rPr lang="it-IT" altLang="en-US" i="1" dirty="0"/>
              <a:t>?</a:t>
            </a:r>
          </a:p>
          <a:p>
            <a:pPr algn="ctr">
              <a:buFontTx/>
              <a:buNone/>
            </a:pPr>
            <a:r>
              <a:rPr lang="en-US" altLang="en-US" i="1" dirty="0">
                <a:solidFill>
                  <a:srgbClr val="92D050"/>
                </a:solidFill>
              </a:rPr>
              <a:t>[This is about connecting the technical system to a more or less formal statements of requirement]</a:t>
            </a:r>
          </a:p>
          <a:p>
            <a:endParaRPr lang="en-US" altLang="en-US" i="1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3AD70AA6-4717-A0DA-3AB0-001BB00CA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by Stuart Anderson from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7C33354E-26C9-ECC0-6CD7-6E45F8F9C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2, slide </a:t>
            </a:r>
            <a:fld id="{F9107FD7-9684-C94D-AD38-EADA3D2066C0}" type="slidenum">
              <a:rPr lang="en-US" altLang="en-US"/>
              <a:pPr/>
              <a:t>3</a:t>
            </a:fld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>
            <a:extLst>
              <a:ext uri="{FF2B5EF4-FFF2-40B4-BE49-F238E27FC236}">
                <a16:creationId xmlns:a16="http://schemas.microsoft.com/office/drawing/2014/main" id="{1C552E67-4A0A-3BAE-32F4-65D037B7E8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defTabSz="895350"/>
            <a:r>
              <a:rPr lang="en-US" altLang="en-US"/>
              <a:t>Validation and Verification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6C6A4678-2679-9BE0-E35A-3CD576EC2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by Stuart Anderson from (c) 2007 Mauro Pezzè &amp; Michal Young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E336B406-4FF5-0F63-CAFF-CF3A77C16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2, slide </a:t>
            </a:r>
            <a:fld id="{A7CDC26E-E76C-E242-A622-8ECB20507C1E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4691" name="Rectangle 3">
            <a:extLst>
              <a:ext uri="{FF2B5EF4-FFF2-40B4-BE49-F238E27FC236}">
                <a16:creationId xmlns:a16="http://schemas.microsoft.com/office/drawing/2014/main" id="{9B69562F-6A26-A17C-5A2A-21DA1795F8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4451" y="1600200"/>
            <a:ext cx="4994275" cy="213360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692" name="Freeform 4">
            <a:extLst>
              <a:ext uri="{FF2B5EF4-FFF2-40B4-BE49-F238E27FC236}">
                <a16:creationId xmlns:a16="http://schemas.microsoft.com/office/drawing/2014/main" id="{2EDE99C9-DC20-5C6B-1FE3-7E3C90C0FDB4}"/>
              </a:ext>
            </a:extLst>
          </p:cNvPr>
          <p:cNvSpPr>
            <a:spLocks/>
          </p:cNvSpPr>
          <p:nvPr/>
        </p:nvSpPr>
        <p:spPr bwMode="auto">
          <a:xfrm>
            <a:off x="1828800" y="1852613"/>
            <a:ext cx="2687638" cy="1511300"/>
          </a:xfrm>
          <a:custGeom>
            <a:avLst/>
            <a:gdLst>
              <a:gd name="T0" fmla="*/ 266 w 1693"/>
              <a:gd name="T1" fmla="*/ 128 h 952"/>
              <a:gd name="T2" fmla="*/ 174 w 1693"/>
              <a:gd name="T3" fmla="*/ 128 h 952"/>
              <a:gd name="T4" fmla="*/ 69 w 1693"/>
              <a:gd name="T5" fmla="*/ 197 h 952"/>
              <a:gd name="T6" fmla="*/ 46 w 1693"/>
              <a:gd name="T7" fmla="*/ 301 h 952"/>
              <a:gd name="T8" fmla="*/ 104 w 1693"/>
              <a:gd name="T9" fmla="*/ 383 h 952"/>
              <a:gd name="T10" fmla="*/ 58 w 1693"/>
              <a:gd name="T11" fmla="*/ 429 h 952"/>
              <a:gd name="T12" fmla="*/ 11 w 1693"/>
              <a:gd name="T13" fmla="*/ 522 h 952"/>
              <a:gd name="T14" fmla="*/ 34 w 1693"/>
              <a:gd name="T15" fmla="*/ 638 h 952"/>
              <a:gd name="T16" fmla="*/ 127 w 1693"/>
              <a:gd name="T17" fmla="*/ 696 h 952"/>
              <a:gd name="T18" fmla="*/ 220 w 1693"/>
              <a:gd name="T19" fmla="*/ 684 h 952"/>
              <a:gd name="T20" fmla="*/ 243 w 1693"/>
              <a:gd name="T21" fmla="*/ 638 h 952"/>
              <a:gd name="T22" fmla="*/ 232 w 1693"/>
              <a:gd name="T23" fmla="*/ 742 h 952"/>
              <a:gd name="T24" fmla="*/ 278 w 1693"/>
              <a:gd name="T25" fmla="*/ 835 h 952"/>
              <a:gd name="T26" fmla="*/ 382 w 1693"/>
              <a:gd name="T27" fmla="*/ 870 h 952"/>
              <a:gd name="T28" fmla="*/ 487 w 1693"/>
              <a:gd name="T29" fmla="*/ 858 h 952"/>
              <a:gd name="T30" fmla="*/ 579 w 1693"/>
              <a:gd name="T31" fmla="*/ 846 h 952"/>
              <a:gd name="T32" fmla="*/ 684 w 1693"/>
              <a:gd name="T33" fmla="*/ 916 h 952"/>
              <a:gd name="T34" fmla="*/ 776 w 1693"/>
              <a:gd name="T35" fmla="*/ 928 h 952"/>
              <a:gd name="T36" fmla="*/ 858 w 1693"/>
              <a:gd name="T37" fmla="*/ 870 h 952"/>
              <a:gd name="T38" fmla="*/ 892 w 1693"/>
              <a:gd name="T39" fmla="*/ 777 h 952"/>
              <a:gd name="T40" fmla="*/ 904 w 1693"/>
              <a:gd name="T41" fmla="*/ 823 h 952"/>
              <a:gd name="T42" fmla="*/ 985 w 1693"/>
              <a:gd name="T43" fmla="*/ 916 h 952"/>
              <a:gd name="T44" fmla="*/ 1113 w 1693"/>
              <a:gd name="T45" fmla="*/ 951 h 952"/>
              <a:gd name="T46" fmla="*/ 1217 w 1693"/>
              <a:gd name="T47" fmla="*/ 928 h 952"/>
              <a:gd name="T48" fmla="*/ 1263 w 1693"/>
              <a:gd name="T49" fmla="*/ 835 h 952"/>
              <a:gd name="T50" fmla="*/ 1252 w 1693"/>
              <a:gd name="T51" fmla="*/ 788 h 952"/>
              <a:gd name="T52" fmla="*/ 1333 w 1693"/>
              <a:gd name="T53" fmla="*/ 858 h 952"/>
              <a:gd name="T54" fmla="*/ 1426 w 1693"/>
              <a:gd name="T55" fmla="*/ 916 h 952"/>
              <a:gd name="T56" fmla="*/ 1530 w 1693"/>
              <a:gd name="T57" fmla="*/ 939 h 952"/>
              <a:gd name="T58" fmla="*/ 1634 w 1693"/>
              <a:gd name="T59" fmla="*/ 904 h 952"/>
              <a:gd name="T60" fmla="*/ 1658 w 1693"/>
              <a:gd name="T61" fmla="*/ 812 h 952"/>
              <a:gd name="T62" fmla="*/ 1576 w 1693"/>
              <a:gd name="T63" fmla="*/ 742 h 952"/>
              <a:gd name="T64" fmla="*/ 1658 w 1693"/>
              <a:gd name="T65" fmla="*/ 719 h 952"/>
              <a:gd name="T66" fmla="*/ 1692 w 1693"/>
              <a:gd name="T67" fmla="*/ 626 h 952"/>
              <a:gd name="T68" fmla="*/ 1658 w 1693"/>
              <a:gd name="T69" fmla="*/ 533 h 952"/>
              <a:gd name="T70" fmla="*/ 1565 w 1693"/>
              <a:gd name="T71" fmla="*/ 487 h 952"/>
              <a:gd name="T72" fmla="*/ 1634 w 1693"/>
              <a:gd name="T73" fmla="*/ 441 h 952"/>
              <a:gd name="T74" fmla="*/ 1623 w 1693"/>
              <a:gd name="T75" fmla="*/ 313 h 952"/>
              <a:gd name="T76" fmla="*/ 1565 w 1693"/>
              <a:gd name="T77" fmla="*/ 220 h 952"/>
              <a:gd name="T78" fmla="*/ 1472 w 1693"/>
              <a:gd name="T79" fmla="*/ 185 h 952"/>
              <a:gd name="T80" fmla="*/ 1379 w 1693"/>
              <a:gd name="T81" fmla="*/ 174 h 952"/>
              <a:gd name="T82" fmla="*/ 1333 w 1693"/>
              <a:gd name="T83" fmla="*/ 151 h 952"/>
              <a:gd name="T84" fmla="*/ 1310 w 1693"/>
              <a:gd name="T85" fmla="*/ 70 h 952"/>
              <a:gd name="T86" fmla="*/ 1217 w 1693"/>
              <a:gd name="T87" fmla="*/ 12 h 952"/>
              <a:gd name="T88" fmla="*/ 1113 w 1693"/>
              <a:gd name="T89" fmla="*/ 0 h 952"/>
              <a:gd name="T90" fmla="*/ 1043 w 1693"/>
              <a:gd name="T91" fmla="*/ 70 h 952"/>
              <a:gd name="T92" fmla="*/ 974 w 1693"/>
              <a:gd name="T93" fmla="*/ 35 h 952"/>
              <a:gd name="T94" fmla="*/ 881 w 1693"/>
              <a:gd name="T95" fmla="*/ 12 h 952"/>
              <a:gd name="T96" fmla="*/ 776 w 1693"/>
              <a:gd name="T97" fmla="*/ 23 h 952"/>
              <a:gd name="T98" fmla="*/ 695 w 1693"/>
              <a:gd name="T99" fmla="*/ 93 h 952"/>
              <a:gd name="T100" fmla="*/ 637 w 1693"/>
              <a:gd name="T101" fmla="*/ 70 h 952"/>
              <a:gd name="T102" fmla="*/ 545 w 1693"/>
              <a:gd name="T103" fmla="*/ 58 h 952"/>
              <a:gd name="T104" fmla="*/ 487 w 1693"/>
              <a:gd name="T105" fmla="*/ 151 h 952"/>
              <a:gd name="T106" fmla="*/ 405 w 1693"/>
              <a:gd name="T107" fmla="*/ 116 h 952"/>
              <a:gd name="T108" fmla="*/ 324 w 1693"/>
              <a:gd name="T109" fmla="*/ 151 h 9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693" h="952">
                <a:moveTo>
                  <a:pt x="336" y="162"/>
                </a:moveTo>
                <a:lnTo>
                  <a:pt x="313" y="162"/>
                </a:lnTo>
                <a:lnTo>
                  <a:pt x="290" y="151"/>
                </a:lnTo>
                <a:lnTo>
                  <a:pt x="266" y="128"/>
                </a:lnTo>
                <a:lnTo>
                  <a:pt x="243" y="128"/>
                </a:lnTo>
                <a:lnTo>
                  <a:pt x="220" y="128"/>
                </a:lnTo>
                <a:lnTo>
                  <a:pt x="197" y="116"/>
                </a:lnTo>
                <a:lnTo>
                  <a:pt x="174" y="128"/>
                </a:lnTo>
                <a:lnTo>
                  <a:pt x="150" y="128"/>
                </a:lnTo>
                <a:lnTo>
                  <a:pt x="127" y="139"/>
                </a:lnTo>
                <a:lnTo>
                  <a:pt x="104" y="151"/>
                </a:lnTo>
                <a:lnTo>
                  <a:pt x="69" y="197"/>
                </a:lnTo>
                <a:lnTo>
                  <a:pt x="58" y="220"/>
                </a:lnTo>
                <a:lnTo>
                  <a:pt x="58" y="243"/>
                </a:lnTo>
                <a:lnTo>
                  <a:pt x="46" y="267"/>
                </a:lnTo>
                <a:lnTo>
                  <a:pt x="46" y="301"/>
                </a:lnTo>
                <a:lnTo>
                  <a:pt x="46" y="325"/>
                </a:lnTo>
                <a:lnTo>
                  <a:pt x="58" y="348"/>
                </a:lnTo>
                <a:lnTo>
                  <a:pt x="81" y="371"/>
                </a:lnTo>
                <a:lnTo>
                  <a:pt x="104" y="383"/>
                </a:lnTo>
                <a:lnTo>
                  <a:pt x="127" y="394"/>
                </a:lnTo>
                <a:lnTo>
                  <a:pt x="92" y="383"/>
                </a:lnTo>
                <a:lnTo>
                  <a:pt x="69" y="406"/>
                </a:lnTo>
                <a:lnTo>
                  <a:pt x="58" y="429"/>
                </a:lnTo>
                <a:lnTo>
                  <a:pt x="34" y="452"/>
                </a:lnTo>
                <a:lnTo>
                  <a:pt x="23" y="475"/>
                </a:lnTo>
                <a:lnTo>
                  <a:pt x="11" y="499"/>
                </a:lnTo>
                <a:lnTo>
                  <a:pt x="11" y="522"/>
                </a:lnTo>
                <a:lnTo>
                  <a:pt x="0" y="568"/>
                </a:lnTo>
                <a:lnTo>
                  <a:pt x="11" y="591"/>
                </a:lnTo>
                <a:lnTo>
                  <a:pt x="23" y="614"/>
                </a:lnTo>
                <a:lnTo>
                  <a:pt x="34" y="638"/>
                </a:lnTo>
                <a:lnTo>
                  <a:pt x="46" y="661"/>
                </a:lnTo>
                <a:lnTo>
                  <a:pt x="81" y="684"/>
                </a:lnTo>
                <a:lnTo>
                  <a:pt x="104" y="696"/>
                </a:lnTo>
                <a:lnTo>
                  <a:pt x="127" y="696"/>
                </a:lnTo>
                <a:lnTo>
                  <a:pt x="150" y="696"/>
                </a:lnTo>
                <a:lnTo>
                  <a:pt x="174" y="696"/>
                </a:lnTo>
                <a:lnTo>
                  <a:pt x="197" y="696"/>
                </a:lnTo>
                <a:lnTo>
                  <a:pt x="220" y="684"/>
                </a:lnTo>
                <a:lnTo>
                  <a:pt x="232" y="661"/>
                </a:lnTo>
                <a:lnTo>
                  <a:pt x="243" y="638"/>
                </a:lnTo>
                <a:lnTo>
                  <a:pt x="255" y="614"/>
                </a:lnTo>
                <a:lnTo>
                  <a:pt x="243" y="638"/>
                </a:lnTo>
                <a:lnTo>
                  <a:pt x="232" y="661"/>
                </a:lnTo>
                <a:lnTo>
                  <a:pt x="232" y="696"/>
                </a:lnTo>
                <a:lnTo>
                  <a:pt x="232" y="719"/>
                </a:lnTo>
                <a:lnTo>
                  <a:pt x="232" y="742"/>
                </a:lnTo>
                <a:lnTo>
                  <a:pt x="232" y="765"/>
                </a:lnTo>
                <a:lnTo>
                  <a:pt x="243" y="788"/>
                </a:lnTo>
                <a:lnTo>
                  <a:pt x="255" y="812"/>
                </a:lnTo>
                <a:lnTo>
                  <a:pt x="278" y="835"/>
                </a:lnTo>
                <a:lnTo>
                  <a:pt x="313" y="858"/>
                </a:lnTo>
                <a:lnTo>
                  <a:pt x="336" y="870"/>
                </a:lnTo>
                <a:lnTo>
                  <a:pt x="359" y="870"/>
                </a:lnTo>
                <a:lnTo>
                  <a:pt x="382" y="870"/>
                </a:lnTo>
                <a:lnTo>
                  <a:pt x="417" y="870"/>
                </a:lnTo>
                <a:lnTo>
                  <a:pt x="440" y="870"/>
                </a:lnTo>
                <a:lnTo>
                  <a:pt x="463" y="870"/>
                </a:lnTo>
                <a:lnTo>
                  <a:pt x="487" y="858"/>
                </a:lnTo>
                <a:lnTo>
                  <a:pt x="533" y="742"/>
                </a:lnTo>
                <a:lnTo>
                  <a:pt x="556" y="800"/>
                </a:lnTo>
                <a:lnTo>
                  <a:pt x="568" y="823"/>
                </a:lnTo>
                <a:lnTo>
                  <a:pt x="579" y="846"/>
                </a:lnTo>
                <a:lnTo>
                  <a:pt x="603" y="870"/>
                </a:lnTo>
                <a:lnTo>
                  <a:pt x="626" y="893"/>
                </a:lnTo>
                <a:lnTo>
                  <a:pt x="661" y="904"/>
                </a:lnTo>
                <a:lnTo>
                  <a:pt x="684" y="916"/>
                </a:lnTo>
                <a:lnTo>
                  <a:pt x="707" y="916"/>
                </a:lnTo>
                <a:lnTo>
                  <a:pt x="730" y="916"/>
                </a:lnTo>
                <a:lnTo>
                  <a:pt x="753" y="928"/>
                </a:lnTo>
                <a:lnTo>
                  <a:pt x="776" y="928"/>
                </a:lnTo>
                <a:lnTo>
                  <a:pt x="800" y="916"/>
                </a:lnTo>
                <a:lnTo>
                  <a:pt x="823" y="904"/>
                </a:lnTo>
                <a:lnTo>
                  <a:pt x="846" y="893"/>
                </a:lnTo>
                <a:lnTo>
                  <a:pt x="858" y="870"/>
                </a:lnTo>
                <a:lnTo>
                  <a:pt x="869" y="846"/>
                </a:lnTo>
                <a:lnTo>
                  <a:pt x="892" y="823"/>
                </a:lnTo>
                <a:lnTo>
                  <a:pt x="892" y="800"/>
                </a:lnTo>
                <a:lnTo>
                  <a:pt x="892" y="777"/>
                </a:lnTo>
                <a:lnTo>
                  <a:pt x="892" y="754"/>
                </a:lnTo>
                <a:lnTo>
                  <a:pt x="892" y="777"/>
                </a:lnTo>
                <a:lnTo>
                  <a:pt x="904" y="800"/>
                </a:lnTo>
                <a:lnTo>
                  <a:pt x="904" y="823"/>
                </a:lnTo>
                <a:lnTo>
                  <a:pt x="916" y="846"/>
                </a:lnTo>
                <a:lnTo>
                  <a:pt x="939" y="870"/>
                </a:lnTo>
                <a:lnTo>
                  <a:pt x="962" y="893"/>
                </a:lnTo>
                <a:lnTo>
                  <a:pt x="985" y="916"/>
                </a:lnTo>
                <a:lnTo>
                  <a:pt x="1020" y="928"/>
                </a:lnTo>
                <a:lnTo>
                  <a:pt x="1055" y="939"/>
                </a:lnTo>
                <a:lnTo>
                  <a:pt x="1078" y="951"/>
                </a:lnTo>
                <a:lnTo>
                  <a:pt x="1113" y="951"/>
                </a:lnTo>
                <a:lnTo>
                  <a:pt x="1136" y="951"/>
                </a:lnTo>
                <a:lnTo>
                  <a:pt x="1159" y="951"/>
                </a:lnTo>
                <a:lnTo>
                  <a:pt x="1182" y="939"/>
                </a:lnTo>
                <a:lnTo>
                  <a:pt x="1217" y="928"/>
                </a:lnTo>
                <a:lnTo>
                  <a:pt x="1240" y="904"/>
                </a:lnTo>
                <a:lnTo>
                  <a:pt x="1252" y="881"/>
                </a:lnTo>
                <a:lnTo>
                  <a:pt x="1252" y="858"/>
                </a:lnTo>
                <a:lnTo>
                  <a:pt x="1263" y="835"/>
                </a:lnTo>
                <a:lnTo>
                  <a:pt x="1263" y="812"/>
                </a:lnTo>
                <a:lnTo>
                  <a:pt x="1252" y="788"/>
                </a:lnTo>
                <a:lnTo>
                  <a:pt x="1240" y="765"/>
                </a:lnTo>
                <a:lnTo>
                  <a:pt x="1252" y="788"/>
                </a:lnTo>
                <a:lnTo>
                  <a:pt x="1263" y="812"/>
                </a:lnTo>
                <a:lnTo>
                  <a:pt x="1287" y="823"/>
                </a:lnTo>
                <a:lnTo>
                  <a:pt x="1310" y="835"/>
                </a:lnTo>
                <a:lnTo>
                  <a:pt x="1333" y="858"/>
                </a:lnTo>
                <a:lnTo>
                  <a:pt x="1356" y="881"/>
                </a:lnTo>
                <a:lnTo>
                  <a:pt x="1379" y="893"/>
                </a:lnTo>
                <a:lnTo>
                  <a:pt x="1403" y="904"/>
                </a:lnTo>
                <a:lnTo>
                  <a:pt x="1426" y="916"/>
                </a:lnTo>
                <a:lnTo>
                  <a:pt x="1449" y="928"/>
                </a:lnTo>
                <a:lnTo>
                  <a:pt x="1472" y="928"/>
                </a:lnTo>
                <a:lnTo>
                  <a:pt x="1507" y="939"/>
                </a:lnTo>
                <a:lnTo>
                  <a:pt x="1530" y="939"/>
                </a:lnTo>
                <a:lnTo>
                  <a:pt x="1565" y="928"/>
                </a:lnTo>
                <a:lnTo>
                  <a:pt x="1588" y="928"/>
                </a:lnTo>
                <a:lnTo>
                  <a:pt x="1611" y="916"/>
                </a:lnTo>
                <a:lnTo>
                  <a:pt x="1634" y="904"/>
                </a:lnTo>
                <a:lnTo>
                  <a:pt x="1646" y="881"/>
                </a:lnTo>
                <a:lnTo>
                  <a:pt x="1658" y="858"/>
                </a:lnTo>
                <a:lnTo>
                  <a:pt x="1658" y="835"/>
                </a:lnTo>
                <a:lnTo>
                  <a:pt x="1658" y="812"/>
                </a:lnTo>
                <a:lnTo>
                  <a:pt x="1646" y="788"/>
                </a:lnTo>
                <a:lnTo>
                  <a:pt x="1623" y="777"/>
                </a:lnTo>
                <a:lnTo>
                  <a:pt x="1600" y="754"/>
                </a:lnTo>
                <a:lnTo>
                  <a:pt x="1576" y="742"/>
                </a:lnTo>
                <a:lnTo>
                  <a:pt x="1588" y="730"/>
                </a:lnTo>
                <a:lnTo>
                  <a:pt x="1611" y="730"/>
                </a:lnTo>
                <a:lnTo>
                  <a:pt x="1634" y="719"/>
                </a:lnTo>
                <a:lnTo>
                  <a:pt x="1658" y="719"/>
                </a:lnTo>
                <a:lnTo>
                  <a:pt x="1681" y="696"/>
                </a:lnTo>
                <a:lnTo>
                  <a:pt x="1692" y="672"/>
                </a:lnTo>
                <a:lnTo>
                  <a:pt x="1692" y="649"/>
                </a:lnTo>
                <a:lnTo>
                  <a:pt x="1692" y="626"/>
                </a:lnTo>
                <a:lnTo>
                  <a:pt x="1692" y="603"/>
                </a:lnTo>
                <a:lnTo>
                  <a:pt x="1692" y="580"/>
                </a:lnTo>
                <a:lnTo>
                  <a:pt x="1669" y="557"/>
                </a:lnTo>
                <a:lnTo>
                  <a:pt x="1658" y="533"/>
                </a:lnTo>
                <a:lnTo>
                  <a:pt x="1634" y="522"/>
                </a:lnTo>
                <a:lnTo>
                  <a:pt x="1611" y="510"/>
                </a:lnTo>
                <a:lnTo>
                  <a:pt x="1588" y="499"/>
                </a:lnTo>
                <a:lnTo>
                  <a:pt x="1565" y="487"/>
                </a:lnTo>
                <a:lnTo>
                  <a:pt x="1588" y="487"/>
                </a:lnTo>
                <a:lnTo>
                  <a:pt x="1611" y="475"/>
                </a:lnTo>
                <a:lnTo>
                  <a:pt x="1634" y="464"/>
                </a:lnTo>
                <a:lnTo>
                  <a:pt x="1634" y="441"/>
                </a:lnTo>
                <a:lnTo>
                  <a:pt x="1634" y="417"/>
                </a:lnTo>
                <a:lnTo>
                  <a:pt x="1634" y="394"/>
                </a:lnTo>
                <a:lnTo>
                  <a:pt x="1634" y="336"/>
                </a:lnTo>
                <a:lnTo>
                  <a:pt x="1623" y="313"/>
                </a:lnTo>
                <a:lnTo>
                  <a:pt x="1611" y="290"/>
                </a:lnTo>
                <a:lnTo>
                  <a:pt x="1600" y="267"/>
                </a:lnTo>
                <a:lnTo>
                  <a:pt x="1588" y="243"/>
                </a:lnTo>
                <a:lnTo>
                  <a:pt x="1565" y="220"/>
                </a:lnTo>
                <a:lnTo>
                  <a:pt x="1542" y="209"/>
                </a:lnTo>
                <a:lnTo>
                  <a:pt x="1518" y="197"/>
                </a:lnTo>
                <a:lnTo>
                  <a:pt x="1495" y="185"/>
                </a:lnTo>
                <a:lnTo>
                  <a:pt x="1472" y="185"/>
                </a:lnTo>
                <a:lnTo>
                  <a:pt x="1449" y="174"/>
                </a:lnTo>
                <a:lnTo>
                  <a:pt x="1426" y="174"/>
                </a:lnTo>
                <a:lnTo>
                  <a:pt x="1403" y="174"/>
                </a:lnTo>
                <a:lnTo>
                  <a:pt x="1379" y="174"/>
                </a:lnTo>
                <a:lnTo>
                  <a:pt x="1356" y="197"/>
                </a:lnTo>
                <a:lnTo>
                  <a:pt x="1333" y="209"/>
                </a:lnTo>
                <a:lnTo>
                  <a:pt x="1333" y="174"/>
                </a:lnTo>
                <a:lnTo>
                  <a:pt x="1333" y="151"/>
                </a:lnTo>
                <a:lnTo>
                  <a:pt x="1333" y="128"/>
                </a:lnTo>
                <a:lnTo>
                  <a:pt x="1333" y="104"/>
                </a:lnTo>
                <a:lnTo>
                  <a:pt x="1333" y="81"/>
                </a:lnTo>
                <a:lnTo>
                  <a:pt x="1310" y="70"/>
                </a:lnTo>
                <a:lnTo>
                  <a:pt x="1287" y="46"/>
                </a:lnTo>
                <a:lnTo>
                  <a:pt x="1263" y="35"/>
                </a:lnTo>
                <a:lnTo>
                  <a:pt x="1240" y="23"/>
                </a:lnTo>
                <a:lnTo>
                  <a:pt x="1217" y="12"/>
                </a:lnTo>
                <a:lnTo>
                  <a:pt x="1194" y="12"/>
                </a:lnTo>
                <a:lnTo>
                  <a:pt x="1171" y="0"/>
                </a:lnTo>
                <a:lnTo>
                  <a:pt x="1147" y="0"/>
                </a:lnTo>
                <a:lnTo>
                  <a:pt x="1113" y="0"/>
                </a:lnTo>
                <a:lnTo>
                  <a:pt x="1090" y="12"/>
                </a:lnTo>
                <a:lnTo>
                  <a:pt x="1066" y="23"/>
                </a:lnTo>
                <a:lnTo>
                  <a:pt x="1055" y="46"/>
                </a:lnTo>
                <a:lnTo>
                  <a:pt x="1043" y="70"/>
                </a:lnTo>
                <a:lnTo>
                  <a:pt x="1032" y="93"/>
                </a:lnTo>
                <a:lnTo>
                  <a:pt x="1008" y="70"/>
                </a:lnTo>
                <a:lnTo>
                  <a:pt x="997" y="46"/>
                </a:lnTo>
                <a:lnTo>
                  <a:pt x="974" y="35"/>
                </a:lnTo>
                <a:lnTo>
                  <a:pt x="950" y="23"/>
                </a:lnTo>
                <a:lnTo>
                  <a:pt x="927" y="23"/>
                </a:lnTo>
                <a:lnTo>
                  <a:pt x="904" y="23"/>
                </a:lnTo>
                <a:lnTo>
                  <a:pt x="881" y="12"/>
                </a:lnTo>
                <a:lnTo>
                  <a:pt x="858" y="12"/>
                </a:lnTo>
                <a:lnTo>
                  <a:pt x="834" y="12"/>
                </a:lnTo>
                <a:lnTo>
                  <a:pt x="800" y="23"/>
                </a:lnTo>
                <a:lnTo>
                  <a:pt x="776" y="23"/>
                </a:lnTo>
                <a:lnTo>
                  <a:pt x="753" y="35"/>
                </a:lnTo>
                <a:lnTo>
                  <a:pt x="730" y="46"/>
                </a:lnTo>
                <a:lnTo>
                  <a:pt x="707" y="70"/>
                </a:lnTo>
                <a:lnTo>
                  <a:pt x="695" y="93"/>
                </a:lnTo>
                <a:lnTo>
                  <a:pt x="684" y="116"/>
                </a:lnTo>
                <a:lnTo>
                  <a:pt x="684" y="93"/>
                </a:lnTo>
                <a:lnTo>
                  <a:pt x="661" y="81"/>
                </a:lnTo>
                <a:lnTo>
                  <a:pt x="637" y="70"/>
                </a:lnTo>
                <a:lnTo>
                  <a:pt x="614" y="70"/>
                </a:lnTo>
                <a:lnTo>
                  <a:pt x="591" y="58"/>
                </a:lnTo>
                <a:lnTo>
                  <a:pt x="568" y="58"/>
                </a:lnTo>
                <a:lnTo>
                  <a:pt x="545" y="58"/>
                </a:lnTo>
                <a:lnTo>
                  <a:pt x="521" y="70"/>
                </a:lnTo>
                <a:lnTo>
                  <a:pt x="498" y="104"/>
                </a:lnTo>
                <a:lnTo>
                  <a:pt x="487" y="128"/>
                </a:lnTo>
                <a:lnTo>
                  <a:pt x="487" y="151"/>
                </a:lnTo>
                <a:lnTo>
                  <a:pt x="463" y="139"/>
                </a:lnTo>
                <a:lnTo>
                  <a:pt x="452" y="116"/>
                </a:lnTo>
                <a:lnTo>
                  <a:pt x="429" y="116"/>
                </a:lnTo>
                <a:lnTo>
                  <a:pt x="405" y="116"/>
                </a:lnTo>
                <a:lnTo>
                  <a:pt x="382" y="104"/>
                </a:lnTo>
                <a:lnTo>
                  <a:pt x="359" y="116"/>
                </a:lnTo>
                <a:lnTo>
                  <a:pt x="336" y="128"/>
                </a:lnTo>
                <a:lnTo>
                  <a:pt x="324" y="151"/>
                </a:lnTo>
                <a:lnTo>
                  <a:pt x="336" y="162"/>
                </a:lnTo>
              </a:path>
            </a:pathLst>
          </a:custGeom>
          <a:solidFill>
            <a:schemeClr val="accent1"/>
          </a:solidFill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693" name="Rectangle 5">
            <a:extLst>
              <a:ext uri="{FF2B5EF4-FFF2-40B4-BE49-F238E27FC236}">
                <a16:creationId xmlns:a16="http://schemas.microsoft.com/office/drawing/2014/main" id="{FD2D1EE3-DF4A-7AC3-0C54-8099594B28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7100" y="2178050"/>
            <a:ext cx="2101538" cy="82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altLang="en-US" sz="2400">
                <a:solidFill>
                  <a:schemeClr val="bg2"/>
                </a:solidFill>
              </a:rPr>
              <a:t>Actual</a:t>
            </a:r>
          </a:p>
          <a:p>
            <a:pPr eaLnBrk="0" hangingPunct="0"/>
            <a:r>
              <a:rPr lang="en-US" altLang="en-US" sz="2400">
                <a:solidFill>
                  <a:schemeClr val="bg2"/>
                </a:solidFill>
              </a:rPr>
              <a:t>Requirements</a:t>
            </a:r>
          </a:p>
        </p:txBody>
      </p:sp>
      <p:sp>
        <p:nvSpPr>
          <p:cNvPr id="114694" name="AutoShape 6">
            <a:extLst>
              <a:ext uri="{FF2B5EF4-FFF2-40B4-BE49-F238E27FC236}">
                <a16:creationId xmlns:a16="http://schemas.microsoft.com/office/drawing/2014/main" id="{388D8339-AB81-A160-AF32-995C9AA963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2438400"/>
            <a:ext cx="685800" cy="336550"/>
          </a:xfrm>
          <a:prstGeom prst="rightArrow">
            <a:avLst>
              <a:gd name="adj1" fmla="val 50000"/>
              <a:gd name="adj2" fmla="val 101934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695" name="AutoShape 7">
            <a:extLst>
              <a:ext uri="{FF2B5EF4-FFF2-40B4-BE49-F238E27FC236}">
                <a16:creationId xmlns:a16="http://schemas.microsoft.com/office/drawing/2014/main" id="{824EE5E3-9C11-4A8D-4072-1D24854D4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1088" y="2438401"/>
            <a:ext cx="646112" cy="334963"/>
          </a:xfrm>
          <a:prstGeom prst="rightArrow">
            <a:avLst>
              <a:gd name="adj1" fmla="val 50000"/>
              <a:gd name="adj2" fmla="val 96490"/>
            </a:avLst>
          </a:prstGeom>
          <a:solidFill>
            <a:srgbClr val="C0FEF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696" name="AutoShape 8">
            <a:extLst>
              <a:ext uri="{FF2B5EF4-FFF2-40B4-BE49-F238E27FC236}">
                <a16:creationId xmlns:a16="http://schemas.microsoft.com/office/drawing/2014/main" id="{98985361-8B00-1DC0-15C1-1B76255755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4826" y="2060576"/>
            <a:ext cx="1846263" cy="944563"/>
          </a:xfrm>
          <a:prstGeom prst="cube">
            <a:avLst>
              <a:gd name="adj" fmla="val 24977"/>
            </a:avLst>
          </a:prstGeom>
          <a:solidFill>
            <a:srgbClr val="A9FF84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697" name="Rectangle 9">
            <a:extLst>
              <a:ext uri="{FF2B5EF4-FFF2-40B4-BE49-F238E27FC236}">
                <a16:creationId xmlns:a16="http://schemas.microsoft.com/office/drawing/2014/main" id="{60F45CBA-796E-B478-B0E0-B909476E2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6650" y="2590801"/>
            <a:ext cx="1098550" cy="677863"/>
          </a:xfrm>
          <a:prstGeom prst="rect">
            <a:avLst/>
          </a:prstGeom>
          <a:solidFill>
            <a:srgbClr val="C0FEF9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698" name="Rectangle 10">
            <a:extLst>
              <a:ext uri="{FF2B5EF4-FFF2-40B4-BE49-F238E27FC236}">
                <a16:creationId xmlns:a16="http://schemas.microsoft.com/office/drawing/2014/main" id="{FB4D5922-88CB-EFC8-22EF-F0E6E389CF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4250" y="2438401"/>
            <a:ext cx="1174750" cy="677863"/>
          </a:xfrm>
          <a:prstGeom prst="rect">
            <a:avLst/>
          </a:prstGeom>
          <a:solidFill>
            <a:srgbClr val="C0FEF9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699" name="Rectangle 11">
            <a:extLst>
              <a:ext uri="{FF2B5EF4-FFF2-40B4-BE49-F238E27FC236}">
                <a16:creationId xmlns:a16="http://schemas.microsoft.com/office/drawing/2014/main" id="{16B676D7-4716-AD2C-E410-F586C9B778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2286001"/>
            <a:ext cx="1143000" cy="708025"/>
          </a:xfrm>
          <a:prstGeom prst="rect">
            <a:avLst/>
          </a:prstGeom>
          <a:solidFill>
            <a:srgbClr val="C0FEF9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0" name="Rectangle 12">
            <a:extLst>
              <a:ext uri="{FF2B5EF4-FFF2-40B4-BE49-F238E27FC236}">
                <a16:creationId xmlns:a16="http://schemas.microsoft.com/office/drawing/2014/main" id="{DC1D2B6B-8BC3-287C-1073-ED96917329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2057401"/>
            <a:ext cx="1143000" cy="754063"/>
          </a:xfrm>
          <a:prstGeom prst="rect">
            <a:avLst/>
          </a:prstGeom>
          <a:solidFill>
            <a:srgbClr val="C0FEF9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1" name="Rectangle 13">
            <a:extLst>
              <a:ext uri="{FF2B5EF4-FFF2-40B4-BE49-F238E27FC236}">
                <a16:creationId xmlns:a16="http://schemas.microsoft.com/office/drawing/2014/main" id="{DBBA5BB0-D617-060F-0826-48C3ECBF91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1905001"/>
            <a:ext cx="1143000" cy="754063"/>
          </a:xfrm>
          <a:prstGeom prst="rect">
            <a:avLst/>
          </a:prstGeom>
          <a:solidFill>
            <a:srgbClr val="C0FEF9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2" name="Rectangle 14">
            <a:extLst>
              <a:ext uri="{FF2B5EF4-FFF2-40B4-BE49-F238E27FC236}">
                <a16:creationId xmlns:a16="http://schemas.microsoft.com/office/drawing/2014/main" id="{55B8B16F-BC89-8E2C-3398-5F56FE3AC4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1" y="1752600"/>
            <a:ext cx="1204913" cy="762000"/>
          </a:xfrm>
          <a:prstGeom prst="rect">
            <a:avLst/>
          </a:prstGeom>
          <a:solidFill>
            <a:srgbClr val="C0FEF9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it-IT" altLang="en-US" sz="2400"/>
              <a:t>SW</a:t>
            </a:r>
            <a:br>
              <a:rPr lang="it-IT" altLang="en-US" sz="2400"/>
            </a:br>
            <a:r>
              <a:rPr lang="it-IT" altLang="en-US" sz="2400"/>
              <a:t>Specs</a:t>
            </a:r>
            <a:endParaRPr lang="en-US" altLang="en-US" sz="2400"/>
          </a:p>
        </p:txBody>
      </p:sp>
      <p:sp>
        <p:nvSpPr>
          <p:cNvPr id="114704" name="Rectangle 16">
            <a:extLst>
              <a:ext uri="{FF2B5EF4-FFF2-40B4-BE49-F238E27FC236}">
                <a16:creationId xmlns:a16="http://schemas.microsoft.com/office/drawing/2014/main" id="{C5E1AA19-BA9A-83F0-AB39-99319AFE0E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1" y="2417763"/>
            <a:ext cx="1208665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altLang="en-US" sz="2400">
                <a:solidFill>
                  <a:srgbClr val="00279F"/>
                </a:solidFill>
              </a:rPr>
              <a:t>System</a:t>
            </a:r>
          </a:p>
        </p:txBody>
      </p:sp>
      <p:sp>
        <p:nvSpPr>
          <p:cNvPr id="114705" name="Freeform 17">
            <a:extLst>
              <a:ext uri="{FF2B5EF4-FFF2-40B4-BE49-F238E27FC236}">
                <a16:creationId xmlns:a16="http://schemas.microsoft.com/office/drawing/2014/main" id="{4189F3EF-E040-7E2E-38AA-45DE725EEC6E}"/>
              </a:ext>
            </a:extLst>
          </p:cNvPr>
          <p:cNvSpPr>
            <a:spLocks/>
          </p:cNvSpPr>
          <p:nvPr/>
        </p:nvSpPr>
        <p:spPr bwMode="auto">
          <a:xfrm>
            <a:off x="3200400" y="3429000"/>
            <a:ext cx="1905000" cy="609600"/>
          </a:xfrm>
          <a:custGeom>
            <a:avLst/>
            <a:gdLst>
              <a:gd name="T0" fmla="*/ 0 w 1740"/>
              <a:gd name="T1" fmla="*/ 64 h 882"/>
              <a:gd name="T2" fmla="*/ 823 w 1740"/>
              <a:gd name="T3" fmla="*/ 881 h 882"/>
              <a:gd name="T4" fmla="*/ 1739 w 1740"/>
              <a:gd name="T5" fmla="*/ 0 h 8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40" h="882">
                <a:moveTo>
                  <a:pt x="0" y="64"/>
                </a:moveTo>
                <a:lnTo>
                  <a:pt x="823" y="881"/>
                </a:lnTo>
                <a:lnTo>
                  <a:pt x="1739" y="0"/>
                </a:lnTo>
              </a:path>
            </a:pathLst>
          </a:custGeom>
          <a:noFill/>
          <a:ln w="25400" cap="rnd" cmpd="sng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706" name="Freeform 18">
            <a:extLst>
              <a:ext uri="{FF2B5EF4-FFF2-40B4-BE49-F238E27FC236}">
                <a16:creationId xmlns:a16="http://schemas.microsoft.com/office/drawing/2014/main" id="{808747F0-4820-0BED-2A66-F5934FC08E01}"/>
              </a:ext>
            </a:extLst>
          </p:cNvPr>
          <p:cNvSpPr>
            <a:spLocks/>
          </p:cNvSpPr>
          <p:nvPr/>
        </p:nvSpPr>
        <p:spPr bwMode="auto">
          <a:xfrm>
            <a:off x="7010400" y="3200400"/>
            <a:ext cx="2533650" cy="762000"/>
          </a:xfrm>
          <a:custGeom>
            <a:avLst/>
            <a:gdLst>
              <a:gd name="T0" fmla="*/ 0 w 1740"/>
              <a:gd name="T1" fmla="*/ 67 h 917"/>
              <a:gd name="T2" fmla="*/ 823 w 1740"/>
              <a:gd name="T3" fmla="*/ 916 h 917"/>
              <a:gd name="T4" fmla="*/ 1739 w 1740"/>
              <a:gd name="T5" fmla="*/ 0 h 9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40" h="917">
                <a:moveTo>
                  <a:pt x="0" y="67"/>
                </a:moveTo>
                <a:lnTo>
                  <a:pt x="823" y="916"/>
                </a:lnTo>
                <a:lnTo>
                  <a:pt x="1739" y="0"/>
                </a:lnTo>
              </a:path>
            </a:pathLst>
          </a:custGeom>
          <a:noFill/>
          <a:ln w="25400" cap="rnd" cmpd="sng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707" name="Rectangle 19">
            <a:extLst>
              <a:ext uri="{FF2B5EF4-FFF2-40B4-BE49-F238E27FC236}">
                <a16:creationId xmlns:a16="http://schemas.microsoft.com/office/drawing/2014/main" id="{6BFC5C04-F753-8062-9456-926F16CC93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3962400"/>
            <a:ext cx="1746250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altLang="en-US" sz="2800">
                <a:solidFill>
                  <a:schemeClr val="accent2"/>
                </a:solidFill>
              </a:rPr>
              <a:t>Validation</a:t>
            </a:r>
          </a:p>
        </p:txBody>
      </p:sp>
      <p:sp>
        <p:nvSpPr>
          <p:cNvPr id="114708" name="Rectangle 20">
            <a:extLst>
              <a:ext uri="{FF2B5EF4-FFF2-40B4-BE49-F238E27FC236}">
                <a16:creationId xmlns:a16="http://schemas.microsoft.com/office/drawing/2014/main" id="{3BFECFF6-B9C9-DD2D-B19F-26AF678F34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4114800"/>
            <a:ext cx="1943100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altLang="en-US" sz="2800">
                <a:solidFill>
                  <a:schemeClr val="accent2"/>
                </a:solidFill>
              </a:rPr>
              <a:t>Verification</a:t>
            </a:r>
          </a:p>
        </p:txBody>
      </p:sp>
      <p:sp>
        <p:nvSpPr>
          <p:cNvPr id="114709" name="Rectangle 21">
            <a:extLst>
              <a:ext uri="{FF2B5EF4-FFF2-40B4-BE49-F238E27FC236}">
                <a16:creationId xmlns:a16="http://schemas.microsoft.com/office/drawing/2014/main" id="{B4FED34A-B085-E87C-F2C4-72CAE873F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4495800"/>
            <a:ext cx="3016250" cy="119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2400">
                <a:solidFill>
                  <a:schemeClr val="accent2"/>
                </a:solidFill>
              </a:rPr>
              <a:t>Includes usability testing, user feedback</a:t>
            </a:r>
          </a:p>
        </p:txBody>
      </p:sp>
      <p:sp>
        <p:nvSpPr>
          <p:cNvPr id="114710" name="Rectangle 22">
            <a:extLst>
              <a:ext uri="{FF2B5EF4-FFF2-40B4-BE49-F238E27FC236}">
                <a16:creationId xmlns:a16="http://schemas.microsoft.com/office/drawing/2014/main" id="{4D6685A1-A319-536F-781D-40A7B38948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4572000"/>
            <a:ext cx="3016250" cy="119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2400">
                <a:solidFill>
                  <a:schemeClr val="accent2"/>
                </a:solidFill>
              </a:rPr>
              <a:t>Includes testing, inspections, static analysis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01DF0263-D7D0-9121-A6E3-C38D796C21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defTabSz="895350"/>
            <a:r>
              <a:rPr lang="en-US" altLang="en-US" dirty="0"/>
              <a:t>Verification or validation depends on the specification</a:t>
            </a:r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D256CE24-91E7-3300-F95B-69B05E824A2B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defTabSz="895350">
              <a:spcBef>
                <a:spcPct val="10000"/>
              </a:spcBef>
            </a:pPr>
            <a:r>
              <a:rPr lang="en-US" altLang="en-US" sz="2400" dirty="0">
                <a:solidFill>
                  <a:schemeClr val="accent2"/>
                </a:solidFill>
              </a:rPr>
              <a:t>Unverifiable (but </a:t>
            </a:r>
            <a:r>
              <a:rPr lang="en-US" altLang="en-US" sz="2400" dirty="0" err="1">
                <a:solidFill>
                  <a:schemeClr val="accent2"/>
                </a:solidFill>
              </a:rPr>
              <a:t>validatable</a:t>
            </a:r>
            <a:r>
              <a:rPr lang="en-US" altLang="en-US" sz="2400" dirty="0">
                <a:solidFill>
                  <a:schemeClr val="accent2"/>
                </a:solidFill>
              </a:rPr>
              <a:t>) spec</a:t>
            </a:r>
            <a:r>
              <a:rPr lang="en-US" altLang="en-US" sz="2400" dirty="0"/>
              <a:t>: ... </a:t>
            </a:r>
            <a:r>
              <a:rPr lang="en-US" altLang="en-US" sz="2400" dirty="0">
                <a:solidFill>
                  <a:schemeClr val="tx1"/>
                </a:solidFill>
              </a:rPr>
              <a:t>if a user presses a request button at floor </a:t>
            </a:r>
            <a:r>
              <a:rPr lang="en-US" altLang="en-US" sz="2400" dirty="0" err="1">
                <a:solidFill>
                  <a:schemeClr val="tx1"/>
                </a:solidFill>
              </a:rPr>
              <a:t>i</a:t>
            </a:r>
            <a:r>
              <a:rPr lang="en-US" altLang="en-US" sz="2400" dirty="0">
                <a:solidFill>
                  <a:schemeClr val="tx1"/>
                </a:solidFill>
              </a:rPr>
              <a:t>, an available elevator must arrive at floor </a:t>
            </a:r>
            <a:r>
              <a:rPr lang="en-US" altLang="en-US" sz="2400" dirty="0" err="1">
                <a:solidFill>
                  <a:schemeClr val="tx1"/>
                </a:solidFill>
              </a:rPr>
              <a:t>i</a:t>
            </a:r>
            <a:r>
              <a:rPr lang="en-US" altLang="en-US" sz="2400" dirty="0"/>
              <a:t> </a:t>
            </a:r>
            <a:r>
              <a:rPr lang="en-US" altLang="en-US" sz="2400" u="sng" dirty="0">
                <a:solidFill>
                  <a:srgbClr val="F23002"/>
                </a:solidFill>
              </a:rPr>
              <a:t>soon</a:t>
            </a:r>
            <a:r>
              <a:rPr lang="en-US" altLang="en-US" sz="2400" dirty="0"/>
              <a:t>... </a:t>
            </a:r>
          </a:p>
          <a:p>
            <a:pPr defTabSz="895350">
              <a:spcBef>
                <a:spcPct val="10000"/>
              </a:spcBef>
            </a:pPr>
            <a:r>
              <a:rPr lang="en-US" altLang="en-US" sz="2400" dirty="0">
                <a:solidFill>
                  <a:schemeClr val="accent2"/>
                </a:solidFill>
              </a:rPr>
              <a:t>Verifiable spec</a:t>
            </a:r>
            <a:r>
              <a:rPr lang="en-US" altLang="en-US" sz="2400" dirty="0">
                <a:solidFill>
                  <a:schemeClr val="hlink"/>
                </a:solidFill>
              </a:rPr>
              <a:t>:</a:t>
            </a:r>
            <a:r>
              <a:rPr lang="en-US" altLang="en-US" sz="2400" dirty="0">
                <a:solidFill>
                  <a:srgbClr val="063DE8"/>
                </a:solidFill>
              </a:rPr>
              <a:t> </a:t>
            </a:r>
            <a:r>
              <a:rPr lang="en-US" altLang="en-US" sz="2400" dirty="0"/>
              <a:t>... if a user presses a request button at floor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, an available elevator must arrive at floor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u="sng" dirty="0">
                <a:solidFill>
                  <a:srgbClr val="F23002"/>
                </a:solidFill>
              </a:rPr>
              <a:t>within 30 seconds</a:t>
            </a:r>
            <a:r>
              <a:rPr lang="en-US" altLang="en-US" sz="2400" dirty="0"/>
              <a:t>...</a:t>
            </a:r>
            <a:r>
              <a:rPr lang="en-US" altLang="en-US" sz="2400" dirty="0">
                <a:solidFill>
                  <a:srgbClr val="063DE8"/>
                </a:solidFill>
              </a:rPr>
              <a:t> </a:t>
            </a:r>
            <a:endParaRPr lang="en-US" altLang="en-US" sz="2400" dirty="0">
              <a:solidFill>
                <a:srgbClr val="FC0128"/>
              </a:solidFill>
            </a:endParaRPr>
          </a:p>
          <a:p>
            <a:pPr defTabSz="895350">
              <a:spcBef>
                <a:spcPct val="10000"/>
              </a:spcBef>
            </a:pPr>
            <a:r>
              <a:rPr lang="en-US" altLang="en-US" sz="2400" dirty="0"/>
              <a:t>Are there problems with this approach?  How might you re-frame the original requirement?</a:t>
            </a:r>
          </a:p>
        </p:txBody>
      </p:sp>
      <p:sp>
        <p:nvSpPr>
          <p:cNvPr id="32" name="Content Placeholder 31">
            <a:extLst>
              <a:ext uri="{FF2B5EF4-FFF2-40B4-BE49-F238E27FC236}">
                <a16:creationId xmlns:a16="http://schemas.microsoft.com/office/drawing/2014/main" id="{A4687F36-B6D0-E3AD-571E-4BD59130831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33DD65E7-01AE-ADDC-4017-2AB1E206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by Stuart Anderson from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4C94CD83-F571-207B-141A-2D6D4EA7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2, slide </a:t>
            </a:r>
            <a:fld id="{B0C0D8ED-49D1-8B45-B3E0-7FD8062FA752}" type="slidenum">
              <a:rPr lang="en-US" altLang="en-US"/>
              <a:pPr/>
              <a:t>5</a:t>
            </a:fld>
            <a:endParaRPr lang="en-US" alt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C9E044D-C98D-C3B6-77C9-10C74A4DB98D}"/>
              </a:ext>
            </a:extLst>
          </p:cNvPr>
          <p:cNvGrpSpPr/>
          <p:nvPr/>
        </p:nvGrpSpPr>
        <p:grpSpPr>
          <a:xfrm>
            <a:off x="6456040" y="2024632"/>
            <a:ext cx="4897760" cy="3924648"/>
            <a:chOff x="1981200" y="1371600"/>
            <a:chExt cx="2436814" cy="1892300"/>
          </a:xfrm>
        </p:grpSpPr>
        <p:sp>
          <p:nvSpPr>
            <p:cNvPr id="9" name="AutoShape 4">
              <a:extLst>
                <a:ext uri="{FF2B5EF4-FFF2-40B4-BE49-F238E27FC236}">
                  <a16:creationId xmlns:a16="http://schemas.microsoft.com/office/drawing/2014/main" id="{5F5907C4-C2D1-4EAB-53DA-75B73804AB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9550" y="1866900"/>
              <a:ext cx="292100" cy="673100"/>
            </a:xfrm>
            <a:prstGeom prst="roundRect">
              <a:avLst>
                <a:gd name="adj" fmla="val 12495"/>
              </a:avLst>
            </a:prstGeom>
            <a:solidFill>
              <a:schemeClr val="bg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id="{9A80DE04-1FB7-A1DE-B877-2CF1418733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6750" y="1371600"/>
              <a:ext cx="1130300" cy="189230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6">
              <a:extLst>
                <a:ext uri="{FF2B5EF4-FFF2-40B4-BE49-F238E27FC236}">
                  <a16:creationId xmlns:a16="http://schemas.microsoft.com/office/drawing/2014/main" id="{3E21A319-A56D-0844-413D-EEEED4ADF6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2950" y="1943100"/>
              <a:ext cx="444500" cy="12065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Rectangle 7">
              <a:extLst>
                <a:ext uri="{FF2B5EF4-FFF2-40B4-BE49-F238E27FC236}">
                  <a16:creationId xmlns:a16="http://schemas.microsoft.com/office/drawing/2014/main" id="{12CED44B-53D4-BB7B-E273-5919C94AE2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6350" y="1943100"/>
              <a:ext cx="444500" cy="12065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Oval 8">
              <a:extLst>
                <a:ext uri="{FF2B5EF4-FFF2-40B4-BE49-F238E27FC236}">
                  <a16:creationId xmlns:a16="http://schemas.microsoft.com/office/drawing/2014/main" id="{7B9C34DF-4C35-93A8-2AE4-CA6B3177C2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9950" y="194310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EDDA1148-2CB0-EA8A-056A-5F274AC5975E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1200" y="2241550"/>
              <a:ext cx="230188" cy="915988"/>
            </a:xfrm>
            <a:custGeom>
              <a:avLst/>
              <a:gdLst>
                <a:gd name="T0" fmla="*/ 0 w 145"/>
                <a:gd name="T1" fmla="*/ 0 h 577"/>
                <a:gd name="T2" fmla="*/ 144 w 145"/>
                <a:gd name="T3" fmla="*/ 105 h 577"/>
                <a:gd name="T4" fmla="*/ 144 w 145"/>
                <a:gd name="T5" fmla="*/ 524 h 577"/>
                <a:gd name="T6" fmla="*/ 0 w 145"/>
                <a:gd name="T7" fmla="*/ 576 h 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5" h="577">
                  <a:moveTo>
                    <a:pt x="0" y="0"/>
                  </a:moveTo>
                  <a:lnTo>
                    <a:pt x="144" y="105"/>
                  </a:lnTo>
                  <a:lnTo>
                    <a:pt x="144" y="524"/>
                  </a:lnTo>
                  <a:lnTo>
                    <a:pt x="0" y="576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6C441EBC-7081-9750-62B7-048891549B2C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2200" y="2241550"/>
              <a:ext cx="230188" cy="915988"/>
            </a:xfrm>
            <a:custGeom>
              <a:avLst/>
              <a:gdLst>
                <a:gd name="T0" fmla="*/ 144 w 145"/>
                <a:gd name="T1" fmla="*/ 0 h 577"/>
                <a:gd name="T2" fmla="*/ 0 w 145"/>
                <a:gd name="T3" fmla="*/ 105 h 577"/>
                <a:gd name="T4" fmla="*/ 0 w 145"/>
                <a:gd name="T5" fmla="*/ 524 h 577"/>
                <a:gd name="T6" fmla="*/ 144 w 145"/>
                <a:gd name="T7" fmla="*/ 576 h 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5" h="577">
                  <a:moveTo>
                    <a:pt x="144" y="0"/>
                  </a:moveTo>
                  <a:lnTo>
                    <a:pt x="0" y="105"/>
                  </a:lnTo>
                  <a:lnTo>
                    <a:pt x="0" y="524"/>
                  </a:lnTo>
                  <a:lnTo>
                    <a:pt x="144" y="576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AutoShape 11">
              <a:extLst>
                <a:ext uri="{FF2B5EF4-FFF2-40B4-BE49-F238E27FC236}">
                  <a16:creationId xmlns:a16="http://schemas.microsoft.com/office/drawing/2014/main" id="{E58DF1B3-8F79-8AE3-1BBC-EC5ACDC275D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2787650" y="1943100"/>
              <a:ext cx="215900" cy="139700"/>
            </a:xfrm>
            <a:prstGeom prst="rightArrow">
              <a:avLst>
                <a:gd name="adj1" fmla="val 50000"/>
                <a:gd name="adj2" fmla="val 77280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AutoShape 12">
              <a:extLst>
                <a:ext uri="{FF2B5EF4-FFF2-40B4-BE49-F238E27FC236}">
                  <a16:creationId xmlns:a16="http://schemas.microsoft.com/office/drawing/2014/main" id="{ACB1324C-D281-078D-9543-EDCB18EE9E0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2787650" y="2247900"/>
              <a:ext cx="215900" cy="139700"/>
            </a:xfrm>
            <a:prstGeom prst="rightArrow">
              <a:avLst>
                <a:gd name="adj1" fmla="val 50000"/>
                <a:gd name="adj2" fmla="val 7728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Rectangle 13">
              <a:extLst>
                <a:ext uri="{FF2B5EF4-FFF2-40B4-BE49-F238E27FC236}">
                  <a16:creationId xmlns:a16="http://schemas.microsoft.com/office/drawing/2014/main" id="{F2B0F2CF-A5FA-300E-28D2-EC2D286459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1989" y="1404938"/>
              <a:ext cx="1216025" cy="305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en-US" sz="1400" b="1">
                  <a:solidFill>
                    <a:schemeClr val="accent1"/>
                  </a:solidFill>
                  <a:latin typeface="Times New Roman" panose="02020603050405020304" pitchFamily="18" charset="0"/>
                </a:rPr>
                <a:t>1 2 3 </a:t>
              </a:r>
              <a:r>
                <a:rPr lang="en-US" altLang="en-US" sz="1400" b="1">
                  <a:solidFill>
                    <a:srgbClr val="F23002"/>
                  </a:solidFill>
                  <a:latin typeface="Times New Roman" panose="02020603050405020304" pitchFamily="18" charset="0"/>
                </a:rPr>
                <a:t>4</a:t>
              </a:r>
              <a:r>
                <a:rPr lang="en-US" altLang="en-US" sz="1400" b="1">
                  <a:solidFill>
                    <a:schemeClr val="accent1"/>
                  </a:solidFill>
                  <a:latin typeface="Times New Roman" panose="02020603050405020304" pitchFamily="18" charset="0"/>
                </a:rPr>
                <a:t> 5 6 7 8 </a:t>
              </a:r>
            </a:p>
          </p:txBody>
        </p:sp>
        <p:sp>
          <p:nvSpPr>
            <p:cNvPr id="19" name="AutoShape 14">
              <a:extLst>
                <a:ext uri="{FF2B5EF4-FFF2-40B4-BE49-F238E27FC236}">
                  <a16:creationId xmlns:a16="http://schemas.microsoft.com/office/drawing/2014/main" id="{82471847-C8AD-8238-E67F-F05E6B8EF2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0150" y="1638300"/>
              <a:ext cx="63500" cy="139700"/>
            </a:xfrm>
            <a:prstGeom prst="triangle">
              <a:avLst>
                <a:gd name="adj" fmla="val 49995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20" name="Rectangle 4">
            <a:extLst>
              <a:ext uri="{FF2B5EF4-FFF2-40B4-BE49-F238E27FC236}">
                <a16:creationId xmlns:a16="http://schemas.microsoft.com/office/drawing/2014/main" id="{C06ECD04-0BD9-862C-2BC1-0166B23488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dirty="0"/>
              <a:t>Validation and </a:t>
            </a:r>
            <a:r>
              <a:rPr lang="it-IT" altLang="en-US" dirty="0" err="1"/>
              <a:t>Verification</a:t>
            </a:r>
            <a:r>
              <a:rPr lang="it-IT" altLang="en-US" dirty="0"/>
              <a:t> Activities</a:t>
            </a:r>
            <a:endParaRPr lang="en-US" altLang="en-US" dirty="0"/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1DB6B586-6A34-161A-B49C-AA6A5C8BD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by Stuart Anderson from (c) 2007 Mauro Pezzè &amp; Michal Young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D1D84048-A174-D083-DF8A-7EA887FBE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2, slide </a:t>
            </a:r>
            <a:fld id="{F7CB6927-755D-274A-964F-2DD858B6C951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37223" name="AutoShape 7">
            <a:extLst>
              <a:ext uri="{FF2B5EF4-FFF2-40B4-BE49-F238E27FC236}">
                <a16:creationId xmlns:a16="http://schemas.microsoft.com/office/drawing/2014/main" id="{D59B960D-6E2D-BFB5-2C4E-9E48D9253B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9200" y="4267200"/>
            <a:ext cx="1219200" cy="457200"/>
          </a:xfrm>
          <a:prstGeom prst="rightArrow">
            <a:avLst>
              <a:gd name="adj1" fmla="val 50000"/>
              <a:gd name="adj2" fmla="val 66667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it-IT" altLang="en-US" dirty="0">
                <a:solidFill>
                  <a:schemeClr val="bg1"/>
                </a:solidFill>
              </a:rPr>
              <a:t>validation</a:t>
            </a:r>
            <a:endParaRPr lang="en-US" altLang="en-US" dirty="0">
              <a:solidFill>
                <a:schemeClr val="bg1"/>
              </a:solidFill>
            </a:endParaRPr>
          </a:p>
        </p:txBody>
      </p:sp>
      <p:sp>
        <p:nvSpPr>
          <p:cNvPr id="137224" name="AutoShape 8">
            <a:extLst>
              <a:ext uri="{FF2B5EF4-FFF2-40B4-BE49-F238E27FC236}">
                <a16:creationId xmlns:a16="http://schemas.microsoft.com/office/drawing/2014/main" id="{0AA72159-1476-AD66-E834-5AD8BD7DB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9200" y="5486400"/>
            <a:ext cx="1219200" cy="457200"/>
          </a:xfrm>
          <a:prstGeom prst="rightArrow">
            <a:avLst>
              <a:gd name="adj1" fmla="val 50000"/>
              <a:gd name="adj2" fmla="val 6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it-IT" altLang="en-US"/>
              <a:t>verification</a:t>
            </a:r>
            <a:endParaRPr lang="en-US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8684A19-74A4-6714-3216-0191EBE1D2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189709"/>
            <a:ext cx="7772400" cy="517504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94A5B6A-3327-FB01-D52A-8460AED9EBF2}"/>
              </a:ext>
            </a:extLst>
          </p:cNvPr>
          <p:cNvSpPr txBox="1"/>
          <p:nvPr/>
        </p:nvSpPr>
        <p:spPr>
          <a:xfrm>
            <a:off x="9120336" y="1484784"/>
            <a:ext cx="2664296" cy="2308324"/>
          </a:xfrm>
          <a:prstGeom prst="rect">
            <a:avLst/>
          </a:prstGeom>
          <a:solidFill>
            <a:schemeClr val="bg1">
              <a:lumMod val="85000"/>
              <a:alpha val="32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92D050"/>
                </a:solidFill>
              </a:rPr>
              <a:t>This is based on the “classical” V-model of development and illustrates the roles of validation and verification in that model.  There are other possibilities, but this illustrates many of them.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>
            <a:extLst>
              <a:ext uri="{FF2B5EF4-FFF2-40B4-BE49-F238E27FC236}">
                <a16:creationId xmlns:a16="http://schemas.microsoft.com/office/drawing/2014/main" id="{D215096E-2DD1-6F65-CA26-09AAA8F386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544514"/>
            <a:ext cx="8229600" cy="827087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defTabSz="895350"/>
            <a:r>
              <a:rPr lang="en-US" altLang="en-US"/>
              <a:t>You can’t always get what you want </a:t>
            </a:r>
          </a:p>
        </p:txBody>
      </p:sp>
      <p:sp>
        <p:nvSpPr>
          <p:cNvPr id="118787" name="Rectangle 3">
            <a:extLst>
              <a:ext uri="{FF2B5EF4-FFF2-40B4-BE49-F238E27FC236}">
                <a16:creationId xmlns:a16="http://schemas.microsoft.com/office/drawing/2014/main" id="{3F8D2AB8-2F02-BF77-E2D0-1609AF1492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44725" y="4291013"/>
            <a:ext cx="7773988" cy="19558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marL="336550" indent="-336550" algn="ctr" defTabSz="895350">
              <a:buNone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Correctness properties are undecidable</a:t>
            </a:r>
            <a:endParaRPr lang="en-US" altLang="en-US"/>
          </a:p>
          <a:p>
            <a:pPr marL="728663" lvl="1" indent="-277813" algn="ctr" defTabSz="895350">
              <a:buNone/>
            </a:pPr>
            <a:r>
              <a:rPr lang="en-US" altLang="en-US"/>
              <a:t>the halting problem can be embedded in almost every property of interest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FB521E68-49D2-4D5F-4079-62032C401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by Stuart Anderson from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25EC5609-0B85-03A6-F0FA-2B1B16203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2, slide </a:t>
            </a:r>
            <a:fld id="{F9ACEA9B-EF3E-8B43-AC0F-713A7E3B2167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18788" name="AutoShape 4">
            <a:extLst>
              <a:ext uri="{FF2B5EF4-FFF2-40B4-BE49-F238E27FC236}">
                <a16:creationId xmlns:a16="http://schemas.microsoft.com/office/drawing/2014/main" id="{60251CAF-96BE-3633-C635-55065E9257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5838" y="2128839"/>
            <a:ext cx="2767012" cy="1533525"/>
          </a:xfrm>
          <a:prstGeom prst="cube">
            <a:avLst>
              <a:gd name="adj" fmla="val 24977"/>
            </a:avLst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789" name="AutoShape 5">
            <a:extLst>
              <a:ext uri="{FF2B5EF4-FFF2-40B4-BE49-F238E27FC236}">
                <a16:creationId xmlns:a16="http://schemas.microsoft.com/office/drawing/2014/main" id="{56AC98CE-EAF0-17DA-0AF3-F097FBF5F6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6013" y="2036763"/>
            <a:ext cx="1384300" cy="576262"/>
          </a:xfrm>
          <a:prstGeom prst="roundRect">
            <a:avLst>
              <a:gd name="adj" fmla="val 12477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790" name="AutoShape 6">
            <a:extLst>
              <a:ext uri="{FF2B5EF4-FFF2-40B4-BE49-F238E27FC236}">
                <a16:creationId xmlns:a16="http://schemas.microsoft.com/office/drawing/2014/main" id="{9434E835-89F2-7F7E-ACFB-670CE52E53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3313" y="3090863"/>
            <a:ext cx="1416050" cy="576262"/>
          </a:xfrm>
          <a:prstGeom prst="roundRect">
            <a:avLst>
              <a:gd name="adj" fmla="val 12477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791" name="AutoShape 7">
            <a:extLst>
              <a:ext uri="{FF2B5EF4-FFF2-40B4-BE49-F238E27FC236}">
                <a16:creationId xmlns:a16="http://schemas.microsoft.com/office/drawing/2014/main" id="{1595F172-EC63-673E-9418-D78B9E899F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2314" y="2652713"/>
            <a:ext cx="1557337" cy="576262"/>
          </a:xfrm>
          <a:prstGeom prst="roundRect">
            <a:avLst>
              <a:gd name="adj" fmla="val 12477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792" name="Rectangle 8">
            <a:extLst>
              <a:ext uri="{FF2B5EF4-FFF2-40B4-BE49-F238E27FC236}">
                <a16:creationId xmlns:a16="http://schemas.microsoft.com/office/drawing/2014/main" id="{A02B8173-CC41-4EB8-D761-8DB4C1C2B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6176" y="2613025"/>
            <a:ext cx="1604607" cy="82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0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hangingPunct="0"/>
            <a:r>
              <a:rPr lang="en-US" altLang="en-US" sz="2400">
                <a:solidFill>
                  <a:schemeClr val="bg2"/>
                </a:solidFill>
              </a:rPr>
              <a:t>Decision</a:t>
            </a:r>
          </a:p>
          <a:p>
            <a:pPr eaLnBrk="0" hangingPunct="0"/>
            <a:r>
              <a:rPr lang="en-US" altLang="en-US" sz="2400">
                <a:solidFill>
                  <a:schemeClr val="bg2"/>
                </a:solidFill>
              </a:rPr>
              <a:t>Procedure</a:t>
            </a:r>
          </a:p>
        </p:txBody>
      </p:sp>
      <p:sp>
        <p:nvSpPr>
          <p:cNvPr id="118793" name="Rectangle 9">
            <a:extLst>
              <a:ext uri="{FF2B5EF4-FFF2-40B4-BE49-F238E27FC236}">
                <a16:creationId xmlns:a16="http://schemas.microsoft.com/office/drawing/2014/main" id="{20CEF994-0999-CDEF-646E-6552AF32BC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7126" y="2062163"/>
            <a:ext cx="1346523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0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hangingPunct="0"/>
            <a:r>
              <a:rPr lang="en-US" altLang="en-US" sz="2400">
                <a:solidFill>
                  <a:schemeClr val="bg2"/>
                </a:solidFill>
              </a:rPr>
              <a:t>Property</a:t>
            </a:r>
          </a:p>
        </p:txBody>
      </p:sp>
      <p:sp>
        <p:nvSpPr>
          <p:cNvPr id="118794" name="Rectangle 10">
            <a:extLst>
              <a:ext uri="{FF2B5EF4-FFF2-40B4-BE49-F238E27FC236}">
                <a16:creationId xmlns:a16="http://schemas.microsoft.com/office/drawing/2014/main" id="{0131214F-F7CD-646E-7D4B-0A5A42671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4276" y="3128963"/>
            <a:ext cx="1364157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0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hangingPunct="0"/>
            <a:r>
              <a:rPr lang="en-US" altLang="en-US" sz="2400">
                <a:solidFill>
                  <a:schemeClr val="bg2"/>
                </a:solidFill>
              </a:rPr>
              <a:t>Program</a:t>
            </a:r>
          </a:p>
        </p:txBody>
      </p:sp>
      <p:sp>
        <p:nvSpPr>
          <p:cNvPr id="118795" name="Rectangle 11">
            <a:extLst>
              <a:ext uri="{FF2B5EF4-FFF2-40B4-BE49-F238E27FC236}">
                <a16:creationId xmlns:a16="http://schemas.microsoft.com/office/drawing/2014/main" id="{86D61765-F046-D1AA-8F37-25D431E78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6925" y="2667000"/>
            <a:ext cx="1449116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0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hangingPunct="0"/>
            <a:r>
              <a:rPr lang="en-US" altLang="en-US" sz="2400">
                <a:solidFill>
                  <a:schemeClr val="bg2"/>
                </a:solidFill>
              </a:rPr>
              <a:t>Pass/Fail</a:t>
            </a:r>
          </a:p>
        </p:txBody>
      </p:sp>
      <p:sp>
        <p:nvSpPr>
          <p:cNvPr id="118796" name="Line 12">
            <a:extLst>
              <a:ext uri="{FF2B5EF4-FFF2-40B4-BE49-F238E27FC236}">
                <a16:creationId xmlns:a16="http://schemas.microsoft.com/office/drawing/2014/main" id="{0D4EBEC6-288C-36D2-546E-E22C665B40C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36989" y="2311401"/>
            <a:ext cx="822325" cy="4175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797" name="Line 13">
            <a:extLst>
              <a:ext uri="{FF2B5EF4-FFF2-40B4-BE49-F238E27FC236}">
                <a16:creationId xmlns:a16="http://schemas.microsoft.com/office/drawing/2014/main" id="{88992B94-756A-22C1-9E45-35B7A820B64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54451" y="2968626"/>
            <a:ext cx="728663" cy="4603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798" name="Line 14">
            <a:extLst>
              <a:ext uri="{FF2B5EF4-FFF2-40B4-BE49-F238E27FC236}">
                <a16:creationId xmlns:a16="http://schemas.microsoft.com/office/drawing/2014/main" id="{B1A9D40B-6D96-8EF6-F41D-DE2FC5807DB1}"/>
              </a:ext>
            </a:extLst>
          </p:cNvPr>
          <p:cNvSpPr>
            <a:spLocks noChangeShapeType="1"/>
          </p:cNvSpPr>
          <p:nvPr/>
        </p:nvSpPr>
        <p:spPr bwMode="auto">
          <a:xfrm>
            <a:off x="7388226" y="2932113"/>
            <a:ext cx="8604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799" name="Line 15">
            <a:extLst>
              <a:ext uri="{FF2B5EF4-FFF2-40B4-BE49-F238E27FC236}">
                <a16:creationId xmlns:a16="http://schemas.microsoft.com/office/drawing/2014/main" id="{59486685-95F6-08B0-31EE-E38721C45C63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838201"/>
            <a:ext cx="1257300" cy="3667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800" name="Rectangle 16">
            <a:extLst>
              <a:ext uri="{FF2B5EF4-FFF2-40B4-BE49-F238E27FC236}">
                <a16:creationId xmlns:a16="http://schemas.microsoft.com/office/drawing/2014/main" id="{E43C9F7B-43FD-3317-B575-77549D26A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304800"/>
            <a:ext cx="1061254" cy="689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476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95350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44613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9228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hangingPunct="0"/>
            <a:r>
              <a:rPr lang="en-US" altLang="en-US" sz="3900" i="1">
                <a:latin typeface="GillSans" panose="020B0502020104020203" pitchFamily="34" charset="-79"/>
              </a:rPr>
              <a:t>ever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>
            <a:extLst>
              <a:ext uri="{FF2B5EF4-FFF2-40B4-BE49-F238E27FC236}">
                <a16:creationId xmlns:a16="http://schemas.microsoft.com/office/drawing/2014/main" id="{D215096E-2DD1-6F65-CA26-09AAA8F386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544514"/>
            <a:ext cx="8229600" cy="827087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  <a:normAutofit fontScale="90000"/>
          </a:bodyPr>
          <a:lstStyle/>
          <a:p>
            <a:pPr defTabSz="895350"/>
            <a:r>
              <a:rPr lang="en-US" altLang="en-US" dirty="0"/>
              <a:t>You </a:t>
            </a:r>
            <a:r>
              <a:rPr lang="en-US" altLang="en-US" b="1" dirty="0"/>
              <a:t>can</a:t>
            </a:r>
            <a:r>
              <a:rPr lang="en-US" altLang="en-US" dirty="0"/>
              <a:t> get what you want sometimes</a:t>
            </a:r>
          </a:p>
        </p:txBody>
      </p:sp>
      <p:sp>
        <p:nvSpPr>
          <p:cNvPr id="118787" name="Rectangle 3">
            <a:extLst>
              <a:ext uri="{FF2B5EF4-FFF2-40B4-BE49-F238E27FC236}">
                <a16:creationId xmlns:a16="http://schemas.microsoft.com/office/drawing/2014/main" id="{3F8D2AB8-2F02-BF77-E2D0-1609AF1492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44725" y="4291013"/>
            <a:ext cx="7773988" cy="19558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marL="336550" indent="-336550" algn="ctr" defTabSz="895350">
              <a:buNone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Restricting the form of properties and programs can allow you to find a decision procedure BUT in general you can’t so in some domains there are such restrictions that allow this kind of setup. </a:t>
            </a:r>
            <a:endParaRPr lang="en-US" alt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FB521E68-49D2-4D5F-4079-62032C401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by Stuart Anderson from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25EC5609-0B85-03A6-F0FA-2B1B16203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2, slide </a:t>
            </a:r>
            <a:fld id="{F9ACEA9B-EF3E-8B43-AC0F-713A7E3B2167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18788" name="AutoShape 4">
            <a:extLst>
              <a:ext uri="{FF2B5EF4-FFF2-40B4-BE49-F238E27FC236}">
                <a16:creationId xmlns:a16="http://schemas.microsoft.com/office/drawing/2014/main" id="{60251CAF-96BE-3633-C635-55065E9257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5838" y="2128839"/>
            <a:ext cx="2767012" cy="1533525"/>
          </a:xfrm>
          <a:prstGeom prst="cube">
            <a:avLst>
              <a:gd name="adj" fmla="val 24977"/>
            </a:avLst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789" name="AutoShape 5">
            <a:extLst>
              <a:ext uri="{FF2B5EF4-FFF2-40B4-BE49-F238E27FC236}">
                <a16:creationId xmlns:a16="http://schemas.microsoft.com/office/drawing/2014/main" id="{56AC98CE-EAF0-17DA-0AF3-F097FBF5F6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6013" y="2036763"/>
            <a:ext cx="1384300" cy="576262"/>
          </a:xfrm>
          <a:prstGeom prst="roundRect">
            <a:avLst>
              <a:gd name="adj" fmla="val 12477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790" name="AutoShape 6">
            <a:extLst>
              <a:ext uri="{FF2B5EF4-FFF2-40B4-BE49-F238E27FC236}">
                <a16:creationId xmlns:a16="http://schemas.microsoft.com/office/drawing/2014/main" id="{9434E835-89F2-7F7E-ACFB-670CE52E53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3313" y="3090863"/>
            <a:ext cx="1416050" cy="576262"/>
          </a:xfrm>
          <a:prstGeom prst="roundRect">
            <a:avLst>
              <a:gd name="adj" fmla="val 12477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791" name="AutoShape 7">
            <a:extLst>
              <a:ext uri="{FF2B5EF4-FFF2-40B4-BE49-F238E27FC236}">
                <a16:creationId xmlns:a16="http://schemas.microsoft.com/office/drawing/2014/main" id="{1595F172-EC63-673E-9418-D78B9E899F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2314" y="2652713"/>
            <a:ext cx="1557337" cy="576262"/>
          </a:xfrm>
          <a:prstGeom prst="roundRect">
            <a:avLst>
              <a:gd name="adj" fmla="val 12477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792" name="Rectangle 8">
            <a:extLst>
              <a:ext uri="{FF2B5EF4-FFF2-40B4-BE49-F238E27FC236}">
                <a16:creationId xmlns:a16="http://schemas.microsoft.com/office/drawing/2014/main" id="{A02B8173-CC41-4EB8-D761-8DB4C1C2B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6176" y="2613025"/>
            <a:ext cx="1604607" cy="82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0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hangingPunct="0"/>
            <a:r>
              <a:rPr lang="en-US" altLang="en-US" sz="2400">
                <a:solidFill>
                  <a:schemeClr val="bg2"/>
                </a:solidFill>
              </a:rPr>
              <a:t>Decision</a:t>
            </a:r>
          </a:p>
          <a:p>
            <a:pPr eaLnBrk="0" hangingPunct="0"/>
            <a:r>
              <a:rPr lang="en-US" altLang="en-US" sz="2400">
                <a:solidFill>
                  <a:schemeClr val="bg2"/>
                </a:solidFill>
              </a:rPr>
              <a:t>Procedure</a:t>
            </a:r>
          </a:p>
        </p:txBody>
      </p:sp>
      <p:sp>
        <p:nvSpPr>
          <p:cNvPr id="118793" name="Rectangle 9">
            <a:extLst>
              <a:ext uri="{FF2B5EF4-FFF2-40B4-BE49-F238E27FC236}">
                <a16:creationId xmlns:a16="http://schemas.microsoft.com/office/drawing/2014/main" id="{20CEF994-0999-CDEF-646E-6552AF32BC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7126" y="2062163"/>
            <a:ext cx="1346523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0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hangingPunct="0"/>
            <a:r>
              <a:rPr lang="en-US" altLang="en-US" sz="2400">
                <a:solidFill>
                  <a:schemeClr val="bg2"/>
                </a:solidFill>
              </a:rPr>
              <a:t>Property</a:t>
            </a:r>
          </a:p>
        </p:txBody>
      </p:sp>
      <p:sp>
        <p:nvSpPr>
          <p:cNvPr id="118794" name="Rectangle 10">
            <a:extLst>
              <a:ext uri="{FF2B5EF4-FFF2-40B4-BE49-F238E27FC236}">
                <a16:creationId xmlns:a16="http://schemas.microsoft.com/office/drawing/2014/main" id="{0131214F-F7CD-646E-7D4B-0A5A42671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4276" y="3128963"/>
            <a:ext cx="1364157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0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hangingPunct="0"/>
            <a:r>
              <a:rPr lang="en-US" altLang="en-US" sz="2400">
                <a:solidFill>
                  <a:schemeClr val="bg2"/>
                </a:solidFill>
              </a:rPr>
              <a:t>Program</a:t>
            </a:r>
          </a:p>
        </p:txBody>
      </p:sp>
      <p:sp>
        <p:nvSpPr>
          <p:cNvPr id="118795" name="Rectangle 11">
            <a:extLst>
              <a:ext uri="{FF2B5EF4-FFF2-40B4-BE49-F238E27FC236}">
                <a16:creationId xmlns:a16="http://schemas.microsoft.com/office/drawing/2014/main" id="{86D61765-F046-D1AA-8F37-25D431E78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6925" y="2667000"/>
            <a:ext cx="1449116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0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hangingPunct="0"/>
            <a:r>
              <a:rPr lang="en-US" altLang="en-US" sz="2400">
                <a:solidFill>
                  <a:schemeClr val="bg2"/>
                </a:solidFill>
              </a:rPr>
              <a:t>Pass/Fail</a:t>
            </a:r>
          </a:p>
        </p:txBody>
      </p:sp>
      <p:sp>
        <p:nvSpPr>
          <p:cNvPr id="118796" name="Line 12">
            <a:extLst>
              <a:ext uri="{FF2B5EF4-FFF2-40B4-BE49-F238E27FC236}">
                <a16:creationId xmlns:a16="http://schemas.microsoft.com/office/drawing/2014/main" id="{0D4EBEC6-288C-36D2-546E-E22C665B40C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36989" y="2311401"/>
            <a:ext cx="822325" cy="4175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797" name="Line 13">
            <a:extLst>
              <a:ext uri="{FF2B5EF4-FFF2-40B4-BE49-F238E27FC236}">
                <a16:creationId xmlns:a16="http://schemas.microsoft.com/office/drawing/2014/main" id="{88992B94-756A-22C1-9E45-35B7A820B64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54451" y="2968626"/>
            <a:ext cx="728663" cy="4603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798" name="Line 14">
            <a:extLst>
              <a:ext uri="{FF2B5EF4-FFF2-40B4-BE49-F238E27FC236}">
                <a16:creationId xmlns:a16="http://schemas.microsoft.com/office/drawing/2014/main" id="{B1A9D40B-6D96-8EF6-F41D-DE2FC5807DB1}"/>
              </a:ext>
            </a:extLst>
          </p:cNvPr>
          <p:cNvSpPr>
            <a:spLocks noChangeShapeType="1"/>
          </p:cNvSpPr>
          <p:nvPr/>
        </p:nvSpPr>
        <p:spPr bwMode="auto">
          <a:xfrm>
            <a:off x="7388226" y="2932113"/>
            <a:ext cx="8604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95315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49" name="Rectangle 17">
            <a:extLst>
              <a:ext uri="{FF2B5EF4-FFF2-40B4-BE49-F238E27FC236}">
                <a16:creationId xmlns:a16="http://schemas.microsoft.com/office/drawing/2014/main" id="{B883533C-81BA-D904-2629-0B604343D6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Getting what you need ...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7E502D41-BFF8-831E-720D-56E45E58E84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1578763" y="1825625"/>
            <a:ext cx="3700474" cy="4351338"/>
          </a:xfrm>
        </p:spPr>
      </p:pic>
      <p:sp>
        <p:nvSpPr>
          <p:cNvPr id="120852" name="Rectangle 20">
            <a:extLst>
              <a:ext uri="{FF2B5EF4-FFF2-40B4-BE49-F238E27FC236}">
                <a16:creationId xmlns:a16="http://schemas.microsoft.com/office/drawing/2014/main" id="{86DE95C1-6A58-2F07-5E58-E09F328F7AFA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it-IT" altLang="en-US" sz="2400" dirty="0" err="1"/>
              <a:t>optimistic</a:t>
            </a:r>
            <a:r>
              <a:rPr lang="it-IT" altLang="en-US" sz="2400" dirty="0"/>
              <a:t> </a:t>
            </a:r>
            <a:r>
              <a:rPr lang="it-IT" altLang="en-US" sz="2400" dirty="0" err="1"/>
              <a:t>inaccuracy</a:t>
            </a:r>
            <a:r>
              <a:rPr lang="it-IT" altLang="en-US" sz="2400" dirty="0"/>
              <a:t>: </a:t>
            </a:r>
            <a:r>
              <a:rPr lang="it-IT" altLang="en-US" sz="2400" dirty="0" err="1"/>
              <a:t>we</a:t>
            </a:r>
            <a:r>
              <a:rPr lang="en-US" altLang="en-US" sz="2400" dirty="0"/>
              <a:t> may accept some programs that do not possess the property (i.e., it may not detect all violations). </a:t>
            </a:r>
          </a:p>
          <a:p>
            <a:pPr lvl="1">
              <a:lnSpc>
                <a:spcPct val="90000"/>
              </a:lnSpc>
            </a:pPr>
            <a:r>
              <a:rPr lang="it-IT" altLang="en-US" sz="2000" dirty="0"/>
              <a:t>testing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pessimistic inaccuracy: it is not guaranteed to accept a program even if the program does possess the property being analyzed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automated program analysis techniques</a:t>
            </a:r>
          </a:p>
          <a:p>
            <a:pPr>
              <a:lnSpc>
                <a:spcPct val="90000"/>
              </a:lnSpc>
            </a:pPr>
            <a:r>
              <a:rPr lang="it-IT" altLang="en-US" sz="2400" dirty="0" err="1"/>
              <a:t>simplified</a:t>
            </a:r>
            <a:r>
              <a:rPr lang="it-IT" altLang="en-US" sz="2400" dirty="0"/>
              <a:t> </a:t>
            </a:r>
            <a:r>
              <a:rPr lang="it-IT" altLang="en-US" sz="2400" dirty="0" err="1"/>
              <a:t>properties</a:t>
            </a:r>
            <a:r>
              <a:rPr lang="it-IT" altLang="en-US" sz="2400" dirty="0"/>
              <a:t>: reduce the degree of </a:t>
            </a:r>
            <a:r>
              <a:rPr lang="it-IT" altLang="en-US" sz="2400" dirty="0" err="1"/>
              <a:t>freedom</a:t>
            </a:r>
            <a:r>
              <a:rPr lang="it-IT" altLang="en-US" sz="2400" dirty="0"/>
              <a:t> for </a:t>
            </a:r>
            <a:r>
              <a:rPr lang="it-IT" altLang="en-US" sz="2400" dirty="0" err="1"/>
              <a:t>simplifying</a:t>
            </a:r>
            <a:r>
              <a:rPr lang="it-IT" altLang="en-US" sz="2400" dirty="0"/>
              <a:t> the </a:t>
            </a:r>
            <a:r>
              <a:rPr lang="it-IT" altLang="en-US" sz="2400" dirty="0" err="1"/>
              <a:t>property</a:t>
            </a:r>
            <a:r>
              <a:rPr lang="it-IT" altLang="en-US" sz="2400" dirty="0"/>
              <a:t> to check</a:t>
            </a:r>
            <a:endParaRPr lang="en-US" altLang="en-US" sz="2400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1BFB7D06-5E9A-6393-7291-C155CD3FA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Adapted by Stuart Anderson from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046C15BF-A35A-924F-D4E2-0B1107A4A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2, slide </a:t>
            </a:r>
            <a:fld id="{5661E89F-DBCE-8645-B3B1-4AB443999310}" type="slidenum">
              <a:rPr lang="en-US" altLang="en-US"/>
              <a:pPr/>
              <a:t>9</a:t>
            </a:fld>
            <a:endParaRPr lang="en-US" altLang="en-US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Templat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12654</TotalTime>
  <Words>973</Words>
  <Application>Microsoft Macintosh PowerPoint</Application>
  <PresentationFormat>Widescreen</PresentationFormat>
  <Paragraphs>98</Paragraphs>
  <Slides>12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Tahoma</vt:lpstr>
      <vt:lpstr>Verdana</vt:lpstr>
      <vt:lpstr>Trebuchet MS</vt:lpstr>
      <vt:lpstr>Times New Roman</vt:lpstr>
      <vt:lpstr>GillSans</vt:lpstr>
      <vt:lpstr>Courier New</vt:lpstr>
      <vt:lpstr>Template</vt:lpstr>
      <vt:lpstr>A Framework for Testing and Analysis</vt:lpstr>
      <vt:lpstr>Learning objectives for this slideset</vt:lpstr>
      <vt:lpstr>Verification and validation</vt:lpstr>
      <vt:lpstr>Validation and Verification</vt:lpstr>
      <vt:lpstr>Verification or validation depends on the specification</vt:lpstr>
      <vt:lpstr>Validation and Verification Activities</vt:lpstr>
      <vt:lpstr>You can’t always get what you want </vt:lpstr>
      <vt:lpstr>You can get what you want sometimes</vt:lpstr>
      <vt:lpstr>Getting what you need ...</vt:lpstr>
      <vt:lpstr>Simplifying the situation</vt:lpstr>
      <vt:lpstr>Some Terminology</vt:lpstr>
      <vt:lpstr>Summary</vt:lpstr>
    </vt:vector>
  </TitlesOfParts>
  <Company>disco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Test and Analysis in a Nutshell</dc:title>
  <dc:creator>Mauro Pezzè</dc:creator>
  <cp:lastModifiedBy>Stuart Anderson</cp:lastModifiedBy>
  <cp:revision>29</cp:revision>
  <dcterms:created xsi:type="dcterms:W3CDTF">2003-05-28T13:34:15Z</dcterms:created>
  <dcterms:modified xsi:type="dcterms:W3CDTF">2022-09-26T07:31:42Z</dcterms:modified>
</cp:coreProperties>
</file>