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0" r:id="rId1"/>
  </p:sldMasterIdLst>
  <p:notesMasterIdLst>
    <p:notesMasterId r:id="rId22"/>
  </p:notesMasterIdLst>
  <p:sldIdLst>
    <p:sldId id="256" r:id="rId2"/>
    <p:sldId id="257" r:id="rId3"/>
    <p:sldId id="291" r:id="rId4"/>
    <p:sldId id="310" r:id="rId5"/>
    <p:sldId id="302" r:id="rId6"/>
    <p:sldId id="303" r:id="rId7"/>
    <p:sldId id="304" r:id="rId8"/>
    <p:sldId id="292" r:id="rId9"/>
    <p:sldId id="306" r:id="rId10"/>
    <p:sldId id="294" r:id="rId11"/>
    <p:sldId id="295" r:id="rId12"/>
    <p:sldId id="307" r:id="rId13"/>
    <p:sldId id="308" r:id="rId14"/>
    <p:sldId id="309" r:id="rId15"/>
    <p:sldId id="296" r:id="rId16"/>
    <p:sldId id="298" r:id="rId17"/>
    <p:sldId id="299" r:id="rId18"/>
    <p:sldId id="300" r:id="rId19"/>
    <p:sldId id="301" r:id="rId20"/>
    <p:sldId id="262" r:id="rId21"/>
  </p:sldIdLst>
  <p:sldSz cx="12192000" cy="6858000"/>
  <p:notesSz cx="6997700" cy="9271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8507" autoAdjust="0"/>
    <p:restoredTop sz="90068" autoAdjust="0"/>
  </p:normalViewPr>
  <p:slideViewPr>
    <p:cSldViewPr>
      <p:cViewPr varScale="1">
        <p:scale>
          <a:sx n="115" d="100"/>
          <a:sy n="115" d="100"/>
        </p:scale>
        <p:origin x="832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1C608115-3512-3D9F-F137-072F13AFCE0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D501721B-204D-282A-5761-899E340948E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63988" y="0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83972" name="Rectangle 4">
            <a:extLst>
              <a:ext uri="{FF2B5EF4-FFF2-40B4-BE49-F238E27FC236}">
                <a16:creationId xmlns:a16="http://schemas.microsoft.com/office/drawing/2014/main" id="{24F46706-DEAA-4E98-D367-7B4AA316071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409575" y="695325"/>
            <a:ext cx="6178550" cy="347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3973" name="Rectangle 5">
            <a:extLst>
              <a:ext uri="{FF2B5EF4-FFF2-40B4-BE49-F238E27FC236}">
                <a16:creationId xmlns:a16="http://schemas.microsoft.com/office/drawing/2014/main" id="{18B3F7BE-CAFC-E3BD-A8FF-6FBA38E31B7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03725"/>
            <a:ext cx="5597525" cy="4171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3974" name="Rectangle 6">
            <a:extLst>
              <a:ext uri="{FF2B5EF4-FFF2-40B4-BE49-F238E27FC236}">
                <a16:creationId xmlns:a16="http://schemas.microsoft.com/office/drawing/2014/main" id="{81BA3D50-7965-D76F-9303-6BF2CD2C13D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058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defTabSz="930275">
              <a:defRPr sz="1200">
                <a:latin typeface="Arial" panose="020B0604020202020204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83975" name="Rectangle 7">
            <a:extLst>
              <a:ext uri="{FF2B5EF4-FFF2-40B4-BE49-F238E27FC236}">
                <a16:creationId xmlns:a16="http://schemas.microsoft.com/office/drawing/2014/main" id="{87600644-25CD-4CEF-4151-13E23D581A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3988" y="8805863"/>
            <a:ext cx="3032125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958" tIns="46479" rIns="92958" bIns="46479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Arial" panose="020B0604020202020204" pitchFamily="34" charset="0"/>
              </a:defRPr>
            </a:lvl1pPr>
          </a:lstStyle>
          <a:p>
            <a:fld id="{D8032315-A8D3-2A4E-97FB-694AEF88870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08882F48-E9F8-367A-5B79-7CED6DCCAD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78A6A2-E1B9-504B-8D6E-4CF5A0088BA8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15042" name="Rectangle 2">
            <a:extLst>
              <a:ext uri="{FF2B5EF4-FFF2-40B4-BE49-F238E27FC236}">
                <a16:creationId xmlns:a16="http://schemas.microsoft.com/office/drawing/2014/main" id="{60E74E7D-701F-B068-161C-EA40471069B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43" name="Rectangle 3">
            <a:extLst>
              <a:ext uri="{FF2B5EF4-FFF2-40B4-BE49-F238E27FC236}">
                <a16:creationId xmlns:a16="http://schemas.microsoft.com/office/drawing/2014/main" id="{B8D235A4-B82E-49AF-8362-A3A33A23F7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5E8320A-6503-C9BF-F226-146919D38C3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2B47F5-8735-B34B-965A-25150165AB3E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23234" name="Rectangle 2">
            <a:extLst>
              <a:ext uri="{FF2B5EF4-FFF2-40B4-BE49-F238E27FC236}">
                <a16:creationId xmlns:a16="http://schemas.microsoft.com/office/drawing/2014/main" id="{93587C1E-A76C-7739-41E5-BE6F9238EAE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3235" name="Rectangle 3">
            <a:extLst>
              <a:ext uri="{FF2B5EF4-FFF2-40B4-BE49-F238E27FC236}">
                <a16:creationId xmlns:a16="http://schemas.microsoft.com/office/drawing/2014/main" id="{4AF173B5-E467-6547-371B-DCDCC34B56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EF4887F-C30F-E653-BC2D-BEC634B23E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367A3F-066F-8B41-BF8D-277B037C12E8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28354" name="Rectangle 2">
            <a:extLst>
              <a:ext uri="{FF2B5EF4-FFF2-40B4-BE49-F238E27FC236}">
                <a16:creationId xmlns:a16="http://schemas.microsoft.com/office/drawing/2014/main" id="{9334D298-7B5B-E317-6855-D273A7AF276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>
            <a:extLst>
              <a:ext uri="{FF2B5EF4-FFF2-40B4-BE49-F238E27FC236}">
                <a16:creationId xmlns:a16="http://schemas.microsoft.com/office/drawing/2014/main" id="{35155959-5967-BF6D-F76D-7F4FC227CA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r>
              <a:rPr lang="en-US" altLang="en-US"/>
              <a:t>Internal properties:</a:t>
            </a:r>
          </a:p>
          <a:p>
            <a:pPr marL="685800" lvl="1" indent="-228600"/>
            <a:r>
              <a:rPr lang="en-US" altLang="en-US"/>
              <a:t>completeness </a:t>
            </a:r>
          </a:p>
          <a:p>
            <a:pPr marL="685800" lvl="1" indent="-228600"/>
            <a:r>
              <a:rPr lang="en-US" altLang="en-US"/>
              <a:t>determinism</a:t>
            </a:r>
          </a:p>
          <a:p>
            <a:pPr marL="228600" indent="-228600"/>
            <a:r>
              <a:rPr lang="en-US" altLang="en-US"/>
              <a:t>The executions of a model (paths through the FSM) may satisfy (or not) some desired property</a:t>
            </a:r>
          </a:p>
          <a:p>
            <a:pPr marL="228600" indent="-228600"/>
            <a:r>
              <a:rPr lang="en-US" altLang="en-US"/>
              <a:t>The finite state machine model should accurately represent possible behaviors of the program</a:t>
            </a:r>
          </a:p>
          <a:p>
            <a:pPr marL="685800" lvl="1" indent="-228600"/>
            <a:r>
              <a:rPr lang="en-US" altLang="en-US"/>
              <a:t>Equivalently, the program should be a correct implementation of the finite state machine model</a:t>
            </a:r>
          </a:p>
          <a:p>
            <a:pPr marL="228600" indent="-228600"/>
            <a:endParaRPr lang="it-IT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954CA68-BB35-7BDD-15E1-5E08018FC2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9C7FB1-1442-A440-87DC-518D79DD4E34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31426" name="Rectangle 2">
            <a:extLst>
              <a:ext uri="{FF2B5EF4-FFF2-40B4-BE49-F238E27FC236}">
                <a16:creationId xmlns:a16="http://schemas.microsoft.com/office/drawing/2014/main" id="{CDFAE8C1-2746-864D-7D51-7C4633F2606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>
            <a:extLst>
              <a:ext uri="{FF2B5EF4-FFF2-40B4-BE49-F238E27FC236}">
                <a16:creationId xmlns:a16="http://schemas.microsoft.com/office/drawing/2014/main" id="{924C5222-12DB-7A40-7221-60F5A941BC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DB668662-1C7A-730A-4901-749194593F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B41ADF-FC23-0E44-899A-14AC2C760E0D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24258" name="Rectangle 2">
            <a:extLst>
              <a:ext uri="{FF2B5EF4-FFF2-40B4-BE49-F238E27FC236}">
                <a16:creationId xmlns:a16="http://schemas.microsoft.com/office/drawing/2014/main" id="{E125B684-7BDE-232F-4E7A-695F7698F64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>
            <a:extLst>
              <a:ext uri="{FF2B5EF4-FFF2-40B4-BE49-F238E27FC236}">
                <a16:creationId xmlns:a16="http://schemas.microsoft.com/office/drawing/2014/main" id="{86436570-49B1-6506-8105-67E6DDE893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2F6EBCD-E813-247D-1AD1-BDF94C5C64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B3EEE8-8931-CB4B-A5C3-202CD6F41363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16066" name="Rectangle 2">
            <a:extLst>
              <a:ext uri="{FF2B5EF4-FFF2-40B4-BE49-F238E27FC236}">
                <a16:creationId xmlns:a16="http://schemas.microsoft.com/office/drawing/2014/main" id="{E3F91390-B1E5-8888-AC97-954959893AD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>
            <a:extLst>
              <a:ext uri="{FF2B5EF4-FFF2-40B4-BE49-F238E27FC236}">
                <a16:creationId xmlns:a16="http://schemas.microsoft.com/office/drawing/2014/main" id="{6AB5939C-4A3B-32C9-CD3C-A316203ECA1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14AF06CE-A7F0-B0C9-6161-410D863BEA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283D07-F25D-BD4F-B82D-4140623DA76C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17090" name="Rectangle 2">
            <a:extLst>
              <a:ext uri="{FF2B5EF4-FFF2-40B4-BE49-F238E27FC236}">
                <a16:creationId xmlns:a16="http://schemas.microsoft.com/office/drawing/2014/main" id="{1E7AC794-0F16-927B-5F49-FAC93839029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7091" name="Rectangle 3">
            <a:extLst>
              <a:ext uri="{FF2B5EF4-FFF2-40B4-BE49-F238E27FC236}">
                <a16:creationId xmlns:a16="http://schemas.microsoft.com/office/drawing/2014/main" id="{FFBC031E-3CFA-761D-4427-D7575DC9E1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7F648AD-0AD4-55D2-6F42-1851B1506FA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0278C6-20C6-7844-829F-5BA443F348CF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218114" name="Rectangle 2">
            <a:extLst>
              <a:ext uri="{FF2B5EF4-FFF2-40B4-BE49-F238E27FC236}">
                <a16:creationId xmlns:a16="http://schemas.microsoft.com/office/drawing/2014/main" id="{D428C873-67DF-EFEE-601D-7A200CBD1A7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>
            <a:extLst>
              <a:ext uri="{FF2B5EF4-FFF2-40B4-BE49-F238E27FC236}">
                <a16:creationId xmlns:a16="http://schemas.microsoft.com/office/drawing/2014/main" id="{A1FA64A0-D27D-E72D-FDDA-7A986E9CCA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88D46009-7115-9AEB-B057-D330DCC7DE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7D1D96-B019-714B-B5D5-FCA5205B9BE8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19138" name="Rectangle 2">
            <a:extLst>
              <a:ext uri="{FF2B5EF4-FFF2-40B4-BE49-F238E27FC236}">
                <a16:creationId xmlns:a16="http://schemas.microsoft.com/office/drawing/2014/main" id="{74E273E9-1EB6-5E78-001D-CB0A7027EC9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D94BBB58-F661-212C-135A-6AEFDCB8FF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D194461-C216-D185-348A-89C0ECBE33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0CFD37-7F05-CF4F-897A-CAB75ADA099D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20162" name="Rectangle 2">
            <a:extLst>
              <a:ext uri="{FF2B5EF4-FFF2-40B4-BE49-F238E27FC236}">
                <a16:creationId xmlns:a16="http://schemas.microsoft.com/office/drawing/2014/main" id="{061C008C-0BF4-407C-AB13-8A72F03F833C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>
            <a:extLst>
              <a:ext uri="{FF2B5EF4-FFF2-40B4-BE49-F238E27FC236}">
                <a16:creationId xmlns:a16="http://schemas.microsoft.com/office/drawing/2014/main" id="{CDC23330-D849-0520-05DE-D3C16372DD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C50A64F3-F3E5-E2A2-E214-902898595CD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FEA05AF-60CC-6E46-AF1C-93E9921EED7D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53954" name="Rectangle 2">
            <a:extLst>
              <a:ext uri="{FF2B5EF4-FFF2-40B4-BE49-F238E27FC236}">
                <a16:creationId xmlns:a16="http://schemas.microsoft.com/office/drawing/2014/main" id="{33AEDF41-04F4-73E9-6368-F45F1A0A032D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 bwMode="auto">
          <a:xfrm>
            <a:off x="1181100" y="695325"/>
            <a:ext cx="4635500" cy="34766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3955" name="Rectangle 3">
            <a:extLst>
              <a:ext uri="{FF2B5EF4-FFF2-40B4-BE49-F238E27FC236}">
                <a16:creationId xmlns:a16="http://schemas.microsoft.com/office/drawing/2014/main" id="{D2C21C3A-583F-8E2E-5F32-47D98747A29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 bwMode="auto">
          <a:xfrm>
            <a:off x="700088" y="4403725"/>
            <a:ext cx="5597525" cy="41719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BD35E17-E16F-EC88-6F60-AAC9E4FBB39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B1513B-AFDA-0844-8FD0-D17ECCF32FCC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21186" name="Rectangle 2">
            <a:extLst>
              <a:ext uri="{FF2B5EF4-FFF2-40B4-BE49-F238E27FC236}">
                <a16:creationId xmlns:a16="http://schemas.microsoft.com/office/drawing/2014/main" id="{4E2254E7-91ED-56F2-AD21-306E99EA0D5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>
            <a:extLst>
              <a:ext uri="{FF2B5EF4-FFF2-40B4-BE49-F238E27FC236}">
                <a16:creationId xmlns:a16="http://schemas.microsoft.com/office/drawing/2014/main" id="{1FD1D311-C63D-9906-238E-050F410A7E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E7E9CA60-E69B-737F-690E-168A59FB01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8E494F-1827-9F42-85C7-4EF7FA4B9B88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22210" name="Rectangle 2">
            <a:extLst>
              <a:ext uri="{FF2B5EF4-FFF2-40B4-BE49-F238E27FC236}">
                <a16:creationId xmlns:a16="http://schemas.microsoft.com/office/drawing/2014/main" id="{30786138-4A32-88E3-ACE3-67B6EB5CE405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>
            <a:extLst>
              <a:ext uri="{FF2B5EF4-FFF2-40B4-BE49-F238E27FC236}">
                <a16:creationId xmlns:a16="http://schemas.microsoft.com/office/drawing/2014/main" id="{516CDA77-975D-8820-8755-12774A99F0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4888" y="6351684"/>
            <a:ext cx="1876736" cy="365125"/>
          </a:xfrm>
        </p:spPr>
        <p:txBody>
          <a:bodyPr/>
          <a:lstStyle/>
          <a:p>
            <a:fld id="{22F1EC35-497B-0045-9B3A-3B72AA993B91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1156" y="6351683"/>
            <a:ext cx="4649688" cy="365125"/>
          </a:xfrm>
        </p:spPr>
        <p:txBody>
          <a:bodyPr/>
          <a:lstStyle/>
          <a:p>
            <a:r>
              <a:rPr lang="en-US" altLang="en-US" dirty="0"/>
              <a:t>Adapted Stuart Anderson from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12423" y="6351685"/>
            <a:ext cx="1444689" cy="365125"/>
          </a:xfrm>
        </p:spPr>
        <p:txBody>
          <a:bodyPr/>
          <a:lstStyle/>
          <a:p>
            <a:r>
              <a:rPr lang="en-US" altLang="en-US"/>
              <a:t> Ch 5, slide </a:t>
            </a:r>
            <a:fld id="{4060FB93-DF7E-E04E-B9C6-069B367C9DA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0420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D3BB7-F11F-604D-A138-FD0D3674114B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ED1D9BA0-6902-EB43-BCA0-AC7571ADD1A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4188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44C25-238E-0E44-BD7E-DDA46A6D5CEC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254AAE7D-A006-DC4C-AEDA-163668ADBC0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3672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BFB04-904B-1EC5-AE52-E8E4C5304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96962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51EC96-868C-8B2D-44B1-B79FE48931A4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09600" y="1447800"/>
            <a:ext cx="10972800" cy="23622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C21252-15F5-AAC7-D7E6-BD435C6942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3962400"/>
            <a:ext cx="10972800" cy="23622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13144-4BEA-2066-3A45-6801F296D28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320800" y="6477001"/>
            <a:ext cx="42672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B7D6A9-0AE5-2BCC-C263-1CC4F24F3A0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940800" y="6477001"/>
            <a:ext cx="28448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5, slide </a:t>
            </a:r>
            <a:fld id="{7272D2C3-A3C9-3049-8031-7F8BB6AAFE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6040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0B22B-AAA4-BEA1-B748-601467D499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96962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000C8-3DAA-3B38-ACA6-954150771C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447800"/>
            <a:ext cx="5384800" cy="4876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6816C8-1229-5EF2-EE21-7B7630F737F9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6197600" y="1447800"/>
            <a:ext cx="5384800" cy="23622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6C44FEC-B05F-1AFC-845F-64DE68B78FBB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6197600" y="3962400"/>
            <a:ext cx="5384800" cy="23622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A1374C-24E5-C7C0-6B65-1618AF4E8A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320800" y="6477001"/>
            <a:ext cx="42672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3CD9E9-48A6-0323-0BCC-7508FE8E2B3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940800" y="6477001"/>
            <a:ext cx="28448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5, slide </a:t>
            </a:r>
            <a:fld id="{C637D176-B3DD-AD4F-AD27-6931C29A6D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8783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21B78-883F-0836-01AB-99576D127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096962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6D351D-1777-E873-C474-2E3855F8DB75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609600" y="1447800"/>
            <a:ext cx="5384800" cy="487680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hart Placeholder 3">
            <a:extLst>
              <a:ext uri="{FF2B5EF4-FFF2-40B4-BE49-F238E27FC236}">
                <a16:creationId xmlns:a16="http://schemas.microsoft.com/office/drawing/2014/main" id="{0E862E4B-9AF1-079F-DCE6-24012487A3A3}"/>
              </a:ext>
            </a:extLst>
          </p:cNvPr>
          <p:cNvSpPr>
            <a:spLocks noGrp="1"/>
          </p:cNvSpPr>
          <p:nvPr>
            <p:ph type="chart" sz="half" idx="2"/>
          </p:nvPr>
        </p:nvSpPr>
        <p:spPr>
          <a:xfrm>
            <a:off x="6197600" y="1447800"/>
            <a:ext cx="5384800" cy="48768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C5FEE-E2C2-11C7-C1D7-6A2AC5B81A8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1320800" y="6477001"/>
            <a:ext cx="42672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E97F5F-ADAA-07F9-BF51-2D56730DF0C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940800" y="6477001"/>
            <a:ext cx="28448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 Ch 5, slide </a:t>
            </a:r>
            <a:fld id="{C44361F8-789A-824E-B332-6BDA4E5F6A5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3994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E870C-F8F6-8E45-B5BC-DEBCC7636A0D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3F735924-80D1-7348-9942-9BDD89CAEA9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48638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858D4-D8D1-6041-8940-B9A349A517EE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59D9420F-3101-5045-90C4-4A49F6B3F53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6155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A3A7-C78D-E740-A55E-04402CB0FB90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2989B695-4B93-EA49-BCE3-81916C436FC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7391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A9D4A-E248-C441-9764-45401516923B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F20F188E-1E9E-F04F-A76D-A6DC6D7D35B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3724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CC160-F874-0A45-A28C-5775AFF303CC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7E55C1A8-D979-9044-955D-899D8B4526F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053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2FDEF-2231-D140-9F8E-846E669C39DC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39D11330-7721-F54A-91B9-4396E8DFC56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2770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64305-7022-7249-A553-ECBAF9E3733E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822F11B6-B9A6-E449-B2EF-F4321343BA8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4084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FC09F-CE76-6E48-818B-BABE5E28AB41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E088CA8C-2BD6-7040-906F-3BE50EED624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293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3693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5A47A-6766-624D-9AF3-93C2A5AF961E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91136" y="6361596"/>
            <a:ext cx="5009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 dirty="0"/>
              <a:t>Adapted Stuart Anderson from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24392" y="6356350"/>
            <a:ext cx="17294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en-US"/>
              <a:t> Ch 5, slide </a:t>
            </a:r>
            <a:fld id="{18111E9A-E99C-C34F-9C37-BAC79B8E43F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1370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693" r:id="rId13"/>
    <p:sldLayoutId id="2147483694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echarts.dev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Rectangle 10">
            <a:extLst>
              <a:ext uri="{FF2B5EF4-FFF2-40B4-BE49-F238E27FC236}">
                <a16:creationId xmlns:a16="http://schemas.microsoft.com/office/drawing/2014/main" id="{5E27EBBE-87BD-C6E5-E171-55C5C1DAF8B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2130426"/>
            <a:ext cx="7772400" cy="1470025"/>
          </a:xfrm>
        </p:spPr>
        <p:txBody>
          <a:bodyPr anchor="ctr"/>
          <a:lstStyle/>
          <a:p>
            <a:r>
              <a:rPr lang="en-GB" altLang="en-US" sz="3600" b="1" dirty="0"/>
              <a:t>Finite Models</a:t>
            </a:r>
          </a:p>
        </p:txBody>
      </p:sp>
      <p:sp>
        <p:nvSpPr>
          <p:cNvPr id="2059" name="Rectangle 11">
            <a:extLst>
              <a:ext uri="{FF2B5EF4-FFF2-40B4-BE49-F238E27FC236}">
                <a16:creationId xmlns:a16="http://schemas.microsoft.com/office/drawing/2014/main" id="{3DE09695-45E4-AA47-DA3F-074A1AC3685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895600" y="3886200"/>
            <a:ext cx="6400800" cy="1752600"/>
          </a:xfrm>
        </p:spPr>
        <p:txBody>
          <a:bodyPr/>
          <a:lstStyle/>
          <a:p>
            <a:endParaRPr lang="en-GB" altLang="en-US" sz="2800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40C06A1E-247A-AF3D-537D-8CFB0D7E8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A3AEC4F2-CB98-05C1-0105-67499D958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1446D6A4-A264-3840-896D-7DB45412DFA1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B3C77E-B03D-CE9E-58BE-324695937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EF0C3-514A-2942-8F7B-F23060E5DF27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Rectangle 2">
            <a:extLst>
              <a:ext uri="{FF2B5EF4-FFF2-40B4-BE49-F238E27FC236}">
                <a16:creationId xmlns:a16="http://schemas.microsoft.com/office/drawing/2014/main" id="{8B7411FE-3040-79C8-CEF9-20F945CCC2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Example of Control Flow Graph 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3FE60D6-2B8D-FA0B-A306-2A92FC89E42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1" name="Content Placeholder 10" descr="Diagram&#10;&#10;Description automatically generated">
            <a:extLst>
              <a:ext uri="{FF2B5EF4-FFF2-40B4-BE49-F238E27FC236}">
                <a16:creationId xmlns:a16="http://schemas.microsoft.com/office/drawing/2014/main" id="{DEE8FA24-362E-27E8-D67E-272B0DE7E78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493996" y="1825625"/>
            <a:ext cx="4538007" cy="4351338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915EC7-A083-EBA4-CC19-DAB87D768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FEB74B-91DD-EB4F-BC0C-3DCEFEED10A1}" type="datetime1">
              <a:rPr lang="en-GB" smtClean="0"/>
              <a:t>15/10/2022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A999D29C-1C7C-DD13-F8A4-EAF916569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38588FA-202C-9D94-90EC-385FC58A1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B464C523-A521-5B44-996A-6AD083A21AC8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01733" name="Rectangle 5">
            <a:extLst>
              <a:ext uri="{FF2B5EF4-FFF2-40B4-BE49-F238E27FC236}">
                <a16:creationId xmlns:a16="http://schemas.microsoft.com/office/drawing/2014/main" id="{AF52719A-5E1A-0E89-2F7D-0FCE7A51A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440" y="2422088"/>
            <a:ext cx="4248472" cy="3754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b" anchorCtr="1">
            <a:spAutoFit/>
          </a:bodyPr>
          <a:lstStyle/>
          <a:p>
            <a:r>
              <a:rPr lang="it-IT" altLang="en-US" sz="1400" dirty="0">
                <a:latin typeface="Arial Narrow" panose="020B0604020202020204" pitchFamily="34" charset="0"/>
              </a:rPr>
              <a:t>public </a:t>
            </a:r>
            <a:r>
              <a:rPr lang="it-IT" altLang="en-US" sz="1400" dirty="0" err="1">
                <a:latin typeface="Arial Narrow" panose="020B0604020202020204" pitchFamily="34" charset="0"/>
              </a:rPr>
              <a:t>static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String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collapseNewlines</a:t>
            </a:r>
            <a:r>
              <a:rPr lang="it-IT" altLang="en-US" sz="1400" dirty="0">
                <a:latin typeface="Arial Narrow" panose="020B0604020202020204" pitchFamily="34" charset="0"/>
              </a:rPr>
              <a:t>(</a:t>
            </a:r>
            <a:r>
              <a:rPr lang="it-IT" altLang="en-US" sz="1400" dirty="0" err="1">
                <a:latin typeface="Arial Narrow" panose="020B0604020202020204" pitchFamily="34" charset="0"/>
              </a:rPr>
              <a:t>String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argStr</a:t>
            </a:r>
            <a:r>
              <a:rPr lang="it-IT" altLang="en-US" sz="1400" dirty="0">
                <a:latin typeface="Arial Narrow" panose="020B0604020202020204" pitchFamily="34" charset="0"/>
              </a:rPr>
              <a:t>)</a:t>
            </a:r>
          </a:p>
          <a:p>
            <a:r>
              <a:rPr lang="it-IT" altLang="en-US" sz="1400" dirty="0">
                <a:latin typeface="Arial Narrow" panose="020B0604020202020204" pitchFamily="34" charset="0"/>
              </a:rPr>
              <a:t>    {</a:t>
            </a:r>
          </a:p>
          <a:p>
            <a:r>
              <a:rPr lang="it-IT" altLang="en-US" sz="1400" dirty="0">
                <a:latin typeface="Arial Narrow" panose="020B0604020202020204" pitchFamily="34" charset="0"/>
              </a:rPr>
              <a:t>        </a:t>
            </a:r>
            <a:r>
              <a:rPr lang="it-IT" altLang="en-US" sz="1400" dirty="0" err="1">
                <a:latin typeface="Arial Narrow" panose="020B0604020202020204" pitchFamily="34" charset="0"/>
              </a:rPr>
              <a:t>char</a:t>
            </a:r>
            <a:r>
              <a:rPr lang="it-IT" altLang="en-US" sz="1400" dirty="0">
                <a:latin typeface="Arial Narrow" panose="020B0604020202020204" pitchFamily="34" charset="0"/>
              </a:rPr>
              <a:t> last = </a:t>
            </a:r>
            <a:r>
              <a:rPr lang="it-IT" altLang="en-US" sz="1400" dirty="0" err="1">
                <a:latin typeface="Arial Narrow" panose="020B0604020202020204" pitchFamily="34" charset="0"/>
              </a:rPr>
              <a:t>argStr.charAt</a:t>
            </a:r>
            <a:r>
              <a:rPr lang="it-IT" altLang="en-US" sz="1400" dirty="0">
                <a:latin typeface="Arial Narrow" panose="020B0604020202020204" pitchFamily="34" charset="0"/>
              </a:rPr>
              <a:t>(0);</a:t>
            </a:r>
          </a:p>
          <a:p>
            <a:r>
              <a:rPr lang="it-IT" altLang="en-US" sz="1400" dirty="0">
                <a:latin typeface="Arial Narrow" panose="020B0604020202020204" pitchFamily="34" charset="0"/>
              </a:rPr>
              <a:t>        </a:t>
            </a:r>
            <a:r>
              <a:rPr lang="it-IT" altLang="en-US" sz="1400" dirty="0" err="1">
                <a:latin typeface="Arial Narrow" panose="020B0604020202020204" pitchFamily="34" charset="0"/>
              </a:rPr>
              <a:t>StringBuffer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argBuf</a:t>
            </a:r>
            <a:r>
              <a:rPr lang="it-IT" altLang="en-US" sz="1400" dirty="0">
                <a:latin typeface="Arial Narrow" panose="020B0604020202020204" pitchFamily="34" charset="0"/>
              </a:rPr>
              <a:t> = new </a:t>
            </a:r>
            <a:r>
              <a:rPr lang="it-IT" altLang="en-US" sz="1400" dirty="0" err="1">
                <a:latin typeface="Arial Narrow" panose="020B0604020202020204" pitchFamily="34" charset="0"/>
              </a:rPr>
              <a:t>StringBuffer</a:t>
            </a:r>
            <a:r>
              <a:rPr lang="it-IT" altLang="en-US" sz="1400" dirty="0">
                <a:latin typeface="Arial Narrow" panose="020B0604020202020204" pitchFamily="34" charset="0"/>
              </a:rPr>
              <a:t>();</a:t>
            </a:r>
          </a:p>
          <a:p>
            <a:endParaRPr lang="it-IT" altLang="en-US" sz="1400" dirty="0">
              <a:latin typeface="Arial Narrow" panose="020B0604020202020204" pitchFamily="34" charset="0"/>
            </a:endParaRPr>
          </a:p>
          <a:p>
            <a:r>
              <a:rPr lang="it-IT" altLang="en-US" sz="1400" dirty="0">
                <a:latin typeface="Arial Narrow" panose="020B0604020202020204" pitchFamily="34" charset="0"/>
              </a:rPr>
              <a:t>        for (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cIdx</a:t>
            </a:r>
            <a:r>
              <a:rPr lang="it-IT" altLang="en-US" sz="1400" dirty="0">
                <a:latin typeface="Arial Narrow" panose="020B0604020202020204" pitchFamily="34" charset="0"/>
              </a:rPr>
              <a:t> = 0 ; </a:t>
            </a:r>
            <a:r>
              <a:rPr lang="it-IT" altLang="en-US" sz="1400" dirty="0" err="1">
                <a:latin typeface="Arial Narrow" panose="020B0604020202020204" pitchFamily="34" charset="0"/>
              </a:rPr>
              <a:t>cIdx</a:t>
            </a:r>
            <a:r>
              <a:rPr lang="it-IT" altLang="en-US" sz="1400" dirty="0">
                <a:latin typeface="Arial Narrow" panose="020B0604020202020204" pitchFamily="34" charset="0"/>
              </a:rPr>
              <a:t> &lt; </a:t>
            </a:r>
            <a:r>
              <a:rPr lang="it-IT" altLang="en-US" sz="1400" dirty="0" err="1">
                <a:latin typeface="Arial Narrow" panose="020B0604020202020204" pitchFamily="34" charset="0"/>
              </a:rPr>
              <a:t>argStr.length</a:t>
            </a:r>
            <a:r>
              <a:rPr lang="it-IT" altLang="en-US" sz="1400" dirty="0">
                <a:latin typeface="Arial Narrow" panose="020B0604020202020204" pitchFamily="34" charset="0"/>
              </a:rPr>
              <a:t>(); </a:t>
            </a:r>
            <a:r>
              <a:rPr lang="it-IT" altLang="en-US" sz="1400" dirty="0" err="1">
                <a:latin typeface="Arial Narrow" panose="020B0604020202020204" pitchFamily="34" charset="0"/>
              </a:rPr>
              <a:t>cIdx</a:t>
            </a:r>
            <a:r>
              <a:rPr lang="it-IT" altLang="en-US" sz="1400" dirty="0">
                <a:latin typeface="Arial Narrow" panose="020B0604020202020204" pitchFamily="34" charset="0"/>
              </a:rPr>
              <a:t>++)</a:t>
            </a:r>
          </a:p>
          <a:p>
            <a:r>
              <a:rPr lang="it-IT" altLang="en-US" sz="1400" dirty="0">
                <a:latin typeface="Arial Narrow" panose="020B0604020202020204" pitchFamily="34" charset="0"/>
              </a:rPr>
              <a:t>        {</a:t>
            </a:r>
          </a:p>
          <a:p>
            <a:r>
              <a:rPr lang="it-IT" altLang="en-US" sz="1400" dirty="0">
                <a:latin typeface="Arial Narrow" panose="020B0604020202020204" pitchFamily="34" charset="0"/>
              </a:rPr>
              <a:t>            </a:t>
            </a:r>
            <a:r>
              <a:rPr lang="it-IT" altLang="en-US" sz="1400" dirty="0" err="1">
                <a:latin typeface="Arial Narrow" panose="020B0604020202020204" pitchFamily="34" charset="0"/>
              </a:rPr>
              <a:t>char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ch</a:t>
            </a:r>
            <a:r>
              <a:rPr lang="it-IT" altLang="en-US" sz="1400" dirty="0">
                <a:latin typeface="Arial Narrow" panose="020B0604020202020204" pitchFamily="34" charset="0"/>
              </a:rPr>
              <a:t> = </a:t>
            </a:r>
            <a:r>
              <a:rPr lang="it-IT" altLang="en-US" sz="1400" dirty="0" err="1">
                <a:latin typeface="Arial Narrow" panose="020B0604020202020204" pitchFamily="34" charset="0"/>
              </a:rPr>
              <a:t>argStr.charAt</a:t>
            </a:r>
            <a:r>
              <a:rPr lang="it-IT" altLang="en-US" sz="1400" dirty="0">
                <a:latin typeface="Arial Narrow" panose="020B0604020202020204" pitchFamily="34" charset="0"/>
              </a:rPr>
              <a:t>(</a:t>
            </a:r>
            <a:r>
              <a:rPr lang="it-IT" altLang="en-US" sz="1400" dirty="0" err="1">
                <a:latin typeface="Arial Narrow" panose="020B0604020202020204" pitchFamily="34" charset="0"/>
              </a:rPr>
              <a:t>cIdx</a:t>
            </a:r>
            <a:r>
              <a:rPr lang="it-IT" altLang="en-US" sz="1400" dirty="0">
                <a:latin typeface="Arial Narrow" panose="020B0604020202020204" pitchFamily="34" charset="0"/>
              </a:rPr>
              <a:t>);</a:t>
            </a:r>
          </a:p>
          <a:p>
            <a:r>
              <a:rPr lang="it-IT" altLang="en-US" sz="1400" dirty="0">
                <a:latin typeface="Arial Narrow" panose="020B0604020202020204" pitchFamily="34" charset="0"/>
              </a:rPr>
              <a:t>            </a:t>
            </a:r>
            <a:r>
              <a:rPr lang="it-IT" altLang="en-US" sz="1400" dirty="0" err="1">
                <a:latin typeface="Arial Narrow" panose="020B0604020202020204" pitchFamily="34" charset="0"/>
              </a:rPr>
              <a:t>if</a:t>
            </a:r>
            <a:r>
              <a:rPr lang="it-IT" altLang="en-US" sz="1400" dirty="0">
                <a:latin typeface="Arial Narrow" panose="020B0604020202020204" pitchFamily="34" charset="0"/>
              </a:rPr>
              <a:t> (</a:t>
            </a:r>
            <a:r>
              <a:rPr lang="it-IT" altLang="en-US" sz="1400" dirty="0" err="1">
                <a:latin typeface="Arial Narrow" panose="020B0604020202020204" pitchFamily="34" charset="0"/>
              </a:rPr>
              <a:t>ch</a:t>
            </a:r>
            <a:r>
              <a:rPr lang="it-IT" altLang="en-US" sz="1400" dirty="0">
                <a:latin typeface="Arial Narrow" panose="020B0604020202020204" pitchFamily="34" charset="0"/>
              </a:rPr>
              <a:t> != '\n' || last != '\n')</a:t>
            </a:r>
          </a:p>
          <a:p>
            <a:r>
              <a:rPr lang="it-IT" altLang="en-US" sz="1400" dirty="0">
                <a:latin typeface="Arial Narrow" panose="020B0604020202020204" pitchFamily="34" charset="0"/>
              </a:rPr>
              <a:t>            {</a:t>
            </a:r>
          </a:p>
          <a:p>
            <a:r>
              <a:rPr lang="it-IT" altLang="en-US" sz="1400" dirty="0">
                <a:latin typeface="Arial Narrow" panose="020B0604020202020204" pitchFamily="34" charset="0"/>
              </a:rPr>
              <a:t>                </a:t>
            </a:r>
            <a:r>
              <a:rPr lang="it-IT" altLang="en-US" sz="1400" dirty="0" err="1">
                <a:latin typeface="Arial Narrow" panose="020B0604020202020204" pitchFamily="34" charset="0"/>
              </a:rPr>
              <a:t>argBuf.append</a:t>
            </a:r>
            <a:r>
              <a:rPr lang="it-IT" altLang="en-US" sz="1400" dirty="0">
                <a:latin typeface="Arial Narrow" panose="020B0604020202020204" pitchFamily="34" charset="0"/>
              </a:rPr>
              <a:t>(</a:t>
            </a:r>
            <a:r>
              <a:rPr lang="it-IT" altLang="en-US" sz="1400" dirty="0" err="1">
                <a:latin typeface="Arial Narrow" panose="020B0604020202020204" pitchFamily="34" charset="0"/>
              </a:rPr>
              <a:t>ch</a:t>
            </a:r>
            <a:r>
              <a:rPr lang="it-IT" altLang="en-US" sz="1400" dirty="0">
                <a:latin typeface="Arial Narrow" panose="020B0604020202020204" pitchFamily="34" charset="0"/>
              </a:rPr>
              <a:t>);</a:t>
            </a:r>
          </a:p>
          <a:p>
            <a:r>
              <a:rPr lang="it-IT" altLang="en-US" sz="1400" dirty="0">
                <a:latin typeface="Arial Narrow" panose="020B0604020202020204" pitchFamily="34" charset="0"/>
              </a:rPr>
              <a:t>                last = </a:t>
            </a:r>
            <a:r>
              <a:rPr lang="it-IT" altLang="en-US" sz="1400" dirty="0" err="1">
                <a:latin typeface="Arial Narrow" panose="020B0604020202020204" pitchFamily="34" charset="0"/>
              </a:rPr>
              <a:t>ch</a:t>
            </a:r>
            <a:r>
              <a:rPr lang="it-IT" altLang="en-US" sz="1400" dirty="0">
                <a:latin typeface="Arial Narrow" panose="020B0604020202020204" pitchFamily="34" charset="0"/>
              </a:rPr>
              <a:t>;</a:t>
            </a:r>
          </a:p>
          <a:p>
            <a:r>
              <a:rPr lang="it-IT" altLang="en-US" sz="1400" dirty="0">
                <a:latin typeface="Arial Narrow" panose="020B0604020202020204" pitchFamily="34" charset="0"/>
              </a:rPr>
              <a:t>            }</a:t>
            </a:r>
          </a:p>
          <a:p>
            <a:r>
              <a:rPr lang="it-IT" altLang="en-US" sz="1400" dirty="0">
                <a:latin typeface="Arial Narrow" panose="020B0604020202020204" pitchFamily="34" charset="0"/>
              </a:rPr>
              <a:t>        }</a:t>
            </a:r>
          </a:p>
          <a:p>
            <a:endParaRPr lang="it-IT" altLang="en-US" sz="1400" dirty="0">
              <a:latin typeface="Arial Narrow" panose="020B0604020202020204" pitchFamily="34" charset="0"/>
            </a:endParaRPr>
          </a:p>
          <a:p>
            <a:r>
              <a:rPr lang="it-IT" altLang="en-US" sz="1400" dirty="0">
                <a:latin typeface="Arial Narrow" panose="020B0604020202020204" pitchFamily="34" charset="0"/>
              </a:rPr>
              <a:t>        </a:t>
            </a:r>
            <a:r>
              <a:rPr lang="it-IT" altLang="en-US" sz="1400" dirty="0" err="1">
                <a:latin typeface="Arial Narrow" panose="020B0604020202020204" pitchFamily="34" charset="0"/>
              </a:rPr>
              <a:t>return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argBuf.toString</a:t>
            </a:r>
            <a:r>
              <a:rPr lang="it-IT" altLang="en-US" sz="1400" dirty="0">
                <a:latin typeface="Arial Narrow" panose="020B0604020202020204" pitchFamily="34" charset="0"/>
              </a:rPr>
              <a:t>();</a:t>
            </a:r>
          </a:p>
          <a:p>
            <a:r>
              <a:rPr lang="it-IT" altLang="en-US" sz="1400" dirty="0">
                <a:latin typeface="Arial Narrow" panose="020B0604020202020204" pitchFamily="34" charset="0"/>
              </a:rPr>
              <a:t>    }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>
            <a:extLst>
              <a:ext uri="{FF2B5EF4-FFF2-40B4-BE49-F238E27FC236}">
                <a16:creationId xmlns:a16="http://schemas.microsoft.com/office/drawing/2014/main" id="{0093E513-0DFB-11D8-4E09-AA6A8527F72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/>
              <a:t>Linear Code Sequence and Jump (LCSJ)</a:t>
            </a:r>
          </a:p>
        </p:txBody>
      </p:sp>
      <p:graphicFrame>
        <p:nvGraphicFramePr>
          <p:cNvPr id="203838" name="Group 62">
            <a:extLst>
              <a:ext uri="{FF2B5EF4-FFF2-40B4-BE49-F238E27FC236}">
                <a16:creationId xmlns:a16="http://schemas.microsoft.com/office/drawing/2014/main" id="{E35C129B-A45A-E71A-AC75-2C800705D18A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879191966"/>
              </p:ext>
            </p:extLst>
          </p:nvPr>
        </p:nvGraphicFramePr>
        <p:xfrm>
          <a:off x="838200" y="1825625"/>
          <a:ext cx="5181598" cy="3291840"/>
        </p:xfrm>
        <a:graphic>
          <a:graphicData uri="http://schemas.openxmlformats.org/drawingml/2006/table">
            <a:tbl>
              <a:tblPr/>
              <a:tblGrid>
                <a:gridCol w="873238">
                  <a:extLst>
                    <a:ext uri="{9D8B030D-6E8A-4147-A177-3AD203B41FA5}">
                      <a16:colId xmlns:a16="http://schemas.microsoft.com/office/drawing/2014/main" val="4178298282"/>
                    </a:ext>
                  </a:extLst>
                </a:gridCol>
                <a:gridCol w="3396569">
                  <a:extLst>
                    <a:ext uri="{9D8B030D-6E8A-4147-A177-3AD203B41FA5}">
                      <a16:colId xmlns:a16="http://schemas.microsoft.com/office/drawing/2014/main" val="3778025599"/>
                    </a:ext>
                  </a:extLst>
                </a:gridCol>
                <a:gridCol w="911791">
                  <a:extLst>
                    <a:ext uri="{9D8B030D-6E8A-4147-A177-3AD203B41FA5}">
                      <a16:colId xmlns:a16="http://schemas.microsoft.com/office/drawing/2014/main" val="3430415949"/>
                    </a:ext>
                  </a:extLst>
                </a:gridCol>
              </a:tblGrid>
              <a:tr h="250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From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Sequence of basic blocs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30921740"/>
                  </a:ext>
                </a:extLst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Entry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b1 b2 b3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31114375"/>
                  </a:ext>
                </a:extLst>
              </a:tr>
              <a:tr h="250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Entry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b1 b2 b3 b4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0329097"/>
                  </a:ext>
                </a:extLst>
              </a:tr>
              <a:tr h="250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Entry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b1 b2 b3 b4 b5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228454"/>
                  </a:ext>
                </a:extLst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Entry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b1 b2 b3 b4 b5 b6 b7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5440096"/>
                  </a:ext>
                </a:extLst>
              </a:tr>
              <a:tr h="250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ret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67544155"/>
                  </a:ext>
                </a:extLst>
              </a:tr>
              <a:tr h="250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b3 b4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2388789"/>
                  </a:ext>
                </a:extLst>
              </a:tr>
              <a:tr h="2524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b3 b4 b5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3815083"/>
                  </a:ext>
                </a:extLst>
              </a:tr>
              <a:tr h="2508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b3 b4 b5 b6 b7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jL</a:t>
                      </a:r>
                      <a:endParaRPr kumimoji="0" lang="en-US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7911180"/>
                  </a:ext>
                </a:extLst>
              </a:tr>
            </a:tbl>
          </a:graphicData>
        </a:graphic>
      </p:graphicFrame>
      <p:pic>
        <p:nvPicPr>
          <p:cNvPr id="8" name="Content Placeholder 7" descr="Diagram&#10;&#10;Description automatically generated">
            <a:extLst>
              <a:ext uri="{FF2B5EF4-FFF2-40B4-BE49-F238E27FC236}">
                <a16:creationId xmlns:a16="http://schemas.microsoft.com/office/drawing/2014/main" id="{FF1B69A8-7E4D-4088-518D-75A149F5DDF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6493996" y="1825625"/>
            <a:ext cx="4538007" cy="4351338"/>
          </a:xfrm>
        </p:spPr>
      </p:pic>
      <p:sp>
        <p:nvSpPr>
          <p:cNvPr id="2" name="Footer Placeholder 5">
            <a:extLst>
              <a:ext uri="{FF2B5EF4-FFF2-40B4-BE49-F238E27FC236}">
                <a16:creationId xmlns:a16="http://schemas.microsoft.com/office/drawing/2014/main" id="{A45A5EC5-9468-ABE5-57AD-EBC05C624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Slide Number Placeholder 6">
            <a:extLst>
              <a:ext uri="{FF2B5EF4-FFF2-40B4-BE49-F238E27FC236}">
                <a16:creationId xmlns:a16="http://schemas.microsoft.com/office/drawing/2014/main" id="{F4D74DF0-9056-83C8-9519-EFFE591DC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297AC892-DC9F-5D40-8EC3-6A1D7C1F0AAD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203839" name="Rectangle 63">
            <a:extLst>
              <a:ext uri="{FF2B5EF4-FFF2-40B4-BE49-F238E27FC236}">
                <a16:creationId xmlns:a16="http://schemas.microsoft.com/office/drawing/2014/main" id="{545335DC-E5F2-9A7E-BE43-E9C8A411E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5132140"/>
            <a:ext cx="5181598" cy="7571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b" anchorCtr="1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altLang="en-US" sz="2400" dirty="0">
                <a:solidFill>
                  <a:srgbClr val="1A4422"/>
                </a:solidFill>
              </a:rPr>
              <a:t>Essentially </a:t>
            </a:r>
            <a:r>
              <a:rPr lang="en-US" altLang="en-US" sz="2400" dirty="0" err="1">
                <a:solidFill>
                  <a:srgbClr val="1A4422"/>
                </a:solidFill>
              </a:rPr>
              <a:t>subpaths</a:t>
            </a:r>
            <a:r>
              <a:rPr lang="en-US" altLang="en-US" sz="2400" dirty="0">
                <a:solidFill>
                  <a:srgbClr val="1A4422"/>
                </a:solidFill>
              </a:rPr>
              <a:t> of the control flow graph from one branch to another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>
            <a:extLst>
              <a:ext uri="{FF2B5EF4-FFF2-40B4-BE49-F238E27FC236}">
                <a16:creationId xmlns:a16="http://schemas.microsoft.com/office/drawing/2014/main" id="{2A224722-FD83-3910-2CDB-B5396C0C5A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Interprocedural control flow graph</a:t>
            </a:r>
          </a:p>
        </p:txBody>
      </p:sp>
      <p:sp>
        <p:nvSpPr>
          <p:cNvPr id="250883" name="Rectangle 3">
            <a:extLst>
              <a:ext uri="{FF2B5EF4-FFF2-40B4-BE49-F238E27FC236}">
                <a16:creationId xmlns:a16="http://schemas.microsoft.com/office/drawing/2014/main" id="{95D64226-95C9-CFED-BB57-55535550740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Call graphs</a:t>
            </a:r>
          </a:p>
          <a:p>
            <a:pPr lvl="1"/>
            <a:r>
              <a:rPr lang="en-US" altLang="en-US"/>
              <a:t>Nodes represent procedures</a:t>
            </a:r>
          </a:p>
          <a:p>
            <a:pPr lvl="2"/>
            <a:r>
              <a:rPr lang="en-US" altLang="en-US"/>
              <a:t>Methods</a:t>
            </a:r>
          </a:p>
          <a:p>
            <a:pPr lvl="2"/>
            <a:r>
              <a:rPr lang="en-US" altLang="en-US"/>
              <a:t>C functions</a:t>
            </a:r>
          </a:p>
          <a:p>
            <a:pPr lvl="2"/>
            <a:r>
              <a:rPr lang="en-US" altLang="en-US"/>
              <a:t>... </a:t>
            </a:r>
          </a:p>
          <a:p>
            <a:pPr lvl="1"/>
            <a:r>
              <a:rPr lang="en-US" altLang="en-US"/>
              <a:t>Edges represent </a:t>
            </a:r>
            <a:r>
              <a:rPr lang="en-US" altLang="en-US" i="1"/>
              <a:t>calls</a:t>
            </a:r>
            <a:r>
              <a:rPr lang="en-US" altLang="en-US"/>
              <a:t> relation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50BAD3-5FF1-8DA9-9A06-59B3219B0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9A75E-E425-C347-87AE-DFA5B6801982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35146C8-1B59-AAC1-5811-544F12107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3466EA5-E7D5-7EC8-2A81-30560A216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E25E1F54-E64D-3048-9F13-BDECF2A3F1DE}" type="slidenum">
              <a:rPr lang="en-US" altLang="en-US"/>
              <a:pPr/>
              <a:t>12</a:t>
            </a:fld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906" name="Rectangle 2">
            <a:extLst>
              <a:ext uri="{FF2B5EF4-FFF2-40B4-BE49-F238E27FC236}">
                <a16:creationId xmlns:a16="http://schemas.microsoft.com/office/drawing/2014/main" id="{B9D6F34C-DE8A-83A6-E9A0-54C54AD8D2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Overestimating the </a:t>
            </a:r>
            <a:r>
              <a:rPr lang="en-US" altLang="en-US" i="1"/>
              <a:t>calls</a:t>
            </a:r>
            <a:r>
              <a:rPr lang="en-US" altLang="en-US"/>
              <a:t> relation</a:t>
            </a:r>
          </a:p>
        </p:txBody>
      </p:sp>
      <p:sp>
        <p:nvSpPr>
          <p:cNvPr id="251909" name="Rectangle 5">
            <a:extLst>
              <a:ext uri="{FF2B5EF4-FFF2-40B4-BE49-F238E27FC236}">
                <a16:creationId xmlns:a16="http://schemas.microsoft.com/office/drawing/2014/main" id="{E9BDB007-66AA-E413-2626-9AD7A33C32D4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752600" y="2286000"/>
            <a:ext cx="4876800" cy="3962400"/>
          </a:xfrm>
          <a:noFill/>
          <a:ln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 cap="flat" cmpd="sng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sm" len="sm"/>
              </a14:hiddenLine>
            </a:ext>
          </a:extLst>
        </p:spPr>
        <p:txBody>
          <a:bodyPr/>
          <a:lstStyle/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public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class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C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   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public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static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C cFactory(String kind)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	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if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(kind == </a:t>
            </a:r>
            <a:r>
              <a:rPr lang="en-US" altLang="en-US" sz="1000">
                <a:solidFill>
                  <a:srgbClr val="FD0003"/>
                </a:solidFill>
                <a:latin typeface="Monaco" pitchFamily="2" charset="77"/>
              </a:rPr>
              <a:t>"C"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) 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return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new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C();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	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if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(kind == </a:t>
            </a:r>
            <a:r>
              <a:rPr lang="en-US" altLang="en-US" sz="1000">
                <a:solidFill>
                  <a:srgbClr val="FD0003"/>
                </a:solidFill>
                <a:latin typeface="Monaco" pitchFamily="2" charset="77"/>
              </a:rPr>
              <a:t>"S"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) 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return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new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S();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	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return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null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 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   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void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foo() {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	System.out.println(</a:t>
            </a:r>
            <a:r>
              <a:rPr lang="en-US" altLang="en-US" sz="1000">
                <a:solidFill>
                  <a:srgbClr val="FD0003"/>
                </a:solidFill>
                <a:latin typeface="Monaco" pitchFamily="2" charset="77"/>
              </a:rPr>
              <a:t>"You called the parent's method"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);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 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   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public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static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void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main(String args[]) {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	(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new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A()).check();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 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class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S 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extends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C {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   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void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foo()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	System.out.println(</a:t>
            </a:r>
            <a:r>
              <a:rPr lang="en-US" altLang="en-US" sz="1000">
                <a:solidFill>
                  <a:srgbClr val="FD0003"/>
                </a:solidFill>
                <a:latin typeface="Monaco" pitchFamily="2" charset="77"/>
              </a:rPr>
              <a:t>"You called the child's method"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);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 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class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A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   </a:t>
            </a:r>
            <a:r>
              <a:rPr lang="en-US" altLang="en-US" sz="1000">
                <a:solidFill>
                  <a:srgbClr val="6000CB"/>
                </a:solidFill>
                <a:latin typeface="Monaco" pitchFamily="2" charset="77"/>
              </a:rPr>
              <a:t>void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check() {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	C myC = C.cFactory(</a:t>
            </a:r>
            <a:r>
              <a:rPr lang="en-US" altLang="en-US" sz="1000">
                <a:solidFill>
                  <a:srgbClr val="FD0003"/>
                </a:solidFill>
                <a:latin typeface="Monaco" pitchFamily="2" charset="77"/>
              </a:rPr>
              <a:t>"S"</a:t>
            </a: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);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	myC.foo();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  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000">
                <a:solidFill>
                  <a:srgbClr val="000000"/>
                </a:solidFill>
                <a:latin typeface="Monaco" pitchFamily="2" charset="77"/>
              </a:rPr>
              <a:t>}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DAD48324-9883-1095-E20D-236317B80AF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CFF2260C-4DA6-3182-E4A2-DC459A46504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33ABD21A-0FC8-FB44-A669-B6D6104FA47C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51910" name="Rectangle 6">
            <a:extLst>
              <a:ext uri="{FF2B5EF4-FFF2-40B4-BE49-F238E27FC236}">
                <a16:creationId xmlns:a16="http://schemas.microsoft.com/office/drawing/2014/main" id="{01D9E3D0-CD78-7719-FE76-795AFEFBF8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1289051"/>
            <a:ext cx="8153400" cy="828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r>
              <a:rPr lang="en-US" altLang="en-US" sz="2400">
                <a:solidFill>
                  <a:srgbClr val="000080"/>
                </a:solidFill>
                <a:latin typeface="Tahoma" panose="020B0604030504040204" pitchFamily="34" charset="0"/>
              </a:rPr>
              <a:t>The static call graph includes calls through dynamic bindings that never occur in execution.</a:t>
            </a:r>
          </a:p>
        </p:txBody>
      </p:sp>
      <p:sp>
        <p:nvSpPr>
          <p:cNvPr id="251911" name="Rectangle 7">
            <a:extLst>
              <a:ext uri="{FF2B5EF4-FFF2-40B4-BE49-F238E27FC236}">
                <a16:creationId xmlns:a16="http://schemas.microsoft.com/office/drawing/2014/main" id="{37F69261-2B0A-DCF2-604B-13E0C8C560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3886200"/>
            <a:ext cx="1676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600"/>
              <a:t>A.check()</a:t>
            </a:r>
          </a:p>
        </p:txBody>
      </p:sp>
      <p:sp>
        <p:nvSpPr>
          <p:cNvPr id="251912" name="Rectangle 8">
            <a:extLst>
              <a:ext uri="{FF2B5EF4-FFF2-40B4-BE49-F238E27FC236}">
                <a16:creationId xmlns:a16="http://schemas.microsoft.com/office/drawing/2014/main" id="{407C6C39-1EB1-5E63-63B3-D7ABE59EA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5410200"/>
            <a:ext cx="1676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600"/>
              <a:t>C.foo()</a:t>
            </a:r>
          </a:p>
        </p:txBody>
      </p:sp>
      <p:sp>
        <p:nvSpPr>
          <p:cNvPr id="251914" name="Rectangle 10">
            <a:extLst>
              <a:ext uri="{FF2B5EF4-FFF2-40B4-BE49-F238E27FC236}">
                <a16:creationId xmlns:a16="http://schemas.microsoft.com/office/drawing/2014/main" id="{6CAE7B77-7A87-6650-137E-497B7A9BD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5410200"/>
            <a:ext cx="1676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600"/>
              <a:t>S.foo()</a:t>
            </a:r>
          </a:p>
        </p:txBody>
      </p:sp>
      <p:sp>
        <p:nvSpPr>
          <p:cNvPr id="251915" name="Rectangle 11">
            <a:extLst>
              <a:ext uri="{FF2B5EF4-FFF2-40B4-BE49-F238E27FC236}">
                <a16:creationId xmlns:a16="http://schemas.microsoft.com/office/drawing/2014/main" id="{0F851A2B-0443-FF17-0EFF-C9E788205C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10600" y="5410200"/>
            <a:ext cx="16764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sz="1600"/>
              <a:t>CcFactory(string)</a:t>
            </a:r>
          </a:p>
        </p:txBody>
      </p:sp>
      <p:cxnSp>
        <p:nvCxnSpPr>
          <p:cNvPr id="251916" name="AutoShape 12">
            <a:extLst>
              <a:ext uri="{FF2B5EF4-FFF2-40B4-BE49-F238E27FC236}">
                <a16:creationId xmlns:a16="http://schemas.microsoft.com/office/drawing/2014/main" id="{80F0F343-1AE4-E5A4-B343-BCFE6030CE07}"/>
              </a:ext>
            </a:extLst>
          </p:cNvPr>
          <p:cNvCxnSpPr>
            <a:cxnSpLocks noChangeShapeType="1"/>
            <a:stCxn id="251911" idx="2"/>
            <a:endCxn id="251912" idx="0"/>
          </p:cNvCxnSpPr>
          <p:nvPr/>
        </p:nvCxnSpPr>
        <p:spPr bwMode="auto">
          <a:xfrm flipH="1">
            <a:off x="5791200" y="4495800"/>
            <a:ext cx="1828800" cy="9144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1917" name="AutoShape 13">
            <a:extLst>
              <a:ext uri="{FF2B5EF4-FFF2-40B4-BE49-F238E27FC236}">
                <a16:creationId xmlns:a16="http://schemas.microsoft.com/office/drawing/2014/main" id="{46574E4F-2826-9292-35ED-C420D8EB6410}"/>
              </a:ext>
            </a:extLst>
          </p:cNvPr>
          <p:cNvCxnSpPr>
            <a:cxnSpLocks noChangeShapeType="1"/>
            <a:stCxn id="251911" idx="2"/>
            <a:endCxn id="251914" idx="0"/>
          </p:cNvCxnSpPr>
          <p:nvPr/>
        </p:nvCxnSpPr>
        <p:spPr bwMode="auto">
          <a:xfrm>
            <a:off x="7620000" y="4495800"/>
            <a:ext cx="0" cy="9144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1918" name="AutoShape 14">
            <a:extLst>
              <a:ext uri="{FF2B5EF4-FFF2-40B4-BE49-F238E27FC236}">
                <a16:creationId xmlns:a16="http://schemas.microsoft.com/office/drawing/2014/main" id="{1FDD88DA-8DA5-FDFE-9B73-45CD709E71D2}"/>
              </a:ext>
            </a:extLst>
          </p:cNvPr>
          <p:cNvCxnSpPr>
            <a:cxnSpLocks noChangeShapeType="1"/>
            <a:stCxn id="251911" idx="2"/>
            <a:endCxn id="251915" idx="0"/>
          </p:cNvCxnSpPr>
          <p:nvPr/>
        </p:nvCxnSpPr>
        <p:spPr bwMode="auto">
          <a:xfrm>
            <a:off x="7620000" y="4495800"/>
            <a:ext cx="1828800" cy="9144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>
            <a:extLst>
              <a:ext uri="{FF2B5EF4-FFF2-40B4-BE49-F238E27FC236}">
                <a16:creationId xmlns:a16="http://schemas.microsoft.com/office/drawing/2014/main" id="{23B83DD6-9EB0-F7DE-DE4E-56C56346AA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en-US" sz="4000" dirty="0" err="1"/>
              <a:t>Contex</a:t>
            </a:r>
            <a:r>
              <a:rPr lang="it-IT" altLang="en-US" sz="4000" dirty="0"/>
              <a:t> Insensitive Call </a:t>
            </a:r>
            <a:r>
              <a:rPr lang="it-IT" altLang="en-US" sz="4000" dirty="0" err="1"/>
              <a:t>graphs</a:t>
            </a:r>
            <a:r>
              <a:rPr lang="it-IT" altLang="en-US" sz="4000" dirty="0"/>
              <a:t> </a:t>
            </a:r>
          </a:p>
        </p:txBody>
      </p:sp>
      <p:sp>
        <p:nvSpPr>
          <p:cNvPr id="252931" name="Rectangle 3">
            <a:extLst>
              <a:ext uri="{FF2B5EF4-FFF2-40B4-BE49-F238E27FC236}">
                <a16:creationId xmlns:a16="http://schemas.microsoft.com/office/drawing/2014/main" id="{7CA5BBB8-54BA-42F6-54DB-92292E0424DF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public class </a:t>
            </a:r>
            <a:r>
              <a:rPr lang="it-IT" altLang="en-US" sz="1400" dirty="0" err="1">
                <a:latin typeface="Arial Narrow" panose="020B0604020202020204" pitchFamily="34" charset="0"/>
              </a:rPr>
              <a:t>Context</a:t>
            </a:r>
            <a:r>
              <a:rPr lang="it-IT" altLang="en-US" sz="1400" dirty="0">
                <a:latin typeface="Arial Narrow" panose="020B0604020202020204" pitchFamily="34" charset="0"/>
              </a:rPr>
              <a:t>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    public </a:t>
            </a:r>
            <a:r>
              <a:rPr lang="it-IT" altLang="en-US" sz="1400" dirty="0" err="1">
                <a:latin typeface="Arial Narrow" panose="020B0604020202020204" pitchFamily="34" charset="0"/>
              </a:rPr>
              <a:t>static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void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main</a:t>
            </a:r>
            <a:r>
              <a:rPr lang="it-IT" altLang="en-US" sz="1400" dirty="0">
                <a:latin typeface="Arial Narrow" panose="020B0604020202020204" pitchFamily="34" charset="0"/>
              </a:rPr>
              <a:t>(</a:t>
            </a:r>
            <a:r>
              <a:rPr lang="it-IT" altLang="en-US" sz="1400" dirty="0" err="1">
                <a:latin typeface="Arial Narrow" panose="020B0604020202020204" pitchFamily="34" charset="0"/>
              </a:rPr>
              <a:t>String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args</a:t>
            </a:r>
            <a:r>
              <a:rPr lang="it-IT" altLang="en-US" sz="1400" dirty="0">
                <a:latin typeface="Arial Narrow" panose="020B0604020202020204" pitchFamily="34" charset="0"/>
              </a:rPr>
              <a:t>[]) {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	</a:t>
            </a:r>
            <a:r>
              <a:rPr lang="it-IT" altLang="en-US" sz="1400" dirty="0" err="1">
                <a:latin typeface="Arial Narrow" panose="020B0604020202020204" pitchFamily="34" charset="0"/>
              </a:rPr>
              <a:t>Context</a:t>
            </a:r>
            <a:r>
              <a:rPr lang="it-IT" altLang="en-US" sz="1400" dirty="0">
                <a:latin typeface="Arial Narrow" panose="020B0604020202020204" pitchFamily="34" charset="0"/>
              </a:rPr>
              <a:t> c = new </a:t>
            </a:r>
            <a:r>
              <a:rPr lang="it-IT" altLang="en-US" sz="1400" dirty="0" err="1">
                <a:latin typeface="Arial Narrow" panose="020B0604020202020204" pitchFamily="34" charset="0"/>
              </a:rPr>
              <a:t>Context</a:t>
            </a:r>
            <a:r>
              <a:rPr lang="it-IT" altLang="en-US" sz="1400" dirty="0">
                <a:latin typeface="Arial Narrow" panose="020B0604020202020204" pitchFamily="34" charset="0"/>
              </a:rPr>
              <a:t>();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	</a:t>
            </a:r>
            <a:r>
              <a:rPr lang="it-IT" altLang="en-US" sz="1400" dirty="0" err="1">
                <a:latin typeface="Arial Narrow" panose="020B0604020202020204" pitchFamily="34" charset="0"/>
              </a:rPr>
              <a:t>c.foo</a:t>
            </a:r>
            <a:r>
              <a:rPr lang="it-IT" altLang="en-US" sz="1400" dirty="0">
                <a:latin typeface="Arial Narrow" panose="020B0604020202020204" pitchFamily="34" charset="0"/>
              </a:rPr>
              <a:t>(3);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	</a:t>
            </a:r>
            <a:r>
              <a:rPr lang="it-IT" altLang="en-US" sz="1400" dirty="0" err="1">
                <a:latin typeface="Arial Narrow" panose="020B0604020202020204" pitchFamily="34" charset="0"/>
              </a:rPr>
              <a:t>c.bar</a:t>
            </a:r>
            <a:r>
              <a:rPr lang="it-IT" altLang="en-US" sz="1400" dirty="0">
                <a:latin typeface="Arial Narrow" panose="020B0604020202020204" pitchFamily="34" charset="0"/>
              </a:rPr>
              <a:t>(17);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altLang="en-US" sz="1400" dirty="0">
              <a:latin typeface="Arial Narrow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    </a:t>
            </a:r>
            <a:r>
              <a:rPr lang="it-IT" altLang="en-US" sz="1400" dirty="0" err="1">
                <a:latin typeface="Arial Narrow" panose="020B0604020202020204" pitchFamily="34" charset="0"/>
              </a:rPr>
              <a:t>void</a:t>
            </a:r>
            <a:r>
              <a:rPr lang="it-IT" altLang="en-US" sz="1400" dirty="0">
                <a:latin typeface="Arial Narrow" panose="020B0604020202020204" pitchFamily="34" charset="0"/>
              </a:rPr>
              <a:t> foo(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n</a:t>
            </a:r>
            <a:r>
              <a:rPr lang="it-IT" altLang="en-US" sz="1400" dirty="0">
                <a:latin typeface="Arial Narrow" panose="020B0604020202020204" pitchFamily="34" charset="0"/>
              </a:rPr>
              <a:t>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	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[]  </a:t>
            </a:r>
            <a:r>
              <a:rPr lang="it-IT" altLang="en-US" sz="1400" dirty="0" err="1">
                <a:latin typeface="Arial Narrow" panose="020B0604020202020204" pitchFamily="34" charset="0"/>
              </a:rPr>
              <a:t>myArray</a:t>
            </a:r>
            <a:r>
              <a:rPr lang="it-IT" altLang="en-US" sz="1400" dirty="0">
                <a:latin typeface="Arial Narrow" panose="020B0604020202020204" pitchFamily="34" charset="0"/>
              </a:rPr>
              <a:t> = new 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[ </a:t>
            </a:r>
            <a:r>
              <a:rPr lang="it-IT" altLang="en-US" sz="1400" dirty="0" err="1">
                <a:latin typeface="Arial Narrow" panose="020B0604020202020204" pitchFamily="34" charset="0"/>
              </a:rPr>
              <a:t>n</a:t>
            </a:r>
            <a:r>
              <a:rPr lang="it-IT" altLang="en-US" sz="1400" dirty="0">
                <a:latin typeface="Arial Narrow" panose="020B0604020202020204" pitchFamily="34" charset="0"/>
              </a:rPr>
              <a:t> ];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	</a:t>
            </a:r>
            <a:r>
              <a:rPr lang="it-IT" altLang="en-US" sz="1400" dirty="0" err="1">
                <a:latin typeface="Arial Narrow" panose="020B0604020202020204" pitchFamily="34" charset="0"/>
              </a:rPr>
              <a:t>depends</a:t>
            </a:r>
            <a:r>
              <a:rPr lang="it-IT" altLang="en-US" sz="1400" dirty="0">
                <a:latin typeface="Arial Narrow" panose="020B0604020202020204" pitchFamily="34" charset="0"/>
              </a:rPr>
              <a:t>( </a:t>
            </a:r>
            <a:r>
              <a:rPr lang="it-IT" altLang="en-US" sz="1400" dirty="0" err="1">
                <a:latin typeface="Arial Narrow" panose="020B0604020202020204" pitchFamily="34" charset="0"/>
              </a:rPr>
              <a:t>myArray</a:t>
            </a:r>
            <a:r>
              <a:rPr lang="it-IT" altLang="en-US" sz="1400" dirty="0">
                <a:latin typeface="Arial Narrow" panose="020B0604020202020204" pitchFamily="34" charset="0"/>
              </a:rPr>
              <a:t>, 2) 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altLang="en-US" sz="1400" dirty="0">
              <a:latin typeface="Arial Narrow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    </a:t>
            </a:r>
            <a:r>
              <a:rPr lang="it-IT" altLang="en-US" sz="1400" dirty="0" err="1">
                <a:latin typeface="Arial Narrow" panose="020B0604020202020204" pitchFamily="34" charset="0"/>
              </a:rPr>
              <a:t>void</a:t>
            </a:r>
            <a:r>
              <a:rPr lang="it-IT" altLang="en-US" sz="1400" dirty="0">
                <a:latin typeface="Arial Narrow" panose="020B0604020202020204" pitchFamily="34" charset="0"/>
              </a:rPr>
              <a:t> bar(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n</a:t>
            </a:r>
            <a:r>
              <a:rPr lang="it-IT" altLang="en-US" sz="1400" dirty="0">
                <a:latin typeface="Arial Narrow" panose="020B0604020202020204" pitchFamily="34" charset="0"/>
              </a:rPr>
              <a:t>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	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[]  </a:t>
            </a:r>
            <a:r>
              <a:rPr lang="it-IT" altLang="en-US" sz="1400" dirty="0" err="1">
                <a:latin typeface="Arial Narrow" panose="020B0604020202020204" pitchFamily="34" charset="0"/>
              </a:rPr>
              <a:t>myArray</a:t>
            </a:r>
            <a:r>
              <a:rPr lang="it-IT" altLang="en-US" sz="1400" dirty="0">
                <a:latin typeface="Arial Narrow" panose="020B0604020202020204" pitchFamily="34" charset="0"/>
              </a:rPr>
              <a:t> = new 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[ </a:t>
            </a:r>
            <a:r>
              <a:rPr lang="it-IT" altLang="en-US" sz="1400" dirty="0" err="1">
                <a:latin typeface="Arial Narrow" panose="020B0604020202020204" pitchFamily="34" charset="0"/>
              </a:rPr>
              <a:t>n</a:t>
            </a:r>
            <a:r>
              <a:rPr lang="it-IT" altLang="en-US" sz="1400" dirty="0">
                <a:latin typeface="Arial Narrow" panose="020B0604020202020204" pitchFamily="34" charset="0"/>
              </a:rPr>
              <a:t> ];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	</a:t>
            </a:r>
            <a:r>
              <a:rPr lang="it-IT" altLang="en-US" sz="1400" dirty="0" err="1">
                <a:latin typeface="Arial Narrow" panose="020B0604020202020204" pitchFamily="34" charset="0"/>
              </a:rPr>
              <a:t>depends</a:t>
            </a:r>
            <a:r>
              <a:rPr lang="it-IT" altLang="en-US" sz="1400" dirty="0">
                <a:latin typeface="Arial Narrow" panose="020B0604020202020204" pitchFamily="34" charset="0"/>
              </a:rPr>
              <a:t>( </a:t>
            </a:r>
            <a:r>
              <a:rPr lang="it-IT" altLang="en-US" sz="1400" dirty="0" err="1">
                <a:latin typeface="Arial Narrow" panose="020B0604020202020204" pitchFamily="34" charset="0"/>
              </a:rPr>
              <a:t>myArray</a:t>
            </a:r>
            <a:r>
              <a:rPr lang="it-IT" altLang="en-US" sz="1400" dirty="0">
                <a:latin typeface="Arial Narrow" panose="020B0604020202020204" pitchFamily="34" charset="0"/>
              </a:rPr>
              <a:t>, 16) 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altLang="en-US" sz="1400" dirty="0">
              <a:latin typeface="Arial Narrow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    </a:t>
            </a:r>
            <a:r>
              <a:rPr lang="it-IT" altLang="en-US" sz="1400" dirty="0" err="1">
                <a:latin typeface="Arial Narrow" panose="020B0604020202020204" pitchFamily="34" charset="0"/>
              </a:rPr>
              <a:t>void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depends</a:t>
            </a:r>
            <a:r>
              <a:rPr lang="it-IT" altLang="en-US" sz="1400" dirty="0">
                <a:latin typeface="Arial Narrow" panose="020B0604020202020204" pitchFamily="34" charset="0"/>
              </a:rPr>
              <a:t>( 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[] a, 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n</a:t>
            </a:r>
            <a:r>
              <a:rPr lang="it-IT" altLang="en-US" sz="1400" dirty="0">
                <a:latin typeface="Arial Narrow" panose="020B0604020202020204" pitchFamily="34" charset="0"/>
              </a:rPr>
              <a:t> 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	a[</a:t>
            </a:r>
            <a:r>
              <a:rPr lang="it-IT" altLang="en-US" sz="1400" dirty="0" err="1">
                <a:latin typeface="Arial Narrow" panose="020B0604020202020204" pitchFamily="34" charset="0"/>
              </a:rPr>
              <a:t>n</a:t>
            </a:r>
            <a:r>
              <a:rPr lang="it-IT" altLang="en-US" sz="1400" dirty="0">
                <a:latin typeface="Arial Narrow" panose="020B0604020202020204" pitchFamily="34" charset="0"/>
              </a:rPr>
              <a:t>] = 42;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it-IT" altLang="en-US" sz="1400" dirty="0">
              <a:latin typeface="Arial Narrow" panose="020B0604020202020204" pitchFamily="34" charset="0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18CEA66-9FFD-3998-C19B-4F23A814C2B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D84623-8D4D-3DDC-EC64-BB68E859A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50A0E-F884-5E42-8AD6-4DC420CFBBDD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3BC9A930-EE0B-DFC4-A74B-44633E5D9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9797C23-A7E8-6625-D3BC-452A5D29F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B1C7C1C8-CCF4-D44E-A2A4-BA1961D62821}" type="slidenum">
              <a:rPr lang="en-US" altLang="en-US"/>
              <a:pPr/>
              <a:t>14</a:t>
            </a:fld>
            <a:endParaRPr lang="en-US" altLang="en-US"/>
          </a:p>
        </p:txBody>
      </p:sp>
      <p:grpSp>
        <p:nvGrpSpPr>
          <p:cNvPr id="252932" name="Group 4">
            <a:extLst>
              <a:ext uri="{FF2B5EF4-FFF2-40B4-BE49-F238E27FC236}">
                <a16:creationId xmlns:a16="http://schemas.microsoft.com/office/drawing/2014/main" id="{600612CF-866C-3332-365D-8784B6447894}"/>
              </a:ext>
            </a:extLst>
          </p:cNvPr>
          <p:cNvGrpSpPr>
            <a:grpSpLocks/>
          </p:cNvGrpSpPr>
          <p:nvPr/>
        </p:nvGrpSpPr>
        <p:grpSpPr bwMode="auto">
          <a:xfrm>
            <a:off x="7010400" y="2362994"/>
            <a:ext cx="3505200" cy="3276600"/>
            <a:chOff x="1488" y="1546"/>
            <a:chExt cx="2208" cy="2064"/>
          </a:xfrm>
        </p:grpSpPr>
        <p:sp>
          <p:nvSpPr>
            <p:cNvPr id="252933" name="Rectangle 5">
              <a:extLst>
                <a:ext uri="{FF2B5EF4-FFF2-40B4-BE49-F238E27FC236}">
                  <a16:creationId xmlns:a16="http://schemas.microsoft.com/office/drawing/2014/main" id="{163BA023-97A2-3DEB-12CE-FE02A6AE02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1546"/>
              <a:ext cx="1056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main</a:t>
              </a:r>
            </a:p>
          </p:txBody>
        </p:sp>
        <p:sp>
          <p:nvSpPr>
            <p:cNvPr id="252934" name="Rectangle 6">
              <a:extLst>
                <a:ext uri="{FF2B5EF4-FFF2-40B4-BE49-F238E27FC236}">
                  <a16:creationId xmlns:a16="http://schemas.microsoft.com/office/drawing/2014/main" id="{62FA46DC-705A-5F3C-D77B-EB4DA249B1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8" y="2410"/>
              <a:ext cx="1056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C.foo</a:t>
              </a:r>
            </a:p>
          </p:txBody>
        </p:sp>
        <p:sp>
          <p:nvSpPr>
            <p:cNvPr id="252935" name="Rectangle 7">
              <a:extLst>
                <a:ext uri="{FF2B5EF4-FFF2-40B4-BE49-F238E27FC236}">
                  <a16:creationId xmlns:a16="http://schemas.microsoft.com/office/drawing/2014/main" id="{3A2E0859-F46A-4652-3642-4A44BE74B7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0" y="2410"/>
              <a:ext cx="1056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C.bar</a:t>
              </a:r>
            </a:p>
          </p:txBody>
        </p:sp>
        <p:sp>
          <p:nvSpPr>
            <p:cNvPr id="252936" name="Rectangle 8">
              <a:extLst>
                <a:ext uri="{FF2B5EF4-FFF2-40B4-BE49-F238E27FC236}">
                  <a16:creationId xmlns:a16="http://schemas.microsoft.com/office/drawing/2014/main" id="{4F2278C1-9C09-DAD0-1810-570DC12AAC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226"/>
              <a:ext cx="1056" cy="3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C.depends</a:t>
              </a:r>
            </a:p>
          </p:txBody>
        </p:sp>
        <p:cxnSp>
          <p:nvCxnSpPr>
            <p:cNvPr id="252937" name="AutoShape 9">
              <a:extLst>
                <a:ext uri="{FF2B5EF4-FFF2-40B4-BE49-F238E27FC236}">
                  <a16:creationId xmlns:a16="http://schemas.microsoft.com/office/drawing/2014/main" id="{3D7967F0-811D-B444-9F3D-8DC2B6A34883}"/>
                </a:ext>
              </a:extLst>
            </p:cNvPr>
            <p:cNvCxnSpPr>
              <a:cxnSpLocks noChangeShapeType="1"/>
              <a:stCxn id="252933" idx="2"/>
              <a:endCxn id="252934" idx="0"/>
            </p:cNvCxnSpPr>
            <p:nvPr/>
          </p:nvCxnSpPr>
          <p:spPr bwMode="auto">
            <a:xfrm flipH="1">
              <a:off x="2016" y="1930"/>
              <a:ext cx="624" cy="48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2938" name="AutoShape 10">
              <a:extLst>
                <a:ext uri="{FF2B5EF4-FFF2-40B4-BE49-F238E27FC236}">
                  <a16:creationId xmlns:a16="http://schemas.microsoft.com/office/drawing/2014/main" id="{F39A8604-9E50-5FC9-3EA5-E8E67308B7F5}"/>
                </a:ext>
              </a:extLst>
            </p:cNvPr>
            <p:cNvCxnSpPr>
              <a:cxnSpLocks noChangeShapeType="1"/>
              <a:stCxn id="252933" idx="2"/>
              <a:endCxn id="252935" idx="0"/>
            </p:cNvCxnSpPr>
            <p:nvPr/>
          </p:nvCxnSpPr>
          <p:spPr bwMode="auto">
            <a:xfrm>
              <a:off x="2640" y="1930"/>
              <a:ext cx="528" cy="48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2939" name="AutoShape 11">
              <a:extLst>
                <a:ext uri="{FF2B5EF4-FFF2-40B4-BE49-F238E27FC236}">
                  <a16:creationId xmlns:a16="http://schemas.microsoft.com/office/drawing/2014/main" id="{7967721C-0EA6-613A-44DC-DDA30CCB9D02}"/>
                </a:ext>
              </a:extLst>
            </p:cNvPr>
            <p:cNvCxnSpPr>
              <a:cxnSpLocks noChangeShapeType="1"/>
              <a:stCxn id="252934" idx="2"/>
              <a:endCxn id="252936" idx="0"/>
            </p:cNvCxnSpPr>
            <p:nvPr/>
          </p:nvCxnSpPr>
          <p:spPr bwMode="auto">
            <a:xfrm>
              <a:off x="2016" y="2794"/>
              <a:ext cx="624" cy="4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52940" name="AutoShape 12">
              <a:extLst>
                <a:ext uri="{FF2B5EF4-FFF2-40B4-BE49-F238E27FC236}">
                  <a16:creationId xmlns:a16="http://schemas.microsoft.com/office/drawing/2014/main" id="{EAAAA790-B22F-BF88-1CCF-435F6C8654F1}"/>
                </a:ext>
              </a:extLst>
            </p:cNvPr>
            <p:cNvCxnSpPr>
              <a:cxnSpLocks noChangeShapeType="1"/>
              <a:stCxn id="252935" idx="2"/>
              <a:endCxn id="252936" idx="0"/>
            </p:cNvCxnSpPr>
            <p:nvPr/>
          </p:nvCxnSpPr>
          <p:spPr bwMode="auto">
            <a:xfrm flipH="1">
              <a:off x="2640" y="2794"/>
              <a:ext cx="528" cy="43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Rectangle 2">
            <a:extLst>
              <a:ext uri="{FF2B5EF4-FFF2-40B4-BE49-F238E27FC236}">
                <a16:creationId xmlns:a16="http://schemas.microsoft.com/office/drawing/2014/main" id="{26050BF9-7416-86BE-CE0B-E99A6BCAB9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 sz="3200"/>
              <a:t>Contex Sensitive Call graphs </a:t>
            </a:r>
          </a:p>
        </p:txBody>
      </p:sp>
      <p:sp>
        <p:nvSpPr>
          <p:cNvPr id="206851" name="Rectangle 3">
            <a:extLst>
              <a:ext uri="{FF2B5EF4-FFF2-40B4-BE49-F238E27FC236}">
                <a16:creationId xmlns:a16="http://schemas.microsoft.com/office/drawing/2014/main" id="{79F36C20-C5B0-B86D-7417-3A79EE97A031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public class </a:t>
            </a:r>
            <a:r>
              <a:rPr lang="it-IT" altLang="en-US" sz="1400" dirty="0" err="1">
                <a:latin typeface="Arial Narrow" panose="020B0604020202020204" pitchFamily="34" charset="0"/>
              </a:rPr>
              <a:t>Context</a:t>
            </a:r>
            <a:r>
              <a:rPr lang="it-IT" altLang="en-US" sz="1400" dirty="0">
                <a:latin typeface="Arial Narrow" panose="020B0604020202020204" pitchFamily="34" charset="0"/>
              </a:rPr>
              <a:t>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    public </a:t>
            </a:r>
            <a:r>
              <a:rPr lang="it-IT" altLang="en-US" sz="1400" dirty="0" err="1">
                <a:latin typeface="Arial Narrow" panose="020B0604020202020204" pitchFamily="34" charset="0"/>
              </a:rPr>
              <a:t>static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void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main</a:t>
            </a:r>
            <a:r>
              <a:rPr lang="it-IT" altLang="en-US" sz="1400" dirty="0">
                <a:latin typeface="Arial Narrow" panose="020B0604020202020204" pitchFamily="34" charset="0"/>
              </a:rPr>
              <a:t>(</a:t>
            </a:r>
            <a:r>
              <a:rPr lang="it-IT" altLang="en-US" sz="1400" dirty="0" err="1">
                <a:latin typeface="Arial Narrow" panose="020B0604020202020204" pitchFamily="34" charset="0"/>
              </a:rPr>
              <a:t>String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args</a:t>
            </a:r>
            <a:r>
              <a:rPr lang="it-IT" altLang="en-US" sz="1400" dirty="0">
                <a:latin typeface="Arial Narrow" panose="020B0604020202020204" pitchFamily="34" charset="0"/>
              </a:rPr>
              <a:t>[]) {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	</a:t>
            </a:r>
            <a:r>
              <a:rPr lang="it-IT" altLang="en-US" sz="1400" dirty="0" err="1">
                <a:latin typeface="Arial Narrow" panose="020B0604020202020204" pitchFamily="34" charset="0"/>
              </a:rPr>
              <a:t>Context</a:t>
            </a:r>
            <a:r>
              <a:rPr lang="it-IT" altLang="en-US" sz="1400" dirty="0">
                <a:latin typeface="Arial Narrow" panose="020B0604020202020204" pitchFamily="34" charset="0"/>
              </a:rPr>
              <a:t> c = new </a:t>
            </a:r>
            <a:r>
              <a:rPr lang="it-IT" altLang="en-US" sz="1400" dirty="0" err="1">
                <a:latin typeface="Arial Narrow" panose="020B0604020202020204" pitchFamily="34" charset="0"/>
              </a:rPr>
              <a:t>Context</a:t>
            </a:r>
            <a:r>
              <a:rPr lang="it-IT" altLang="en-US" sz="1400" dirty="0">
                <a:latin typeface="Arial Narrow" panose="020B0604020202020204" pitchFamily="34" charset="0"/>
              </a:rPr>
              <a:t>();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	</a:t>
            </a:r>
            <a:r>
              <a:rPr lang="it-IT" altLang="en-US" sz="1400" dirty="0" err="1">
                <a:latin typeface="Arial Narrow" panose="020B0604020202020204" pitchFamily="34" charset="0"/>
              </a:rPr>
              <a:t>c.foo</a:t>
            </a:r>
            <a:r>
              <a:rPr lang="it-IT" altLang="en-US" sz="1400" dirty="0">
                <a:latin typeface="Arial Narrow" panose="020B0604020202020204" pitchFamily="34" charset="0"/>
              </a:rPr>
              <a:t>(3);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	</a:t>
            </a:r>
            <a:r>
              <a:rPr lang="it-IT" altLang="en-US" sz="1400" dirty="0" err="1">
                <a:latin typeface="Arial Narrow" panose="020B0604020202020204" pitchFamily="34" charset="0"/>
              </a:rPr>
              <a:t>c.bar</a:t>
            </a:r>
            <a:r>
              <a:rPr lang="it-IT" altLang="en-US" sz="1400" dirty="0">
                <a:latin typeface="Arial Narrow" panose="020B0604020202020204" pitchFamily="34" charset="0"/>
              </a:rPr>
              <a:t>(17);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altLang="en-US" sz="1400" dirty="0">
              <a:latin typeface="Arial Narrow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    </a:t>
            </a:r>
            <a:r>
              <a:rPr lang="it-IT" altLang="en-US" sz="1400" dirty="0" err="1">
                <a:latin typeface="Arial Narrow" panose="020B0604020202020204" pitchFamily="34" charset="0"/>
              </a:rPr>
              <a:t>void</a:t>
            </a:r>
            <a:r>
              <a:rPr lang="it-IT" altLang="en-US" sz="1400" dirty="0">
                <a:latin typeface="Arial Narrow" panose="020B0604020202020204" pitchFamily="34" charset="0"/>
              </a:rPr>
              <a:t> foo(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n</a:t>
            </a:r>
            <a:r>
              <a:rPr lang="it-IT" altLang="en-US" sz="1400" dirty="0">
                <a:latin typeface="Arial Narrow" panose="020B0604020202020204" pitchFamily="34" charset="0"/>
              </a:rPr>
              <a:t>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	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[]  </a:t>
            </a:r>
            <a:r>
              <a:rPr lang="it-IT" altLang="en-US" sz="1400" dirty="0" err="1">
                <a:latin typeface="Arial Narrow" panose="020B0604020202020204" pitchFamily="34" charset="0"/>
              </a:rPr>
              <a:t>myArray</a:t>
            </a:r>
            <a:r>
              <a:rPr lang="it-IT" altLang="en-US" sz="1400" dirty="0">
                <a:latin typeface="Arial Narrow" panose="020B0604020202020204" pitchFamily="34" charset="0"/>
              </a:rPr>
              <a:t> = new 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[ </a:t>
            </a:r>
            <a:r>
              <a:rPr lang="it-IT" altLang="en-US" sz="1400" dirty="0" err="1">
                <a:latin typeface="Arial Narrow" panose="020B0604020202020204" pitchFamily="34" charset="0"/>
              </a:rPr>
              <a:t>n</a:t>
            </a:r>
            <a:r>
              <a:rPr lang="it-IT" altLang="en-US" sz="1400" dirty="0">
                <a:latin typeface="Arial Narrow" panose="020B0604020202020204" pitchFamily="34" charset="0"/>
              </a:rPr>
              <a:t> ];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	</a:t>
            </a:r>
            <a:r>
              <a:rPr lang="it-IT" altLang="en-US" sz="1400" dirty="0" err="1">
                <a:latin typeface="Arial Narrow" panose="020B0604020202020204" pitchFamily="34" charset="0"/>
              </a:rPr>
              <a:t>depends</a:t>
            </a:r>
            <a:r>
              <a:rPr lang="it-IT" altLang="en-US" sz="1400" dirty="0">
                <a:latin typeface="Arial Narrow" panose="020B0604020202020204" pitchFamily="34" charset="0"/>
              </a:rPr>
              <a:t>( </a:t>
            </a:r>
            <a:r>
              <a:rPr lang="it-IT" altLang="en-US" sz="1400" dirty="0" err="1">
                <a:latin typeface="Arial Narrow" panose="020B0604020202020204" pitchFamily="34" charset="0"/>
              </a:rPr>
              <a:t>myArray</a:t>
            </a:r>
            <a:r>
              <a:rPr lang="it-IT" altLang="en-US" sz="1400" dirty="0">
                <a:latin typeface="Arial Narrow" panose="020B0604020202020204" pitchFamily="34" charset="0"/>
              </a:rPr>
              <a:t>, 2) 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altLang="en-US" sz="1400" dirty="0">
              <a:latin typeface="Arial Narrow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    </a:t>
            </a:r>
            <a:r>
              <a:rPr lang="it-IT" altLang="en-US" sz="1400" dirty="0" err="1">
                <a:latin typeface="Arial Narrow" panose="020B0604020202020204" pitchFamily="34" charset="0"/>
              </a:rPr>
              <a:t>void</a:t>
            </a:r>
            <a:r>
              <a:rPr lang="it-IT" altLang="en-US" sz="1400" dirty="0">
                <a:latin typeface="Arial Narrow" panose="020B0604020202020204" pitchFamily="34" charset="0"/>
              </a:rPr>
              <a:t> bar(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n</a:t>
            </a:r>
            <a:r>
              <a:rPr lang="it-IT" altLang="en-US" sz="1400" dirty="0">
                <a:latin typeface="Arial Narrow" panose="020B0604020202020204" pitchFamily="34" charset="0"/>
              </a:rPr>
              <a:t>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	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[]  </a:t>
            </a:r>
            <a:r>
              <a:rPr lang="it-IT" altLang="en-US" sz="1400" dirty="0" err="1">
                <a:latin typeface="Arial Narrow" panose="020B0604020202020204" pitchFamily="34" charset="0"/>
              </a:rPr>
              <a:t>myArray</a:t>
            </a:r>
            <a:r>
              <a:rPr lang="it-IT" altLang="en-US" sz="1400" dirty="0">
                <a:latin typeface="Arial Narrow" panose="020B0604020202020204" pitchFamily="34" charset="0"/>
              </a:rPr>
              <a:t> = new 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[ </a:t>
            </a:r>
            <a:r>
              <a:rPr lang="it-IT" altLang="en-US" sz="1400" dirty="0" err="1">
                <a:latin typeface="Arial Narrow" panose="020B0604020202020204" pitchFamily="34" charset="0"/>
              </a:rPr>
              <a:t>n</a:t>
            </a:r>
            <a:r>
              <a:rPr lang="it-IT" altLang="en-US" sz="1400" dirty="0">
                <a:latin typeface="Arial Narrow" panose="020B0604020202020204" pitchFamily="34" charset="0"/>
              </a:rPr>
              <a:t> ];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	</a:t>
            </a:r>
            <a:r>
              <a:rPr lang="it-IT" altLang="en-US" sz="1400" dirty="0" err="1">
                <a:latin typeface="Arial Narrow" panose="020B0604020202020204" pitchFamily="34" charset="0"/>
              </a:rPr>
              <a:t>depends</a:t>
            </a:r>
            <a:r>
              <a:rPr lang="it-IT" altLang="en-US" sz="1400" dirty="0">
                <a:latin typeface="Arial Narrow" panose="020B0604020202020204" pitchFamily="34" charset="0"/>
              </a:rPr>
              <a:t>( </a:t>
            </a:r>
            <a:r>
              <a:rPr lang="it-IT" altLang="en-US" sz="1400" dirty="0" err="1">
                <a:latin typeface="Arial Narrow" panose="020B0604020202020204" pitchFamily="34" charset="0"/>
              </a:rPr>
              <a:t>myArray</a:t>
            </a:r>
            <a:r>
              <a:rPr lang="it-IT" altLang="en-US" sz="1400" dirty="0">
                <a:latin typeface="Arial Narrow" panose="020B0604020202020204" pitchFamily="34" charset="0"/>
              </a:rPr>
              <a:t>, 16) 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endParaRPr lang="it-IT" altLang="en-US" sz="1400" dirty="0">
              <a:latin typeface="Arial Narrow" panose="020B060402020202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    </a:t>
            </a:r>
            <a:r>
              <a:rPr lang="it-IT" altLang="en-US" sz="1400" dirty="0" err="1">
                <a:latin typeface="Arial Narrow" panose="020B0604020202020204" pitchFamily="34" charset="0"/>
              </a:rPr>
              <a:t>void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depends</a:t>
            </a:r>
            <a:r>
              <a:rPr lang="it-IT" altLang="en-US" sz="1400" dirty="0">
                <a:latin typeface="Arial Narrow" panose="020B0604020202020204" pitchFamily="34" charset="0"/>
              </a:rPr>
              <a:t>( 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[] a, </a:t>
            </a:r>
            <a:r>
              <a:rPr lang="it-IT" altLang="en-US" sz="1400" dirty="0" err="1">
                <a:latin typeface="Arial Narrow" panose="020B0604020202020204" pitchFamily="34" charset="0"/>
              </a:rPr>
              <a:t>int</a:t>
            </a:r>
            <a:r>
              <a:rPr lang="it-IT" altLang="en-US" sz="1400" dirty="0">
                <a:latin typeface="Arial Narrow" panose="020B0604020202020204" pitchFamily="34" charset="0"/>
              </a:rPr>
              <a:t> </a:t>
            </a:r>
            <a:r>
              <a:rPr lang="it-IT" altLang="en-US" sz="1400" dirty="0" err="1">
                <a:latin typeface="Arial Narrow" panose="020B0604020202020204" pitchFamily="34" charset="0"/>
              </a:rPr>
              <a:t>n</a:t>
            </a:r>
            <a:r>
              <a:rPr lang="it-IT" altLang="en-US" sz="1400" dirty="0">
                <a:latin typeface="Arial Narrow" panose="020B0604020202020204" pitchFamily="34" charset="0"/>
              </a:rPr>
              <a:t> 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	a[</a:t>
            </a:r>
            <a:r>
              <a:rPr lang="it-IT" altLang="en-US" sz="1400" dirty="0" err="1">
                <a:latin typeface="Arial Narrow" panose="020B0604020202020204" pitchFamily="34" charset="0"/>
              </a:rPr>
              <a:t>n</a:t>
            </a:r>
            <a:r>
              <a:rPr lang="it-IT" altLang="en-US" sz="1400" dirty="0">
                <a:latin typeface="Arial Narrow" panose="020B0604020202020204" pitchFamily="34" charset="0"/>
              </a:rPr>
              <a:t>] = 42;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    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it-IT" altLang="en-US" sz="1400" dirty="0">
                <a:latin typeface="Arial Narrow" panose="020B0604020202020204" pitchFamily="34" charset="0"/>
              </a:rPr>
              <a:t>}</a:t>
            </a:r>
          </a:p>
          <a:p>
            <a:pPr>
              <a:lnSpc>
                <a:spcPct val="80000"/>
              </a:lnSpc>
            </a:pPr>
            <a:endParaRPr lang="it-IT" altLang="en-US" sz="1400" dirty="0">
              <a:latin typeface="Arial Narrow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B9A30F5-4588-F750-461D-6B1FC06D69F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58A71F-C3A5-4030-4EED-BC3917AD4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8174-0D37-EE42-84A9-47777CC42BB9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0E26A380-63BD-8548-E2DC-699E61C16E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BA23446E-0428-C999-5AA6-EF66627FA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5AEE19FF-40D1-374E-9248-A78144433C90}" type="slidenum">
              <a:rPr lang="en-US" altLang="en-US"/>
              <a:pPr/>
              <a:t>15</a:t>
            </a:fld>
            <a:endParaRPr lang="en-US" altLang="en-US"/>
          </a:p>
        </p:txBody>
      </p:sp>
      <p:grpSp>
        <p:nvGrpSpPr>
          <p:cNvPr id="206876" name="Group 28">
            <a:extLst>
              <a:ext uri="{FF2B5EF4-FFF2-40B4-BE49-F238E27FC236}">
                <a16:creationId xmlns:a16="http://schemas.microsoft.com/office/drawing/2014/main" id="{3547A839-E0E0-FBDF-977A-A4312A095344}"/>
              </a:ext>
            </a:extLst>
          </p:cNvPr>
          <p:cNvGrpSpPr>
            <a:grpSpLocks/>
          </p:cNvGrpSpPr>
          <p:nvPr/>
        </p:nvGrpSpPr>
        <p:grpSpPr bwMode="auto">
          <a:xfrm>
            <a:off x="6329362" y="2281538"/>
            <a:ext cx="4867275" cy="3429000"/>
            <a:chOff x="2403" y="1248"/>
            <a:chExt cx="3066" cy="2160"/>
          </a:xfrm>
        </p:grpSpPr>
        <p:sp>
          <p:nvSpPr>
            <p:cNvPr id="206864" name="Rectangle 16">
              <a:extLst>
                <a:ext uri="{FF2B5EF4-FFF2-40B4-BE49-F238E27FC236}">
                  <a16:creationId xmlns:a16="http://schemas.microsoft.com/office/drawing/2014/main" id="{A25904B0-8F69-5841-7BF1-58A4BC3EAE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23" y="1248"/>
              <a:ext cx="1129" cy="4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main</a:t>
              </a:r>
            </a:p>
          </p:txBody>
        </p:sp>
        <p:sp>
          <p:nvSpPr>
            <p:cNvPr id="206865" name="Rectangle 17">
              <a:extLst>
                <a:ext uri="{FF2B5EF4-FFF2-40B4-BE49-F238E27FC236}">
                  <a16:creationId xmlns:a16="http://schemas.microsoft.com/office/drawing/2014/main" id="{8432E0CB-65B1-0DE2-3018-5885240BDA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92" y="2190"/>
              <a:ext cx="1129" cy="4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C.foo(3)</a:t>
              </a:r>
            </a:p>
          </p:txBody>
        </p:sp>
        <p:sp>
          <p:nvSpPr>
            <p:cNvPr id="206866" name="Rectangle 18">
              <a:extLst>
                <a:ext uri="{FF2B5EF4-FFF2-40B4-BE49-F238E27FC236}">
                  <a16:creationId xmlns:a16="http://schemas.microsoft.com/office/drawing/2014/main" id="{8DF88BCC-E4D3-F014-628C-736BD15707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51" y="2152"/>
              <a:ext cx="1129" cy="4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C.bar(17)</a:t>
              </a:r>
            </a:p>
          </p:txBody>
        </p:sp>
        <p:sp>
          <p:nvSpPr>
            <p:cNvPr id="206867" name="Rectangle 19">
              <a:extLst>
                <a:ext uri="{FF2B5EF4-FFF2-40B4-BE49-F238E27FC236}">
                  <a16:creationId xmlns:a16="http://schemas.microsoft.com/office/drawing/2014/main" id="{D32180A5-53C9-A569-C172-8D18F1CB05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03" y="3006"/>
              <a:ext cx="1485" cy="4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C.depends(int</a:t>
              </a:r>
              <a:r>
                <a:rPr lang="en-US" altLang="en-US" sz="1600">
                  <a:latin typeface="ヒラギノ角ゴ Pro W3" panose="020B0300000000000000" pitchFamily="34" charset="-128"/>
                </a:rPr>
                <a:t>(</a:t>
              </a:r>
              <a:r>
                <a:rPr lang="en-US" altLang="en-US" sz="1600"/>
                <a:t>3),a,2)</a:t>
              </a:r>
            </a:p>
          </p:txBody>
        </p:sp>
        <p:cxnSp>
          <p:nvCxnSpPr>
            <p:cNvPr id="206868" name="AutoShape 20">
              <a:extLst>
                <a:ext uri="{FF2B5EF4-FFF2-40B4-BE49-F238E27FC236}">
                  <a16:creationId xmlns:a16="http://schemas.microsoft.com/office/drawing/2014/main" id="{D9A7FB8B-DEC2-8640-0567-EE71D1FA6743}"/>
                </a:ext>
              </a:extLst>
            </p:cNvPr>
            <p:cNvCxnSpPr>
              <a:cxnSpLocks noChangeShapeType="1"/>
              <a:stCxn id="206864" idx="2"/>
              <a:endCxn id="206865" idx="0"/>
            </p:cNvCxnSpPr>
            <p:nvPr/>
          </p:nvCxnSpPr>
          <p:spPr bwMode="auto">
            <a:xfrm flipH="1">
              <a:off x="3157" y="1650"/>
              <a:ext cx="831" cy="5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869" name="AutoShape 21">
              <a:extLst>
                <a:ext uri="{FF2B5EF4-FFF2-40B4-BE49-F238E27FC236}">
                  <a16:creationId xmlns:a16="http://schemas.microsoft.com/office/drawing/2014/main" id="{4BA05E1D-7A92-B5D9-20FF-AFF43BD00676}"/>
                </a:ext>
              </a:extLst>
            </p:cNvPr>
            <p:cNvCxnSpPr>
              <a:cxnSpLocks noChangeShapeType="1"/>
              <a:stCxn id="206864" idx="2"/>
              <a:endCxn id="206866" idx="0"/>
            </p:cNvCxnSpPr>
            <p:nvPr/>
          </p:nvCxnSpPr>
          <p:spPr bwMode="auto">
            <a:xfrm>
              <a:off x="3988" y="1650"/>
              <a:ext cx="728" cy="50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870" name="AutoShape 22">
              <a:extLst>
                <a:ext uri="{FF2B5EF4-FFF2-40B4-BE49-F238E27FC236}">
                  <a16:creationId xmlns:a16="http://schemas.microsoft.com/office/drawing/2014/main" id="{95A72EAF-34CD-4E15-C5CA-C4524244AB5D}"/>
                </a:ext>
              </a:extLst>
            </p:cNvPr>
            <p:cNvCxnSpPr>
              <a:cxnSpLocks noChangeShapeType="1"/>
              <a:stCxn id="206865" idx="2"/>
              <a:endCxn id="206867" idx="0"/>
            </p:cNvCxnSpPr>
            <p:nvPr/>
          </p:nvCxnSpPr>
          <p:spPr bwMode="auto">
            <a:xfrm flipH="1">
              <a:off x="3146" y="2592"/>
              <a:ext cx="11" cy="41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6871" name="AutoShape 23">
              <a:extLst>
                <a:ext uri="{FF2B5EF4-FFF2-40B4-BE49-F238E27FC236}">
                  <a16:creationId xmlns:a16="http://schemas.microsoft.com/office/drawing/2014/main" id="{061BBF19-761E-004A-8CED-90C5190EAB94}"/>
                </a:ext>
              </a:extLst>
            </p:cNvPr>
            <p:cNvCxnSpPr>
              <a:cxnSpLocks noChangeShapeType="1"/>
              <a:stCxn id="206866" idx="2"/>
              <a:endCxn id="206874" idx="0"/>
            </p:cNvCxnSpPr>
            <p:nvPr/>
          </p:nvCxnSpPr>
          <p:spPr bwMode="auto">
            <a:xfrm>
              <a:off x="4716" y="2554"/>
              <a:ext cx="11" cy="45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06874" name="Rectangle 26">
              <a:extLst>
                <a:ext uri="{FF2B5EF4-FFF2-40B4-BE49-F238E27FC236}">
                  <a16:creationId xmlns:a16="http://schemas.microsoft.com/office/drawing/2014/main" id="{BB7B7A80-9FBC-2D4E-34B7-DE4F63B3F7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3006"/>
              <a:ext cx="1485" cy="40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C.depends (int</a:t>
              </a:r>
              <a:r>
                <a:rPr lang="en-US" altLang="en-US" sz="1600">
                  <a:latin typeface="ヒラギノ角ゴ Pro W3" panose="020B0300000000000000" pitchFamily="34" charset="-128"/>
                </a:rPr>
                <a:t>(</a:t>
              </a:r>
              <a:r>
                <a:rPr lang="en-US" altLang="en-US" sz="1600"/>
                <a:t>3),a,2)</a:t>
              </a: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>
            <a:extLst>
              <a:ext uri="{FF2B5EF4-FFF2-40B4-BE49-F238E27FC236}">
                <a16:creationId xmlns:a16="http://schemas.microsoft.com/office/drawing/2014/main" id="{0446710E-C20A-62D3-EACC-A0E80304751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28601"/>
            <a:ext cx="8229600" cy="1096963"/>
          </a:xfrm>
        </p:spPr>
        <p:txBody>
          <a:bodyPr>
            <a:normAutofit fontScale="90000"/>
          </a:bodyPr>
          <a:lstStyle/>
          <a:p>
            <a:r>
              <a:rPr lang="en-US" altLang="en-US"/>
              <a:t>Context Sensitive CFG</a:t>
            </a:r>
            <a:br>
              <a:rPr lang="en-US" altLang="en-US"/>
            </a:br>
            <a:r>
              <a:rPr lang="en-US" altLang="en-US"/>
              <a:t>exponential growth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42308F1B-81E3-D34B-665F-7D88FEB6A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43576ED7-78F5-F2E9-32A0-D74D90351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B268B1F4-8F5C-3641-9E49-70AED67D2BF8}" type="slidenum">
              <a:rPr lang="en-US" altLang="en-US"/>
              <a:pPr/>
              <a:t>16</a:t>
            </a:fld>
            <a:endParaRPr lang="en-US" altLang="en-US"/>
          </a:p>
        </p:txBody>
      </p:sp>
      <p:grpSp>
        <p:nvGrpSpPr>
          <p:cNvPr id="208940" name="Group 44">
            <a:extLst>
              <a:ext uri="{FF2B5EF4-FFF2-40B4-BE49-F238E27FC236}">
                <a16:creationId xmlns:a16="http://schemas.microsoft.com/office/drawing/2014/main" id="{1EB7E2E7-6FFA-9703-B808-564235D2CA3F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1600200"/>
            <a:ext cx="2667000" cy="4648200"/>
            <a:chOff x="1824" y="864"/>
            <a:chExt cx="1680" cy="2928"/>
          </a:xfrm>
        </p:grpSpPr>
        <p:sp>
          <p:nvSpPr>
            <p:cNvPr id="208902" name="Rectangle 6">
              <a:extLst>
                <a:ext uri="{FF2B5EF4-FFF2-40B4-BE49-F238E27FC236}">
                  <a16:creationId xmlns:a16="http://schemas.microsoft.com/office/drawing/2014/main" id="{24447D1B-F9D3-6AA2-A0B0-3DFDAA2C94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864"/>
              <a:ext cx="576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A</a:t>
              </a:r>
            </a:p>
          </p:txBody>
        </p:sp>
        <p:cxnSp>
          <p:nvCxnSpPr>
            <p:cNvPr id="208906" name="AutoShape 10">
              <a:extLst>
                <a:ext uri="{FF2B5EF4-FFF2-40B4-BE49-F238E27FC236}">
                  <a16:creationId xmlns:a16="http://schemas.microsoft.com/office/drawing/2014/main" id="{4A2AD6F9-F6DD-1101-DC29-7B4F5F436790}"/>
                </a:ext>
              </a:extLst>
            </p:cNvPr>
            <p:cNvCxnSpPr>
              <a:cxnSpLocks noChangeShapeType="1"/>
              <a:stCxn id="208902" idx="2"/>
              <a:endCxn id="208911" idx="0"/>
            </p:cNvCxnSpPr>
            <p:nvPr/>
          </p:nvCxnSpPr>
          <p:spPr bwMode="auto">
            <a:xfrm flipH="1">
              <a:off x="2112" y="1104"/>
              <a:ext cx="528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8907" name="AutoShape 11">
              <a:extLst>
                <a:ext uri="{FF2B5EF4-FFF2-40B4-BE49-F238E27FC236}">
                  <a16:creationId xmlns:a16="http://schemas.microsoft.com/office/drawing/2014/main" id="{10AA1AF3-8AD5-C217-B3FC-81F08DF1A24A}"/>
                </a:ext>
              </a:extLst>
            </p:cNvPr>
            <p:cNvCxnSpPr>
              <a:cxnSpLocks noChangeShapeType="1"/>
              <a:stCxn id="208902" idx="2"/>
              <a:endCxn id="208917" idx="0"/>
            </p:cNvCxnSpPr>
            <p:nvPr/>
          </p:nvCxnSpPr>
          <p:spPr bwMode="auto">
            <a:xfrm>
              <a:off x="2640" y="1104"/>
              <a:ext cx="576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08911" name="Rectangle 15">
              <a:extLst>
                <a:ext uri="{FF2B5EF4-FFF2-40B4-BE49-F238E27FC236}">
                  <a16:creationId xmlns:a16="http://schemas.microsoft.com/office/drawing/2014/main" id="{9E4DF3E5-95AB-D507-1866-A9CA44CC86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392"/>
              <a:ext cx="576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B</a:t>
              </a:r>
            </a:p>
          </p:txBody>
        </p:sp>
        <p:sp>
          <p:nvSpPr>
            <p:cNvPr id="208912" name="Rectangle 16">
              <a:extLst>
                <a:ext uri="{FF2B5EF4-FFF2-40B4-BE49-F238E27FC236}">
                  <a16:creationId xmlns:a16="http://schemas.microsoft.com/office/drawing/2014/main" id="{0C7A6831-A287-CF97-E7F3-6D5D3F2B29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1872"/>
              <a:ext cx="576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D</a:t>
              </a:r>
            </a:p>
          </p:txBody>
        </p:sp>
        <p:sp>
          <p:nvSpPr>
            <p:cNvPr id="208913" name="Rectangle 17">
              <a:extLst>
                <a:ext uri="{FF2B5EF4-FFF2-40B4-BE49-F238E27FC236}">
                  <a16:creationId xmlns:a16="http://schemas.microsoft.com/office/drawing/2014/main" id="{72F9E056-C58C-2E15-3466-3FA3261981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400"/>
              <a:ext cx="576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F</a:t>
              </a:r>
            </a:p>
          </p:txBody>
        </p:sp>
        <p:sp>
          <p:nvSpPr>
            <p:cNvPr id="208914" name="Rectangle 18">
              <a:extLst>
                <a:ext uri="{FF2B5EF4-FFF2-40B4-BE49-F238E27FC236}">
                  <a16:creationId xmlns:a16="http://schemas.microsoft.com/office/drawing/2014/main" id="{F420A735-08C2-1A93-8102-382CA3564F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2928"/>
              <a:ext cx="576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H</a:t>
              </a:r>
            </a:p>
          </p:txBody>
        </p:sp>
        <p:cxnSp>
          <p:nvCxnSpPr>
            <p:cNvPr id="208916" name="AutoShape 20">
              <a:extLst>
                <a:ext uri="{FF2B5EF4-FFF2-40B4-BE49-F238E27FC236}">
                  <a16:creationId xmlns:a16="http://schemas.microsoft.com/office/drawing/2014/main" id="{AC25F9FD-F7AE-C2B0-5C7D-55367DDABC25}"/>
                </a:ext>
              </a:extLst>
            </p:cNvPr>
            <p:cNvCxnSpPr>
              <a:cxnSpLocks noChangeShapeType="1"/>
              <a:stCxn id="208911" idx="2"/>
              <a:endCxn id="208912" idx="0"/>
            </p:cNvCxnSpPr>
            <p:nvPr/>
          </p:nvCxnSpPr>
          <p:spPr bwMode="auto">
            <a:xfrm>
              <a:off x="2112" y="1632"/>
              <a:ext cx="0" cy="2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08917" name="Rectangle 21">
              <a:extLst>
                <a:ext uri="{FF2B5EF4-FFF2-40B4-BE49-F238E27FC236}">
                  <a16:creationId xmlns:a16="http://schemas.microsoft.com/office/drawing/2014/main" id="{646ACA7B-08B2-5495-BF49-37C11722DC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1392"/>
              <a:ext cx="576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C</a:t>
              </a:r>
            </a:p>
          </p:txBody>
        </p:sp>
        <p:sp>
          <p:nvSpPr>
            <p:cNvPr id="208918" name="Rectangle 22">
              <a:extLst>
                <a:ext uri="{FF2B5EF4-FFF2-40B4-BE49-F238E27FC236}">
                  <a16:creationId xmlns:a16="http://schemas.microsoft.com/office/drawing/2014/main" id="{84EA899D-18E3-6DAD-823D-379A4B7432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1920"/>
              <a:ext cx="576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E</a:t>
              </a:r>
            </a:p>
          </p:txBody>
        </p:sp>
        <p:sp>
          <p:nvSpPr>
            <p:cNvPr id="208919" name="Rectangle 23">
              <a:extLst>
                <a:ext uri="{FF2B5EF4-FFF2-40B4-BE49-F238E27FC236}">
                  <a16:creationId xmlns:a16="http://schemas.microsoft.com/office/drawing/2014/main" id="{C289EBB5-6206-CA9F-B5E1-64FD0147D8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2448"/>
              <a:ext cx="576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G</a:t>
              </a:r>
            </a:p>
          </p:txBody>
        </p:sp>
        <p:sp>
          <p:nvSpPr>
            <p:cNvPr id="208920" name="Rectangle 24">
              <a:extLst>
                <a:ext uri="{FF2B5EF4-FFF2-40B4-BE49-F238E27FC236}">
                  <a16:creationId xmlns:a16="http://schemas.microsoft.com/office/drawing/2014/main" id="{E8CB54EC-32CA-B1C5-337C-127B88B0B0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2976"/>
              <a:ext cx="576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I</a:t>
              </a:r>
            </a:p>
          </p:txBody>
        </p:sp>
        <p:sp>
          <p:nvSpPr>
            <p:cNvPr id="208921" name="Rectangle 25">
              <a:extLst>
                <a:ext uri="{FF2B5EF4-FFF2-40B4-BE49-F238E27FC236}">
                  <a16:creationId xmlns:a16="http://schemas.microsoft.com/office/drawing/2014/main" id="{37706922-E2D8-5260-75A3-740D61A9A3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52" y="3552"/>
              <a:ext cx="576" cy="24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tx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 sz="1600"/>
                <a:t>J</a:t>
              </a:r>
            </a:p>
          </p:txBody>
        </p:sp>
        <p:sp>
          <p:nvSpPr>
            <p:cNvPr id="208922" name="Rectangle 26">
              <a:extLst>
                <a:ext uri="{FF2B5EF4-FFF2-40B4-BE49-F238E27FC236}">
                  <a16:creationId xmlns:a16="http://schemas.microsoft.com/office/drawing/2014/main" id="{638EA895-E329-A38C-3F8A-E0DE220EF32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4" y="2431"/>
              <a:ext cx="11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b" anchorCtr="1">
              <a:spAutoFit/>
            </a:bodyPr>
            <a:lstStyle/>
            <a:p>
              <a:endParaRPr lang="en-US" altLang="en-US"/>
            </a:p>
          </p:txBody>
        </p:sp>
        <p:cxnSp>
          <p:nvCxnSpPr>
            <p:cNvPr id="208923" name="AutoShape 27">
              <a:extLst>
                <a:ext uri="{FF2B5EF4-FFF2-40B4-BE49-F238E27FC236}">
                  <a16:creationId xmlns:a16="http://schemas.microsoft.com/office/drawing/2014/main" id="{84F5904E-15FC-87C9-7AF6-F0751BAF1C64}"/>
                </a:ext>
              </a:extLst>
            </p:cNvPr>
            <p:cNvCxnSpPr>
              <a:cxnSpLocks noChangeShapeType="1"/>
              <a:stCxn id="208912" idx="2"/>
              <a:endCxn id="208913" idx="0"/>
            </p:cNvCxnSpPr>
            <p:nvPr/>
          </p:nvCxnSpPr>
          <p:spPr bwMode="auto">
            <a:xfrm>
              <a:off x="2112" y="2112"/>
              <a:ext cx="0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8924" name="AutoShape 28">
              <a:extLst>
                <a:ext uri="{FF2B5EF4-FFF2-40B4-BE49-F238E27FC236}">
                  <a16:creationId xmlns:a16="http://schemas.microsoft.com/office/drawing/2014/main" id="{163FCF7A-8353-BEB0-FED8-7E17BB7EBB02}"/>
                </a:ext>
              </a:extLst>
            </p:cNvPr>
            <p:cNvCxnSpPr>
              <a:cxnSpLocks noChangeShapeType="1"/>
              <a:stCxn id="208913" idx="2"/>
              <a:endCxn id="208914" idx="0"/>
            </p:cNvCxnSpPr>
            <p:nvPr/>
          </p:nvCxnSpPr>
          <p:spPr bwMode="auto">
            <a:xfrm>
              <a:off x="2112" y="2640"/>
              <a:ext cx="0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8925" name="AutoShape 29">
              <a:extLst>
                <a:ext uri="{FF2B5EF4-FFF2-40B4-BE49-F238E27FC236}">
                  <a16:creationId xmlns:a16="http://schemas.microsoft.com/office/drawing/2014/main" id="{7D7FD72A-CD19-4621-34DA-88BA19856912}"/>
                </a:ext>
              </a:extLst>
            </p:cNvPr>
            <p:cNvCxnSpPr>
              <a:cxnSpLocks noChangeShapeType="1"/>
              <a:stCxn id="208917" idx="2"/>
              <a:endCxn id="208918" idx="0"/>
            </p:cNvCxnSpPr>
            <p:nvPr/>
          </p:nvCxnSpPr>
          <p:spPr bwMode="auto">
            <a:xfrm>
              <a:off x="3216" y="1632"/>
              <a:ext cx="0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8926" name="AutoShape 30">
              <a:extLst>
                <a:ext uri="{FF2B5EF4-FFF2-40B4-BE49-F238E27FC236}">
                  <a16:creationId xmlns:a16="http://schemas.microsoft.com/office/drawing/2014/main" id="{933C0218-D1E3-535A-7A92-58326732CECB}"/>
                </a:ext>
              </a:extLst>
            </p:cNvPr>
            <p:cNvCxnSpPr>
              <a:cxnSpLocks noChangeShapeType="1"/>
              <a:stCxn id="208918" idx="2"/>
              <a:endCxn id="208919" idx="0"/>
            </p:cNvCxnSpPr>
            <p:nvPr/>
          </p:nvCxnSpPr>
          <p:spPr bwMode="auto">
            <a:xfrm>
              <a:off x="3216" y="2160"/>
              <a:ext cx="0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8927" name="AutoShape 31">
              <a:extLst>
                <a:ext uri="{FF2B5EF4-FFF2-40B4-BE49-F238E27FC236}">
                  <a16:creationId xmlns:a16="http://schemas.microsoft.com/office/drawing/2014/main" id="{28445558-22DE-C4A3-CBFC-F7B58F13A563}"/>
                </a:ext>
              </a:extLst>
            </p:cNvPr>
            <p:cNvCxnSpPr>
              <a:cxnSpLocks noChangeShapeType="1"/>
              <a:stCxn id="208919" idx="2"/>
              <a:endCxn id="208920" idx="0"/>
            </p:cNvCxnSpPr>
            <p:nvPr/>
          </p:nvCxnSpPr>
          <p:spPr bwMode="auto">
            <a:xfrm>
              <a:off x="3216" y="2688"/>
              <a:ext cx="0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8928" name="AutoShape 32">
              <a:extLst>
                <a:ext uri="{FF2B5EF4-FFF2-40B4-BE49-F238E27FC236}">
                  <a16:creationId xmlns:a16="http://schemas.microsoft.com/office/drawing/2014/main" id="{3FA0E30E-492B-53C2-C36D-5A3A88BBFDB8}"/>
                </a:ext>
              </a:extLst>
            </p:cNvPr>
            <p:cNvCxnSpPr>
              <a:cxnSpLocks noChangeShapeType="1"/>
              <a:stCxn id="208914" idx="2"/>
              <a:endCxn id="208921" idx="0"/>
            </p:cNvCxnSpPr>
            <p:nvPr/>
          </p:nvCxnSpPr>
          <p:spPr bwMode="auto">
            <a:xfrm>
              <a:off x="2112" y="3168"/>
              <a:ext cx="528" cy="38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8929" name="AutoShape 33">
              <a:extLst>
                <a:ext uri="{FF2B5EF4-FFF2-40B4-BE49-F238E27FC236}">
                  <a16:creationId xmlns:a16="http://schemas.microsoft.com/office/drawing/2014/main" id="{A68DBB05-D923-6AC9-0CC1-CC5E43AB7264}"/>
                </a:ext>
              </a:extLst>
            </p:cNvPr>
            <p:cNvCxnSpPr>
              <a:cxnSpLocks noChangeShapeType="1"/>
              <a:stCxn id="208920" idx="2"/>
              <a:endCxn id="208921" idx="0"/>
            </p:cNvCxnSpPr>
            <p:nvPr/>
          </p:nvCxnSpPr>
          <p:spPr bwMode="auto">
            <a:xfrm flipH="1">
              <a:off x="2640" y="3216"/>
              <a:ext cx="576" cy="3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8930" name="AutoShape 34">
              <a:extLst>
                <a:ext uri="{FF2B5EF4-FFF2-40B4-BE49-F238E27FC236}">
                  <a16:creationId xmlns:a16="http://schemas.microsoft.com/office/drawing/2014/main" id="{8670E3AD-FED1-2A52-46BB-EF1E36362D97}"/>
                </a:ext>
              </a:extLst>
            </p:cNvPr>
            <p:cNvCxnSpPr>
              <a:cxnSpLocks noChangeShapeType="1"/>
              <a:stCxn id="208917" idx="2"/>
              <a:endCxn id="208912" idx="0"/>
            </p:cNvCxnSpPr>
            <p:nvPr/>
          </p:nvCxnSpPr>
          <p:spPr bwMode="auto">
            <a:xfrm flipH="1">
              <a:off x="2112" y="1632"/>
              <a:ext cx="1104" cy="2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8931" name="AutoShape 35">
              <a:extLst>
                <a:ext uri="{FF2B5EF4-FFF2-40B4-BE49-F238E27FC236}">
                  <a16:creationId xmlns:a16="http://schemas.microsoft.com/office/drawing/2014/main" id="{77250C0F-FB53-895E-4E68-6AC86BF3EA6A}"/>
                </a:ext>
              </a:extLst>
            </p:cNvPr>
            <p:cNvCxnSpPr>
              <a:cxnSpLocks noChangeShapeType="1"/>
              <a:stCxn id="208918" idx="2"/>
              <a:endCxn id="208913" idx="0"/>
            </p:cNvCxnSpPr>
            <p:nvPr/>
          </p:nvCxnSpPr>
          <p:spPr bwMode="auto">
            <a:xfrm flipH="1">
              <a:off x="2112" y="2160"/>
              <a:ext cx="1104" cy="2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8932" name="AutoShape 36">
              <a:extLst>
                <a:ext uri="{FF2B5EF4-FFF2-40B4-BE49-F238E27FC236}">
                  <a16:creationId xmlns:a16="http://schemas.microsoft.com/office/drawing/2014/main" id="{AC4F586A-290B-421B-8CF4-5BC63EC70584}"/>
                </a:ext>
              </a:extLst>
            </p:cNvPr>
            <p:cNvCxnSpPr>
              <a:cxnSpLocks noChangeShapeType="1"/>
              <a:stCxn id="208919" idx="2"/>
              <a:endCxn id="208914" idx="0"/>
            </p:cNvCxnSpPr>
            <p:nvPr/>
          </p:nvCxnSpPr>
          <p:spPr bwMode="auto">
            <a:xfrm flipH="1">
              <a:off x="2112" y="2688"/>
              <a:ext cx="1104" cy="2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8933" name="AutoShape 37">
              <a:extLst>
                <a:ext uri="{FF2B5EF4-FFF2-40B4-BE49-F238E27FC236}">
                  <a16:creationId xmlns:a16="http://schemas.microsoft.com/office/drawing/2014/main" id="{4BF1F1D3-49AC-8F9A-ADFB-1DC53166A8AF}"/>
                </a:ext>
              </a:extLst>
            </p:cNvPr>
            <p:cNvCxnSpPr>
              <a:cxnSpLocks noChangeShapeType="1"/>
              <a:stCxn id="208911" idx="2"/>
              <a:endCxn id="208918" idx="0"/>
            </p:cNvCxnSpPr>
            <p:nvPr/>
          </p:nvCxnSpPr>
          <p:spPr bwMode="auto">
            <a:xfrm>
              <a:off x="2112" y="1632"/>
              <a:ext cx="1104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8934" name="AutoShape 38">
              <a:extLst>
                <a:ext uri="{FF2B5EF4-FFF2-40B4-BE49-F238E27FC236}">
                  <a16:creationId xmlns:a16="http://schemas.microsoft.com/office/drawing/2014/main" id="{E50E8631-2813-5D78-0384-EEF2A0A46B03}"/>
                </a:ext>
              </a:extLst>
            </p:cNvPr>
            <p:cNvCxnSpPr>
              <a:cxnSpLocks noChangeShapeType="1"/>
              <a:stCxn id="208912" idx="2"/>
              <a:endCxn id="208919" idx="0"/>
            </p:cNvCxnSpPr>
            <p:nvPr/>
          </p:nvCxnSpPr>
          <p:spPr bwMode="auto">
            <a:xfrm>
              <a:off x="2112" y="2112"/>
              <a:ext cx="1104" cy="3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08935" name="AutoShape 39">
              <a:extLst>
                <a:ext uri="{FF2B5EF4-FFF2-40B4-BE49-F238E27FC236}">
                  <a16:creationId xmlns:a16="http://schemas.microsoft.com/office/drawing/2014/main" id="{23542F24-8B47-6D95-9D11-9CBB5510CF94}"/>
                </a:ext>
              </a:extLst>
            </p:cNvPr>
            <p:cNvCxnSpPr>
              <a:cxnSpLocks noChangeShapeType="1"/>
              <a:stCxn id="208913" idx="2"/>
              <a:endCxn id="208920" idx="0"/>
            </p:cNvCxnSpPr>
            <p:nvPr/>
          </p:nvCxnSpPr>
          <p:spPr bwMode="auto">
            <a:xfrm>
              <a:off x="2112" y="2640"/>
              <a:ext cx="1104" cy="33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208937" name="Text Box 41">
            <a:extLst>
              <a:ext uri="{FF2B5EF4-FFF2-40B4-BE49-F238E27FC236}">
                <a16:creationId xmlns:a16="http://schemas.microsoft.com/office/drawing/2014/main" id="{5E2EFBED-C23D-6DDA-AA06-D85A9CAE80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1576" y="2209801"/>
            <a:ext cx="135731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/>
              <a:t>1 context A</a:t>
            </a:r>
          </a:p>
        </p:txBody>
      </p:sp>
      <p:sp>
        <p:nvSpPr>
          <p:cNvPr id="208938" name="Text Box 42">
            <a:extLst>
              <a:ext uri="{FF2B5EF4-FFF2-40B4-BE49-F238E27FC236}">
                <a16:creationId xmlns:a16="http://schemas.microsoft.com/office/drawing/2014/main" id="{3D1420E3-7818-5D40-6761-DBD670814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075" y="3048001"/>
            <a:ext cx="19177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/>
              <a:t>2 contexts AB AC</a:t>
            </a:r>
          </a:p>
        </p:txBody>
      </p:sp>
      <p:sp>
        <p:nvSpPr>
          <p:cNvPr id="208939" name="Text Box 43">
            <a:extLst>
              <a:ext uri="{FF2B5EF4-FFF2-40B4-BE49-F238E27FC236}">
                <a16:creationId xmlns:a16="http://schemas.microsoft.com/office/drawing/2014/main" id="{0DFAF36F-A582-3091-4858-CCBEAABB9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7775" y="3886201"/>
            <a:ext cx="31130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/>
              <a:t>4 contexts ABD ABE ACD ACE</a:t>
            </a:r>
          </a:p>
        </p:txBody>
      </p:sp>
      <p:sp>
        <p:nvSpPr>
          <p:cNvPr id="208941" name="Text Box 45">
            <a:extLst>
              <a:ext uri="{FF2B5EF4-FFF2-40B4-BE49-F238E27FC236}">
                <a16:creationId xmlns:a16="http://schemas.microsoft.com/office/drawing/2014/main" id="{3304A3B8-C47A-83E2-8B8F-61D58D5DCA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1" y="4724401"/>
            <a:ext cx="14827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/>
              <a:t>8 contexts …</a:t>
            </a:r>
          </a:p>
        </p:txBody>
      </p:sp>
      <p:sp>
        <p:nvSpPr>
          <p:cNvPr id="208942" name="Text Box 46">
            <a:extLst>
              <a:ext uri="{FF2B5EF4-FFF2-40B4-BE49-F238E27FC236}">
                <a16:creationId xmlns:a16="http://schemas.microsoft.com/office/drawing/2014/main" id="{ACAE521B-D6F8-534E-308E-8037A54240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5562601"/>
            <a:ext cx="2343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r>
              <a:rPr lang="en-US" altLang="en-US"/>
              <a:t>16 calling contexts …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18C632-86C6-740A-2ED9-C5C706A44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55D92-72A3-8F4D-875A-277F7696DBEA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Rectangle 2">
            <a:extLst>
              <a:ext uri="{FF2B5EF4-FFF2-40B4-BE49-F238E27FC236}">
                <a16:creationId xmlns:a16="http://schemas.microsoft.com/office/drawing/2014/main" id="{26462001-1C42-39E4-8D0E-AEF56628AB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Finite state machines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32F0B1AB-8122-8161-43EC-B81F7115F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385521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/>
              <a:t>Graph representation (Mealy machine)</a:t>
            </a:r>
          </a:p>
        </p:txBody>
      </p:sp>
      <p:pic>
        <p:nvPicPr>
          <p:cNvPr id="18" name="Content Placeholder 17" descr="Diagram&#10;&#10;Description automatically generated">
            <a:extLst>
              <a:ext uri="{FF2B5EF4-FFF2-40B4-BE49-F238E27FC236}">
                <a16:creationId xmlns:a16="http://schemas.microsoft.com/office/drawing/2014/main" id="{993C7231-76DC-E913-7555-08A28458913E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1077156" y="2066684"/>
            <a:ext cx="4683049" cy="3684588"/>
          </a:xfrm>
        </p:spPr>
      </p:pic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030BF138-9C41-ADA4-C404-FB837E9BCB6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385521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dirty="0"/>
              <a:t>Tabular representation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040F70B-3EFE-58FA-15BC-5FCE2749B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C1A5766-812D-8679-B334-CAF6819BF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3FA58345-DE73-404F-BC98-AC1044190FA6}" type="slidenum">
              <a:rPr lang="en-US" altLang="en-US"/>
              <a:pPr/>
              <a:t>17</a:t>
            </a:fld>
            <a:endParaRPr lang="en-US" altLang="en-US"/>
          </a:p>
        </p:txBody>
      </p:sp>
      <p:graphicFrame>
        <p:nvGraphicFramePr>
          <p:cNvPr id="16" name="Group 57">
            <a:extLst>
              <a:ext uri="{FF2B5EF4-FFF2-40B4-BE49-F238E27FC236}">
                <a16:creationId xmlns:a16="http://schemas.microsoft.com/office/drawing/2014/main" id="{3E6648D7-0F12-2AAF-D161-532D104A59AD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727443021"/>
              </p:ext>
            </p:extLst>
          </p:nvPr>
        </p:nvGraphicFramePr>
        <p:xfrm>
          <a:off x="6172200" y="2066684"/>
          <a:ext cx="5183185" cy="1786256"/>
        </p:xfrm>
        <a:graphic>
          <a:graphicData uri="http://schemas.openxmlformats.org/drawingml/2006/table">
            <a:tbl>
              <a:tblPr/>
              <a:tblGrid>
                <a:gridCol w="436125">
                  <a:extLst>
                    <a:ext uri="{9D8B030D-6E8A-4147-A177-3AD203B41FA5}">
                      <a16:colId xmlns:a16="http://schemas.microsoft.com/office/drawing/2014/main" val="196761469"/>
                    </a:ext>
                  </a:extLst>
                </a:gridCol>
                <a:gridCol w="1065153">
                  <a:extLst>
                    <a:ext uri="{9D8B030D-6E8A-4147-A177-3AD203B41FA5}">
                      <a16:colId xmlns:a16="http://schemas.microsoft.com/office/drawing/2014/main" val="3242581796"/>
                    </a:ext>
                  </a:extLst>
                </a:gridCol>
                <a:gridCol w="1065153">
                  <a:extLst>
                    <a:ext uri="{9D8B030D-6E8A-4147-A177-3AD203B41FA5}">
                      <a16:colId xmlns:a16="http://schemas.microsoft.com/office/drawing/2014/main" val="3082767413"/>
                    </a:ext>
                  </a:extLst>
                </a:gridCol>
                <a:gridCol w="1065153">
                  <a:extLst>
                    <a:ext uri="{9D8B030D-6E8A-4147-A177-3AD203B41FA5}">
                      <a16:colId xmlns:a16="http://schemas.microsoft.com/office/drawing/2014/main" val="1902588933"/>
                    </a:ext>
                  </a:extLst>
                </a:gridCol>
                <a:gridCol w="1551601">
                  <a:extLst>
                    <a:ext uri="{9D8B030D-6E8A-4147-A177-3AD203B41FA5}">
                      <a16:colId xmlns:a16="http://schemas.microsoft.com/office/drawing/2014/main" val="2306624026"/>
                    </a:ext>
                  </a:extLst>
                </a:gridCol>
              </a:tblGrid>
              <a:tr h="24896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en-US" sz="16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LF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EOF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other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23061893"/>
                  </a:ext>
                </a:extLst>
              </a:tr>
              <a:tr h="484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e/emit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e/emit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d/-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w/append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19419920"/>
                  </a:ext>
                </a:extLst>
              </a:tr>
              <a:tr h="482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e/emit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e/emit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d/emit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w/append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541466"/>
                  </a:ext>
                </a:extLst>
              </a:tr>
              <a:tr h="484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e/-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d/-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4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0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600">
                          <a:solidFill>
                            <a:srgbClr val="1A4422"/>
                          </a:solidFill>
                          <a:latin typeface="Trebuchet MS" panose="020B070302020209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w</a:t>
                      </a:r>
                      <a:r>
                        <a:rPr kumimoji="0" lang="it-IT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/</a:t>
                      </a:r>
                      <a:r>
                        <a:rPr kumimoji="0" lang="it-IT" alt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append</a:t>
                      </a:r>
                      <a:endParaRPr kumimoji="0" lang="it-IT" alt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0393409"/>
                  </a:ext>
                </a:extLst>
              </a:tr>
            </a:tbl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6CBD4DE6-F576-88F3-102C-2B553FB9FE66}"/>
              </a:ext>
            </a:extLst>
          </p:cNvPr>
          <p:cNvSpPr txBox="1"/>
          <p:nvPr/>
        </p:nvSpPr>
        <p:spPr>
          <a:xfrm>
            <a:off x="1077156" y="5804102"/>
            <a:ext cx="609414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dirty="0">
                <a:latin typeface="Arial" panose="020B0604020202020204" pitchFamily="34" charset="0"/>
              </a:rPr>
              <a:t>finite set of states (nodes)</a:t>
            </a:r>
          </a:p>
          <a:p>
            <a:r>
              <a:rPr lang="en-US" altLang="en-US" sz="1800" dirty="0">
                <a:latin typeface="Arial" panose="020B0604020202020204" pitchFamily="34" charset="0"/>
              </a:rPr>
              <a:t>set of transitions among states (edges)</a:t>
            </a:r>
            <a:r>
              <a:rPr lang="en-US" altLang="en-US" dirty="0"/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>
            <a:extLst>
              <a:ext uri="{FF2B5EF4-FFF2-40B4-BE49-F238E27FC236}">
                <a16:creationId xmlns:a16="http://schemas.microsoft.com/office/drawing/2014/main" id="{08F5FF1A-0595-247A-C29D-E8837912FB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en-US"/>
              <a:t>Using Models to Reason about System Properties</a:t>
            </a:r>
          </a:p>
        </p:txBody>
      </p:sp>
      <p:pic>
        <p:nvPicPr>
          <p:cNvPr id="225287" name="Picture 7">
            <a:extLst>
              <a:ext uri="{FF2B5EF4-FFF2-40B4-BE49-F238E27FC236}">
                <a16:creationId xmlns:a16="http://schemas.microsoft.com/office/drawing/2014/main" id="{801A5BAA-060D-FE2C-1C14-E2639F01B5D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1800226"/>
            <a:ext cx="8305800" cy="41433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5ECB80A4-A924-08FD-88B8-F9BC6A626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8FEC95BB-924D-9EB9-97F3-E5B42FD9B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F50D6129-B5E6-D249-92ED-F44A2070367D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3C1E6C-BAC0-5395-6CD6-3F66B70AC0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54F09-ABF6-F144-9981-FA476676757D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>
            <a:extLst>
              <a:ext uri="{FF2B5EF4-FFF2-40B4-BE49-F238E27FC236}">
                <a16:creationId xmlns:a16="http://schemas.microsoft.com/office/drawing/2014/main" id="{A4104A00-A825-41BD-EF43-790A425F38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410200" y="274638"/>
            <a:ext cx="4953000" cy="1096962"/>
          </a:xfrm>
        </p:spPr>
        <p:txBody>
          <a:bodyPr/>
          <a:lstStyle/>
          <a:p>
            <a:r>
              <a:rPr lang="en-US" altLang="en-US"/>
              <a:t>Abstraction Function</a:t>
            </a:r>
          </a:p>
        </p:txBody>
      </p:sp>
      <p:pic>
        <p:nvPicPr>
          <p:cNvPr id="229381" name="Picture 5">
            <a:extLst>
              <a:ext uri="{FF2B5EF4-FFF2-40B4-BE49-F238E27FC236}">
                <a16:creationId xmlns:a16="http://schemas.microsoft.com/office/drawing/2014/main" id="{0407E2B3-B70A-B1DF-5F55-25E9907217E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52600" y="427038"/>
            <a:ext cx="3721100" cy="57451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72DCCEFA-D470-8F30-DE68-00D0642DA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277952" y="6356350"/>
            <a:ext cx="4721696" cy="365125"/>
          </a:xfrm>
        </p:spPr>
        <p:txBody>
          <a:bodyPr/>
          <a:lstStyle/>
          <a:p>
            <a:r>
              <a:rPr lang="en-US" altLang="en-US" dirty="0"/>
              <a:t>Adapted Stuart Anderson from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E0F2FA61-0F93-DE26-C246-B38CF8E42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BC89D9FB-62AF-0949-9305-5F58F5586C93}" type="slidenum">
              <a:rPr lang="en-US" altLang="en-US"/>
              <a:pPr/>
              <a:t>19</a:t>
            </a:fld>
            <a:endParaRPr lang="en-US" altLang="en-US"/>
          </a:p>
        </p:txBody>
      </p:sp>
      <p:pic>
        <p:nvPicPr>
          <p:cNvPr id="229382" name="Picture 6">
            <a:extLst>
              <a:ext uri="{FF2B5EF4-FFF2-40B4-BE49-F238E27FC236}">
                <a16:creationId xmlns:a16="http://schemas.microsoft.com/office/drawing/2014/main" id="{812B84D7-EA52-0017-EC47-94098540C7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1752601"/>
            <a:ext cx="3886200" cy="1609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9383" name="Picture 7">
            <a:extLst>
              <a:ext uri="{FF2B5EF4-FFF2-40B4-BE49-F238E27FC236}">
                <a16:creationId xmlns:a16="http://schemas.microsoft.com/office/drawing/2014/main" id="{9A09C307-CB85-5CFB-E896-97E166C9E0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538663"/>
            <a:ext cx="4343400" cy="1319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9384" name="AutoShape 8">
            <a:extLst>
              <a:ext uri="{FF2B5EF4-FFF2-40B4-BE49-F238E27FC236}">
                <a16:creationId xmlns:a16="http://schemas.microsoft.com/office/drawing/2014/main" id="{8E2E97DB-EE9E-B0BE-A7A4-B900094C28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48600" y="3733800"/>
            <a:ext cx="228600" cy="4572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29385" name="AutoShape 9">
            <a:extLst>
              <a:ext uri="{FF2B5EF4-FFF2-40B4-BE49-F238E27FC236}">
                <a16:creationId xmlns:a16="http://schemas.microsoft.com/office/drawing/2014/main" id="{3AF765B1-2949-6ACA-597F-82EEF2C56F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5105400"/>
            <a:ext cx="914400" cy="2286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4B78D8-3124-9294-4635-30792DB85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FDFC4E-E49A-CB47-BF98-9104AC51D329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2" name="Rectangle 12">
            <a:extLst>
              <a:ext uri="{FF2B5EF4-FFF2-40B4-BE49-F238E27FC236}">
                <a16:creationId xmlns:a16="http://schemas.microsoft.com/office/drawing/2014/main" id="{6D9185F1-2CE3-8D67-22A8-CD6D590007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Learning objectives</a:t>
            </a:r>
          </a:p>
        </p:txBody>
      </p:sp>
      <p:sp>
        <p:nvSpPr>
          <p:cNvPr id="5133" name="Rectangle 13">
            <a:extLst>
              <a:ext uri="{FF2B5EF4-FFF2-40B4-BE49-F238E27FC236}">
                <a16:creationId xmlns:a16="http://schemas.microsoft.com/office/drawing/2014/main" id="{06590D64-B7B7-F4DD-2AF9-F71CA1F3B594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Be able to explain the relationship between a finite state abstraction and the original system and describe some consequences of this when the model is used to approximate the original system.</a:t>
            </a:r>
          </a:p>
          <a:p>
            <a:r>
              <a:rPr lang="en-US" altLang="en-US" dirty="0"/>
              <a:t>Learn how to model program control flow with graphs</a:t>
            </a:r>
          </a:p>
          <a:p>
            <a:r>
              <a:rPr lang="en-US" altLang="en-US" dirty="0"/>
              <a:t>Learn how to model the software system structure with call graphs</a:t>
            </a:r>
          </a:p>
          <a:p>
            <a:r>
              <a:rPr lang="en-US" altLang="en-US" dirty="0"/>
              <a:t>Learn how to model finite state behavior with finite state machines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5927EA7-50F3-9F41-E8BA-A123C5BC8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53276E4A-7098-E57C-44BA-F571595FD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EE8B5C38-E1B1-5F4D-9B7B-560F3D1E47BF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7A93C0-D623-FBA3-0476-3BF43FC430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A5D0B-8B2F-A342-9671-5725B2BCF7C2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Rectangle 6">
            <a:extLst>
              <a:ext uri="{FF2B5EF4-FFF2-40B4-BE49-F238E27FC236}">
                <a16:creationId xmlns:a16="http://schemas.microsoft.com/office/drawing/2014/main" id="{79F05339-A9F4-C2C7-8D85-3BCF15C5BB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20F86FEB-F014-E12F-AA38-88FDDD8611D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/>
              <a:t>Models are simpler than the artifact they describe to be understandable and analyzable</a:t>
            </a:r>
          </a:p>
          <a:p>
            <a:r>
              <a:rPr lang="en-US" altLang="en-US" dirty="0"/>
              <a:t>Must be sufficiently detailed to be useful in a particular context</a:t>
            </a:r>
          </a:p>
          <a:p>
            <a:r>
              <a:rPr lang="en-US" altLang="en-US" dirty="0"/>
              <a:t>Flow Graphs are built from software</a:t>
            </a:r>
          </a:p>
          <a:p>
            <a:r>
              <a:rPr lang="en-US" altLang="en-US" dirty="0"/>
              <a:t>FSM can be built before software to document intended behavior or explore designs </a:t>
            </a:r>
          </a:p>
          <a:p>
            <a:r>
              <a:rPr lang="en-US" altLang="en-US" dirty="0"/>
              <a:t>FSM can be the basis for tools such as </a:t>
            </a:r>
            <a:r>
              <a:rPr lang="en-US" altLang="en-US" dirty="0" err="1"/>
              <a:t>statecharts</a:t>
            </a:r>
            <a:r>
              <a:rPr lang="en-US" altLang="en-US" dirty="0"/>
              <a:t>: </a:t>
            </a:r>
            <a:r>
              <a:rPr lang="en-US" altLang="en-US" dirty="0">
                <a:hlinkClick r:id="rId3"/>
              </a:rPr>
              <a:t>https://statecharts.dev/</a:t>
            </a:r>
            <a:r>
              <a:rPr lang="en-US" altLang="en-US" dirty="0"/>
              <a:t> 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D1A355FA-0341-2159-E107-7DA6591A1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75E1BBE4-7812-BCE1-9EA5-A13A91A04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723ADF97-1FCA-1941-A9D6-18AC8A2BD495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5AA346-FFD1-49A3-5554-B67A1073D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D5DAFB-881E-8A46-A9FA-9EB8C93B02DF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4" name="Rectangle 4">
            <a:extLst>
              <a:ext uri="{FF2B5EF4-FFF2-40B4-BE49-F238E27FC236}">
                <a16:creationId xmlns:a16="http://schemas.microsoft.com/office/drawing/2014/main" id="{04ED617A-1F81-DA07-B326-EE4A376FC8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Properties of Models</a:t>
            </a:r>
          </a:p>
        </p:txBody>
      </p:sp>
      <p:sp>
        <p:nvSpPr>
          <p:cNvPr id="179205" name="Rectangle 5">
            <a:extLst>
              <a:ext uri="{FF2B5EF4-FFF2-40B4-BE49-F238E27FC236}">
                <a16:creationId xmlns:a16="http://schemas.microsoft.com/office/drawing/2014/main" id="{9F3C1265-2068-5505-10E2-65DD10678DE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 b="1"/>
              <a:t>Compact</a:t>
            </a:r>
            <a:r>
              <a:rPr lang="en-US" altLang="en-US" sz="2000"/>
              <a:t>: representable and manipulable in a reasonably compact form</a:t>
            </a:r>
          </a:p>
          <a:p>
            <a:pPr lvl="1"/>
            <a:r>
              <a:rPr lang="en-US" altLang="en-US" sz="1800"/>
              <a:t>What is </a:t>
            </a:r>
            <a:r>
              <a:rPr lang="en-US" altLang="en-US" sz="1800" i="1"/>
              <a:t>reasonably compact</a:t>
            </a:r>
            <a:r>
              <a:rPr lang="en-US" altLang="en-US" sz="1800"/>
              <a:t> depends largely on how the model will be used</a:t>
            </a:r>
          </a:p>
          <a:p>
            <a:r>
              <a:rPr lang="en-US" altLang="en-US" sz="2000" b="1"/>
              <a:t>Predictive</a:t>
            </a:r>
            <a:r>
              <a:rPr lang="en-US" altLang="en-US" sz="2000"/>
              <a:t>: must represent some salient characteristics of the modeled artifact well enough to distinguish between </a:t>
            </a:r>
            <a:r>
              <a:rPr lang="en-US" altLang="en-US" sz="2000" i="1"/>
              <a:t>good</a:t>
            </a:r>
            <a:r>
              <a:rPr lang="en-US" altLang="en-US" sz="2000"/>
              <a:t> and </a:t>
            </a:r>
            <a:r>
              <a:rPr lang="en-US" altLang="en-US" sz="2000" i="1"/>
              <a:t>bad</a:t>
            </a:r>
            <a:r>
              <a:rPr lang="en-US" altLang="en-US" sz="2000"/>
              <a:t> outcomes of analysis</a:t>
            </a:r>
          </a:p>
          <a:p>
            <a:pPr lvl="1"/>
            <a:r>
              <a:rPr lang="en-US" altLang="en-US" sz="1600"/>
              <a:t>no single model represents all characteristics well enough to be useful for all kinds of analysis</a:t>
            </a:r>
          </a:p>
          <a:p>
            <a:r>
              <a:rPr lang="en-US" altLang="en-US" sz="2000" b="1"/>
              <a:t>Semantically meaningful</a:t>
            </a:r>
            <a:r>
              <a:rPr lang="en-US" altLang="en-US" sz="2000"/>
              <a:t>: it is usually necessary to interpret analysis results in a way that permits diagnosis of the causes of failure</a:t>
            </a:r>
          </a:p>
          <a:p>
            <a:r>
              <a:rPr lang="en-US" altLang="en-US" sz="2000" b="1"/>
              <a:t>Sufficiently general</a:t>
            </a:r>
            <a:r>
              <a:rPr lang="en-US" altLang="en-US" sz="2000"/>
              <a:t>: models intended for analysis of some important characteristic must be general enough for practical use in the intended domain of application</a:t>
            </a:r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EC57D9C3-6138-FEFF-9D32-983E88CB8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1237FEDB-F82A-8449-AAA6-695E9277C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6FF01FA6-1356-CA4A-99C9-36948B2AE333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F5EE0-D36D-3356-4984-93D83BDD99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8C452-FDD4-D940-82B2-A2789E959642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B6AE44-4C6C-2B1E-6FB7-CC7F5ECC76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Models approximate/abstract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C61F2-7E76-4BE3-61D3-13FCC90F8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4A3A7-C78D-E740-A55E-04402CB0FB90}" type="datetime1">
              <a:rPr lang="en-GB" smtClean="0"/>
              <a:t>15/10/2022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E79125-3F52-3A91-9EEF-D9B24638C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6DB341-6491-EA31-414B-18864C8DF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2989B695-4B93-EA49-BCE3-81916C436FCD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260098" name="Picture 2">
            <a:extLst>
              <a:ext uri="{FF2B5EF4-FFF2-40B4-BE49-F238E27FC236}">
                <a16:creationId xmlns:a16="http://schemas.microsoft.com/office/drawing/2014/main" id="{14538D57-25E6-C77B-DE2C-FC82D845A61A}"/>
              </a:ext>
            </a:extLst>
          </p:cNvPr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16521"/>
            <a:ext cx="5181600" cy="3569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0100" name="Picture 4">
            <a:extLst>
              <a:ext uri="{FF2B5EF4-FFF2-40B4-BE49-F238E27FC236}">
                <a16:creationId xmlns:a16="http://schemas.microsoft.com/office/drawing/2014/main" id="{696FFA2F-5C59-F7BB-146A-001C64AD2102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2554" y="1825625"/>
            <a:ext cx="2900892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46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>
            <a:extLst>
              <a:ext uri="{FF2B5EF4-FFF2-40B4-BE49-F238E27FC236}">
                <a16:creationId xmlns:a16="http://schemas.microsoft.com/office/drawing/2014/main" id="{135F1BF3-4568-C1D7-4175-A400F43BD69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Graph Representations: directed graphs</a:t>
            </a:r>
          </a:p>
        </p:txBody>
      </p:sp>
      <p:sp>
        <p:nvSpPr>
          <p:cNvPr id="242691" name="Rectangle 3">
            <a:extLst>
              <a:ext uri="{FF2B5EF4-FFF2-40B4-BE49-F238E27FC236}">
                <a16:creationId xmlns:a16="http://schemas.microsoft.com/office/drawing/2014/main" id="{75C5DDE7-EA8A-2B39-A49E-0E16A4B0B29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Directed graph:</a:t>
            </a:r>
          </a:p>
          <a:p>
            <a:pPr lvl="1"/>
            <a:r>
              <a:rPr lang="en-US" altLang="en-US"/>
              <a:t>N (set of nodes)</a:t>
            </a:r>
          </a:p>
          <a:p>
            <a:pPr lvl="1"/>
            <a:r>
              <a:rPr lang="en-US" altLang="en-US"/>
              <a:t>E (relation on the set of nodes ) edges</a:t>
            </a:r>
          </a:p>
          <a:p>
            <a:endParaRPr lang="en-US" altLang="en-US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27E41BF5-90C5-E0B2-0C08-2B6BB90D7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C1BEAED9-7C6C-44E3-B23A-43997B4F4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B3044B4A-BEED-B049-8EC9-8FB5E0E72A4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42692" name="Rectangle 4">
            <a:extLst>
              <a:ext uri="{FF2B5EF4-FFF2-40B4-BE49-F238E27FC236}">
                <a16:creationId xmlns:a16="http://schemas.microsoft.com/office/drawing/2014/main" id="{571FBCD4-47FF-B6C2-B588-A906D251BE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3962400"/>
            <a:ext cx="3962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US" altLang="en-US" sz="2000">
                <a:latin typeface="Arial" panose="020B0604020202020204" pitchFamily="34" charset="0"/>
              </a:rPr>
              <a:t>Nodes: {a, b, c}</a:t>
            </a:r>
          </a:p>
          <a:p>
            <a:r>
              <a:rPr lang="en-US" altLang="en-US" sz="2000">
                <a:latin typeface="Arial" panose="020B0604020202020204" pitchFamily="34" charset="0"/>
              </a:rPr>
              <a:t>Edges: {(a,b), (a, c), (c, a)}</a:t>
            </a:r>
          </a:p>
        </p:txBody>
      </p:sp>
      <p:grpSp>
        <p:nvGrpSpPr>
          <p:cNvPr id="242700" name="Group 12">
            <a:extLst>
              <a:ext uri="{FF2B5EF4-FFF2-40B4-BE49-F238E27FC236}">
                <a16:creationId xmlns:a16="http://schemas.microsoft.com/office/drawing/2014/main" id="{1ADF570E-40FA-F7C3-07F0-53C2EF7F40C3}"/>
              </a:ext>
            </a:extLst>
          </p:cNvPr>
          <p:cNvGrpSpPr>
            <a:grpSpLocks/>
          </p:cNvGrpSpPr>
          <p:nvPr/>
        </p:nvGrpSpPr>
        <p:grpSpPr bwMode="auto">
          <a:xfrm>
            <a:off x="5638800" y="3962400"/>
            <a:ext cx="1371600" cy="1447800"/>
            <a:chOff x="3504" y="2160"/>
            <a:chExt cx="576" cy="672"/>
          </a:xfrm>
        </p:grpSpPr>
        <p:sp>
          <p:nvSpPr>
            <p:cNvPr id="242693" name="Oval 5">
              <a:extLst>
                <a:ext uri="{FF2B5EF4-FFF2-40B4-BE49-F238E27FC236}">
                  <a16:creationId xmlns:a16="http://schemas.microsoft.com/office/drawing/2014/main" id="{035E8FCB-50E2-F7F1-7E53-5C1DF9CEDA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216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/>
                <a:t>a</a:t>
              </a:r>
              <a:endParaRPr lang="en-US" altLang="en-US" u="sng">
                <a:latin typeface="Arial" panose="020B0604020202020204" pitchFamily="34" charset="0"/>
              </a:endParaRPr>
            </a:p>
          </p:txBody>
        </p:sp>
        <p:sp>
          <p:nvSpPr>
            <p:cNvPr id="242694" name="Oval 6">
              <a:extLst>
                <a:ext uri="{FF2B5EF4-FFF2-40B4-BE49-F238E27FC236}">
                  <a16:creationId xmlns:a16="http://schemas.microsoft.com/office/drawing/2014/main" id="{2B1F834E-7C13-4D7B-F974-93DCCF81E1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264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/>
                <a:t>b</a:t>
              </a:r>
            </a:p>
          </p:txBody>
        </p:sp>
        <p:sp>
          <p:nvSpPr>
            <p:cNvPr id="242695" name="Oval 7">
              <a:extLst>
                <a:ext uri="{FF2B5EF4-FFF2-40B4-BE49-F238E27FC236}">
                  <a16:creationId xmlns:a16="http://schemas.microsoft.com/office/drawing/2014/main" id="{B70361B0-7FB2-0A25-9C6C-12AD9E179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88" y="2640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/>
                <a:t>c</a:t>
              </a:r>
            </a:p>
          </p:txBody>
        </p:sp>
        <p:cxnSp>
          <p:nvCxnSpPr>
            <p:cNvPr id="242696" name="AutoShape 8">
              <a:extLst>
                <a:ext uri="{FF2B5EF4-FFF2-40B4-BE49-F238E27FC236}">
                  <a16:creationId xmlns:a16="http://schemas.microsoft.com/office/drawing/2014/main" id="{C1476705-B6A7-7FCF-A4DD-961F67572CB0}"/>
                </a:ext>
              </a:extLst>
            </p:cNvPr>
            <p:cNvCxnSpPr>
              <a:cxnSpLocks noChangeShapeType="1"/>
              <a:stCxn id="242693" idx="3"/>
              <a:endCxn id="242694" idx="0"/>
            </p:cNvCxnSpPr>
            <p:nvPr/>
          </p:nvCxnSpPr>
          <p:spPr bwMode="auto">
            <a:xfrm flipH="1">
              <a:off x="3600" y="2324"/>
              <a:ext cx="124" cy="3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2697" name="AutoShape 9">
              <a:extLst>
                <a:ext uri="{FF2B5EF4-FFF2-40B4-BE49-F238E27FC236}">
                  <a16:creationId xmlns:a16="http://schemas.microsoft.com/office/drawing/2014/main" id="{E0B77426-D4CF-8E03-EF79-446FE9CC0348}"/>
                </a:ext>
              </a:extLst>
            </p:cNvPr>
            <p:cNvCxnSpPr>
              <a:cxnSpLocks noChangeShapeType="1"/>
              <a:stCxn id="242693" idx="5"/>
              <a:endCxn id="242695" idx="0"/>
            </p:cNvCxnSpPr>
            <p:nvPr/>
          </p:nvCxnSpPr>
          <p:spPr bwMode="auto">
            <a:xfrm>
              <a:off x="3860" y="2324"/>
              <a:ext cx="124" cy="31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2698" name="AutoShape 10">
              <a:extLst>
                <a:ext uri="{FF2B5EF4-FFF2-40B4-BE49-F238E27FC236}">
                  <a16:creationId xmlns:a16="http://schemas.microsoft.com/office/drawing/2014/main" id="{DF942C45-38D9-0661-DA4F-69612E6B8F31}"/>
                </a:ext>
              </a:extLst>
            </p:cNvPr>
            <p:cNvCxnSpPr>
              <a:cxnSpLocks noChangeShapeType="1"/>
              <a:stCxn id="242695" idx="7"/>
              <a:endCxn id="242693" idx="6"/>
            </p:cNvCxnSpPr>
            <p:nvPr/>
          </p:nvCxnSpPr>
          <p:spPr bwMode="auto">
            <a:xfrm rot="5400000" flipH="1">
              <a:off x="3764" y="2380"/>
              <a:ext cx="412" cy="164"/>
            </a:xfrm>
            <a:prstGeom prst="curvedConnector2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242708" name="Group 20">
            <a:extLst>
              <a:ext uri="{FF2B5EF4-FFF2-40B4-BE49-F238E27FC236}">
                <a16:creationId xmlns:a16="http://schemas.microsoft.com/office/drawing/2014/main" id="{D9D10936-94D0-E052-19E3-E6DB62CCF8E8}"/>
              </a:ext>
            </a:extLst>
          </p:cNvPr>
          <p:cNvGrpSpPr>
            <a:grpSpLocks/>
          </p:cNvGrpSpPr>
          <p:nvPr/>
        </p:nvGrpSpPr>
        <p:grpSpPr bwMode="auto">
          <a:xfrm>
            <a:off x="7772400" y="4343400"/>
            <a:ext cx="2362200" cy="457200"/>
            <a:chOff x="3504" y="2544"/>
            <a:chExt cx="1056" cy="192"/>
          </a:xfrm>
        </p:grpSpPr>
        <p:sp>
          <p:nvSpPr>
            <p:cNvPr id="242701" name="Rectangle 13">
              <a:extLst>
                <a:ext uri="{FF2B5EF4-FFF2-40B4-BE49-F238E27FC236}">
                  <a16:creationId xmlns:a16="http://schemas.microsoft.com/office/drawing/2014/main" id="{8668BA79-4FEA-3580-3C20-8920CFFCC7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04" y="2544"/>
              <a:ext cx="192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/>
                <a:t>b</a:t>
              </a:r>
            </a:p>
          </p:txBody>
        </p:sp>
        <p:sp>
          <p:nvSpPr>
            <p:cNvPr id="242702" name="Rectangle 14">
              <a:extLst>
                <a:ext uri="{FF2B5EF4-FFF2-40B4-BE49-F238E27FC236}">
                  <a16:creationId xmlns:a16="http://schemas.microsoft.com/office/drawing/2014/main" id="{25DCD2F7-42AF-201E-E125-F9DFC58F8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6" y="2544"/>
              <a:ext cx="192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/>
                <a:t>a</a:t>
              </a:r>
            </a:p>
          </p:txBody>
        </p:sp>
        <p:sp>
          <p:nvSpPr>
            <p:cNvPr id="242703" name="Rectangle 15">
              <a:extLst>
                <a:ext uri="{FF2B5EF4-FFF2-40B4-BE49-F238E27FC236}">
                  <a16:creationId xmlns:a16="http://schemas.microsoft.com/office/drawing/2014/main" id="{8C62CD81-644E-56E8-92C1-96EE7F79C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68" y="2544"/>
              <a:ext cx="192" cy="19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US" altLang="en-US"/>
                <a:t>c</a:t>
              </a:r>
            </a:p>
          </p:txBody>
        </p:sp>
        <p:cxnSp>
          <p:nvCxnSpPr>
            <p:cNvPr id="242704" name="AutoShape 16">
              <a:extLst>
                <a:ext uri="{FF2B5EF4-FFF2-40B4-BE49-F238E27FC236}">
                  <a16:creationId xmlns:a16="http://schemas.microsoft.com/office/drawing/2014/main" id="{99F3D047-18A8-B408-4F0D-527465132594}"/>
                </a:ext>
              </a:extLst>
            </p:cNvPr>
            <p:cNvCxnSpPr>
              <a:cxnSpLocks noChangeShapeType="1"/>
              <a:stCxn id="242702" idx="1"/>
              <a:endCxn id="242701" idx="3"/>
            </p:cNvCxnSpPr>
            <p:nvPr/>
          </p:nvCxnSpPr>
          <p:spPr bwMode="auto">
            <a:xfrm flipH="1">
              <a:off x="3696" y="2640"/>
              <a:ext cx="24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2705" name="AutoShape 17">
              <a:extLst>
                <a:ext uri="{FF2B5EF4-FFF2-40B4-BE49-F238E27FC236}">
                  <a16:creationId xmlns:a16="http://schemas.microsoft.com/office/drawing/2014/main" id="{895B4FC6-A811-A91A-38E5-4B1820252211}"/>
                </a:ext>
              </a:extLst>
            </p:cNvPr>
            <p:cNvCxnSpPr>
              <a:cxnSpLocks noChangeShapeType="1"/>
              <a:stCxn id="242703" idx="1"/>
            </p:cNvCxnSpPr>
            <p:nvPr/>
          </p:nvCxnSpPr>
          <p:spPr bwMode="auto">
            <a:xfrm flipH="1">
              <a:off x="4128" y="2640"/>
              <a:ext cx="240" cy="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2706" name="AutoShape 18">
              <a:extLst>
                <a:ext uri="{FF2B5EF4-FFF2-40B4-BE49-F238E27FC236}">
                  <a16:creationId xmlns:a16="http://schemas.microsoft.com/office/drawing/2014/main" id="{1A407CC3-53DD-03F4-8BDF-D3B63D7F0C52}"/>
                </a:ext>
              </a:extLst>
            </p:cNvPr>
            <p:cNvCxnSpPr>
              <a:cxnSpLocks noChangeShapeType="1"/>
              <a:endCxn id="242703" idx="1"/>
            </p:cNvCxnSpPr>
            <p:nvPr/>
          </p:nvCxnSpPr>
          <p:spPr bwMode="auto">
            <a:xfrm>
              <a:off x="4128" y="2544"/>
              <a:ext cx="240" cy="9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B82B39-6D7B-BA49-184E-A2E727A15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703F8-FC23-C440-A9D9-7383D671F3B8}" type="datetime1">
              <a:rPr lang="en-GB" smtClean="0"/>
              <a:t>02/10/2022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>
            <a:extLst>
              <a:ext uri="{FF2B5EF4-FFF2-40B4-BE49-F238E27FC236}">
                <a16:creationId xmlns:a16="http://schemas.microsoft.com/office/drawing/2014/main" id="{FE66F8A0-1AE3-0C05-4727-3D353C2AE2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Graph Representations: labels and code</a:t>
            </a:r>
          </a:p>
        </p:txBody>
      </p:sp>
      <p:sp>
        <p:nvSpPr>
          <p:cNvPr id="243715" name="Rectangle 3">
            <a:extLst>
              <a:ext uri="{FF2B5EF4-FFF2-40B4-BE49-F238E27FC236}">
                <a16:creationId xmlns:a16="http://schemas.microsoft.com/office/drawing/2014/main" id="{36E8EA1C-401D-D9FB-08ED-8E8BE4EB66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/>
              <a:t>We can label nodes with the names or descriptions of the entities they represent. </a:t>
            </a:r>
          </a:p>
          <a:p>
            <a:pPr lvl="1"/>
            <a:r>
              <a:rPr lang="en-US" altLang="en-US" sz="2000"/>
              <a:t>If nodes a and b represent program regions containing assignment statements, we might draw the two nodes and an edge (a,b) connecting them in this way: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3F3505-1B6B-0DCF-11B5-B9CC1C7CE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196D3-5976-BE41-946C-BE1AB4FA9C76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8F5B6416-ABF5-5E07-12B5-A1613307D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43164" y="6356349"/>
            <a:ext cx="4505672" cy="365125"/>
          </a:xfrm>
        </p:spPr>
        <p:txBody>
          <a:bodyPr/>
          <a:lstStyle/>
          <a:p>
            <a:r>
              <a:rPr lang="en-US" altLang="en-US" dirty="0"/>
              <a:t>Adapted Stuart Anderson from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8C099BE8-8054-CBC1-D963-D4210409D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08C5FA6F-CBC3-9F4D-9BC0-213B98524C7B}" type="slidenum">
              <a:rPr lang="en-US" altLang="en-US"/>
              <a:pPr/>
              <a:t>6</a:t>
            </a:fld>
            <a:endParaRPr lang="en-US" altLang="en-US"/>
          </a:p>
        </p:txBody>
      </p:sp>
      <p:grpSp>
        <p:nvGrpSpPr>
          <p:cNvPr id="243720" name="Group 8">
            <a:extLst>
              <a:ext uri="{FF2B5EF4-FFF2-40B4-BE49-F238E27FC236}">
                <a16:creationId xmlns:a16="http://schemas.microsoft.com/office/drawing/2014/main" id="{E1D8D203-1FF9-5A77-03F9-06AE25755E08}"/>
              </a:ext>
            </a:extLst>
          </p:cNvPr>
          <p:cNvGrpSpPr>
            <a:grpSpLocks/>
          </p:cNvGrpSpPr>
          <p:nvPr/>
        </p:nvGrpSpPr>
        <p:grpSpPr bwMode="auto">
          <a:xfrm>
            <a:off x="5029200" y="3962400"/>
            <a:ext cx="2133600" cy="1447800"/>
            <a:chOff x="2064" y="2496"/>
            <a:chExt cx="960" cy="672"/>
          </a:xfrm>
        </p:grpSpPr>
        <p:sp>
          <p:nvSpPr>
            <p:cNvPr id="243716" name="AutoShape 4">
              <a:extLst>
                <a:ext uri="{FF2B5EF4-FFF2-40B4-BE49-F238E27FC236}">
                  <a16:creationId xmlns:a16="http://schemas.microsoft.com/office/drawing/2014/main" id="{B4581F4D-01D7-5B98-6000-79FAAE99FF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496"/>
              <a:ext cx="960" cy="192"/>
            </a:xfrm>
            <a:prstGeom prst="plaque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/>
                <a:t>x = y + z;</a:t>
              </a:r>
            </a:p>
          </p:txBody>
        </p:sp>
        <p:sp>
          <p:nvSpPr>
            <p:cNvPr id="243718" name="AutoShape 6">
              <a:extLst>
                <a:ext uri="{FF2B5EF4-FFF2-40B4-BE49-F238E27FC236}">
                  <a16:creationId xmlns:a16="http://schemas.microsoft.com/office/drawing/2014/main" id="{B49726B4-8FDB-A57B-133B-58CB40C40A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64" y="2976"/>
              <a:ext cx="960" cy="192"/>
            </a:xfrm>
            <a:prstGeom prst="plaque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r>
                <a:rPr lang="en-US" altLang="en-US"/>
                <a:t>a = f(x);</a:t>
              </a:r>
            </a:p>
          </p:txBody>
        </p:sp>
        <p:cxnSp>
          <p:nvCxnSpPr>
            <p:cNvPr id="243719" name="AutoShape 7">
              <a:extLst>
                <a:ext uri="{FF2B5EF4-FFF2-40B4-BE49-F238E27FC236}">
                  <a16:creationId xmlns:a16="http://schemas.microsoft.com/office/drawing/2014/main" id="{DDE3AB04-28E8-216F-979D-1BF5A490FB83}"/>
                </a:ext>
              </a:extLst>
            </p:cNvPr>
            <p:cNvCxnSpPr>
              <a:cxnSpLocks noChangeShapeType="1"/>
              <a:stCxn id="243716" idx="2"/>
              <a:endCxn id="243718" idx="0"/>
            </p:cNvCxnSpPr>
            <p:nvPr/>
          </p:nvCxnSpPr>
          <p:spPr bwMode="auto">
            <a:xfrm>
              <a:off x="2544" y="2688"/>
              <a:ext cx="0" cy="2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>
            <a:extLst>
              <a:ext uri="{FF2B5EF4-FFF2-40B4-BE49-F238E27FC236}">
                <a16:creationId xmlns:a16="http://schemas.microsoft.com/office/drawing/2014/main" id="{6F42E3AF-B793-887A-6949-1A1CD1A96B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en-US"/>
              <a:t>Multidimensional Graph Representations</a:t>
            </a:r>
          </a:p>
        </p:txBody>
      </p:sp>
      <p:sp>
        <p:nvSpPr>
          <p:cNvPr id="244739" name="Rectangle 3">
            <a:extLst>
              <a:ext uri="{FF2B5EF4-FFF2-40B4-BE49-F238E27FC236}">
                <a16:creationId xmlns:a16="http://schemas.microsoft.com/office/drawing/2014/main" id="{1227C021-A8CB-C3ED-6F33-6B3AAE040A4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Sometimes we draw a single diagram to represent more than one directed graph, drawing the shared nodes only once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class B extends (is a subclass of) class A 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class B has a field that is an object of type C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F3B70-3CBF-C802-48FF-58B242B5EE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86ECC-0C66-814B-8042-355CBBD7E8B3}" type="datetime1">
              <a:rPr lang="en-GB" smtClean="0"/>
              <a:t>02/10/2022</a:t>
            </a:fld>
            <a:endParaRPr lang="en-US" dirty="0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15012091-929B-7365-7D89-2E7A34B3F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43164" y="6367656"/>
            <a:ext cx="4505672" cy="365125"/>
          </a:xfrm>
        </p:spPr>
        <p:txBody>
          <a:bodyPr/>
          <a:lstStyle/>
          <a:p>
            <a:r>
              <a:rPr lang="en-US" altLang="en-US" dirty="0"/>
              <a:t>Adapted Stuart Anderson from (c) 2007 Mauro </a:t>
            </a:r>
            <a:r>
              <a:rPr lang="en-US" altLang="en-US" dirty="0" err="1"/>
              <a:t>Pezzè</a:t>
            </a:r>
            <a:r>
              <a:rPr lang="en-US" altLang="en-US" dirty="0"/>
              <a:t> &amp; Michal Young</a:t>
            </a:r>
          </a:p>
        </p:txBody>
      </p:sp>
      <p:sp>
        <p:nvSpPr>
          <p:cNvPr id="3" name="Slide Number Placeholder 4">
            <a:extLst>
              <a:ext uri="{FF2B5EF4-FFF2-40B4-BE49-F238E27FC236}">
                <a16:creationId xmlns:a16="http://schemas.microsoft.com/office/drawing/2014/main" id="{3F8A1720-B42D-0CD2-5C9F-5A2929ABF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B4F8D0E4-082C-8443-B2CD-EF5DE1F8FD32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44742" name="Text Box 6">
            <a:extLst>
              <a:ext uri="{FF2B5EF4-FFF2-40B4-BE49-F238E27FC236}">
                <a16:creationId xmlns:a16="http://schemas.microsoft.com/office/drawing/2014/main" id="{E6CD8E2C-A2FB-61F8-385F-9D4DB081C1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9551" y="3783014"/>
            <a:ext cx="1979613" cy="1931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b" anchorCtr="1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600" i="1">
                <a:solidFill>
                  <a:srgbClr val="1A4422"/>
                </a:solidFill>
              </a:rPr>
              <a:t>extends</a:t>
            </a:r>
            <a:r>
              <a:rPr lang="en-US" altLang="en-US" sz="1600">
                <a:solidFill>
                  <a:srgbClr val="1A4422"/>
                </a:solidFill>
              </a:rPr>
              <a:t> relation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1A4422"/>
                </a:solidFill>
              </a:rPr>
              <a:t>   NODES = {A, B, C}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1A4422"/>
                </a:solidFill>
              </a:rPr>
              <a:t>   EDGES = {(A,B)} 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US" altLang="en-US" sz="1600">
              <a:solidFill>
                <a:srgbClr val="1A4422"/>
              </a:solidFill>
            </a:endParaRP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600" i="1">
                <a:solidFill>
                  <a:srgbClr val="1A4422"/>
                </a:solidFill>
              </a:rPr>
              <a:t>includes</a:t>
            </a:r>
            <a:r>
              <a:rPr lang="en-US" altLang="en-US" sz="1600">
                <a:solidFill>
                  <a:srgbClr val="1A4422"/>
                </a:solidFill>
              </a:rPr>
              <a:t> relation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1A4422"/>
                </a:solidFill>
              </a:rPr>
              <a:t>   NODES = {A, B, C}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altLang="en-US" sz="1600">
                <a:solidFill>
                  <a:srgbClr val="1A4422"/>
                </a:solidFill>
              </a:rPr>
              <a:t>   EDGES = {(B,C)}</a:t>
            </a:r>
          </a:p>
        </p:txBody>
      </p:sp>
      <p:grpSp>
        <p:nvGrpSpPr>
          <p:cNvPr id="244761" name="Group 25">
            <a:extLst>
              <a:ext uri="{FF2B5EF4-FFF2-40B4-BE49-F238E27FC236}">
                <a16:creationId xmlns:a16="http://schemas.microsoft.com/office/drawing/2014/main" id="{5C8D1553-7686-6279-ADEB-B563AD82DB88}"/>
              </a:ext>
            </a:extLst>
          </p:cNvPr>
          <p:cNvGrpSpPr>
            <a:grpSpLocks/>
          </p:cNvGrpSpPr>
          <p:nvPr/>
        </p:nvGrpSpPr>
        <p:grpSpPr bwMode="auto">
          <a:xfrm>
            <a:off x="5715000" y="3844926"/>
            <a:ext cx="2895600" cy="1946275"/>
            <a:chOff x="3120" y="2439"/>
            <a:chExt cx="1628" cy="1113"/>
          </a:xfrm>
        </p:grpSpPr>
        <p:grpSp>
          <p:nvGrpSpPr>
            <p:cNvPr id="244747" name="Group 11">
              <a:extLst>
                <a:ext uri="{FF2B5EF4-FFF2-40B4-BE49-F238E27FC236}">
                  <a16:creationId xmlns:a16="http://schemas.microsoft.com/office/drawing/2014/main" id="{1605996E-D1AC-5757-9543-84E2744FC5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0" y="2448"/>
              <a:ext cx="624" cy="432"/>
              <a:chOff x="3120" y="2448"/>
              <a:chExt cx="624" cy="432"/>
            </a:xfrm>
          </p:grpSpPr>
          <p:sp>
            <p:nvSpPr>
              <p:cNvPr id="244743" name="Rectangle 7">
                <a:extLst>
                  <a:ext uri="{FF2B5EF4-FFF2-40B4-BE49-F238E27FC236}">
                    <a16:creationId xmlns:a16="http://schemas.microsoft.com/office/drawing/2014/main" id="{748F2409-C20B-B3D5-9242-3346C515ED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0" y="2448"/>
                <a:ext cx="624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1"/>
                        </a:gs>
                        <a:gs pos="50000">
                          <a:schemeClr val="accent1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44745" name="Line 9">
                <a:extLst>
                  <a:ext uri="{FF2B5EF4-FFF2-40B4-BE49-F238E27FC236}">
                    <a16:creationId xmlns:a16="http://schemas.microsoft.com/office/drawing/2014/main" id="{315D54E6-1495-58E9-5373-C206F3F10F1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20" y="259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44746" name="Line 10">
                <a:extLst>
                  <a:ext uri="{FF2B5EF4-FFF2-40B4-BE49-F238E27FC236}">
                    <a16:creationId xmlns:a16="http://schemas.microsoft.com/office/drawing/2014/main" id="{645ECA15-50E2-E8FB-001D-2D15BC4EA0F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20" y="273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244748" name="Text Box 12">
              <a:extLst>
                <a:ext uri="{FF2B5EF4-FFF2-40B4-BE49-F238E27FC236}">
                  <a16:creationId xmlns:a16="http://schemas.microsoft.com/office/drawing/2014/main" id="{FA6D8D42-2AC4-45A2-5703-DF60A6D313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3" y="2439"/>
              <a:ext cx="16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b" anchorCtr="1">
              <a:spAutoFit/>
            </a:bodyPr>
            <a:lstStyle/>
            <a:p>
              <a:r>
                <a:rPr lang="en-US" altLang="en-US" sz="1600"/>
                <a:t>a</a:t>
              </a:r>
            </a:p>
          </p:txBody>
        </p:sp>
        <p:grpSp>
          <p:nvGrpSpPr>
            <p:cNvPr id="244749" name="Group 13">
              <a:extLst>
                <a:ext uri="{FF2B5EF4-FFF2-40B4-BE49-F238E27FC236}">
                  <a16:creationId xmlns:a16="http://schemas.microsoft.com/office/drawing/2014/main" id="{910AE69D-EFBF-CA9F-CFD1-3E69EB9A2CC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120" y="3120"/>
              <a:ext cx="624" cy="432"/>
              <a:chOff x="3120" y="2448"/>
              <a:chExt cx="624" cy="432"/>
            </a:xfrm>
          </p:grpSpPr>
          <p:sp>
            <p:nvSpPr>
              <p:cNvPr id="244750" name="Rectangle 14">
                <a:extLst>
                  <a:ext uri="{FF2B5EF4-FFF2-40B4-BE49-F238E27FC236}">
                    <a16:creationId xmlns:a16="http://schemas.microsoft.com/office/drawing/2014/main" id="{01BE4A30-29CF-92C0-4E7C-4B2338CAA0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0" y="2448"/>
                <a:ext cx="624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1"/>
                        </a:gs>
                        <a:gs pos="50000">
                          <a:schemeClr val="accent1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44751" name="Line 15">
                <a:extLst>
                  <a:ext uri="{FF2B5EF4-FFF2-40B4-BE49-F238E27FC236}">
                    <a16:creationId xmlns:a16="http://schemas.microsoft.com/office/drawing/2014/main" id="{56B62D99-792E-367A-9B61-7C8D2ED41B6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20" y="259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44752" name="Line 16">
                <a:extLst>
                  <a:ext uri="{FF2B5EF4-FFF2-40B4-BE49-F238E27FC236}">
                    <a16:creationId xmlns:a16="http://schemas.microsoft.com/office/drawing/2014/main" id="{762E45E4-81B3-1AB4-4BC3-9FD06FBB6DF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20" y="273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244753" name="Text Box 17">
              <a:extLst>
                <a:ext uri="{FF2B5EF4-FFF2-40B4-BE49-F238E27FC236}">
                  <a16:creationId xmlns:a16="http://schemas.microsoft.com/office/drawing/2014/main" id="{B3B936FC-C27C-AC3C-D918-2309630288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2" y="3111"/>
              <a:ext cx="16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b" anchorCtr="1">
              <a:spAutoFit/>
            </a:bodyPr>
            <a:lstStyle/>
            <a:p>
              <a:r>
                <a:rPr lang="en-US" altLang="en-US" sz="1600"/>
                <a:t>b</a:t>
              </a:r>
            </a:p>
          </p:txBody>
        </p:sp>
        <p:grpSp>
          <p:nvGrpSpPr>
            <p:cNvPr id="244754" name="Group 18">
              <a:extLst>
                <a:ext uri="{FF2B5EF4-FFF2-40B4-BE49-F238E27FC236}">
                  <a16:creationId xmlns:a16="http://schemas.microsoft.com/office/drawing/2014/main" id="{69C088C7-0B34-8934-948F-97439AFFBF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124" y="3120"/>
              <a:ext cx="624" cy="432"/>
              <a:chOff x="3120" y="2448"/>
              <a:chExt cx="624" cy="432"/>
            </a:xfrm>
          </p:grpSpPr>
          <p:sp>
            <p:nvSpPr>
              <p:cNvPr id="244755" name="Rectangle 19">
                <a:extLst>
                  <a:ext uri="{FF2B5EF4-FFF2-40B4-BE49-F238E27FC236}">
                    <a16:creationId xmlns:a16="http://schemas.microsoft.com/office/drawing/2014/main" id="{1349B54A-2480-ECF0-432C-C0A7E52979C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0" y="2448"/>
                <a:ext cx="624" cy="432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gradFill rotWithShape="0">
                      <a:gsLst>
                        <a:gs pos="0">
                          <a:schemeClr val="bg1"/>
                        </a:gs>
                        <a:gs pos="50000">
                          <a:schemeClr val="accent1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44756" name="Line 20">
                <a:extLst>
                  <a:ext uri="{FF2B5EF4-FFF2-40B4-BE49-F238E27FC236}">
                    <a16:creationId xmlns:a16="http://schemas.microsoft.com/office/drawing/2014/main" id="{80A71B36-7CDD-A47C-8C78-07928D9314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20" y="259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244757" name="Line 21">
                <a:extLst>
                  <a:ext uri="{FF2B5EF4-FFF2-40B4-BE49-F238E27FC236}">
                    <a16:creationId xmlns:a16="http://schemas.microsoft.com/office/drawing/2014/main" id="{EEB29B4E-23E1-BF86-C6B2-BEDC1F897C6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120" y="273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244758" name="Text Box 22">
              <a:extLst>
                <a:ext uri="{FF2B5EF4-FFF2-40B4-BE49-F238E27FC236}">
                  <a16:creationId xmlns:a16="http://schemas.microsoft.com/office/drawing/2014/main" id="{83E68C2F-FB5E-32B9-4DD7-F80520F317B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79" y="3111"/>
              <a:ext cx="16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b" anchorCtr="1">
              <a:spAutoFit/>
            </a:bodyPr>
            <a:lstStyle/>
            <a:p>
              <a:r>
                <a:rPr lang="en-US" altLang="en-US" sz="1600"/>
                <a:t>c</a:t>
              </a:r>
            </a:p>
          </p:txBody>
        </p:sp>
        <p:cxnSp>
          <p:nvCxnSpPr>
            <p:cNvPr id="244759" name="AutoShape 23">
              <a:extLst>
                <a:ext uri="{FF2B5EF4-FFF2-40B4-BE49-F238E27FC236}">
                  <a16:creationId xmlns:a16="http://schemas.microsoft.com/office/drawing/2014/main" id="{4A5F2564-B3D8-8F1D-BE77-03FA5B3D6A4B}"/>
                </a:ext>
              </a:extLst>
            </p:cNvPr>
            <p:cNvCxnSpPr>
              <a:cxnSpLocks noChangeShapeType="1"/>
              <a:stCxn id="244750" idx="0"/>
              <a:endCxn id="244743" idx="2"/>
            </p:cNvCxnSpPr>
            <p:nvPr/>
          </p:nvCxnSpPr>
          <p:spPr bwMode="auto">
            <a:xfrm flipV="1">
              <a:off x="3432" y="2880"/>
              <a:ext cx="0" cy="24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triangle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4760" name="AutoShape 24">
              <a:extLst>
                <a:ext uri="{FF2B5EF4-FFF2-40B4-BE49-F238E27FC236}">
                  <a16:creationId xmlns:a16="http://schemas.microsoft.com/office/drawing/2014/main" id="{2ACEBA35-18F6-88E2-D95D-9695C06BF424}"/>
                </a:ext>
              </a:extLst>
            </p:cNvPr>
            <p:cNvCxnSpPr>
              <a:cxnSpLocks noChangeShapeType="1"/>
              <a:stCxn id="244755" idx="1"/>
              <a:endCxn id="244750" idx="3"/>
            </p:cNvCxnSpPr>
            <p:nvPr/>
          </p:nvCxnSpPr>
          <p:spPr bwMode="auto">
            <a:xfrm flipH="1">
              <a:off x="3744" y="3336"/>
              <a:ext cx="38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oval" w="lg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>
            <a:extLst>
              <a:ext uri="{FF2B5EF4-FFF2-40B4-BE49-F238E27FC236}">
                <a16:creationId xmlns:a16="http://schemas.microsoft.com/office/drawing/2014/main" id="{1C6EBA25-0522-ADF0-1281-562B03DC56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Finite Abstraction of Behavior</a:t>
            </a:r>
          </a:p>
        </p:txBody>
      </p:sp>
      <p:sp>
        <p:nvSpPr>
          <p:cNvPr id="198661" name="Rectangle 5">
            <a:extLst>
              <a:ext uri="{FF2B5EF4-FFF2-40B4-BE49-F238E27FC236}">
                <a16:creationId xmlns:a16="http://schemas.microsoft.com/office/drawing/2014/main" id="{DB662AE8-B69A-9CBB-1676-92C7B884FE69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81200" y="1219200"/>
            <a:ext cx="8229600" cy="16002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altLang="en-US" sz="2000"/>
              <a:t>an abstraction function suppresses some details of program execution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9FF09AF8-167C-ABB9-9DA4-E5E481024A0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D4BDD651-ED7D-E25A-9D40-80D3B9478D3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FE9D5A7A-B876-9E43-A0DB-C707F9F4E4C1}" type="slidenum">
              <a:rPr lang="en-US" altLang="en-US"/>
              <a:pPr/>
              <a:t>8</a:t>
            </a:fld>
            <a:endParaRPr lang="en-US" altLang="en-US"/>
          </a:p>
        </p:txBody>
      </p:sp>
      <p:grpSp>
        <p:nvGrpSpPr>
          <p:cNvPr id="198737" name="Group 81">
            <a:extLst>
              <a:ext uri="{FF2B5EF4-FFF2-40B4-BE49-F238E27FC236}">
                <a16:creationId xmlns:a16="http://schemas.microsoft.com/office/drawing/2014/main" id="{4BEDDF3C-E29D-3CDC-93B7-5BA77C53E780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1905000"/>
            <a:ext cx="1219200" cy="457200"/>
            <a:chOff x="816" y="1200"/>
            <a:chExt cx="768" cy="288"/>
          </a:xfrm>
        </p:grpSpPr>
        <p:sp>
          <p:nvSpPr>
            <p:cNvPr id="198662" name="AutoShape 6">
              <a:extLst>
                <a:ext uri="{FF2B5EF4-FFF2-40B4-BE49-F238E27FC236}">
                  <a16:creationId xmlns:a16="http://schemas.microsoft.com/office/drawing/2014/main" id="{2BAD88E2-393E-8C51-BC97-EA638ED69C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1200"/>
              <a:ext cx="768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664" name="Oval 8">
              <a:extLst>
                <a:ext uri="{FF2B5EF4-FFF2-40B4-BE49-F238E27FC236}">
                  <a16:creationId xmlns:a16="http://schemas.microsoft.com/office/drawing/2014/main" id="{E48569AE-7EE6-224A-D940-F32B630F29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124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665" name="Oval 9">
              <a:extLst>
                <a:ext uri="{FF2B5EF4-FFF2-40B4-BE49-F238E27FC236}">
                  <a16:creationId xmlns:a16="http://schemas.microsoft.com/office/drawing/2014/main" id="{222C51F9-F2C0-317E-5155-014F1BB0B1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24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666" name="Oval 10">
              <a:extLst>
                <a:ext uri="{FF2B5EF4-FFF2-40B4-BE49-F238E27FC236}">
                  <a16:creationId xmlns:a16="http://schemas.microsoft.com/office/drawing/2014/main" id="{7A5B6709-0EFA-B0FA-61C0-3AE1881B93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4" y="124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98738" name="Group 82">
            <a:extLst>
              <a:ext uri="{FF2B5EF4-FFF2-40B4-BE49-F238E27FC236}">
                <a16:creationId xmlns:a16="http://schemas.microsoft.com/office/drawing/2014/main" id="{77A27079-7E9E-1F06-6011-13A350304E74}"/>
              </a:ext>
            </a:extLst>
          </p:cNvPr>
          <p:cNvGrpSpPr>
            <a:grpSpLocks/>
          </p:cNvGrpSpPr>
          <p:nvPr/>
        </p:nvGrpSpPr>
        <p:grpSpPr bwMode="auto">
          <a:xfrm>
            <a:off x="4572000" y="1905000"/>
            <a:ext cx="1219200" cy="457200"/>
            <a:chOff x="1920" y="1200"/>
            <a:chExt cx="768" cy="288"/>
          </a:xfrm>
        </p:grpSpPr>
        <p:sp>
          <p:nvSpPr>
            <p:cNvPr id="198667" name="AutoShape 11">
              <a:extLst>
                <a:ext uri="{FF2B5EF4-FFF2-40B4-BE49-F238E27FC236}">
                  <a16:creationId xmlns:a16="http://schemas.microsoft.com/office/drawing/2014/main" id="{22A89A28-5174-1F09-D0C9-C191B504D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0" y="1200"/>
              <a:ext cx="768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668" name="Oval 12">
              <a:extLst>
                <a:ext uri="{FF2B5EF4-FFF2-40B4-BE49-F238E27FC236}">
                  <a16:creationId xmlns:a16="http://schemas.microsoft.com/office/drawing/2014/main" id="{725E4912-C9DD-AB56-0210-CD492FB8FA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68" y="124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669" name="Oval 13">
              <a:extLst>
                <a:ext uri="{FF2B5EF4-FFF2-40B4-BE49-F238E27FC236}">
                  <a16:creationId xmlns:a16="http://schemas.microsoft.com/office/drawing/2014/main" id="{48425CFF-0AC9-BD54-7C56-9439926F92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124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670" name="Oval 14">
              <a:extLst>
                <a:ext uri="{FF2B5EF4-FFF2-40B4-BE49-F238E27FC236}">
                  <a16:creationId xmlns:a16="http://schemas.microsoft.com/office/drawing/2014/main" id="{349E3F2D-E98A-E17A-663E-A5A6D66B1F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8" y="1248"/>
              <a:ext cx="192" cy="1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cxnSp>
        <p:nvCxnSpPr>
          <p:cNvPr id="198671" name="AutoShape 15">
            <a:extLst>
              <a:ext uri="{FF2B5EF4-FFF2-40B4-BE49-F238E27FC236}">
                <a16:creationId xmlns:a16="http://schemas.microsoft.com/office/drawing/2014/main" id="{FB40EA00-9895-6C61-E2D3-5B20C7BD506B}"/>
              </a:ext>
            </a:extLst>
          </p:cNvPr>
          <p:cNvCxnSpPr>
            <a:cxnSpLocks noChangeShapeType="1"/>
            <a:stCxn id="198662" idx="3"/>
            <a:endCxn id="198667" idx="1"/>
          </p:cNvCxnSpPr>
          <p:nvPr/>
        </p:nvCxnSpPr>
        <p:spPr bwMode="auto">
          <a:xfrm>
            <a:off x="4038600" y="2133600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98739" name="Group 83">
            <a:extLst>
              <a:ext uri="{FF2B5EF4-FFF2-40B4-BE49-F238E27FC236}">
                <a16:creationId xmlns:a16="http://schemas.microsoft.com/office/drawing/2014/main" id="{04C7C9BD-474F-C33C-F41E-C3006CD10C33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1905000"/>
            <a:ext cx="1219200" cy="457200"/>
            <a:chOff x="3024" y="1200"/>
            <a:chExt cx="768" cy="288"/>
          </a:xfrm>
        </p:grpSpPr>
        <p:sp>
          <p:nvSpPr>
            <p:cNvPr id="198672" name="AutoShape 16">
              <a:extLst>
                <a:ext uri="{FF2B5EF4-FFF2-40B4-BE49-F238E27FC236}">
                  <a16:creationId xmlns:a16="http://schemas.microsoft.com/office/drawing/2014/main" id="{4EC444C3-5862-E6C0-2995-697DCBD1E4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1200"/>
              <a:ext cx="768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673" name="Oval 17">
              <a:extLst>
                <a:ext uri="{FF2B5EF4-FFF2-40B4-BE49-F238E27FC236}">
                  <a16:creationId xmlns:a16="http://schemas.microsoft.com/office/drawing/2014/main" id="{D6431543-C9FB-821F-F4B6-8317CCD684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24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674" name="Oval 18">
              <a:extLst>
                <a:ext uri="{FF2B5EF4-FFF2-40B4-BE49-F238E27FC236}">
                  <a16:creationId xmlns:a16="http://schemas.microsoft.com/office/drawing/2014/main" id="{015CA7D2-B908-FE14-CE73-FB9FA8D014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1248"/>
              <a:ext cx="192" cy="1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675" name="Oval 19">
              <a:extLst>
                <a:ext uri="{FF2B5EF4-FFF2-40B4-BE49-F238E27FC236}">
                  <a16:creationId xmlns:a16="http://schemas.microsoft.com/office/drawing/2014/main" id="{E9A7EA1C-C49F-C0A0-0826-B75A67F788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52" y="124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98740" name="Group 84">
            <a:extLst>
              <a:ext uri="{FF2B5EF4-FFF2-40B4-BE49-F238E27FC236}">
                <a16:creationId xmlns:a16="http://schemas.microsoft.com/office/drawing/2014/main" id="{9DFE27E3-0BF4-4FDE-2155-D1E8872D2B6A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1905000"/>
            <a:ext cx="1219200" cy="457200"/>
            <a:chOff x="4128" y="1200"/>
            <a:chExt cx="768" cy="288"/>
          </a:xfrm>
        </p:grpSpPr>
        <p:sp>
          <p:nvSpPr>
            <p:cNvPr id="198676" name="AutoShape 20">
              <a:extLst>
                <a:ext uri="{FF2B5EF4-FFF2-40B4-BE49-F238E27FC236}">
                  <a16:creationId xmlns:a16="http://schemas.microsoft.com/office/drawing/2014/main" id="{633AD322-22E1-E815-163A-E1106EDA87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1200"/>
              <a:ext cx="768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677" name="Oval 21">
              <a:extLst>
                <a:ext uri="{FF2B5EF4-FFF2-40B4-BE49-F238E27FC236}">
                  <a16:creationId xmlns:a16="http://schemas.microsoft.com/office/drawing/2014/main" id="{5CF78631-A566-C8C2-2F29-55D89D7583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124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678" name="Oval 22">
              <a:extLst>
                <a:ext uri="{FF2B5EF4-FFF2-40B4-BE49-F238E27FC236}">
                  <a16:creationId xmlns:a16="http://schemas.microsoft.com/office/drawing/2014/main" id="{0ED43328-B025-380C-322F-BE2C84DB23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1248"/>
              <a:ext cx="192" cy="1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679" name="Oval 23">
              <a:extLst>
                <a:ext uri="{FF2B5EF4-FFF2-40B4-BE49-F238E27FC236}">
                  <a16:creationId xmlns:a16="http://schemas.microsoft.com/office/drawing/2014/main" id="{741174D2-3211-C098-C8B9-C7B3DB89B8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6" y="1248"/>
              <a:ext cx="192" cy="1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cxnSp>
        <p:nvCxnSpPr>
          <p:cNvPr id="198680" name="AutoShape 24">
            <a:extLst>
              <a:ext uri="{FF2B5EF4-FFF2-40B4-BE49-F238E27FC236}">
                <a16:creationId xmlns:a16="http://schemas.microsoft.com/office/drawing/2014/main" id="{4DD8E74F-A7BD-CB5C-C7CB-7089A91B76AE}"/>
              </a:ext>
            </a:extLst>
          </p:cNvPr>
          <p:cNvCxnSpPr>
            <a:cxnSpLocks noChangeShapeType="1"/>
            <a:stCxn id="198672" idx="3"/>
            <a:endCxn id="198676" idx="1"/>
          </p:cNvCxnSpPr>
          <p:nvPr/>
        </p:nvCxnSpPr>
        <p:spPr bwMode="auto">
          <a:xfrm>
            <a:off x="7543800" y="2133600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8681" name="AutoShape 25">
            <a:extLst>
              <a:ext uri="{FF2B5EF4-FFF2-40B4-BE49-F238E27FC236}">
                <a16:creationId xmlns:a16="http://schemas.microsoft.com/office/drawing/2014/main" id="{E6D6DB15-96B7-44C6-1F92-F17BEDCB0D96}"/>
              </a:ext>
            </a:extLst>
          </p:cNvPr>
          <p:cNvCxnSpPr>
            <a:cxnSpLocks noChangeShapeType="1"/>
            <a:stCxn id="198667" idx="3"/>
            <a:endCxn id="198672" idx="1"/>
          </p:cNvCxnSpPr>
          <p:nvPr/>
        </p:nvCxnSpPr>
        <p:spPr bwMode="auto">
          <a:xfrm>
            <a:off x="5791200" y="2133600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8682" name="AutoShape 26">
            <a:extLst>
              <a:ext uri="{FF2B5EF4-FFF2-40B4-BE49-F238E27FC236}">
                <a16:creationId xmlns:a16="http://schemas.microsoft.com/office/drawing/2014/main" id="{6E305C76-689B-204D-A308-445D316C53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1828800"/>
            <a:ext cx="3124200" cy="609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8683" name="AutoShape 27">
            <a:extLst>
              <a:ext uri="{FF2B5EF4-FFF2-40B4-BE49-F238E27FC236}">
                <a16:creationId xmlns:a16="http://schemas.microsoft.com/office/drawing/2014/main" id="{52670BFA-34A8-B851-9772-1331A894DD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8400" y="1828800"/>
            <a:ext cx="3124200" cy="6096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98741" name="Group 85">
            <a:extLst>
              <a:ext uri="{FF2B5EF4-FFF2-40B4-BE49-F238E27FC236}">
                <a16:creationId xmlns:a16="http://schemas.microsoft.com/office/drawing/2014/main" id="{D4869A4F-AA79-AA90-0A83-BC440E6B3E1C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2667000"/>
            <a:ext cx="1219200" cy="457200"/>
            <a:chOff x="816" y="1680"/>
            <a:chExt cx="768" cy="288"/>
          </a:xfrm>
        </p:grpSpPr>
        <p:sp>
          <p:nvSpPr>
            <p:cNvPr id="198685" name="AutoShape 29">
              <a:extLst>
                <a:ext uri="{FF2B5EF4-FFF2-40B4-BE49-F238E27FC236}">
                  <a16:creationId xmlns:a16="http://schemas.microsoft.com/office/drawing/2014/main" id="{0ECA5730-AA64-6B4F-B7A8-DE5501F8F6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6" y="1680"/>
              <a:ext cx="768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686" name="Oval 30">
              <a:extLst>
                <a:ext uri="{FF2B5EF4-FFF2-40B4-BE49-F238E27FC236}">
                  <a16:creationId xmlns:a16="http://schemas.microsoft.com/office/drawing/2014/main" id="{E7BB514F-3989-4357-07CF-328CC7443D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64" y="172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687" name="Oval 31">
              <a:extLst>
                <a:ext uri="{FF2B5EF4-FFF2-40B4-BE49-F238E27FC236}">
                  <a16:creationId xmlns:a16="http://schemas.microsoft.com/office/drawing/2014/main" id="{D4488C3D-46E3-2398-4270-D2AD242C8A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4" y="172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98742" name="Group 86">
            <a:extLst>
              <a:ext uri="{FF2B5EF4-FFF2-40B4-BE49-F238E27FC236}">
                <a16:creationId xmlns:a16="http://schemas.microsoft.com/office/drawing/2014/main" id="{951BF4FE-4552-7A31-3E6F-CD798B6D5DA1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2667000"/>
            <a:ext cx="1219200" cy="457200"/>
            <a:chOff x="3024" y="1680"/>
            <a:chExt cx="768" cy="288"/>
          </a:xfrm>
        </p:grpSpPr>
        <p:sp>
          <p:nvSpPr>
            <p:cNvPr id="198694" name="AutoShape 38">
              <a:extLst>
                <a:ext uri="{FF2B5EF4-FFF2-40B4-BE49-F238E27FC236}">
                  <a16:creationId xmlns:a16="http://schemas.microsoft.com/office/drawing/2014/main" id="{4D10C685-5523-9FDC-2917-99FA9C1E7E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1680"/>
              <a:ext cx="768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695" name="Oval 39">
              <a:extLst>
                <a:ext uri="{FF2B5EF4-FFF2-40B4-BE49-F238E27FC236}">
                  <a16:creationId xmlns:a16="http://schemas.microsoft.com/office/drawing/2014/main" id="{D040DBCC-5859-A03E-C011-459E1B3552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1728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696" name="Oval 40">
              <a:extLst>
                <a:ext uri="{FF2B5EF4-FFF2-40B4-BE49-F238E27FC236}">
                  <a16:creationId xmlns:a16="http://schemas.microsoft.com/office/drawing/2014/main" id="{860F72AD-3BAF-B366-60DA-A790AC9A12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1728"/>
              <a:ext cx="192" cy="1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cxnSp>
        <p:nvCxnSpPr>
          <p:cNvPr id="198703" name="AutoShape 47">
            <a:extLst>
              <a:ext uri="{FF2B5EF4-FFF2-40B4-BE49-F238E27FC236}">
                <a16:creationId xmlns:a16="http://schemas.microsoft.com/office/drawing/2014/main" id="{7630019F-DC55-58EA-FDD5-E810DCCAC933}"/>
              </a:ext>
            </a:extLst>
          </p:cNvPr>
          <p:cNvCxnSpPr>
            <a:cxnSpLocks noChangeShapeType="1"/>
            <a:stCxn id="198685" idx="3"/>
            <a:endCxn id="198694" idx="1"/>
          </p:cNvCxnSpPr>
          <p:nvPr/>
        </p:nvCxnSpPr>
        <p:spPr bwMode="auto">
          <a:xfrm>
            <a:off x="4038600" y="2895600"/>
            <a:ext cx="22860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98706" name="Rectangle 50">
            <a:extLst>
              <a:ext uri="{FF2B5EF4-FFF2-40B4-BE49-F238E27FC236}">
                <a16:creationId xmlns:a16="http://schemas.microsoft.com/office/drawing/2014/main" id="{5AD90435-9E7D-9176-02D8-8AEA13547A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2971800"/>
            <a:ext cx="8102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50000">
                      <a:schemeClr val="accent1"/>
                    </a:gs>
                    <a:gs pos="100000">
                      <a:schemeClr val="bg1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 anchorCtr="1">
            <a:spAutoFit/>
          </a:bodyPr>
          <a:lstStyle/>
          <a:p>
            <a:pPr algn="ctr">
              <a:spcBef>
                <a:spcPct val="20000"/>
              </a:spcBef>
            </a:pPr>
            <a:endParaRPr lang="en-US" altLang="en-US" sz="2000">
              <a:solidFill>
                <a:srgbClr val="1A4422"/>
              </a:solidFill>
            </a:endParaRPr>
          </a:p>
          <a:p>
            <a:pPr algn="ctr">
              <a:spcBef>
                <a:spcPct val="20000"/>
              </a:spcBef>
              <a:buFont typeface="Symbol" pitchFamily="2" charset="2"/>
              <a:buChar char=""/>
            </a:pPr>
            <a:br>
              <a:rPr lang="en-US" altLang="en-US" sz="2000">
                <a:solidFill>
                  <a:srgbClr val="1A4422"/>
                </a:solidFill>
              </a:rPr>
            </a:br>
            <a:r>
              <a:rPr lang="en-US" altLang="en-US" sz="2000">
                <a:solidFill>
                  <a:srgbClr val="1A4422"/>
                </a:solidFill>
              </a:rPr>
              <a:t>it lumps together execution states that differ with respect to the suppressed details but are otherwise identical</a:t>
            </a:r>
          </a:p>
        </p:txBody>
      </p:sp>
      <p:grpSp>
        <p:nvGrpSpPr>
          <p:cNvPr id="198764" name="Group 108">
            <a:extLst>
              <a:ext uri="{FF2B5EF4-FFF2-40B4-BE49-F238E27FC236}">
                <a16:creationId xmlns:a16="http://schemas.microsoft.com/office/drawing/2014/main" id="{86B6D964-0C38-DC31-FEE8-D3502C5DA7A5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4648200"/>
            <a:ext cx="1219200" cy="457200"/>
            <a:chOff x="480" y="2928"/>
            <a:chExt cx="768" cy="288"/>
          </a:xfrm>
        </p:grpSpPr>
        <p:sp>
          <p:nvSpPr>
            <p:cNvPr id="198707" name="AutoShape 51">
              <a:extLst>
                <a:ext uri="{FF2B5EF4-FFF2-40B4-BE49-F238E27FC236}">
                  <a16:creationId xmlns:a16="http://schemas.microsoft.com/office/drawing/2014/main" id="{F36ED9B4-E7A3-27D6-AAC3-051FFA4635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2928"/>
              <a:ext cx="768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08" name="Oval 52">
              <a:extLst>
                <a:ext uri="{FF2B5EF4-FFF2-40B4-BE49-F238E27FC236}">
                  <a16:creationId xmlns:a16="http://schemas.microsoft.com/office/drawing/2014/main" id="{E62B2CC8-0285-C956-227E-C1B70504FB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297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09" name="Oval 53">
              <a:extLst>
                <a:ext uri="{FF2B5EF4-FFF2-40B4-BE49-F238E27FC236}">
                  <a16:creationId xmlns:a16="http://schemas.microsoft.com/office/drawing/2014/main" id="{4ECA4072-650A-32D2-B47A-2B5F306BD8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297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10" name="Oval 54">
              <a:extLst>
                <a:ext uri="{FF2B5EF4-FFF2-40B4-BE49-F238E27FC236}">
                  <a16:creationId xmlns:a16="http://schemas.microsoft.com/office/drawing/2014/main" id="{DE8EEE0A-90C7-E386-43D3-C96AEB45B0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297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98766" name="Group 110">
            <a:extLst>
              <a:ext uri="{FF2B5EF4-FFF2-40B4-BE49-F238E27FC236}">
                <a16:creationId xmlns:a16="http://schemas.microsoft.com/office/drawing/2014/main" id="{69F6449B-4B30-6220-69B0-B1364817B7EB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4648200"/>
            <a:ext cx="1219200" cy="457200"/>
            <a:chOff x="1584" y="2928"/>
            <a:chExt cx="768" cy="288"/>
          </a:xfrm>
        </p:grpSpPr>
        <p:sp>
          <p:nvSpPr>
            <p:cNvPr id="198711" name="AutoShape 55">
              <a:extLst>
                <a:ext uri="{FF2B5EF4-FFF2-40B4-BE49-F238E27FC236}">
                  <a16:creationId xmlns:a16="http://schemas.microsoft.com/office/drawing/2014/main" id="{B8AC9EDC-56DA-8E61-4177-2B32A8580A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2928"/>
              <a:ext cx="768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12" name="Oval 56">
              <a:extLst>
                <a:ext uri="{FF2B5EF4-FFF2-40B4-BE49-F238E27FC236}">
                  <a16:creationId xmlns:a16="http://schemas.microsoft.com/office/drawing/2014/main" id="{2F78F2AC-472D-2A8C-B105-A5866E48AF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297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13" name="Oval 57">
              <a:extLst>
                <a:ext uri="{FF2B5EF4-FFF2-40B4-BE49-F238E27FC236}">
                  <a16:creationId xmlns:a16="http://schemas.microsoft.com/office/drawing/2014/main" id="{F2C93656-5138-C631-B75E-B0CE690C95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297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14" name="Oval 58">
              <a:extLst>
                <a:ext uri="{FF2B5EF4-FFF2-40B4-BE49-F238E27FC236}">
                  <a16:creationId xmlns:a16="http://schemas.microsoft.com/office/drawing/2014/main" id="{72AF370E-0815-B4DC-4DDA-09B58FB847D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2976"/>
              <a:ext cx="192" cy="1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cxnSp>
        <p:nvCxnSpPr>
          <p:cNvPr id="198715" name="AutoShape 59">
            <a:extLst>
              <a:ext uri="{FF2B5EF4-FFF2-40B4-BE49-F238E27FC236}">
                <a16:creationId xmlns:a16="http://schemas.microsoft.com/office/drawing/2014/main" id="{55F2EB32-A517-BF32-0354-E0F9F4F340F6}"/>
              </a:ext>
            </a:extLst>
          </p:cNvPr>
          <p:cNvCxnSpPr>
            <a:cxnSpLocks noChangeShapeType="1"/>
            <a:stCxn id="198707" idx="3"/>
            <a:endCxn id="198711" idx="1"/>
          </p:cNvCxnSpPr>
          <p:nvPr/>
        </p:nvCxnSpPr>
        <p:spPr bwMode="auto">
          <a:xfrm>
            <a:off x="3505200" y="4876800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98765" name="Group 109">
            <a:extLst>
              <a:ext uri="{FF2B5EF4-FFF2-40B4-BE49-F238E27FC236}">
                <a16:creationId xmlns:a16="http://schemas.microsoft.com/office/drawing/2014/main" id="{42358E8A-8B8C-2AE1-648B-2852DF31C83D}"/>
              </a:ext>
            </a:extLst>
          </p:cNvPr>
          <p:cNvGrpSpPr>
            <a:grpSpLocks/>
          </p:cNvGrpSpPr>
          <p:nvPr/>
        </p:nvGrpSpPr>
        <p:grpSpPr bwMode="auto">
          <a:xfrm>
            <a:off x="2286000" y="5486400"/>
            <a:ext cx="1219200" cy="457200"/>
            <a:chOff x="480" y="3456"/>
            <a:chExt cx="768" cy="288"/>
          </a:xfrm>
        </p:grpSpPr>
        <p:sp>
          <p:nvSpPr>
            <p:cNvPr id="198716" name="AutoShape 60">
              <a:extLst>
                <a:ext uri="{FF2B5EF4-FFF2-40B4-BE49-F238E27FC236}">
                  <a16:creationId xmlns:a16="http://schemas.microsoft.com/office/drawing/2014/main" id="{64699475-D1E5-9BEE-1524-2C2066015F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0" y="3456"/>
              <a:ext cx="768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17" name="Oval 61">
              <a:extLst>
                <a:ext uri="{FF2B5EF4-FFF2-40B4-BE49-F238E27FC236}">
                  <a16:creationId xmlns:a16="http://schemas.microsoft.com/office/drawing/2014/main" id="{749B8D45-25E5-A72A-E52A-F617B52825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8" y="350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18" name="Oval 62">
              <a:extLst>
                <a:ext uri="{FF2B5EF4-FFF2-40B4-BE49-F238E27FC236}">
                  <a16:creationId xmlns:a16="http://schemas.microsoft.com/office/drawing/2014/main" id="{18182D66-EE2B-3DA0-7FA9-9BE75776E1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504"/>
              <a:ext cx="192" cy="1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19" name="Oval 63">
              <a:extLst>
                <a:ext uri="{FF2B5EF4-FFF2-40B4-BE49-F238E27FC236}">
                  <a16:creationId xmlns:a16="http://schemas.microsoft.com/office/drawing/2014/main" id="{C288283B-21B6-6B24-2D6A-C10049A356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8" y="350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98767" name="Group 111">
            <a:extLst>
              <a:ext uri="{FF2B5EF4-FFF2-40B4-BE49-F238E27FC236}">
                <a16:creationId xmlns:a16="http://schemas.microsoft.com/office/drawing/2014/main" id="{F5A7BDCD-0775-06AE-EA0C-35FC5EAE74EB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5486400"/>
            <a:ext cx="1219200" cy="457200"/>
            <a:chOff x="1584" y="3456"/>
            <a:chExt cx="768" cy="288"/>
          </a:xfrm>
        </p:grpSpPr>
        <p:sp>
          <p:nvSpPr>
            <p:cNvPr id="198720" name="AutoShape 64">
              <a:extLst>
                <a:ext uri="{FF2B5EF4-FFF2-40B4-BE49-F238E27FC236}">
                  <a16:creationId xmlns:a16="http://schemas.microsoft.com/office/drawing/2014/main" id="{DF7B3647-AC48-D01C-2745-1650B9FA50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4" y="3456"/>
              <a:ext cx="768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21" name="Oval 65">
              <a:extLst>
                <a:ext uri="{FF2B5EF4-FFF2-40B4-BE49-F238E27FC236}">
                  <a16:creationId xmlns:a16="http://schemas.microsoft.com/office/drawing/2014/main" id="{AF9F7383-D4D0-093E-2EEE-D78680E641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32" y="3504"/>
              <a:ext cx="192" cy="1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22" name="Oval 66">
              <a:extLst>
                <a:ext uri="{FF2B5EF4-FFF2-40B4-BE49-F238E27FC236}">
                  <a16:creationId xmlns:a16="http://schemas.microsoft.com/office/drawing/2014/main" id="{81F03BB1-9B36-45A8-E07B-4205E39015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72" y="3504"/>
              <a:ext cx="192" cy="1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23" name="Oval 67">
              <a:extLst>
                <a:ext uri="{FF2B5EF4-FFF2-40B4-BE49-F238E27FC236}">
                  <a16:creationId xmlns:a16="http://schemas.microsoft.com/office/drawing/2014/main" id="{72AEE474-2870-2701-B427-0DE49C3297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12" y="3504"/>
              <a:ext cx="192" cy="1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cxnSp>
        <p:nvCxnSpPr>
          <p:cNvPr id="198724" name="AutoShape 68">
            <a:extLst>
              <a:ext uri="{FF2B5EF4-FFF2-40B4-BE49-F238E27FC236}">
                <a16:creationId xmlns:a16="http://schemas.microsoft.com/office/drawing/2014/main" id="{E85C5EA9-811A-34BB-1D9A-CEE30F19C422}"/>
              </a:ext>
            </a:extLst>
          </p:cNvPr>
          <p:cNvCxnSpPr>
            <a:cxnSpLocks noChangeShapeType="1"/>
            <a:stCxn id="198716" idx="3"/>
            <a:endCxn id="198720" idx="1"/>
          </p:cNvCxnSpPr>
          <p:nvPr/>
        </p:nvCxnSpPr>
        <p:spPr bwMode="auto">
          <a:xfrm>
            <a:off x="3505200" y="5715000"/>
            <a:ext cx="5334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98762" name="Group 106">
            <a:extLst>
              <a:ext uri="{FF2B5EF4-FFF2-40B4-BE49-F238E27FC236}">
                <a16:creationId xmlns:a16="http://schemas.microsoft.com/office/drawing/2014/main" id="{99C83BD9-18B0-077D-FF88-228F92C67A38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4648200"/>
            <a:ext cx="1219200" cy="457200"/>
            <a:chOff x="4128" y="2928"/>
            <a:chExt cx="768" cy="288"/>
          </a:xfrm>
        </p:grpSpPr>
        <p:sp>
          <p:nvSpPr>
            <p:cNvPr id="198747" name="AutoShape 91">
              <a:extLst>
                <a:ext uri="{FF2B5EF4-FFF2-40B4-BE49-F238E27FC236}">
                  <a16:creationId xmlns:a16="http://schemas.microsoft.com/office/drawing/2014/main" id="{616A24F4-F977-CD16-ED20-430AE865A4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2928"/>
              <a:ext cx="768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48" name="Oval 92">
              <a:extLst>
                <a:ext uri="{FF2B5EF4-FFF2-40B4-BE49-F238E27FC236}">
                  <a16:creationId xmlns:a16="http://schemas.microsoft.com/office/drawing/2014/main" id="{D3BAA2B6-B9C1-3E29-EC22-E918263A1C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2976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50" name="Oval 94">
              <a:extLst>
                <a:ext uri="{FF2B5EF4-FFF2-40B4-BE49-F238E27FC236}">
                  <a16:creationId xmlns:a16="http://schemas.microsoft.com/office/drawing/2014/main" id="{E5C61F22-40C3-EC87-40BA-F9AA9DDD54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2976"/>
              <a:ext cx="192" cy="1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cxnSp>
        <p:nvCxnSpPr>
          <p:cNvPr id="198751" name="AutoShape 95">
            <a:extLst>
              <a:ext uri="{FF2B5EF4-FFF2-40B4-BE49-F238E27FC236}">
                <a16:creationId xmlns:a16="http://schemas.microsoft.com/office/drawing/2014/main" id="{36787761-CB30-BFC7-B541-74123278806A}"/>
              </a:ext>
            </a:extLst>
          </p:cNvPr>
          <p:cNvCxnSpPr>
            <a:cxnSpLocks noChangeShapeType="1"/>
            <a:stCxn id="198752" idx="3"/>
            <a:endCxn id="198747" idx="1"/>
          </p:cNvCxnSpPr>
          <p:nvPr/>
        </p:nvCxnSpPr>
        <p:spPr bwMode="auto">
          <a:xfrm flipV="1">
            <a:off x="7543800" y="4876800"/>
            <a:ext cx="53340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98761" name="Group 105">
            <a:extLst>
              <a:ext uri="{FF2B5EF4-FFF2-40B4-BE49-F238E27FC236}">
                <a16:creationId xmlns:a16="http://schemas.microsoft.com/office/drawing/2014/main" id="{24C52F90-C76A-CBE0-2A85-BAFFDFE2493B}"/>
              </a:ext>
            </a:extLst>
          </p:cNvPr>
          <p:cNvGrpSpPr>
            <a:grpSpLocks/>
          </p:cNvGrpSpPr>
          <p:nvPr/>
        </p:nvGrpSpPr>
        <p:grpSpPr bwMode="auto">
          <a:xfrm>
            <a:off x="6324600" y="5105400"/>
            <a:ext cx="1219200" cy="457200"/>
            <a:chOff x="3024" y="3456"/>
            <a:chExt cx="768" cy="288"/>
          </a:xfrm>
        </p:grpSpPr>
        <p:sp>
          <p:nvSpPr>
            <p:cNvPr id="198752" name="AutoShape 96">
              <a:extLst>
                <a:ext uri="{FF2B5EF4-FFF2-40B4-BE49-F238E27FC236}">
                  <a16:creationId xmlns:a16="http://schemas.microsoft.com/office/drawing/2014/main" id="{482057FB-BCEE-F95F-8AC1-92BB4DFCDB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24" y="3456"/>
              <a:ext cx="768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53" name="Oval 97">
              <a:extLst>
                <a:ext uri="{FF2B5EF4-FFF2-40B4-BE49-F238E27FC236}">
                  <a16:creationId xmlns:a16="http://schemas.microsoft.com/office/drawing/2014/main" id="{6EAABB41-3C06-7D24-27F3-528FD81E48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72" y="350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55" name="Oval 99">
              <a:extLst>
                <a:ext uri="{FF2B5EF4-FFF2-40B4-BE49-F238E27FC236}">
                  <a16:creationId xmlns:a16="http://schemas.microsoft.com/office/drawing/2014/main" id="{1B35FEF8-69FD-EB46-BCF6-888FE5E1E0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312" y="3504"/>
              <a:ext cx="192" cy="19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grpSp>
        <p:nvGrpSpPr>
          <p:cNvPr id="198763" name="Group 107">
            <a:extLst>
              <a:ext uri="{FF2B5EF4-FFF2-40B4-BE49-F238E27FC236}">
                <a16:creationId xmlns:a16="http://schemas.microsoft.com/office/drawing/2014/main" id="{60BE1E87-95C2-6597-3F90-DCDED2E09D0F}"/>
              </a:ext>
            </a:extLst>
          </p:cNvPr>
          <p:cNvGrpSpPr>
            <a:grpSpLocks/>
          </p:cNvGrpSpPr>
          <p:nvPr/>
        </p:nvGrpSpPr>
        <p:grpSpPr bwMode="auto">
          <a:xfrm>
            <a:off x="8077200" y="5486400"/>
            <a:ext cx="1219200" cy="457200"/>
            <a:chOff x="4128" y="3456"/>
            <a:chExt cx="768" cy="288"/>
          </a:xfrm>
        </p:grpSpPr>
        <p:sp>
          <p:nvSpPr>
            <p:cNvPr id="198756" name="AutoShape 100">
              <a:extLst>
                <a:ext uri="{FF2B5EF4-FFF2-40B4-BE49-F238E27FC236}">
                  <a16:creationId xmlns:a16="http://schemas.microsoft.com/office/drawing/2014/main" id="{9523D913-1022-4E1A-2D50-18F736D6F2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8" y="3456"/>
              <a:ext cx="768" cy="288"/>
            </a:xfrm>
            <a:prstGeom prst="roundRect">
              <a:avLst>
                <a:gd name="adj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bg1"/>
                      </a:gs>
                      <a:gs pos="50000">
                        <a:schemeClr val="accent1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57" name="Oval 101">
              <a:extLst>
                <a:ext uri="{FF2B5EF4-FFF2-40B4-BE49-F238E27FC236}">
                  <a16:creationId xmlns:a16="http://schemas.microsoft.com/office/drawing/2014/main" id="{FEE7D8F6-B8EF-B758-130B-8343F20C40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76" y="3504"/>
              <a:ext cx="192" cy="1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98758" name="Oval 102">
              <a:extLst>
                <a:ext uri="{FF2B5EF4-FFF2-40B4-BE49-F238E27FC236}">
                  <a16:creationId xmlns:a16="http://schemas.microsoft.com/office/drawing/2014/main" id="{529A5F88-69C3-53A4-8704-E50A6B99EC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16" y="3504"/>
              <a:ext cx="192" cy="192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 type="none" w="sm" len="sm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cxnSp>
        <p:nvCxnSpPr>
          <p:cNvPr id="198760" name="AutoShape 104">
            <a:extLst>
              <a:ext uri="{FF2B5EF4-FFF2-40B4-BE49-F238E27FC236}">
                <a16:creationId xmlns:a16="http://schemas.microsoft.com/office/drawing/2014/main" id="{2A6A233E-A0ED-80B3-9974-56A3005AD9D5}"/>
              </a:ext>
            </a:extLst>
          </p:cNvPr>
          <p:cNvCxnSpPr>
            <a:cxnSpLocks noChangeShapeType="1"/>
            <a:stCxn id="198752" idx="3"/>
            <a:endCxn id="198756" idx="1"/>
          </p:cNvCxnSpPr>
          <p:nvPr/>
        </p:nvCxnSpPr>
        <p:spPr bwMode="auto">
          <a:xfrm>
            <a:off x="7543800" y="5334000"/>
            <a:ext cx="5334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>
            <a:extLst>
              <a:ext uri="{FF2B5EF4-FFF2-40B4-BE49-F238E27FC236}">
                <a16:creationId xmlns:a16="http://schemas.microsoft.com/office/drawing/2014/main" id="{B958C746-5942-3668-8074-311715213E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(Intraprocedural) Control Flow Graph</a:t>
            </a:r>
          </a:p>
        </p:txBody>
      </p:sp>
      <p:sp>
        <p:nvSpPr>
          <p:cNvPr id="248835" name="Rectangle 3">
            <a:extLst>
              <a:ext uri="{FF2B5EF4-FFF2-40B4-BE49-F238E27FC236}">
                <a16:creationId xmlns:a16="http://schemas.microsoft.com/office/drawing/2014/main" id="{076C6E61-A01B-43BF-2EAB-54798233B26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nodes = regions of source code (basic blocks)</a:t>
            </a:r>
          </a:p>
          <a:p>
            <a:pPr lvl="1"/>
            <a:r>
              <a:rPr lang="en-US" altLang="en-US"/>
              <a:t>Basic block = maximal program region with a single entry and single exit point</a:t>
            </a:r>
          </a:p>
          <a:p>
            <a:pPr lvl="1"/>
            <a:r>
              <a:rPr lang="en-US" altLang="en-US"/>
              <a:t>Often statements are grouped in single regions to get a compact model</a:t>
            </a:r>
          </a:p>
          <a:p>
            <a:pPr lvl="1"/>
            <a:r>
              <a:rPr lang="en-US" altLang="en-US"/>
              <a:t>Sometime single statements are broken into more than one node to model control flow within the statement</a:t>
            </a:r>
          </a:p>
          <a:p>
            <a:r>
              <a:rPr lang="en-US" altLang="en-US"/>
              <a:t>directed edges = possibility that program execution proceeds from the end of one region directly to the beginning of another</a:t>
            </a:r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1C488536-E793-BCF4-88E2-332C8F130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Adapted Stuart Anderson from (c) 2007 Mauro Pezzè &amp; Michal Young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37B53118-66B2-CA69-0C1E-9AF6F5337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altLang="en-US"/>
              <a:t> Ch 5, slide </a:t>
            </a:r>
            <a:fld id="{935EC488-D77A-DE4C-957C-39EFA147E0F1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plat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20103</TotalTime>
  <Words>1778</Words>
  <Application>Microsoft Macintosh PowerPoint</Application>
  <PresentationFormat>Widescreen</PresentationFormat>
  <Paragraphs>313</Paragraphs>
  <Slides>20</Slides>
  <Notes>13</Notes>
  <HiddenSlides>1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30" baseType="lpstr">
      <vt:lpstr>Arial</vt:lpstr>
      <vt:lpstr>Tahoma</vt:lpstr>
      <vt:lpstr>Verdana</vt:lpstr>
      <vt:lpstr>Trebuchet MS</vt:lpstr>
      <vt:lpstr>Symbol</vt:lpstr>
      <vt:lpstr>Times</vt:lpstr>
      <vt:lpstr>Arial Narrow</vt:lpstr>
      <vt:lpstr>Monaco</vt:lpstr>
      <vt:lpstr>ヒラギノ角ゴ Pro W3</vt:lpstr>
      <vt:lpstr>Template</vt:lpstr>
      <vt:lpstr>Finite Models</vt:lpstr>
      <vt:lpstr>Learning objectives</vt:lpstr>
      <vt:lpstr>Properties of Models</vt:lpstr>
      <vt:lpstr>Models approximate/abstract</vt:lpstr>
      <vt:lpstr>Graph Representations: directed graphs</vt:lpstr>
      <vt:lpstr>Graph Representations: labels and code</vt:lpstr>
      <vt:lpstr>Multidimensional Graph Representations</vt:lpstr>
      <vt:lpstr>Finite Abstraction of Behavior</vt:lpstr>
      <vt:lpstr>(Intraprocedural) Control Flow Graph</vt:lpstr>
      <vt:lpstr>Example of Control Flow Graph </vt:lpstr>
      <vt:lpstr>Linear Code Sequence and Jump (LCSJ)</vt:lpstr>
      <vt:lpstr>Interprocedural control flow graph</vt:lpstr>
      <vt:lpstr>Overestimating the calls relation</vt:lpstr>
      <vt:lpstr>Contex Insensitive Call graphs </vt:lpstr>
      <vt:lpstr>Contex Sensitive Call graphs </vt:lpstr>
      <vt:lpstr>Context Sensitive CFG exponential growth</vt:lpstr>
      <vt:lpstr>Finite state machines</vt:lpstr>
      <vt:lpstr>Using Models to Reason about System Properties</vt:lpstr>
      <vt:lpstr>Abstraction Function</vt:lpstr>
      <vt:lpstr>Summary</vt:lpstr>
    </vt:vector>
  </TitlesOfParts>
  <Company>disco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Test and Analysis in a Nutshell</dc:title>
  <dc:creator>Mauro Pezzè</dc:creator>
  <cp:lastModifiedBy>Stuart Anderson</cp:lastModifiedBy>
  <cp:revision>106</cp:revision>
  <dcterms:created xsi:type="dcterms:W3CDTF">2003-05-28T13:34:15Z</dcterms:created>
  <dcterms:modified xsi:type="dcterms:W3CDTF">2022-10-15T16:59:27Z</dcterms:modified>
</cp:coreProperties>
</file>