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18"/>
  </p:notesMasterIdLst>
  <p:handoutMasterIdLst>
    <p:handoutMasterId r:id="rId19"/>
  </p:handoutMasterIdLst>
  <p:sldIdLst>
    <p:sldId id="256" r:id="rId2"/>
    <p:sldId id="257" r:id="rId3"/>
    <p:sldId id="271" r:id="rId4"/>
    <p:sldId id="272" r:id="rId5"/>
    <p:sldId id="267" r:id="rId6"/>
    <p:sldId id="275" r:id="rId7"/>
    <p:sldId id="263" r:id="rId8"/>
    <p:sldId id="264" r:id="rId9"/>
    <p:sldId id="268" r:id="rId10"/>
    <p:sldId id="269" r:id="rId11"/>
    <p:sldId id="273" r:id="rId12"/>
    <p:sldId id="274" r:id="rId13"/>
    <p:sldId id="265" r:id="rId14"/>
    <p:sldId id="270" r:id="rId15"/>
    <p:sldId id="276" r:id="rId16"/>
    <p:sldId id="262" r:id="rId17"/>
  </p:sldIdLst>
  <p:sldSz cx="12192000" cy="6858000"/>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68" autoAdjust="0"/>
    <p:restoredTop sz="75578" autoAdjust="0"/>
  </p:normalViewPr>
  <p:slideViewPr>
    <p:cSldViewPr>
      <p:cViewPr varScale="1">
        <p:scale>
          <a:sx n="78" d="100"/>
          <a:sy n="78" d="100"/>
        </p:scale>
        <p:origin x="192" y="53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1970" name="Rectangle 2">
            <a:extLst>
              <a:ext uri="{FF2B5EF4-FFF2-40B4-BE49-F238E27FC236}">
                <a16:creationId xmlns:a16="http://schemas.microsoft.com/office/drawing/2014/main" id="{646F3139-3708-1364-EB96-BE8EBA94AF3F}"/>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it-IT" altLang="en-US"/>
          </a:p>
        </p:txBody>
      </p:sp>
      <p:sp>
        <p:nvSpPr>
          <p:cNvPr id="211971" name="Rectangle 3">
            <a:extLst>
              <a:ext uri="{FF2B5EF4-FFF2-40B4-BE49-F238E27FC236}">
                <a16:creationId xmlns:a16="http://schemas.microsoft.com/office/drawing/2014/main" id="{DF67848F-9CD8-E7C8-B53D-C5EC53C2E00B}"/>
              </a:ext>
            </a:extLst>
          </p:cNvPr>
          <p:cNvSpPr>
            <a:spLocks noGrp="1" noChangeArrowheads="1"/>
          </p:cNvSpPr>
          <p:nvPr>
            <p:ph type="dt" sz="quarter"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it-IT" altLang="en-US"/>
          </a:p>
        </p:txBody>
      </p:sp>
      <p:sp>
        <p:nvSpPr>
          <p:cNvPr id="211972" name="Rectangle 4">
            <a:extLst>
              <a:ext uri="{FF2B5EF4-FFF2-40B4-BE49-F238E27FC236}">
                <a16:creationId xmlns:a16="http://schemas.microsoft.com/office/drawing/2014/main" id="{5A61F868-0551-CBF4-DFE8-908B0216524B}"/>
              </a:ext>
            </a:extLst>
          </p:cNvPr>
          <p:cNvSpPr>
            <a:spLocks noGrp="1" noChangeArrowheads="1"/>
          </p:cNvSpPr>
          <p:nvPr>
            <p:ph type="ftr" sz="quarter" idx="2"/>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it-IT" altLang="en-US"/>
          </a:p>
        </p:txBody>
      </p:sp>
      <p:sp>
        <p:nvSpPr>
          <p:cNvPr id="211973" name="Rectangle 5">
            <a:extLst>
              <a:ext uri="{FF2B5EF4-FFF2-40B4-BE49-F238E27FC236}">
                <a16:creationId xmlns:a16="http://schemas.microsoft.com/office/drawing/2014/main" id="{9F80082E-C734-B867-AAB9-30D4E3913FA2}"/>
              </a:ext>
            </a:extLst>
          </p:cNvPr>
          <p:cNvSpPr>
            <a:spLocks noGrp="1" noChangeArrowheads="1"/>
          </p:cNvSpPr>
          <p:nvPr>
            <p:ph type="sldNum" sz="quarter" idx="3"/>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8DF36F74-89C8-024C-921D-186D10A7FB0F}" type="slidenum">
              <a:rPr lang="it-IT" altLang="en-US"/>
              <a:pPr/>
              <a:t>‹#›</a:t>
            </a:fld>
            <a:endParaRPr lang="it-IT"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C395D02B-6815-EFA4-BCC0-AD67E2610AE1}"/>
              </a:ext>
            </a:extLst>
          </p:cNvPr>
          <p:cNvSpPr>
            <a:spLocks noGrp="1" noChangeArrowheads="1"/>
          </p:cNvSpPr>
          <p:nvPr>
            <p:ph type="hdr" sz="quarter"/>
          </p:nvPr>
        </p:nvSpPr>
        <p:spPr bwMode="auto">
          <a:xfrm>
            <a:off x="0"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defTabSz="990600">
              <a:defRPr sz="1300" u="none"/>
            </a:lvl1pPr>
          </a:lstStyle>
          <a:p>
            <a:endParaRPr lang="en-US" altLang="en-US"/>
          </a:p>
        </p:txBody>
      </p:sp>
      <p:sp>
        <p:nvSpPr>
          <p:cNvPr id="83971" name="Rectangle 3">
            <a:extLst>
              <a:ext uri="{FF2B5EF4-FFF2-40B4-BE49-F238E27FC236}">
                <a16:creationId xmlns:a16="http://schemas.microsoft.com/office/drawing/2014/main" id="{069A031A-6F3E-4400-1DD8-7A65B1929FA0}"/>
              </a:ext>
            </a:extLst>
          </p:cNvPr>
          <p:cNvSpPr>
            <a:spLocks noGrp="1" noChangeArrowheads="1"/>
          </p:cNvSpPr>
          <p:nvPr>
            <p:ph type="dt" idx="1"/>
          </p:nvPr>
        </p:nvSpPr>
        <p:spPr bwMode="auto">
          <a:xfrm>
            <a:off x="4021138" y="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defTabSz="990600">
              <a:defRPr sz="1300" u="none"/>
            </a:lvl1pPr>
          </a:lstStyle>
          <a:p>
            <a:endParaRPr lang="en-US" altLang="en-US"/>
          </a:p>
        </p:txBody>
      </p:sp>
      <p:sp>
        <p:nvSpPr>
          <p:cNvPr id="83972" name="Rectangle 4">
            <a:extLst>
              <a:ext uri="{FF2B5EF4-FFF2-40B4-BE49-F238E27FC236}">
                <a16:creationId xmlns:a16="http://schemas.microsoft.com/office/drawing/2014/main" id="{44997B31-F7CF-2ECF-A9C0-90DF36918597}"/>
              </a:ext>
            </a:extLst>
          </p:cNvPr>
          <p:cNvSpPr>
            <a:spLocks noRot="1" noChangeArrowheads="1" noTextEdit="1"/>
          </p:cNvSpPr>
          <p:nvPr>
            <p:ph type="sldImg" idx="2"/>
          </p:nvPr>
        </p:nvSpPr>
        <p:spPr bwMode="auto">
          <a:xfrm>
            <a:off x="139700" y="768350"/>
            <a:ext cx="6819900"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3973" name="Rectangle 5">
            <a:extLst>
              <a:ext uri="{FF2B5EF4-FFF2-40B4-BE49-F238E27FC236}">
                <a16:creationId xmlns:a16="http://schemas.microsoft.com/office/drawing/2014/main" id="{51D1016B-AAC9-D906-5092-C8FF376B9147}"/>
              </a:ext>
            </a:extLst>
          </p:cNvPr>
          <p:cNvSpPr>
            <a:spLocks noGrp="1" noChangeArrowheads="1"/>
          </p:cNvSpPr>
          <p:nvPr>
            <p:ph type="body" sz="quarter" idx="3"/>
          </p:nvPr>
        </p:nvSpPr>
        <p:spPr bwMode="auto">
          <a:xfrm>
            <a:off x="709613" y="4860925"/>
            <a:ext cx="5680075" cy="4605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3974" name="Rectangle 6">
            <a:extLst>
              <a:ext uri="{FF2B5EF4-FFF2-40B4-BE49-F238E27FC236}">
                <a16:creationId xmlns:a16="http://schemas.microsoft.com/office/drawing/2014/main" id="{5C72B797-70A7-A7D8-F179-110FD9316C80}"/>
              </a:ext>
            </a:extLst>
          </p:cNvPr>
          <p:cNvSpPr>
            <a:spLocks noGrp="1" noChangeArrowheads="1"/>
          </p:cNvSpPr>
          <p:nvPr>
            <p:ph type="ftr" sz="quarter" idx="4"/>
          </p:nvPr>
        </p:nvSpPr>
        <p:spPr bwMode="auto">
          <a:xfrm>
            <a:off x="0"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defTabSz="990600">
              <a:defRPr sz="1300" u="none"/>
            </a:lvl1pPr>
          </a:lstStyle>
          <a:p>
            <a:endParaRPr lang="en-US" altLang="en-US"/>
          </a:p>
        </p:txBody>
      </p:sp>
      <p:sp>
        <p:nvSpPr>
          <p:cNvPr id="83975" name="Rectangle 7">
            <a:extLst>
              <a:ext uri="{FF2B5EF4-FFF2-40B4-BE49-F238E27FC236}">
                <a16:creationId xmlns:a16="http://schemas.microsoft.com/office/drawing/2014/main" id="{4D2B47C5-A4AC-FF5D-66FA-649D6FF537B2}"/>
              </a:ext>
            </a:extLst>
          </p:cNvPr>
          <p:cNvSpPr>
            <a:spLocks noGrp="1" noChangeArrowheads="1"/>
          </p:cNvSpPr>
          <p:nvPr>
            <p:ph type="sldNum" sz="quarter" idx="5"/>
          </p:nvPr>
        </p:nvSpPr>
        <p:spPr bwMode="auto">
          <a:xfrm>
            <a:off x="4021138" y="9721850"/>
            <a:ext cx="3076575"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defTabSz="990600">
              <a:defRPr sz="1300" u="none"/>
            </a:lvl1pPr>
          </a:lstStyle>
          <a:p>
            <a:fld id="{6E3331A7-54C0-5845-99FB-0D3856B4389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72853DD-FB35-D0C3-CBFB-1DEDEB921097}"/>
              </a:ext>
            </a:extLst>
          </p:cNvPr>
          <p:cNvSpPr>
            <a:spLocks noGrp="1" noChangeArrowheads="1"/>
          </p:cNvSpPr>
          <p:nvPr>
            <p:ph type="sldNum" sz="quarter" idx="5"/>
          </p:nvPr>
        </p:nvSpPr>
        <p:spPr>
          <a:ln/>
        </p:spPr>
        <p:txBody>
          <a:bodyPr/>
          <a:lstStyle/>
          <a:p>
            <a:fld id="{3CE31EF8-025E-4F4E-A053-C12CBD947D49}" type="slidenum">
              <a:rPr lang="en-US" altLang="en-US"/>
              <a:pPr/>
              <a:t>1</a:t>
            </a:fld>
            <a:endParaRPr lang="en-US" altLang="en-US"/>
          </a:p>
        </p:txBody>
      </p:sp>
      <p:sp>
        <p:nvSpPr>
          <p:cNvPr id="239618" name="Rectangle 2">
            <a:extLst>
              <a:ext uri="{FF2B5EF4-FFF2-40B4-BE49-F238E27FC236}">
                <a16:creationId xmlns:a16="http://schemas.microsoft.com/office/drawing/2014/main" id="{DA56FF00-465B-59B8-2ECC-C2294F5FA014}"/>
              </a:ext>
            </a:extLst>
          </p:cNvPr>
          <p:cNvSpPr>
            <a:spLocks noRot="1" noChangeArrowheads="1" noTextEdit="1"/>
          </p:cNvSpPr>
          <p:nvPr>
            <p:ph type="sldImg"/>
          </p:nvPr>
        </p:nvSpPr>
        <p:spPr>
          <a:xfrm>
            <a:off x="992188" y="768350"/>
            <a:ext cx="5114925" cy="3836988"/>
          </a:xfrm>
          <a:ln/>
        </p:spPr>
      </p:sp>
      <p:sp>
        <p:nvSpPr>
          <p:cNvPr id="239619" name="Rectangle 3">
            <a:extLst>
              <a:ext uri="{FF2B5EF4-FFF2-40B4-BE49-F238E27FC236}">
                <a16:creationId xmlns:a16="http://schemas.microsoft.com/office/drawing/2014/main" id="{8E2AFD7C-1F82-9EA3-82A6-FFC7F3BC0474}"/>
              </a:ext>
            </a:extLst>
          </p:cNvPr>
          <p:cNvSpPr>
            <a:spLocks noGrp="1" noChangeArrowheads="1"/>
          </p:cNvSpPr>
          <p:nvPr>
            <p:ph type="body" idx="1"/>
          </p:nvPr>
        </p:nvSpPr>
        <p:spPr/>
        <p:txBody>
          <a:bodyPr/>
          <a:lstStyle/>
          <a:p>
            <a:endParaRPr lang="it-IT"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Use the informatics forum as an example</a:t>
            </a:r>
          </a:p>
        </p:txBody>
      </p:sp>
      <p:sp>
        <p:nvSpPr>
          <p:cNvPr id="4" name="Slide Number Placeholder 3"/>
          <p:cNvSpPr>
            <a:spLocks noGrp="1"/>
          </p:cNvSpPr>
          <p:nvPr>
            <p:ph type="sldNum" sz="quarter" idx="5"/>
          </p:nvPr>
        </p:nvSpPr>
        <p:spPr/>
        <p:txBody>
          <a:bodyPr/>
          <a:lstStyle/>
          <a:p>
            <a:fld id="{6E3331A7-54C0-5845-99FB-0D3856B43895}" type="slidenum">
              <a:rPr lang="en-US" altLang="en-US" smtClean="0"/>
              <a:pPr/>
              <a:t>6</a:t>
            </a:fld>
            <a:endParaRPr lang="en-US" altLang="en-US"/>
          </a:p>
        </p:txBody>
      </p:sp>
    </p:spTree>
    <p:extLst>
      <p:ext uri="{BB962C8B-B14F-4D97-AF65-F5344CB8AC3E}">
        <p14:creationId xmlns:p14="http://schemas.microsoft.com/office/powerpoint/2010/main" val="2031757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B05339A0-7213-7845-A72B-D6062AC9298F}" type="datetime1">
              <a:rPr lang="en-GB" smtClean="0"/>
              <a:t>04/11/2022</a:t>
            </a:fld>
            <a:endParaRPr lang="en-US" dirty="0"/>
          </a:p>
        </p:txBody>
      </p:sp>
      <p:sp>
        <p:nvSpPr>
          <p:cNvPr id="5" name="Footer Placeholder 4"/>
          <p:cNvSpPr>
            <a:spLocks noGrp="1"/>
          </p:cNvSpPr>
          <p:nvPr>
            <p:ph type="ftr" sz="quarter" idx="11"/>
          </p:nvPr>
        </p:nvSpPr>
        <p:spPr/>
        <p:txBody>
          <a:bodyPr/>
          <a:lstStyle/>
          <a:p>
            <a:r>
              <a:rPr lang="en-US" altLang="en-US"/>
              <a:t>Updatated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9, slide </a:t>
            </a:r>
            <a:fld id="{A6054A1F-518F-204F-B86B-FF32C17AF971}" type="slidenum">
              <a:rPr lang="en-US" altLang="en-US" smtClean="0"/>
              <a:pPr/>
              <a:t>‹#›</a:t>
            </a:fld>
            <a:endParaRPr lang="en-US" altLang="en-US"/>
          </a:p>
        </p:txBody>
      </p:sp>
    </p:spTree>
    <p:extLst>
      <p:ext uri="{BB962C8B-B14F-4D97-AF65-F5344CB8AC3E}">
        <p14:creationId xmlns:p14="http://schemas.microsoft.com/office/powerpoint/2010/main" val="378855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075ACF80-5021-A84B-A61B-DF63F072E8B3}" type="datetime1">
              <a:rPr lang="en-GB" smtClean="0"/>
              <a:t>04/11/2022</a:t>
            </a:fld>
            <a:endParaRPr lang="en-US" dirty="0"/>
          </a:p>
        </p:txBody>
      </p:sp>
      <p:sp>
        <p:nvSpPr>
          <p:cNvPr id="5" name="Footer Placeholder 4"/>
          <p:cNvSpPr>
            <a:spLocks noGrp="1"/>
          </p:cNvSpPr>
          <p:nvPr>
            <p:ph type="ftr" sz="quarter" idx="11"/>
          </p:nvPr>
        </p:nvSpPr>
        <p:spPr/>
        <p:txBody>
          <a:bodyPr/>
          <a:lstStyle/>
          <a:p>
            <a:r>
              <a:rPr lang="en-US" altLang="en-US"/>
              <a:t>Updatated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9, slide </a:t>
            </a:r>
            <a:fld id="{72CA0DFC-44FC-6148-BE7F-4C9386B65EC3}" type="slidenum">
              <a:rPr lang="en-US" altLang="en-US" smtClean="0"/>
              <a:pPr/>
              <a:t>‹#›</a:t>
            </a:fld>
            <a:endParaRPr lang="en-US" altLang="en-US"/>
          </a:p>
        </p:txBody>
      </p:sp>
    </p:spTree>
    <p:extLst>
      <p:ext uri="{BB962C8B-B14F-4D97-AF65-F5344CB8AC3E}">
        <p14:creationId xmlns:p14="http://schemas.microsoft.com/office/powerpoint/2010/main" val="1474924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9987D34-AD93-1940-BA0A-F628011588DE}" type="datetime1">
              <a:rPr lang="en-GB" smtClean="0"/>
              <a:t>04/11/2022</a:t>
            </a:fld>
            <a:endParaRPr lang="en-US" dirty="0"/>
          </a:p>
        </p:txBody>
      </p:sp>
      <p:sp>
        <p:nvSpPr>
          <p:cNvPr id="5" name="Footer Placeholder 4"/>
          <p:cNvSpPr>
            <a:spLocks noGrp="1"/>
          </p:cNvSpPr>
          <p:nvPr>
            <p:ph type="ftr" sz="quarter" idx="11"/>
          </p:nvPr>
        </p:nvSpPr>
        <p:spPr/>
        <p:txBody>
          <a:bodyPr/>
          <a:lstStyle/>
          <a:p>
            <a:r>
              <a:rPr lang="en-US" altLang="en-US"/>
              <a:t>Updatated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9, slide </a:t>
            </a:r>
            <a:fld id="{CB5D367B-862B-4A4E-B003-4FE3444BD308}" type="slidenum">
              <a:rPr lang="en-US" altLang="en-US" smtClean="0"/>
              <a:pPr/>
              <a:t>‹#›</a:t>
            </a:fld>
            <a:endParaRPr lang="en-US" altLang="en-US"/>
          </a:p>
        </p:txBody>
      </p:sp>
    </p:spTree>
    <p:extLst>
      <p:ext uri="{BB962C8B-B14F-4D97-AF65-F5344CB8AC3E}">
        <p14:creationId xmlns:p14="http://schemas.microsoft.com/office/powerpoint/2010/main" val="2494564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EFBCA8B-8A84-CE46-B266-A6E0A40DD423}" type="datetime1">
              <a:rPr lang="en-GB" smtClean="0"/>
              <a:t>04/11/2022</a:t>
            </a:fld>
            <a:endParaRPr lang="en-US" dirty="0"/>
          </a:p>
        </p:txBody>
      </p:sp>
      <p:sp>
        <p:nvSpPr>
          <p:cNvPr id="5" name="Footer Placeholder 4"/>
          <p:cNvSpPr>
            <a:spLocks noGrp="1"/>
          </p:cNvSpPr>
          <p:nvPr>
            <p:ph type="ftr" sz="quarter" idx="11"/>
          </p:nvPr>
        </p:nvSpPr>
        <p:spPr/>
        <p:txBody>
          <a:bodyPr/>
          <a:lstStyle/>
          <a:p>
            <a:r>
              <a:rPr lang="en-US" altLang="en-US"/>
              <a:t>Updatated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9, slide </a:t>
            </a:r>
            <a:fld id="{830AFE52-A1F4-BE44-9DBC-4D5B8CD46622}" type="slidenum">
              <a:rPr lang="en-US" altLang="en-US" smtClean="0"/>
              <a:pPr/>
              <a:t>‹#›</a:t>
            </a:fld>
            <a:endParaRPr lang="en-US" altLang="en-US"/>
          </a:p>
        </p:txBody>
      </p:sp>
    </p:spTree>
    <p:extLst>
      <p:ext uri="{BB962C8B-B14F-4D97-AF65-F5344CB8AC3E}">
        <p14:creationId xmlns:p14="http://schemas.microsoft.com/office/powerpoint/2010/main" val="4160369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F05CE2E6-04FD-5B41-80B8-F7C82F178AF0}" type="datetime1">
              <a:rPr lang="en-GB" smtClean="0"/>
              <a:t>04/11/2022</a:t>
            </a:fld>
            <a:endParaRPr lang="en-US" dirty="0"/>
          </a:p>
        </p:txBody>
      </p:sp>
      <p:sp>
        <p:nvSpPr>
          <p:cNvPr id="5" name="Footer Placeholder 4"/>
          <p:cNvSpPr>
            <a:spLocks noGrp="1"/>
          </p:cNvSpPr>
          <p:nvPr>
            <p:ph type="ftr" sz="quarter" idx="11"/>
          </p:nvPr>
        </p:nvSpPr>
        <p:spPr/>
        <p:txBody>
          <a:bodyPr/>
          <a:lstStyle/>
          <a:p>
            <a:r>
              <a:rPr lang="en-US" altLang="en-US"/>
              <a:t>Updatated Stuart Anderson (c) 2007 Mauro Pezzè &amp; Michal Young</a:t>
            </a:r>
          </a:p>
        </p:txBody>
      </p:sp>
      <p:sp>
        <p:nvSpPr>
          <p:cNvPr id="6" name="Slide Number Placeholder 5"/>
          <p:cNvSpPr>
            <a:spLocks noGrp="1"/>
          </p:cNvSpPr>
          <p:nvPr>
            <p:ph type="sldNum" sz="quarter" idx="12"/>
          </p:nvPr>
        </p:nvSpPr>
        <p:spPr/>
        <p:txBody>
          <a:bodyPr/>
          <a:lstStyle/>
          <a:p>
            <a:r>
              <a:rPr lang="en-US" altLang="en-US"/>
              <a:t> Ch 9, slide </a:t>
            </a:r>
            <a:fld id="{2496430E-1A00-0B4A-AF63-D1983F45F4DB}" type="slidenum">
              <a:rPr lang="en-US" altLang="en-US" smtClean="0"/>
              <a:pPr/>
              <a:t>‹#›</a:t>
            </a:fld>
            <a:endParaRPr lang="en-US" altLang="en-US"/>
          </a:p>
        </p:txBody>
      </p:sp>
    </p:spTree>
    <p:extLst>
      <p:ext uri="{BB962C8B-B14F-4D97-AF65-F5344CB8AC3E}">
        <p14:creationId xmlns:p14="http://schemas.microsoft.com/office/powerpoint/2010/main" val="2821288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A2A0F0A6-A911-FA45-8E4F-409DF88B5642}" type="datetime1">
              <a:rPr lang="en-GB" smtClean="0"/>
              <a:t>04/11/2022</a:t>
            </a:fld>
            <a:endParaRPr lang="en-US" dirty="0"/>
          </a:p>
        </p:txBody>
      </p:sp>
      <p:sp>
        <p:nvSpPr>
          <p:cNvPr id="6" name="Footer Placeholder 5"/>
          <p:cNvSpPr>
            <a:spLocks noGrp="1"/>
          </p:cNvSpPr>
          <p:nvPr>
            <p:ph type="ftr" sz="quarter" idx="11"/>
          </p:nvPr>
        </p:nvSpPr>
        <p:spPr/>
        <p:txBody>
          <a:bodyPr/>
          <a:lstStyle/>
          <a:p>
            <a:r>
              <a:rPr lang="en-US" altLang="en-US"/>
              <a:t>Updatated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9, slide </a:t>
            </a:r>
            <a:fld id="{8F3D3A5B-69D1-324A-A556-29F1CB4558A5}" type="slidenum">
              <a:rPr lang="en-US" altLang="en-US" smtClean="0"/>
              <a:pPr/>
              <a:t>‹#›</a:t>
            </a:fld>
            <a:endParaRPr lang="en-US" altLang="en-US"/>
          </a:p>
        </p:txBody>
      </p:sp>
    </p:spTree>
    <p:extLst>
      <p:ext uri="{BB962C8B-B14F-4D97-AF65-F5344CB8AC3E}">
        <p14:creationId xmlns:p14="http://schemas.microsoft.com/office/powerpoint/2010/main" val="2448644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A22D497-9121-A544-834C-230A367BE40B}" type="datetime1">
              <a:rPr lang="en-GB" smtClean="0"/>
              <a:t>04/11/2022</a:t>
            </a:fld>
            <a:endParaRPr lang="en-US" dirty="0"/>
          </a:p>
        </p:txBody>
      </p:sp>
      <p:sp>
        <p:nvSpPr>
          <p:cNvPr id="8" name="Footer Placeholder 7"/>
          <p:cNvSpPr>
            <a:spLocks noGrp="1"/>
          </p:cNvSpPr>
          <p:nvPr>
            <p:ph type="ftr" sz="quarter" idx="11"/>
          </p:nvPr>
        </p:nvSpPr>
        <p:spPr/>
        <p:txBody>
          <a:bodyPr/>
          <a:lstStyle/>
          <a:p>
            <a:r>
              <a:rPr lang="en-US" altLang="en-US"/>
              <a:t>Updatated Stuart Anderson (c) 2007 Mauro Pezzè &amp; Michal Young</a:t>
            </a:r>
          </a:p>
        </p:txBody>
      </p:sp>
      <p:sp>
        <p:nvSpPr>
          <p:cNvPr id="9" name="Slide Number Placeholder 8"/>
          <p:cNvSpPr>
            <a:spLocks noGrp="1"/>
          </p:cNvSpPr>
          <p:nvPr>
            <p:ph type="sldNum" sz="quarter" idx="12"/>
          </p:nvPr>
        </p:nvSpPr>
        <p:spPr/>
        <p:txBody>
          <a:bodyPr/>
          <a:lstStyle/>
          <a:p>
            <a:r>
              <a:rPr lang="en-US" altLang="en-US"/>
              <a:t> Ch 9, slide </a:t>
            </a:r>
            <a:fld id="{1458D244-A62B-3744-B1A8-BE99D86C658F}" type="slidenum">
              <a:rPr lang="en-US" altLang="en-US" smtClean="0"/>
              <a:pPr/>
              <a:t>‹#›</a:t>
            </a:fld>
            <a:endParaRPr lang="en-US" altLang="en-US"/>
          </a:p>
        </p:txBody>
      </p:sp>
    </p:spTree>
    <p:extLst>
      <p:ext uri="{BB962C8B-B14F-4D97-AF65-F5344CB8AC3E}">
        <p14:creationId xmlns:p14="http://schemas.microsoft.com/office/powerpoint/2010/main" val="2120000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BD358AD-B27B-3E4D-9497-9177BE1C37ED}" type="datetime1">
              <a:rPr lang="en-GB" smtClean="0"/>
              <a:t>04/11/2022</a:t>
            </a:fld>
            <a:endParaRPr lang="en-US" dirty="0"/>
          </a:p>
        </p:txBody>
      </p:sp>
      <p:sp>
        <p:nvSpPr>
          <p:cNvPr id="4" name="Footer Placeholder 3"/>
          <p:cNvSpPr>
            <a:spLocks noGrp="1"/>
          </p:cNvSpPr>
          <p:nvPr>
            <p:ph type="ftr" sz="quarter" idx="11"/>
          </p:nvPr>
        </p:nvSpPr>
        <p:spPr/>
        <p:txBody>
          <a:bodyPr/>
          <a:lstStyle/>
          <a:p>
            <a:r>
              <a:rPr lang="en-US" altLang="en-US"/>
              <a:t>Updatated Stuart Anderson (c) 2007 Mauro Pezzè &amp; Michal Young</a:t>
            </a:r>
          </a:p>
        </p:txBody>
      </p:sp>
      <p:sp>
        <p:nvSpPr>
          <p:cNvPr id="5" name="Slide Number Placeholder 4"/>
          <p:cNvSpPr>
            <a:spLocks noGrp="1"/>
          </p:cNvSpPr>
          <p:nvPr>
            <p:ph type="sldNum" sz="quarter" idx="12"/>
          </p:nvPr>
        </p:nvSpPr>
        <p:spPr/>
        <p:txBody>
          <a:bodyPr/>
          <a:lstStyle/>
          <a:p>
            <a:r>
              <a:rPr lang="en-US" altLang="en-US"/>
              <a:t> Ch 9, slide </a:t>
            </a:r>
            <a:fld id="{8FE98891-A954-2547-B27E-7697C0786372}" type="slidenum">
              <a:rPr lang="en-US" altLang="en-US" smtClean="0"/>
              <a:pPr/>
              <a:t>‹#›</a:t>
            </a:fld>
            <a:endParaRPr lang="en-US" altLang="en-US"/>
          </a:p>
        </p:txBody>
      </p:sp>
    </p:spTree>
    <p:extLst>
      <p:ext uri="{BB962C8B-B14F-4D97-AF65-F5344CB8AC3E}">
        <p14:creationId xmlns:p14="http://schemas.microsoft.com/office/powerpoint/2010/main" val="3764526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416F4-C366-CF41-A544-23AF23A90BD9}" type="datetime1">
              <a:rPr lang="en-GB" smtClean="0"/>
              <a:t>04/11/2022</a:t>
            </a:fld>
            <a:endParaRPr lang="en-US" dirty="0"/>
          </a:p>
        </p:txBody>
      </p:sp>
      <p:sp>
        <p:nvSpPr>
          <p:cNvPr id="3" name="Footer Placeholder 2"/>
          <p:cNvSpPr>
            <a:spLocks noGrp="1"/>
          </p:cNvSpPr>
          <p:nvPr>
            <p:ph type="ftr" sz="quarter" idx="11"/>
          </p:nvPr>
        </p:nvSpPr>
        <p:spPr/>
        <p:txBody>
          <a:bodyPr/>
          <a:lstStyle/>
          <a:p>
            <a:r>
              <a:rPr lang="en-US" altLang="en-US"/>
              <a:t>Updatated Stuart Anderson (c) 2007 Mauro Pezzè &amp; Michal Young</a:t>
            </a:r>
          </a:p>
        </p:txBody>
      </p:sp>
      <p:sp>
        <p:nvSpPr>
          <p:cNvPr id="4" name="Slide Number Placeholder 3"/>
          <p:cNvSpPr>
            <a:spLocks noGrp="1"/>
          </p:cNvSpPr>
          <p:nvPr>
            <p:ph type="sldNum" sz="quarter" idx="12"/>
          </p:nvPr>
        </p:nvSpPr>
        <p:spPr/>
        <p:txBody>
          <a:bodyPr/>
          <a:lstStyle/>
          <a:p>
            <a:r>
              <a:rPr lang="en-US" altLang="en-US"/>
              <a:t> Ch 9, slide </a:t>
            </a:r>
            <a:fld id="{58F7DD30-B48A-824C-8072-7615FB32F366}" type="slidenum">
              <a:rPr lang="en-US" altLang="en-US" smtClean="0"/>
              <a:pPr/>
              <a:t>‹#›</a:t>
            </a:fld>
            <a:endParaRPr lang="en-US" altLang="en-US"/>
          </a:p>
        </p:txBody>
      </p:sp>
    </p:spTree>
    <p:extLst>
      <p:ext uri="{BB962C8B-B14F-4D97-AF65-F5344CB8AC3E}">
        <p14:creationId xmlns:p14="http://schemas.microsoft.com/office/powerpoint/2010/main" val="2709674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7D0E3C16-CBA1-5240-A64F-8B07B7958DD2}" type="datetime1">
              <a:rPr lang="en-GB" smtClean="0"/>
              <a:t>04/11/2022</a:t>
            </a:fld>
            <a:endParaRPr lang="en-US" dirty="0"/>
          </a:p>
        </p:txBody>
      </p:sp>
      <p:sp>
        <p:nvSpPr>
          <p:cNvPr id="6" name="Footer Placeholder 5"/>
          <p:cNvSpPr>
            <a:spLocks noGrp="1"/>
          </p:cNvSpPr>
          <p:nvPr>
            <p:ph type="ftr" sz="quarter" idx="11"/>
          </p:nvPr>
        </p:nvSpPr>
        <p:spPr/>
        <p:txBody>
          <a:bodyPr/>
          <a:lstStyle/>
          <a:p>
            <a:r>
              <a:rPr lang="en-US" altLang="en-US"/>
              <a:t>Updatated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9, slide </a:t>
            </a:r>
            <a:fld id="{002DF853-1BE0-1F41-A1E2-E2D787D23526}" type="slidenum">
              <a:rPr lang="en-US" altLang="en-US" smtClean="0"/>
              <a:pPr/>
              <a:t>‹#›</a:t>
            </a:fld>
            <a:endParaRPr lang="en-US" altLang="en-US"/>
          </a:p>
        </p:txBody>
      </p:sp>
    </p:spTree>
    <p:extLst>
      <p:ext uri="{BB962C8B-B14F-4D97-AF65-F5344CB8AC3E}">
        <p14:creationId xmlns:p14="http://schemas.microsoft.com/office/powerpoint/2010/main" val="118495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129AAD8E-FB0C-8446-A9C8-8B7B90633DB9}" type="datetime1">
              <a:rPr lang="en-GB" smtClean="0"/>
              <a:t>04/11/2022</a:t>
            </a:fld>
            <a:endParaRPr lang="en-US" dirty="0"/>
          </a:p>
        </p:txBody>
      </p:sp>
      <p:sp>
        <p:nvSpPr>
          <p:cNvPr id="6" name="Footer Placeholder 5"/>
          <p:cNvSpPr>
            <a:spLocks noGrp="1"/>
          </p:cNvSpPr>
          <p:nvPr>
            <p:ph type="ftr" sz="quarter" idx="11"/>
          </p:nvPr>
        </p:nvSpPr>
        <p:spPr/>
        <p:txBody>
          <a:bodyPr/>
          <a:lstStyle/>
          <a:p>
            <a:r>
              <a:rPr lang="en-US" altLang="en-US"/>
              <a:t>Updatated Stuart Anderson (c) 2007 Mauro Pezzè &amp; Michal Young</a:t>
            </a:r>
          </a:p>
        </p:txBody>
      </p:sp>
      <p:sp>
        <p:nvSpPr>
          <p:cNvPr id="7" name="Slide Number Placeholder 6"/>
          <p:cNvSpPr>
            <a:spLocks noGrp="1"/>
          </p:cNvSpPr>
          <p:nvPr>
            <p:ph type="sldNum" sz="quarter" idx="12"/>
          </p:nvPr>
        </p:nvSpPr>
        <p:spPr/>
        <p:txBody>
          <a:bodyPr/>
          <a:lstStyle/>
          <a:p>
            <a:r>
              <a:rPr lang="en-US" altLang="en-US"/>
              <a:t> Ch 9, slide </a:t>
            </a:r>
            <a:fld id="{EEA6EF01-F508-654E-BB32-CE51B58DBD28}" type="slidenum">
              <a:rPr lang="en-US" altLang="en-US" smtClean="0"/>
              <a:pPr/>
              <a:t>‹#›</a:t>
            </a:fld>
            <a:endParaRPr lang="en-US" altLang="en-US"/>
          </a:p>
        </p:txBody>
      </p:sp>
    </p:spTree>
    <p:extLst>
      <p:ext uri="{BB962C8B-B14F-4D97-AF65-F5344CB8AC3E}">
        <p14:creationId xmlns:p14="http://schemas.microsoft.com/office/powerpoint/2010/main" val="827906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0C5977-BB2C-424B-9A46-19B662E01AE2}" type="datetime1">
              <a:rPr lang="en-GB" smtClean="0"/>
              <a:t>04/11/2022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ltLang="en-US"/>
              <a:t>Updatated Stuart Anderson (c) 2007 Mauro Pezzè &amp; Michal Young</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a:t> Ch 9, slide </a:t>
            </a:r>
            <a:fld id="{34AA1AC7-CCD1-EF49-B20D-1FA09CEE900D}" type="slidenum">
              <a:rPr lang="en-US" altLang="en-US" smtClean="0"/>
              <a:pPr/>
              <a:t>‹#›</a:t>
            </a:fld>
            <a:endParaRPr lang="en-US" altLang="en-US"/>
          </a:p>
        </p:txBody>
      </p:sp>
    </p:spTree>
    <p:extLst>
      <p:ext uri="{BB962C8B-B14F-4D97-AF65-F5344CB8AC3E}">
        <p14:creationId xmlns:p14="http://schemas.microsoft.com/office/powerpoint/2010/main" val="74617379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 name="Rectangle 10">
            <a:extLst>
              <a:ext uri="{FF2B5EF4-FFF2-40B4-BE49-F238E27FC236}">
                <a16:creationId xmlns:a16="http://schemas.microsoft.com/office/drawing/2014/main" id="{0ECD51D0-711F-DA33-62B0-CD99D4C17C38}"/>
              </a:ext>
            </a:extLst>
          </p:cNvPr>
          <p:cNvSpPr>
            <a:spLocks noGrp="1" noChangeArrowheads="1"/>
          </p:cNvSpPr>
          <p:nvPr>
            <p:ph type="ctrTitle"/>
          </p:nvPr>
        </p:nvSpPr>
        <p:spPr>
          <a:xfrm>
            <a:off x="2209800" y="2130426"/>
            <a:ext cx="7772400" cy="1470025"/>
          </a:xfrm>
        </p:spPr>
        <p:txBody>
          <a:bodyPr anchor="ctr"/>
          <a:lstStyle/>
          <a:p>
            <a:r>
              <a:rPr lang="en-US" altLang="en-US" sz="3600"/>
              <a:t>Test Case Selection </a:t>
            </a:r>
            <a:br>
              <a:rPr lang="en-US" altLang="en-US" sz="3600"/>
            </a:br>
            <a:r>
              <a:rPr lang="en-US" altLang="en-US" sz="3600"/>
              <a:t>and Adequacy Criteria</a:t>
            </a:r>
          </a:p>
        </p:txBody>
      </p:sp>
      <p:sp>
        <p:nvSpPr>
          <p:cNvPr id="2059" name="Rectangle 11">
            <a:extLst>
              <a:ext uri="{FF2B5EF4-FFF2-40B4-BE49-F238E27FC236}">
                <a16:creationId xmlns:a16="http://schemas.microsoft.com/office/drawing/2014/main" id="{D90D89F7-5D23-1177-08AF-A25ECF1017FF}"/>
              </a:ext>
            </a:extLst>
          </p:cNvPr>
          <p:cNvSpPr>
            <a:spLocks noGrp="1" noChangeArrowheads="1"/>
          </p:cNvSpPr>
          <p:nvPr>
            <p:ph type="subTitle" idx="1"/>
          </p:nvPr>
        </p:nvSpPr>
        <p:spPr>
          <a:xfrm>
            <a:off x="2895600" y="3886200"/>
            <a:ext cx="6400800" cy="1752600"/>
          </a:xfrm>
        </p:spPr>
        <p:txBody>
          <a:bodyPr/>
          <a:lstStyle/>
          <a:p>
            <a:endParaRPr lang="it-IT" altLang="en-US" sz="2800"/>
          </a:p>
        </p:txBody>
      </p:sp>
      <p:sp>
        <p:nvSpPr>
          <p:cNvPr id="2" name="Footer Placeholder 3">
            <a:extLst>
              <a:ext uri="{FF2B5EF4-FFF2-40B4-BE49-F238E27FC236}">
                <a16:creationId xmlns:a16="http://schemas.microsoft.com/office/drawing/2014/main" id="{C4C244FA-D5E7-C5F6-AF44-630E52820285}"/>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6D12ED7F-179F-8B79-07D4-EC3D92B6C1BA}"/>
              </a:ext>
            </a:extLst>
          </p:cNvPr>
          <p:cNvSpPr>
            <a:spLocks noGrp="1"/>
          </p:cNvSpPr>
          <p:nvPr>
            <p:ph type="sldNum" sz="quarter" idx="12"/>
          </p:nvPr>
        </p:nvSpPr>
        <p:spPr/>
        <p:txBody>
          <a:bodyPr/>
          <a:lstStyle/>
          <a:p>
            <a:r>
              <a:rPr lang="en-US" altLang="en-US"/>
              <a:t> Ch 9, slide </a:t>
            </a:r>
            <a:fld id="{E225E7DD-F798-E549-BC93-69F5A6597B3A}" type="slidenum">
              <a:rPr lang="en-US" altLang="en-US"/>
              <a:pPr/>
              <a:t>1</a:t>
            </a:fld>
            <a:endParaRPr lang="en-US" altLang="en-US"/>
          </a:p>
        </p:txBody>
      </p:sp>
      <p:sp>
        <p:nvSpPr>
          <p:cNvPr id="4" name="Date Placeholder 3">
            <a:extLst>
              <a:ext uri="{FF2B5EF4-FFF2-40B4-BE49-F238E27FC236}">
                <a16:creationId xmlns:a16="http://schemas.microsoft.com/office/drawing/2014/main" id="{E16ACCAF-F004-AEF6-3E21-092F642081FD}"/>
              </a:ext>
            </a:extLst>
          </p:cNvPr>
          <p:cNvSpPr>
            <a:spLocks noGrp="1"/>
          </p:cNvSpPr>
          <p:nvPr>
            <p:ph type="dt" sz="half" idx="10"/>
          </p:nvPr>
        </p:nvSpPr>
        <p:spPr/>
        <p:txBody>
          <a:bodyPr/>
          <a:lstStyle/>
          <a:p>
            <a:fld id="{80717279-182D-884E-80DE-24E404D3CD70}" type="datetime1">
              <a:rPr lang="en-GB" smtClean="0"/>
              <a:t>04/11/2022</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4" name="Rectangle 4">
            <a:extLst>
              <a:ext uri="{FF2B5EF4-FFF2-40B4-BE49-F238E27FC236}">
                <a16:creationId xmlns:a16="http://schemas.microsoft.com/office/drawing/2014/main" id="{EE76D207-EBC0-E2B2-0709-34EDCEC4CC7B}"/>
              </a:ext>
            </a:extLst>
          </p:cNvPr>
          <p:cNvSpPr>
            <a:spLocks noGrp="1" noChangeArrowheads="1"/>
          </p:cNvSpPr>
          <p:nvPr>
            <p:ph type="title"/>
          </p:nvPr>
        </p:nvSpPr>
        <p:spPr/>
        <p:txBody>
          <a:bodyPr/>
          <a:lstStyle/>
          <a:p>
            <a:r>
              <a:rPr lang="it-IT" altLang="en-US"/>
              <a:t>Satisfiability</a:t>
            </a:r>
          </a:p>
        </p:txBody>
      </p:sp>
      <p:sp>
        <p:nvSpPr>
          <p:cNvPr id="240645" name="Rectangle 5">
            <a:extLst>
              <a:ext uri="{FF2B5EF4-FFF2-40B4-BE49-F238E27FC236}">
                <a16:creationId xmlns:a16="http://schemas.microsoft.com/office/drawing/2014/main" id="{D1092014-A707-0A17-239D-A70639D4760F}"/>
              </a:ext>
            </a:extLst>
          </p:cNvPr>
          <p:cNvSpPr>
            <a:spLocks noGrp="1" noChangeArrowheads="1"/>
          </p:cNvSpPr>
          <p:nvPr>
            <p:ph idx="1"/>
          </p:nvPr>
        </p:nvSpPr>
        <p:spPr/>
        <p:txBody>
          <a:bodyPr/>
          <a:lstStyle/>
          <a:p>
            <a:r>
              <a:rPr lang="en-US" altLang="en-US" dirty="0"/>
              <a:t>Sometimes </a:t>
            </a:r>
            <a:r>
              <a:rPr lang="en-US" altLang="en-US" i="1" dirty="0"/>
              <a:t>no</a:t>
            </a:r>
            <a:r>
              <a:rPr lang="en-US" altLang="en-US" dirty="0"/>
              <a:t> test suite can satisfy a criterion for a given program</a:t>
            </a:r>
          </a:p>
          <a:p>
            <a:pPr lvl="1"/>
            <a:r>
              <a:rPr lang="en-US" altLang="en-US" dirty="0"/>
              <a:t>Example: Defensive programming style includes “can’t happen” sanity checks</a:t>
            </a:r>
          </a:p>
          <a:p>
            <a:pPr lvl="2">
              <a:buFontTx/>
              <a:buNone/>
            </a:pPr>
            <a:r>
              <a:rPr lang="en-US" altLang="en-US" dirty="0">
                <a:latin typeface="Courier" pitchFamily="2" charset="0"/>
              </a:rPr>
              <a:t>if (z &lt; 0) {</a:t>
            </a:r>
            <a:br>
              <a:rPr lang="en-US" altLang="en-US" dirty="0">
                <a:latin typeface="Courier" pitchFamily="2" charset="0"/>
              </a:rPr>
            </a:br>
            <a:r>
              <a:rPr lang="en-US" altLang="en-US" dirty="0">
                <a:latin typeface="Courier" pitchFamily="2" charset="0"/>
              </a:rPr>
              <a:t>  throw new </a:t>
            </a:r>
            <a:r>
              <a:rPr lang="en-US" altLang="en-US" dirty="0" err="1">
                <a:latin typeface="Courier" pitchFamily="2" charset="0"/>
              </a:rPr>
              <a:t>LogicError</a:t>
            </a:r>
            <a:r>
              <a:rPr lang="en-US" altLang="en-US" dirty="0">
                <a:latin typeface="Courier" pitchFamily="2" charset="0"/>
              </a:rPr>
              <a:t>(</a:t>
            </a:r>
            <a:br>
              <a:rPr lang="en-US" altLang="en-US" dirty="0">
                <a:latin typeface="Courier" pitchFamily="2" charset="0"/>
              </a:rPr>
            </a:br>
            <a:r>
              <a:rPr lang="en-US" altLang="en-US" dirty="0">
                <a:latin typeface="Courier" pitchFamily="2" charset="0"/>
              </a:rPr>
              <a:t>	“z must be positive here!”)</a:t>
            </a:r>
            <a:br>
              <a:rPr lang="en-US" altLang="en-US" dirty="0">
                <a:latin typeface="Courier" pitchFamily="2" charset="0"/>
              </a:rPr>
            </a:br>
            <a:r>
              <a:rPr lang="en-US" altLang="en-US" dirty="0">
                <a:latin typeface="Courier" pitchFamily="2" charset="0"/>
              </a:rPr>
              <a:t>}</a:t>
            </a:r>
          </a:p>
          <a:p>
            <a:pPr lvl="1">
              <a:buFontTx/>
              <a:buNone/>
            </a:pPr>
            <a:r>
              <a:rPr lang="en-US" altLang="en-US" dirty="0"/>
              <a:t>No test suite can satisfy statement coverage for this program (if it’s correct)</a:t>
            </a:r>
          </a:p>
          <a:p>
            <a:pPr lvl="1"/>
            <a:r>
              <a:rPr lang="en-US" altLang="en-US" dirty="0"/>
              <a:t>BUT, one might try to get this to happen…</a:t>
            </a:r>
          </a:p>
        </p:txBody>
      </p:sp>
      <p:sp>
        <p:nvSpPr>
          <p:cNvPr id="4" name="Date Placeholder 3">
            <a:extLst>
              <a:ext uri="{FF2B5EF4-FFF2-40B4-BE49-F238E27FC236}">
                <a16:creationId xmlns:a16="http://schemas.microsoft.com/office/drawing/2014/main" id="{EEAB954F-C200-54D8-D045-F789D094E2AF}"/>
              </a:ext>
            </a:extLst>
          </p:cNvPr>
          <p:cNvSpPr>
            <a:spLocks noGrp="1"/>
          </p:cNvSpPr>
          <p:nvPr>
            <p:ph type="dt" sz="half" idx="10"/>
          </p:nvPr>
        </p:nvSpPr>
        <p:spPr/>
        <p:txBody>
          <a:bodyPr/>
          <a:lstStyle/>
          <a:p>
            <a:fld id="{559964BA-5D07-5C4F-9C48-E63625438E24}" type="datetime1">
              <a:rPr lang="en-GB" smtClean="0"/>
              <a:t>04/11/2022</a:t>
            </a:fld>
            <a:endParaRPr lang="en-US" dirty="0"/>
          </a:p>
        </p:txBody>
      </p:sp>
      <p:sp>
        <p:nvSpPr>
          <p:cNvPr id="2" name="Footer Placeholder 3">
            <a:extLst>
              <a:ext uri="{FF2B5EF4-FFF2-40B4-BE49-F238E27FC236}">
                <a16:creationId xmlns:a16="http://schemas.microsoft.com/office/drawing/2014/main" id="{2DAEB1A1-EE54-5AA3-62D5-E933EFBF4343}"/>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CC5C309D-A363-65FC-85C5-C5D168FADE96}"/>
              </a:ext>
            </a:extLst>
          </p:cNvPr>
          <p:cNvSpPr>
            <a:spLocks noGrp="1"/>
          </p:cNvSpPr>
          <p:nvPr>
            <p:ph type="sldNum" sz="quarter" idx="12"/>
          </p:nvPr>
        </p:nvSpPr>
        <p:spPr/>
        <p:txBody>
          <a:bodyPr/>
          <a:lstStyle/>
          <a:p>
            <a:r>
              <a:rPr lang="en-US" altLang="en-US"/>
              <a:t> Ch 9, slide </a:t>
            </a:r>
            <a:fld id="{7330B56D-071D-264D-8642-F18D1D52C0C2}" type="slidenum">
              <a:rPr lang="en-US" altLang="en-US"/>
              <a:pPr/>
              <a:t>10</a:t>
            </a:fld>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a:extLst>
              <a:ext uri="{FF2B5EF4-FFF2-40B4-BE49-F238E27FC236}">
                <a16:creationId xmlns:a16="http://schemas.microsoft.com/office/drawing/2014/main" id="{2643B255-C37A-E2C4-983A-A3EF0FBBDC26}"/>
              </a:ext>
            </a:extLst>
          </p:cNvPr>
          <p:cNvSpPr>
            <a:spLocks noGrp="1" noChangeArrowheads="1"/>
          </p:cNvSpPr>
          <p:nvPr>
            <p:ph type="title"/>
          </p:nvPr>
        </p:nvSpPr>
        <p:spPr/>
        <p:txBody>
          <a:bodyPr/>
          <a:lstStyle/>
          <a:p>
            <a:r>
              <a:rPr lang="en-US" altLang="en-US"/>
              <a:t>Coping with Unsatisfiability</a:t>
            </a:r>
          </a:p>
        </p:txBody>
      </p:sp>
      <p:sp>
        <p:nvSpPr>
          <p:cNvPr id="246787" name="Rectangle 3">
            <a:extLst>
              <a:ext uri="{FF2B5EF4-FFF2-40B4-BE49-F238E27FC236}">
                <a16:creationId xmlns:a16="http://schemas.microsoft.com/office/drawing/2014/main" id="{E40254EA-9B23-EFF6-45A0-BADF7D630C8F}"/>
              </a:ext>
            </a:extLst>
          </p:cNvPr>
          <p:cNvSpPr>
            <a:spLocks noGrp="1" noChangeArrowheads="1"/>
          </p:cNvSpPr>
          <p:nvPr>
            <p:ph idx="1"/>
          </p:nvPr>
        </p:nvSpPr>
        <p:spPr/>
        <p:txBody>
          <a:bodyPr/>
          <a:lstStyle/>
          <a:p>
            <a:r>
              <a:rPr lang="en-US" altLang="en-US"/>
              <a:t>Approach A: exclude any unsatisfiable obligation from the criterion. </a:t>
            </a:r>
          </a:p>
          <a:p>
            <a:pPr lvl="1"/>
            <a:r>
              <a:rPr lang="en-US" altLang="en-US"/>
              <a:t>Example: modify statement coverage to require execution only of statements that can be executed. </a:t>
            </a:r>
          </a:p>
          <a:p>
            <a:pPr lvl="1"/>
            <a:r>
              <a:rPr lang="en-US" altLang="en-US"/>
              <a:t>But we can’t know for sure which are executable! </a:t>
            </a:r>
          </a:p>
          <a:p>
            <a:r>
              <a:rPr lang="en-US" altLang="en-US"/>
              <a:t>Approach B: measure the extent to which a test suite approaches an adequacy criterion.  </a:t>
            </a:r>
          </a:p>
          <a:p>
            <a:pPr lvl="1"/>
            <a:r>
              <a:rPr lang="en-US" altLang="en-US"/>
              <a:t>Example: if a test suite satisfies 85 of 100 obligations, we have reached 85% </a:t>
            </a:r>
            <a:r>
              <a:rPr lang="en-US" altLang="en-US" i="1"/>
              <a:t>coverage</a:t>
            </a:r>
            <a:r>
              <a:rPr lang="en-US" altLang="en-US"/>
              <a:t>.</a:t>
            </a:r>
          </a:p>
          <a:p>
            <a:pPr lvl="2"/>
            <a:r>
              <a:rPr lang="en-US" altLang="en-US"/>
              <a:t>Terms: An adequacy criterion is satisfied or not, a coverage measure is the fraction of satisfied obligations</a:t>
            </a:r>
          </a:p>
        </p:txBody>
      </p:sp>
      <p:sp>
        <p:nvSpPr>
          <p:cNvPr id="4" name="Date Placeholder 3">
            <a:extLst>
              <a:ext uri="{FF2B5EF4-FFF2-40B4-BE49-F238E27FC236}">
                <a16:creationId xmlns:a16="http://schemas.microsoft.com/office/drawing/2014/main" id="{34A89950-243F-5D54-8E84-5B978383CD03}"/>
              </a:ext>
            </a:extLst>
          </p:cNvPr>
          <p:cNvSpPr>
            <a:spLocks noGrp="1"/>
          </p:cNvSpPr>
          <p:nvPr>
            <p:ph type="dt" sz="half" idx="10"/>
          </p:nvPr>
        </p:nvSpPr>
        <p:spPr/>
        <p:txBody>
          <a:bodyPr/>
          <a:lstStyle/>
          <a:p>
            <a:fld id="{4B03A38A-46FE-4D44-9B10-03FEC692C1CC}" type="datetime1">
              <a:rPr lang="en-GB" smtClean="0"/>
              <a:t>04/11/2022</a:t>
            </a:fld>
            <a:endParaRPr lang="en-US" dirty="0"/>
          </a:p>
        </p:txBody>
      </p:sp>
      <p:sp>
        <p:nvSpPr>
          <p:cNvPr id="2" name="Footer Placeholder 3">
            <a:extLst>
              <a:ext uri="{FF2B5EF4-FFF2-40B4-BE49-F238E27FC236}">
                <a16:creationId xmlns:a16="http://schemas.microsoft.com/office/drawing/2014/main" id="{BA2371FE-E1A9-CE40-B4A6-CA0077932CBE}"/>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9986D59F-A9AE-4053-9DC4-1BDA2330B293}"/>
              </a:ext>
            </a:extLst>
          </p:cNvPr>
          <p:cNvSpPr>
            <a:spLocks noGrp="1"/>
          </p:cNvSpPr>
          <p:nvPr>
            <p:ph type="sldNum" sz="quarter" idx="12"/>
          </p:nvPr>
        </p:nvSpPr>
        <p:spPr/>
        <p:txBody>
          <a:bodyPr/>
          <a:lstStyle/>
          <a:p>
            <a:r>
              <a:rPr lang="en-US" altLang="en-US"/>
              <a:t> Ch 9, slide </a:t>
            </a:r>
            <a:fld id="{93F2D78C-9F38-6442-9489-6FCF899A6418}" type="slidenum">
              <a:rPr lang="en-US" altLang="en-US"/>
              <a:pPr/>
              <a:t>11</a:t>
            </a:fld>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a:extLst>
              <a:ext uri="{FF2B5EF4-FFF2-40B4-BE49-F238E27FC236}">
                <a16:creationId xmlns:a16="http://schemas.microsoft.com/office/drawing/2014/main" id="{71C6D8F2-EB35-E5E0-E4C6-B75963F6D000}"/>
              </a:ext>
            </a:extLst>
          </p:cNvPr>
          <p:cNvSpPr>
            <a:spLocks noGrp="1" noChangeArrowheads="1"/>
          </p:cNvSpPr>
          <p:nvPr>
            <p:ph type="title"/>
          </p:nvPr>
        </p:nvSpPr>
        <p:spPr/>
        <p:txBody>
          <a:bodyPr/>
          <a:lstStyle/>
          <a:p>
            <a:r>
              <a:rPr lang="en-US" altLang="en-US"/>
              <a:t>Coverage: Useful or Harmful?</a:t>
            </a:r>
          </a:p>
        </p:txBody>
      </p:sp>
      <p:sp>
        <p:nvSpPr>
          <p:cNvPr id="247811" name="Rectangle 3">
            <a:extLst>
              <a:ext uri="{FF2B5EF4-FFF2-40B4-BE49-F238E27FC236}">
                <a16:creationId xmlns:a16="http://schemas.microsoft.com/office/drawing/2014/main" id="{05B1F43F-2011-AF59-7C71-9E15773E6E1D}"/>
              </a:ext>
            </a:extLst>
          </p:cNvPr>
          <p:cNvSpPr>
            <a:spLocks noGrp="1" noChangeArrowheads="1"/>
          </p:cNvSpPr>
          <p:nvPr>
            <p:ph idx="1"/>
          </p:nvPr>
        </p:nvSpPr>
        <p:spPr/>
        <p:txBody>
          <a:bodyPr/>
          <a:lstStyle/>
          <a:p>
            <a:pPr>
              <a:lnSpc>
                <a:spcPct val="90000"/>
              </a:lnSpc>
            </a:pPr>
            <a:r>
              <a:rPr lang="en-US" altLang="en-US"/>
              <a:t>Measuring coverage (% of satisfied test obligations) can be a useful indicator ...</a:t>
            </a:r>
          </a:p>
          <a:p>
            <a:pPr lvl="1">
              <a:lnSpc>
                <a:spcPct val="90000"/>
              </a:lnSpc>
            </a:pPr>
            <a:r>
              <a:rPr lang="en-US" altLang="en-US"/>
              <a:t>Of progress toward a thorough test suite, of trouble spots requiring more attention</a:t>
            </a:r>
          </a:p>
          <a:p>
            <a:pPr>
              <a:lnSpc>
                <a:spcPct val="90000"/>
              </a:lnSpc>
            </a:pPr>
            <a:r>
              <a:rPr lang="en-US" altLang="en-US"/>
              <a:t>... or a dangerous seduction</a:t>
            </a:r>
          </a:p>
          <a:p>
            <a:pPr lvl="1">
              <a:lnSpc>
                <a:spcPct val="90000"/>
              </a:lnSpc>
            </a:pPr>
            <a:r>
              <a:rPr lang="en-US" altLang="en-US"/>
              <a:t>Coverage is only a proxy for thoroughness or adequacy</a:t>
            </a:r>
          </a:p>
          <a:p>
            <a:pPr lvl="1">
              <a:lnSpc>
                <a:spcPct val="90000"/>
              </a:lnSpc>
            </a:pPr>
            <a:r>
              <a:rPr lang="en-US" altLang="en-US"/>
              <a:t>It’s easy to improve coverage without improving a test suite (much easier than designing good test cases)</a:t>
            </a:r>
          </a:p>
          <a:p>
            <a:pPr lvl="1">
              <a:lnSpc>
                <a:spcPct val="90000"/>
              </a:lnSpc>
            </a:pPr>
            <a:r>
              <a:rPr lang="en-US" altLang="en-US"/>
              <a:t>The only measure that really matters is (cost-)effectiveness</a:t>
            </a:r>
          </a:p>
        </p:txBody>
      </p:sp>
      <p:sp>
        <p:nvSpPr>
          <p:cNvPr id="4" name="Date Placeholder 3">
            <a:extLst>
              <a:ext uri="{FF2B5EF4-FFF2-40B4-BE49-F238E27FC236}">
                <a16:creationId xmlns:a16="http://schemas.microsoft.com/office/drawing/2014/main" id="{5EEC15D0-CC00-DC44-CCFD-77E601A71703}"/>
              </a:ext>
            </a:extLst>
          </p:cNvPr>
          <p:cNvSpPr>
            <a:spLocks noGrp="1"/>
          </p:cNvSpPr>
          <p:nvPr>
            <p:ph type="dt" sz="half" idx="10"/>
          </p:nvPr>
        </p:nvSpPr>
        <p:spPr/>
        <p:txBody>
          <a:bodyPr/>
          <a:lstStyle/>
          <a:p>
            <a:fld id="{7E547233-401F-B24A-8B90-71CF42CF7DDD}" type="datetime1">
              <a:rPr lang="en-GB" smtClean="0"/>
              <a:t>04/11/2022</a:t>
            </a:fld>
            <a:endParaRPr lang="en-US" dirty="0"/>
          </a:p>
        </p:txBody>
      </p:sp>
      <p:sp>
        <p:nvSpPr>
          <p:cNvPr id="2" name="Footer Placeholder 3">
            <a:extLst>
              <a:ext uri="{FF2B5EF4-FFF2-40B4-BE49-F238E27FC236}">
                <a16:creationId xmlns:a16="http://schemas.microsoft.com/office/drawing/2014/main" id="{EA6BFBB0-5BDB-A3E8-E0E0-7A7FAEABA893}"/>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4B576AB1-EFBB-C6FF-3947-2BB2ADF22BB9}"/>
              </a:ext>
            </a:extLst>
          </p:cNvPr>
          <p:cNvSpPr>
            <a:spLocks noGrp="1"/>
          </p:cNvSpPr>
          <p:nvPr>
            <p:ph type="sldNum" sz="quarter" idx="12"/>
          </p:nvPr>
        </p:nvSpPr>
        <p:spPr/>
        <p:txBody>
          <a:bodyPr/>
          <a:lstStyle/>
          <a:p>
            <a:r>
              <a:rPr lang="en-US" altLang="en-US"/>
              <a:t> Ch 9, slide </a:t>
            </a:r>
            <a:fld id="{B5EEB085-A875-934D-A349-BFC2F5B82358}" type="slidenum">
              <a:rPr lang="en-US" altLang="en-US"/>
              <a:pPr/>
              <a:t>12</a:t>
            </a:fld>
            <a:endParaRPr lang="en-US"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a:extLst>
              <a:ext uri="{FF2B5EF4-FFF2-40B4-BE49-F238E27FC236}">
                <a16:creationId xmlns:a16="http://schemas.microsoft.com/office/drawing/2014/main" id="{7146E88E-7730-9D1C-734D-EE900CC7AC62}"/>
              </a:ext>
            </a:extLst>
          </p:cNvPr>
          <p:cNvSpPr>
            <a:spLocks noGrp="1" noChangeArrowheads="1"/>
          </p:cNvSpPr>
          <p:nvPr>
            <p:ph type="title"/>
          </p:nvPr>
        </p:nvSpPr>
        <p:spPr/>
        <p:txBody>
          <a:bodyPr/>
          <a:lstStyle/>
          <a:p>
            <a:r>
              <a:rPr lang="en-US" altLang="en-US"/>
              <a:t>Comparing Criteria</a:t>
            </a:r>
          </a:p>
        </p:txBody>
      </p:sp>
      <p:sp>
        <p:nvSpPr>
          <p:cNvPr id="235523" name="Rectangle 3">
            <a:extLst>
              <a:ext uri="{FF2B5EF4-FFF2-40B4-BE49-F238E27FC236}">
                <a16:creationId xmlns:a16="http://schemas.microsoft.com/office/drawing/2014/main" id="{7FE8C19A-D808-D9BF-FCDC-741ECB0A8CD7}"/>
              </a:ext>
            </a:extLst>
          </p:cNvPr>
          <p:cNvSpPr>
            <a:spLocks noGrp="1" noChangeArrowheads="1"/>
          </p:cNvSpPr>
          <p:nvPr>
            <p:ph idx="1"/>
          </p:nvPr>
        </p:nvSpPr>
        <p:spPr/>
        <p:txBody>
          <a:bodyPr/>
          <a:lstStyle/>
          <a:p>
            <a:r>
              <a:rPr lang="en-US" altLang="en-US" sz="2400"/>
              <a:t>Can we distinguish stronger from weaker adequacy criteria? </a:t>
            </a:r>
          </a:p>
          <a:p>
            <a:r>
              <a:rPr lang="en-US" altLang="en-US" sz="2400"/>
              <a:t>Empirical approach:  Study the effectiveness of different approaches to testing in industrial practice</a:t>
            </a:r>
          </a:p>
          <a:p>
            <a:pPr lvl="1"/>
            <a:r>
              <a:rPr lang="en-US" altLang="en-US" sz="2000"/>
              <a:t>What we really care about, but ... </a:t>
            </a:r>
          </a:p>
          <a:p>
            <a:pPr lvl="1"/>
            <a:r>
              <a:rPr lang="en-US" altLang="en-US" sz="2000"/>
              <a:t>Depends on the setting; may not generalize from one organization or project to another </a:t>
            </a:r>
          </a:p>
          <a:p>
            <a:r>
              <a:rPr lang="en-US" altLang="en-US" sz="2400"/>
              <a:t>Analytical approach: Describe conditions under which one adequacy criterion is provably stronger than another</a:t>
            </a:r>
          </a:p>
          <a:p>
            <a:pPr lvl="1"/>
            <a:r>
              <a:rPr lang="en-US" altLang="en-US" sz="2000"/>
              <a:t>Stronger = gives stronger guarantees</a:t>
            </a:r>
          </a:p>
          <a:p>
            <a:pPr lvl="1"/>
            <a:r>
              <a:rPr lang="en-US" altLang="en-US" sz="2000"/>
              <a:t>One piece of the overall “effectiveness” question</a:t>
            </a:r>
          </a:p>
        </p:txBody>
      </p:sp>
      <p:sp>
        <p:nvSpPr>
          <p:cNvPr id="4" name="Date Placeholder 3">
            <a:extLst>
              <a:ext uri="{FF2B5EF4-FFF2-40B4-BE49-F238E27FC236}">
                <a16:creationId xmlns:a16="http://schemas.microsoft.com/office/drawing/2014/main" id="{F126966F-F575-0ACE-DDED-2040A11E76F7}"/>
              </a:ext>
            </a:extLst>
          </p:cNvPr>
          <p:cNvSpPr>
            <a:spLocks noGrp="1"/>
          </p:cNvSpPr>
          <p:nvPr>
            <p:ph type="dt" sz="half" idx="10"/>
          </p:nvPr>
        </p:nvSpPr>
        <p:spPr/>
        <p:txBody>
          <a:bodyPr/>
          <a:lstStyle/>
          <a:p>
            <a:fld id="{E76278CA-DDFC-374F-9142-CB5703C37A73}" type="datetime1">
              <a:rPr lang="en-GB" smtClean="0"/>
              <a:t>04/11/2022</a:t>
            </a:fld>
            <a:endParaRPr lang="en-US" dirty="0"/>
          </a:p>
        </p:txBody>
      </p:sp>
      <p:sp>
        <p:nvSpPr>
          <p:cNvPr id="2" name="Footer Placeholder 3">
            <a:extLst>
              <a:ext uri="{FF2B5EF4-FFF2-40B4-BE49-F238E27FC236}">
                <a16:creationId xmlns:a16="http://schemas.microsoft.com/office/drawing/2014/main" id="{81B5AED1-6277-9EB8-5DD4-D471A25D35ED}"/>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5201DFA2-E26D-C0BA-FC56-3280C5D3F538}"/>
              </a:ext>
            </a:extLst>
          </p:cNvPr>
          <p:cNvSpPr>
            <a:spLocks noGrp="1"/>
          </p:cNvSpPr>
          <p:nvPr>
            <p:ph type="sldNum" sz="quarter" idx="12"/>
          </p:nvPr>
        </p:nvSpPr>
        <p:spPr/>
        <p:txBody>
          <a:bodyPr/>
          <a:lstStyle/>
          <a:p>
            <a:r>
              <a:rPr lang="en-US" altLang="en-US"/>
              <a:t> Ch 9, slide </a:t>
            </a:r>
            <a:fld id="{919BC7D6-A859-1449-A956-93A1490D9765}" type="slidenum">
              <a:rPr lang="en-US" altLang="en-US"/>
              <a:pPr/>
              <a:t>13</a:t>
            </a:fld>
            <a:endParaRPr lang="en-US"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8" name="Rectangle 4">
            <a:extLst>
              <a:ext uri="{FF2B5EF4-FFF2-40B4-BE49-F238E27FC236}">
                <a16:creationId xmlns:a16="http://schemas.microsoft.com/office/drawing/2014/main" id="{9B1106B6-00D0-7265-F993-501983B77BE8}"/>
              </a:ext>
            </a:extLst>
          </p:cNvPr>
          <p:cNvSpPr>
            <a:spLocks noGrp="1" noChangeArrowheads="1"/>
          </p:cNvSpPr>
          <p:nvPr>
            <p:ph type="title"/>
          </p:nvPr>
        </p:nvSpPr>
        <p:spPr/>
        <p:txBody>
          <a:bodyPr/>
          <a:lstStyle/>
          <a:p>
            <a:r>
              <a:rPr lang="en-US" altLang="en-US"/>
              <a:t>The </a:t>
            </a:r>
            <a:r>
              <a:rPr lang="en-US" altLang="en-US" i="1"/>
              <a:t>subsumes</a:t>
            </a:r>
            <a:r>
              <a:rPr lang="en-US" altLang="en-US"/>
              <a:t> relation</a:t>
            </a:r>
          </a:p>
        </p:txBody>
      </p:sp>
      <p:sp>
        <p:nvSpPr>
          <p:cNvPr id="241669" name="Rectangle 5">
            <a:extLst>
              <a:ext uri="{FF2B5EF4-FFF2-40B4-BE49-F238E27FC236}">
                <a16:creationId xmlns:a16="http://schemas.microsoft.com/office/drawing/2014/main" id="{22BCE496-A9EB-C749-DD3F-D13FC34125DF}"/>
              </a:ext>
            </a:extLst>
          </p:cNvPr>
          <p:cNvSpPr>
            <a:spLocks noGrp="1" noChangeArrowheads="1"/>
          </p:cNvSpPr>
          <p:nvPr>
            <p:ph idx="1"/>
          </p:nvPr>
        </p:nvSpPr>
        <p:spPr/>
        <p:txBody>
          <a:bodyPr/>
          <a:lstStyle/>
          <a:p>
            <a:pPr>
              <a:lnSpc>
                <a:spcPct val="90000"/>
              </a:lnSpc>
              <a:buFontTx/>
              <a:buNone/>
            </a:pPr>
            <a:r>
              <a:rPr lang="en-US" altLang="en-US" i="1" dirty="0"/>
              <a:t>Test adequacy criterion A subsumes test adequacy criterion B </a:t>
            </a:r>
            <a:r>
              <a:rPr lang="en-US" altLang="en-US" i="1" dirty="0" err="1"/>
              <a:t>iff</a:t>
            </a:r>
            <a:r>
              <a:rPr lang="en-US" altLang="en-US" i="1" dirty="0"/>
              <a:t>, for every program P, every test suite satisfying A with respect to P also satisfies B with respect to P.</a:t>
            </a:r>
          </a:p>
          <a:p>
            <a:pPr>
              <a:lnSpc>
                <a:spcPct val="90000"/>
              </a:lnSpc>
            </a:pPr>
            <a:r>
              <a:rPr lang="en-US" altLang="en-US" dirty="0"/>
              <a:t>Example:</a:t>
            </a:r>
          </a:p>
          <a:p>
            <a:pPr lvl="1">
              <a:lnSpc>
                <a:spcPct val="90000"/>
              </a:lnSpc>
              <a:buFontTx/>
              <a:buNone/>
            </a:pPr>
            <a:r>
              <a:rPr lang="en-US" altLang="en-US" dirty="0"/>
              <a:t>	Exercising all program branches (branch coverage) </a:t>
            </a:r>
            <a:r>
              <a:rPr lang="en-US" altLang="en-US" i="1" dirty="0"/>
              <a:t>subsumes</a:t>
            </a:r>
            <a:r>
              <a:rPr lang="en-US" altLang="en-US" dirty="0"/>
              <a:t> exercising all program statements (you see this in the structural testing chapter)</a:t>
            </a:r>
          </a:p>
          <a:p>
            <a:pPr>
              <a:lnSpc>
                <a:spcPct val="90000"/>
              </a:lnSpc>
            </a:pPr>
            <a:r>
              <a:rPr lang="en-US" altLang="en-US" dirty="0"/>
              <a:t>A common analytical comparison of closely related criteria</a:t>
            </a:r>
          </a:p>
          <a:p>
            <a:pPr lvl="1">
              <a:lnSpc>
                <a:spcPct val="90000"/>
              </a:lnSpc>
            </a:pPr>
            <a:r>
              <a:rPr lang="en-US" altLang="en-US" dirty="0"/>
              <a:t>Useful for working from easier to harder levels of coverage, but not a direct indication of quality</a:t>
            </a:r>
          </a:p>
        </p:txBody>
      </p:sp>
      <p:sp>
        <p:nvSpPr>
          <p:cNvPr id="4" name="Date Placeholder 3">
            <a:extLst>
              <a:ext uri="{FF2B5EF4-FFF2-40B4-BE49-F238E27FC236}">
                <a16:creationId xmlns:a16="http://schemas.microsoft.com/office/drawing/2014/main" id="{A0A70CB6-C94F-9BB9-065E-6F1BC6DA5BD1}"/>
              </a:ext>
            </a:extLst>
          </p:cNvPr>
          <p:cNvSpPr>
            <a:spLocks noGrp="1"/>
          </p:cNvSpPr>
          <p:nvPr>
            <p:ph type="dt" sz="half" idx="10"/>
          </p:nvPr>
        </p:nvSpPr>
        <p:spPr/>
        <p:txBody>
          <a:bodyPr/>
          <a:lstStyle/>
          <a:p>
            <a:fld id="{591F5AFC-6813-6440-8A4B-4CBFE57157F0}" type="datetime1">
              <a:rPr lang="en-GB" smtClean="0"/>
              <a:t>04/11/2022</a:t>
            </a:fld>
            <a:endParaRPr lang="en-US" dirty="0"/>
          </a:p>
        </p:txBody>
      </p:sp>
      <p:sp>
        <p:nvSpPr>
          <p:cNvPr id="2" name="Footer Placeholder 3">
            <a:extLst>
              <a:ext uri="{FF2B5EF4-FFF2-40B4-BE49-F238E27FC236}">
                <a16:creationId xmlns:a16="http://schemas.microsoft.com/office/drawing/2014/main" id="{14B1B927-6566-E3E4-587D-0D5E7B25A0E2}"/>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BDC91D4C-FA5A-F41D-7E12-AF03E6DDB069}"/>
              </a:ext>
            </a:extLst>
          </p:cNvPr>
          <p:cNvSpPr>
            <a:spLocks noGrp="1"/>
          </p:cNvSpPr>
          <p:nvPr>
            <p:ph type="sldNum" sz="quarter" idx="12"/>
          </p:nvPr>
        </p:nvSpPr>
        <p:spPr/>
        <p:txBody>
          <a:bodyPr/>
          <a:lstStyle/>
          <a:p>
            <a:r>
              <a:rPr lang="en-US" altLang="en-US"/>
              <a:t> Ch 9, slide </a:t>
            </a:r>
            <a:fld id="{A7D71994-86B8-EF40-92AF-A9C2F85DCBEB}" type="slidenum">
              <a:rPr lang="en-US" altLang="en-US"/>
              <a:pPr/>
              <a:t>14</a:t>
            </a:fld>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a:extLst>
              <a:ext uri="{FF2B5EF4-FFF2-40B4-BE49-F238E27FC236}">
                <a16:creationId xmlns:a16="http://schemas.microsoft.com/office/drawing/2014/main" id="{B7C461FC-9A80-4846-C47F-28B0A1CF12F3}"/>
              </a:ext>
            </a:extLst>
          </p:cNvPr>
          <p:cNvSpPr>
            <a:spLocks noGrp="1" noChangeArrowheads="1"/>
          </p:cNvSpPr>
          <p:nvPr>
            <p:ph type="title"/>
          </p:nvPr>
        </p:nvSpPr>
        <p:spPr/>
        <p:txBody>
          <a:bodyPr/>
          <a:lstStyle/>
          <a:p>
            <a:r>
              <a:rPr lang="en-US" altLang="en-US"/>
              <a:t>Uses of Adequacy Criteria</a:t>
            </a:r>
          </a:p>
        </p:txBody>
      </p:sp>
      <p:sp>
        <p:nvSpPr>
          <p:cNvPr id="249859" name="Rectangle 3">
            <a:extLst>
              <a:ext uri="{FF2B5EF4-FFF2-40B4-BE49-F238E27FC236}">
                <a16:creationId xmlns:a16="http://schemas.microsoft.com/office/drawing/2014/main" id="{F87CA147-BA9C-40CF-A9ED-57B38840131E}"/>
              </a:ext>
            </a:extLst>
          </p:cNvPr>
          <p:cNvSpPr>
            <a:spLocks noGrp="1" noChangeArrowheads="1"/>
          </p:cNvSpPr>
          <p:nvPr>
            <p:ph idx="1"/>
          </p:nvPr>
        </p:nvSpPr>
        <p:spPr/>
        <p:txBody>
          <a:bodyPr/>
          <a:lstStyle/>
          <a:p>
            <a:r>
              <a:rPr lang="en-US" altLang="en-US"/>
              <a:t>Test selection approaches</a:t>
            </a:r>
          </a:p>
          <a:p>
            <a:pPr lvl="1"/>
            <a:r>
              <a:rPr lang="en-US" altLang="en-US"/>
              <a:t>Guidance in devising a thorough test suite</a:t>
            </a:r>
          </a:p>
          <a:p>
            <a:pPr lvl="2"/>
            <a:r>
              <a:rPr lang="en-US" altLang="en-US"/>
              <a:t>Example: A specification-based criterion may suggest test cases covering representative combinations of values</a:t>
            </a:r>
          </a:p>
          <a:p>
            <a:r>
              <a:rPr lang="en-US" altLang="en-US"/>
              <a:t>Revealing missing tests</a:t>
            </a:r>
          </a:p>
          <a:p>
            <a:pPr lvl="1"/>
            <a:r>
              <a:rPr lang="en-US" altLang="en-US"/>
              <a:t>Post hoc analysis: What might I have missed with this test suite?</a:t>
            </a:r>
          </a:p>
          <a:p>
            <a:r>
              <a:rPr lang="en-US" altLang="en-US"/>
              <a:t>Often in combination</a:t>
            </a:r>
          </a:p>
          <a:p>
            <a:pPr lvl="1"/>
            <a:r>
              <a:rPr lang="en-US" altLang="en-US"/>
              <a:t>Example:  Design test suite from specifications, then use structural criterion (e.g., coverage of all branches) to highlight missed logic</a:t>
            </a:r>
          </a:p>
        </p:txBody>
      </p:sp>
      <p:sp>
        <p:nvSpPr>
          <p:cNvPr id="4" name="Date Placeholder 3">
            <a:extLst>
              <a:ext uri="{FF2B5EF4-FFF2-40B4-BE49-F238E27FC236}">
                <a16:creationId xmlns:a16="http://schemas.microsoft.com/office/drawing/2014/main" id="{124F0711-ED1E-7A7B-5A42-B99CBF02AA19}"/>
              </a:ext>
            </a:extLst>
          </p:cNvPr>
          <p:cNvSpPr>
            <a:spLocks noGrp="1"/>
          </p:cNvSpPr>
          <p:nvPr>
            <p:ph type="dt" sz="half" idx="10"/>
          </p:nvPr>
        </p:nvSpPr>
        <p:spPr/>
        <p:txBody>
          <a:bodyPr/>
          <a:lstStyle/>
          <a:p>
            <a:fld id="{1E25CADE-C532-DA47-83B0-448DAD6762EF}" type="datetime1">
              <a:rPr lang="en-GB" smtClean="0"/>
              <a:t>04/11/2022</a:t>
            </a:fld>
            <a:endParaRPr lang="en-US" dirty="0"/>
          </a:p>
        </p:txBody>
      </p:sp>
      <p:sp>
        <p:nvSpPr>
          <p:cNvPr id="2" name="Footer Placeholder 3">
            <a:extLst>
              <a:ext uri="{FF2B5EF4-FFF2-40B4-BE49-F238E27FC236}">
                <a16:creationId xmlns:a16="http://schemas.microsoft.com/office/drawing/2014/main" id="{12545B8F-4131-7EB7-FE22-46D43AFDE508}"/>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5B8C77F5-780B-4647-F474-51730FD6FFF7}"/>
              </a:ext>
            </a:extLst>
          </p:cNvPr>
          <p:cNvSpPr>
            <a:spLocks noGrp="1"/>
          </p:cNvSpPr>
          <p:nvPr>
            <p:ph type="sldNum" sz="quarter" idx="12"/>
          </p:nvPr>
        </p:nvSpPr>
        <p:spPr/>
        <p:txBody>
          <a:bodyPr/>
          <a:lstStyle/>
          <a:p>
            <a:r>
              <a:rPr lang="en-US" altLang="en-US"/>
              <a:t> Ch 9, slide </a:t>
            </a:r>
            <a:fld id="{ECA5276A-A696-2A49-95D4-86B594D6E7A6}" type="slidenum">
              <a:rPr lang="en-US" altLang="en-US"/>
              <a:pPr/>
              <a:t>15</a:t>
            </a:fld>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a:extLst>
              <a:ext uri="{FF2B5EF4-FFF2-40B4-BE49-F238E27FC236}">
                <a16:creationId xmlns:a16="http://schemas.microsoft.com/office/drawing/2014/main" id="{2D03E1D9-A342-B830-1E22-FA90BC64C509}"/>
              </a:ext>
            </a:extLst>
          </p:cNvPr>
          <p:cNvSpPr>
            <a:spLocks noGrp="1" noChangeArrowheads="1"/>
          </p:cNvSpPr>
          <p:nvPr>
            <p:ph type="title"/>
          </p:nvPr>
        </p:nvSpPr>
        <p:spPr/>
        <p:txBody>
          <a:bodyPr/>
          <a:lstStyle/>
          <a:p>
            <a:r>
              <a:rPr lang="en-US" altLang="en-US"/>
              <a:t>Summary</a:t>
            </a:r>
          </a:p>
        </p:txBody>
      </p:sp>
      <p:sp>
        <p:nvSpPr>
          <p:cNvPr id="13319" name="Rectangle 7">
            <a:extLst>
              <a:ext uri="{FF2B5EF4-FFF2-40B4-BE49-F238E27FC236}">
                <a16:creationId xmlns:a16="http://schemas.microsoft.com/office/drawing/2014/main" id="{39628F94-2BC1-880D-464C-011A380FD0C7}"/>
              </a:ext>
            </a:extLst>
          </p:cNvPr>
          <p:cNvSpPr>
            <a:spLocks noGrp="1" noChangeArrowheads="1"/>
          </p:cNvSpPr>
          <p:nvPr>
            <p:ph idx="1"/>
          </p:nvPr>
        </p:nvSpPr>
        <p:spPr/>
        <p:txBody>
          <a:bodyPr/>
          <a:lstStyle/>
          <a:p>
            <a:pPr>
              <a:lnSpc>
                <a:spcPct val="90000"/>
              </a:lnSpc>
            </a:pPr>
            <a:r>
              <a:rPr lang="en-US" altLang="en-US"/>
              <a:t>Adequacy criteria provide a way to define a notion of “thoroughness” in a test suite</a:t>
            </a:r>
          </a:p>
          <a:p>
            <a:pPr lvl="1">
              <a:lnSpc>
                <a:spcPct val="90000"/>
              </a:lnSpc>
            </a:pPr>
            <a:r>
              <a:rPr lang="en-US" altLang="en-US"/>
              <a:t>But they don’t offer guarantees; more like </a:t>
            </a:r>
            <a:r>
              <a:rPr lang="en-US" altLang="en-US" i="1"/>
              <a:t>design rules to highlight inadequacy</a:t>
            </a:r>
          </a:p>
          <a:p>
            <a:pPr>
              <a:lnSpc>
                <a:spcPct val="90000"/>
              </a:lnSpc>
            </a:pPr>
            <a:r>
              <a:rPr lang="en-US" altLang="en-US"/>
              <a:t>Defined in terms of “covering” some information</a:t>
            </a:r>
            <a:endParaRPr lang="en-US" altLang="en-US" i="1"/>
          </a:p>
          <a:p>
            <a:pPr lvl="1">
              <a:lnSpc>
                <a:spcPct val="90000"/>
              </a:lnSpc>
            </a:pPr>
            <a:r>
              <a:rPr lang="en-US" altLang="en-US"/>
              <a:t>Derived from many sources: Specs, code, models, ...</a:t>
            </a:r>
          </a:p>
          <a:p>
            <a:pPr>
              <a:lnSpc>
                <a:spcPct val="90000"/>
              </a:lnSpc>
            </a:pPr>
            <a:r>
              <a:rPr lang="en-US" altLang="en-US"/>
              <a:t>May be used for selection as well as measurement </a:t>
            </a:r>
          </a:p>
          <a:p>
            <a:pPr lvl="1">
              <a:lnSpc>
                <a:spcPct val="90000"/>
              </a:lnSpc>
            </a:pPr>
            <a:r>
              <a:rPr lang="en-US" altLang="en-US"/>
              <a:t>With caution!  An aid to thoughtful test design, not a substitute</a:t>
            </a:r>
          </a:p>
        </p:txBody>
      </p:sp>
      <p:sp>
        <p:nvSpPr>
          <p:cNvPr id="4" name="Date Placeholder 3">
            <a:extLst>
              <a:ext uri="{FF2B5EF4-FFF2-40B4-BE49-F238E27FC236}">
                <a16:creationId xmlns:a16="http://schemas.microsoft.com/office/drawing/2014/main" id="{5DB59F52-63C3-CD9D-39A9-24E34B0664CE}"/>
              </a:ext>
            </a:extLst>
          </p:cNvPr>
          <p:cNvSpPr>
            <a:spLocks noGrp="1"/>
          </p:cNvSpPr>
          <p:nvPr>
            <p:ph type="dt" sz="half" idx="10"/>
          </p:nvPr>
        </p:nvSpPr>
        <p:spPr/>
        <p:txBody>
          <a:bodyPr/>
          <a:lstStyle/>
          <a:p>
            <a:fld id="{63E7D40E-1E42-EF4C-98F0-A6EA348F128E}" type="datetime1">
              <a:rPr lang="en-GB" smtClean="0"/>
              <a:t>04/11/2022</a:t>
            </a:fld>
            <a:endParaRPr lang="en-US" dirty="0"/>
          </a:p>
        </p:txBody>
      </p:sp>
      <p:sp>
        <p:nvSpPr>
          <p:cNvPr id="2" name="Footer Placeholder 3">
            <a:extLst>
              <a:ext uri="{FF2B5EF4-FFF2-40B4-BE49-F238E27FC236}">
                <a16:creationId xmlns:a16="http://schemas.microsoft.com/office/drawing/2014/main" id="{9C8C6DE2-506A-5EB6-FC77-BBD1B1CB12FF}"/>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AC0CE2DE-5CDD-B0A3-294E-9999D9D57B6F}"/>
              </a:ext>
            </a:extLst>
          </p:cNvPr>
          <p:cNvSpPr>
            <a:spLocks noGrp="1"/>
          </p:cNvSpPr>
          <p:nvPr>
            <p:ph type="sldNum" sz="quarter" idx="12"/>
          </p:nvPr>
        </p:nvSpPr>
        <p:spPr/>
        <p:txBody>
          <a:bodyPr/>
          <a:lstStyle/>
          <a:p>
            <a:r>
              <a:rPr lang="en-US" altLang="en-US"/>
              <a:t> Ch 9, slide </a:t>
            </a:r>
            <a:fld id="{F6E154E5-7D38-1547-8D2F-807934836AED}" type="slidenum">
              <a:rPr lang="en-US" altLang="en-US"/>
              <a:pPr/>
              <a:t>16</a:t>
            </a:fld>
            <a:endParaRPr lang="en-US" altLang="en-US"/>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 name="Rectangle 10">
            <a:extLst>
              <a:ext uri="{FF2B5EF4-FFF2-40B4-BE49-F238E27FC236}">
                <a16:creationId xmlns:a16="http://schemas.microsoft.com/office/drawing/2014/main" id="{A90DAF09-1F0C-7A12-EB3A-C48EF143B171}"/>
              </a:ext>
            </a:extLst>
          </p:cNvPr>
          <p:cNvSpPr>
            <a:spLocks noGrp="1" noChangeArrowheads="1"/>
          </p:cNvSpPr>
          <p:nvPr>
            <p:ph type="title"/>
          </p:nvPr>
        </p:nvSpPr>
        <p:spPr/>
        <p:txBody>
          <a:bodyPr/>
          <a:lstStyle/>
          <a:p>
            <a:r>
              <a:rPr lang="en-US" altLang="en-US" dirty="0"/>
              <a:t>Learning objectives</a:t>
            </a:r>
          </a:p>
        </p:txBody>
      </p:sp>
      <p:sp>
        <p:nvSpPr>
          <p:cNvPr id="5131" name="Rectangle 11">
            <a:extLst>
              <a:ext uri="{FF2B5EF4-FFF2-40B4-BE49-F238E27FC236}">
                <a16:creationId xmlns:a16="http://schemas.microsoft.com/office/drawing/2014/main" id="{E5C501F4-EAD5-AC5E-5E37-FFE0ABCE0B5B}"/>
              </a:ext>
            </a:extLst>
          </p:cNvPr>
          <p:cNvSpPr>
            <a:spLocks noGrp="1" noChangeArrowheads="1"/>
          </p:cNvSpPr>
          <p:nvPr>
            <p:ph idx="1"/>
          </p:nvPr>
        </p:nvSpPr>
        <p:spPr/>
        <p:txBody>
          <a:bodyPr/>
          <a:lstStyle/>
          <a:p>
            <a:r>
              <a:rPr lang="en-US" altLang="en-US" dirty="0"/>
              <a:t>Be able to define test adequacy criteria, and explain their limitations</a:t>
            </a:r>
          </a:p>
          <a:p>
            <a:r>
              <a:rPr lang="en-US" altLang="en-US" dirty="0"/>
              <a:t>Be able to explain the terminology of test selection and adequacy</a:t>
            </a:r>
            <a:endParaRPr lang="en-US" altLang="en-US" i="1" dirty="0"/>
          </a:p>
          <a:p>
            <a:r>
              <a:rPr lang="en-US" altLang="en-US" dirty="0"/>
              <a:t>Be able to use the sources of information commonly used to define adequacy criteria</a:t>
            </a:r>
          </a:p>
          <a:p>
            <a:r>
              <a:rPr lang="en-US" altLang="en-US" dirty="0"/>
              <a:t>Be able to use test selection and adequacy criteria</a:t>
            </a:r>
          </a:p>
          <a:p>
            <a:pPr>
              <a:buFontTx/>
              <a:buNone/>
            </a:pPr>
            <a:endParaRPr lang="en-US" altLang="en-US" dirty="0"/>
          </a:p>
        </p:txBody>
      </p:sp>
      <p:sp>
        <p:nvSpPr>
          <p:cNvPr id="4" name="Date Placeholder 3">
            <a:extLst>
              <a:ext uri="{FF2B5EF4-FFF2-40B4-BE49-F238E27FC236}">
                <a16:creationId xmlns:a16="http://schemas.microsoft.com/office/drawing/2014/main" id="{1F158615-CE07-ED86-B12D-D63F4BE9084C}"/>
              </a:ext>
            </a:extLst>
          </p:cNvPr>
          <p:cNvSpPr>
            <a:spLocks noGrp="1"/>
          </p:cNvSpPr>
          <p:nvPr>
            <p:ph type="dt" sz="half" idx="10"/>
          </p:nvPr>
        </p:nvSpPr>
        <p:spPr/>
        <p:txBody>
          <a:bodyPr/>
          <a:lstStyle/>
          <a:p>
            <a:fld id="{79730D2D-1367-CA46-AC7B-EF11BF02B904}" type="datetime1">
              <a:rPr lang="en-GB" smtClean="0"/>
              <a:t>04/11/2022</a:t>
            </a:fld>
            <a:endParaRPr lang="en-US" dirty="0"/>
          </a:p>
        </p:txBody>
      </p:sp>
      <p:sp>
        <p:nvSpPr>
          <p:cNvPr id="2" name="Footer Placeholder 3">
            <a:extLst>
              <a:ext uri="{FF2B5EF4-FFF2-40B4-BE49-F238E27FC236}">
                <a16:creationId xmlns:a16="http://schemas.microsoft.com/office/drawing/2014/main" id="{8941BBA0-BC66-C3AC-69F6-DAE95CEE7B39}"/>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67D62310-DD81-54F2-3316-742858E0EA8F}"/>
              </a:ext>
            </a:extLst>
          </p:cNvPr>
          <p:cNvSpPr>
            <a:spLocks noGrp="1"/>
          </p:cNvSpPr>
          <p:nvPr>
            <p:ph type="sldNum" sz="quarter" idx="12"/>
          </p:nvPr>
        </p:nvSpPr>
        <p:spPr/>
        <p:txBody>
          <a:bodyPr/>
          <a:lstStyle/>
          <a:p>
            <a:r>
              <a:rPr lang="en-US" altLang="en-US"/>
              <a:t> Ch 9, slide </a:t>
            </a:r>
            <a:fld id="{9F89B17B-00C8-F34D-97AB-0D0276705F47}" type="slidenum">
              <a:rPr lang="en-US" altLang="en-US"/>
              <a:pPr/>
              <a:t>2</a:t>
            </a:fld>
            <a:endParaRPr lang="en-US" alt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a:extLst>
              <a:ext uri="{FF2B5EF4-FFF2-40B4-BE49-F238E27FC236}">
                <a16:creationId xmlns:a16="http://schemas.microsoft.com/office/drawing/2014/main" id="{8A9FA046-89AC-D9F7-655C-EA73E592D7A5}"/>
              </a:ext>
            </a:extLst>
          </p:cNvPr>
          <p:cNvSpPr>
            <a:spLocks noGrp="1" noChangeArrowheads="1"/>
          </p:cNvSpPr>
          <p:nvPr>
            <p:ph type="title"/>
          </p:nvPr>
        </p:nvSpPr>
        <p:spPr/>
        <p:txBody>
          <a:bodyPr/>
          <a:lstStyle/>
          <a:p>
            <a:r>
              <a:rPr lang="en-US" altLang="en-US"/>
              <a:t>Adequacy: We can’t get what we want</a:t>
            </a:r>
          </a:p>
        </p:txBody>
      </p:sp>
      <p:sp>
        <p:nvSpPr>
          <p:cNvPr id="244739" name="Rectangle 3">
            <a:extLst>
              <a:ext uri="{FF2B5EF4-FFF2-40B4-BE49-F238E27FC236}">
                <a16:creationId xmlns:a16="http://schemas.microsoft.com/office/drawing/2014/main" id="{030232E8-C1AD-09BD-12E7-F8A337F3127A}"/>
              </a:ext>
            </a:extLst>
          </p:cNvPr>
          <p:cNvSpPr>
            <a:spLocks noGrp="1" noChangeArrowheads="1"/>
          </p:cNvSpPr>
          <p:nvPr>
            <p:ph idx="1"/>
          </p:nvPr>
        </p:nvSpPr>
        <p:spPr/>
        <p:txBody>
          <a:bodyPr/>
          <a:lstStyle/>
          <a:p>
            <a:r>
              <a:rPr lang="en-US" altLang="en-US"/>
              <a:t>What we would like:</a:t>
            </a:r>
          </a:p>
          <a:p>
            <a:pPr lvl="1"/>
            <a:r>
              <a:rPr lang="en-US" altLang="en-US"/>
              <a:t>A real way of measuring effective testing</a:t>
            </a:r>
            <a:br>
              <a:rPr lang="en-US" altLang="en-US"/>
            </a:br>
            <a:r>
              <a:rPr lang="en-US" altLang="en-US" i="1">
                <a:solidFill>
                  <a:schemeClr val="accent2"/>
                </a:solidFill>
              </a:rPr>
              <a:t>If the system system passes an adequate suite of test cases, then it must be correct (or dependable)</a:t>
            </a:r>
          </a:p>
          <a:p>
            <a:r>
              <a:rPr lang="en-US" altLang="en-US"/>
              <a:t>But that’s impossible!</a:t>
            </a:r>
          </a:p>
          <a:p>
            <a:pPr lvl="1"/>
            <a:r>
              <a:rPr lang="en-US" altLang="en-US"/>
              <a:t>Adequacy of test suites, in the sense above, is provably undecidable.</a:t>
            </a:r>
          </a:p>
          <a:p>
            <a:r>
              <a:rPr lang="en-US" altLang="en-US"/>
              <a:t>So we’ll have to settle on weaker proxies for adequacy</a:t>
            </a:r>
          </a:p>
          <a:p>
            <a:pPr lvl="1"/>
            <a:r>
              <a:rPr lang="en-US" altLang="en-US"/>
              <a:t>Design rules to highlight inadequacy of test suites </a:t>
            </a:r>
          </a:p>
        </p:txBody>
      </p:sp>
      <p:sp>
        <p:nvSpPr>
          <p:cNvPr id="2" name="Footer Placeholder 3">
            <a:extLst>
              <a:ext uri="{FF2B5EF4-FFF2-40B4-BE49-F238E27FC236}">
                <a16:creationId xmlns:a16="http://schemas.microsoft.com/office/drawing/2014/main" id="{F3E60630-76CE-CD2B-9B3D-783F0D85B4BA}"/>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84725E20-37B7-46FB-E8A3-78BC4250B07D}"/>
              </a:ext>
            </a:extLst>
          </p:cNvPr>
          <p:cNvSpPr>
            <a:spLocks noGrp="1"/>
          </p:cNvSpPr>
          <p:nvPr>
            <p:ph type="sldNum" sz="quarter" idx="12"/>
          </p:nvPr>
        </p:nvSpPr>
        <p:spPr/>
        <p:txBody>
          <a:bodyPr/>
          <a:lstStyle/>
          <a:p>
            <a:r>
              <a:rPr lang="en-US" altLang="en-US"/>
              <a:t> Ch 9, slide </a:t>
            </a:r>
            <a:fld id="{EF9D9E49-A2AF-C04A-9C9C-E0F8AA249B39}" type="slidenum">
              <a:rPr lang="en-US" altLang="en-US"/>
              <a:pPr/>
              <a:t>3</a:t>
            </a:fld>
            <a:endParaRPr lang="en-US" altLang="en-US"/>
          </a:p>
        </p:txBody>
      </p:sp>
      <p:sp>
        <p:nvSpPr>
          <p:cNvPr id="4" name="Date Placeholder 3">
            <a:extLst>
              <a:ext uri="{FF2B5EF4-FFF2-40B4-BE49-F238E27FC236}">
                <a16:creationId xmlns:a16="http://schemas.microsoft.com/office/drawing/2014/main" id="{5CC7881D-4AA9-4C45-F8EF-4A007709697C}"/>
              </a:ext>
            </a:extLst>
          </p:cNvPr>
          <p:cNvSpPr>
            <a:spLocks noGrp="1"/>
          </p:cNvSpPr>
          <p:nvPr>
            <p:ph type="dt" sz="half" idx="10"/>
          </p:nvPr>
        </p:nvSpPr>
        <p:spPr/>
        <p:txBody>
          <a:bodyPr/>
          <a:lstStyle/>
          <a:p>
            <a:fld id="{D69EAD7B-29C4-A345-9212-33844AAFE1BD}" type="datetime1">
              <a:rPr lang="en-GB" smtClean="0"/>
              <a:t>04/11/2022</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a:extLst>
              <a:ext uri="{FF2B5EF4-FFF2-40B4-BE49-F238E27FC236}">
                <a16:creationId xmlns:a16="http://schemas.microsoft.com/office/drawing/2014/main" id="{718E1C08-E2F9-F646-3996-254240097D23}"/>
              </a:ext>
            </a:extLst>
          </p:cNvPr>
          <p:cNvSpPr>
            <a:spLocks noGrp="1" noChangeArrowheads="1"/>
          </p:cNvSpPr>
          <p:nvPr>
            <p:ph type="title"/>
          </p:nvPr>
        </p:nvSpPr>
        <p:spPr/>
        <p:txBody>
          <a:bodyPr/>
          <a:lstStyle/>
          <a:p>
            <a:r>
              <a:rPr lang="en-US" altLang="en-US"/>
              <a:t>Adequacy Criteria as Design Rules</a:t>
            </a:r>
          </a:p>
        </p:txBody>
      </p:sp>
      <p:sp>
        <p:nvSpPr>
          <p:cNvPr id="245763" name="Rectangle 3">
            <a:extLst>
              <a:ext uri="{FF2B5EF4-FFF2-40B4-BE49-F238E27FC236}">
                <a16:creationId xmlns:a16="http://schemas.microsoft.com/office/drawing/2014/main" id="{C40CBE38-466D-C4A6-6D3E-26EC08B16E68}"/>
              </a:ext>
            </a:extLst>
          </p:cNvPr>
          <p:cNvSpPr>
            <a:spLocks noGrp="1" noChangeArrowheads="1"/>
          </p:cNvSpPr>
          <p:nvPr>
            <p:ph idx="1"/>
          </p:nvPr>
        </p:nvSpPr>
        <p:spPr/>
        <p:txBody>
          <a:bodyPr/>
          <a:lstStyle/>
          <a:p>
            <a:pPr>
              <a:lnSpc>
                <a:spcPct val="90000"/>
              </a:lnSpc>
            </a:pPr>
            <a:r>
              <a:rPr lang="en-US" altLang="en-US"/>
              <a:t>Many design disciplines employ </a:t>
            </a:r>
            <a:r>
              <a:rPr lang="en-US" altLang="en-US" i="1"/>
              <a:t>design rules</a:t>
            </a:r>
          </a:p>
          <a:p>
            <a:pPr lvl="1">
              <a:lnSpc>
                <a:spcPct val="90000"/>
              </a:lnSpc>
            </a:pPr>
            <a:r>
              <a:rPr lang="en-US" altLang="en-US"/>
              <a:t>E.g.:  “traces (on a chip, on a circuit board) must be at least ___ wide and separated by at least ___”</a:t>
            </a:r>
          </a:p>
          <a:p>
            <a:pPr lvl="1">
              <a:lnSpc>
                <a:spcPct val="90000"/>
              </a:lnSpc>
            </a:pPr>
            <a:r>
              <a:rPr lang="en-US" altLang="en-US"/>
              <a:t>“The roof must have a pitch of at least ____ to shed snow”</a:t>
            </a:r>
          </a:p>
          <a:p>
            <a:pPr lvl="1">
              <a:lnSpc>
                <a:spcPct val="90000"/>
              </a:lnSpc>
            </a:pPr>
            <a:r>
              <a:rPr lang="en-US" altLang="en-US"/>
              <a:t>“Interstate highways must not have a grade greater than 6% without special review and approval”</a:t>
            </a:r>
          </a:p>
          <a:p>
            <a:pPr>
              <a:lnSpc>
                <a:spcPct val="90000"/>
              </a:lnSpc>
            </a:pPr>
            <a:r>
              <a:rPr lang="en-US" altLang="en-US"/>
              <a:t>Design rules do not guarantee good designs</a:t>
            </a:r>
          </a:p>
          <a:p>
            <a:pPr lvl="1">
              <a:lnSpc>
                <a:spcPct val="90000"/>
              </a:lnSpc>
            </a:pPr>
            <a:r>
              <a:rPr lang="en-US" altLang="en-US"/>
              <a:t>Good design depends on talented, creative, disciplined designers; design rules help them avoid or spot flaws</a:t>
            </a:r>
          </a:p>
          <a:p>
            <a:pPr lvl="1">
              <a:lnSpc>
                <a:spcPct val="90000"/>
              </a:lnSpc>
            </a:pPr>
            <a:r>
              <a:rPr lang="en-US" altLang="en-US"/>
              <a:t>Test design is no different</a:t>
            </a:r>
          </a:p>
        </p:txBody>
      </p:sp>
      <p:sp>
        <p:nvSpPr>
          <p:cNvPr id="2" name="Footer Placeholder 3">
            <a:extLst>
              <a:ext uri="{FF2B5EF4-FFF2-40B4-BE49-F238E27FC236}">
                <a16:creationId xmlns:a16="http://schemas.microsoft.com/office/drawing/2014/main" id="{D24F968A-B11F-4922-B6C5-330C6F5F18C4}"/>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4E089147-3D93-0311-F69A-C0D973BA4A50}"/>
              </a:ext>
            </a:extLst>
          </p:cNvPr>
          <p:cNvSpPr>
            <a:spLocks noGrp="1"/>
          </p:cNvSpPr>
          <p:nvPr>
            <p:ph type="sldNum" sz="quarter" idx="12"/>
          </p:nvPr>
        </p:nvSpPr>
        <p:spPr/>
        <p:txBody>
          <a:bodyPr/>
          <a:lstStyle/>
          <a:p>
            <a:r>
              <a:rPr lang="en-US" altLang="en-US"/>
              <a:t> Ch 9, slide </a:t>
            </a:r>
            <a:fld id="{7E3DB80D-FC91-F74D-A591-D778EC80468F}" type="slidenum">
              <a:rPr lang="en-US" altLang="en-US"/>
              <a:pPr/>
              <a:t>4</a:t>
            </a:fld>
            <a:endParaRPr lang="en-US" altLang="en-US"/>
          </a:p>
        </p:txBody>
      </p:sp>
      <p:sp>
        <p:nvSpPr>
          <p:cNvPr id="4" name="Date Placeholder 3">
            <a:extLst>
              <a:ext uri="{FF2B5EF4-FFF2-40B4-BE49-F238E27FC236}">
                <a16:creationId xmlns:a16="http://schemas.microsoft.com/office/drawing/2014/main" id="{1C25BAC2-4063-A719-5680-9500A239575C}"/>
              </a:ext>
            </a:extLst>
          </p:cNvPr>
          <p:cNvSpPr>
            <a:spLocks noGrp="1"/>
          </p:cNvSpPr>
          <p:nvPr>
            <p:ph type="dt" sz="half" idx="10"/>
          </p:nvPr>
        </p:nvSpPr>
        <p:spPr/>
        <p:txBody>
          <a:bodyPr/>
          <a:lstStyle/>
          <a:p>
            <a:fld id="{296E7DCA-26FD-8044-A080-C46165E41FC0}" type="datetime1">
              <a:rPr lang="en-GB" smtClean="0"/>
              <a:t>04/11/2022</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a:extLst>
              <a:ext uri="{FF2B5EF4-FFF2-40B4-BE49-F238E27FC236}">
                <a16:creationId xmlns:a16="http://schemas.microsoft.com/office/drawing/2014/main" id="{FCDC9FF9-1530-860C-9716-62A688E56489}"/>
              </a:ext>
            </a:extLst>
          </p:cNvPr>
          <p:cNvSpPr>
            <a:spLocks noGrp="1" noChangeArrowheads="1"/>
          </p:cNvSpPr>
          <p:nvPr>
            <p:ph type="title"/>
          </p:nvPr>
        </p:nvSpPr>
        <p:spPr/>
        <p:txBody>
          <a:bodyPr/>
          <a:lstStyle/>
          <a:p>
            <a:r>
              <a:rPr lang="en-US" altLang="en-US"/>
              <a:t>Practical (in)Adequacy Criteria</a:t>
            </a:r>
          </a:p>
        </p:txBody>
      </p:sp>
      <p:sp>
        <p:nvSpPr>
          <p:cNvPr id="237571" name="Rectangle 3">
            <a:extLst>
              <a:ext uri="{FF2B5EF4-FFF2-40B4-BE49-F238E27FC236}">
                <a16:creationId xmlns:a16="http://schemas.microsoft.com/office/drawing/2014/main" id="{B15640ED-8269-0215-6B0A-F7A4D4617C95}"/>
              </a:ext>
            </a:extLst>
          </p:cNvPr>
          <p:cNvSpPr>
            <a:spLocks noGrp="1" noChangeArrowheads="1"/>
          </p:cNvSpPr>
          <p:nvPr>
            <p:ph idx="1"/>
          </p:nvPr>
        </p:nvSpPr>
        <p:spPr/>
        <p:txBody>
          <a:bodyPr>
            <a:normAutofit/>
          </a:bodyPr>
          <a:lstStyle/>
          <a:p>
            <a:pPr>
              <a:lnSpc>
                <a:spcPct val="90000"/>
              </a:lnSpc>
            </a:pPr>
            <a:r>
              <a:rPr lang="en-US" altLang="en-US" sz="2400"/>
              <a:t>Criteria that identify inadequacies in test suites.  </a:t>
            </a:r>
          </a:p>
          <a:p>
            <a:pPr lvl="1">
              <a:lnSpc>
                <a:spcPct val="90000"/>
              </a:lnSpc>
            </a:pPr>
            <a:r>
              <a:rPr lang="en-US" altLang="en-US" sz="2000"/>
              <a:t>Examples</a:t>
            </a:r>
          </a:p>
          <a:p>
            <a:pPr lvl="1">
              <a:lnSpc>
                <a:spcPct val="90000"/>
              </a:lnSpc>
            </a:pPr>
            <a:r>
              <a:rPr lang="en-US" altLang="en-US" sz="2000" i="1"/>
              <a:t>if the specification describes different treatment in two cases, but the test suite does not check that the two cases are in fact treated differently, we may conclude that the test suite is inadequate to guard against faults in the program logic. </a:t>
            </a:r>
          </a:p>
          <a:p>
            <a:pPr lvl="1">
              <a:lnSpc>
                <a:spcPct val="90000"/>
              </a:lnSpc>
            </a:pPr>
            <a:r>
              <a:rPr lang="en-US" altLang="en-US" sz="2000" i="1"/>
              <a:t>If no test in the test suite executes a particular program statement, the test suite is inadequate to guard against faults in that statement.</a:t>
            </a:r>
          </a:p>
          <a:p>
            <a:pPr>
              <a:lnSpc>
                <a:spcPct val="90000"/>
              </a:lnSpc>
            </a:pPr>
            <a:r>
              <a:rPr lang="en-US" altLang="en-US" sz="2400"/>
              <a:t>If a test suite fails to satisfy some criterion, the obligation that has not been satisfied may provide some useful information about improving the test suite.</a:t>
            </a:r>
          </a:p>
          <a:p>
            <a:pPr>
              <a:lnSpc>
                <a:spcPct val="90000"/>
              </a:lnSpc>
            </a:pPr>
            <a:r>
              <a:rPr lang="en-US" altLang="en-US" sz="2400"/>
              <a:t>If a test suite satisfies all the obligations by all the criteria, we do not know definitively that it is an effective test suite, but we have some evidence of its thoroughness.</a:t>
            </a:r>
          </a:p>
        </p:txBody>
      </p:sp>
      <p:sp>
        <p:nvSpPr>
          <p:cNvPr id="4" name="Date Placeholder 3">
            <a:extLst>
              <a:ext uri="{FF2B5EF4-FFF2-40B4-BE49-F238E27FC236}">
                <a16:creationId xmlns:a16="http://schemas.microsoft.com/office/drawing/2014/main" id="{3B739E99-4151-4BBB-43D6-50AA5F34A3EB}"/>
              </a:ext>
            </a:extLst>
          </p:cNvPr>
          <p:cNvSpPr>
            <a:spLocks noGrp="1"/>
          </p:cNvSpPr>
          <p:nvPr>
            <p:ph type="dt" sz="half" idx="10"/>
          </p:nvPr>
        </p:nvSpPr>
        <p:spPr/>
        <p:txBody>
          <a:bodyPr/>
          <a:lstStyle/>
          <a:p>
            <a:fld id="{B4E2CE75-5D05-5943-BFA2-55628C6D7C9E}" type="datetime1">
              <a:rPr lang="en-GB" smtClean="0"/>
              <a:t>04/11/2022</a:t>
            </a:fld>
            <a:endParaRPr lang="en-US" dirty="0"/>
          </a:p>
        </p:txBody>
      </p:sp>
      <p:sp>
        <p:nvSpPr>
          <p:cNvPr id="2" name="Footer Placeholder 3">
            <a:extLst>
              <a:ext uri="{FF2B5EF4-FFF2-40B4-BE49-F238E27FC236}">
                <a16:creationId xmlns:a16="http://schemas.microsoft.com/office/drawing/2014/main" id="{F4869B02-7B89-E4A2-3ED4-044FA80044D3}"/>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E7AFCF97-C9F3-BE8F-3045-889268B12BA1}"/>
              </a:ext>
            </a:extLst>
          </p:cNvPr>
          <p:cNvSpPr>
            <a:spLocks noGrp="1"/>
          </p:cNvSpPr>
          <p:nvPr>
            <p:ph type="sldNum" sz="quarter" idx="12"/>
          </p:nvPr>
        </p:nvSpPr>
        <p:spPr/>
        <p:txBody>
          <a:bodyPr/>
          <a:lstStyle/>
          <a:p>
            <a:r>
              <a:rPr lang="en-US" altLang="en-US"/>
              <a:t> Ch 9, slide </a:t>
            </a:r>
            <a:fld id="{943483EF-646A-2C4A-8102-0F30EF3A9DF3}" type="slidenum">
              <a:rPr lang="en-US" altLang="en-US"/>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a:extLst>
              <a:ext uri="{FF2B5EF4-FFF2-40B4-BE49-F238E27FC236}">
                <a16:creationId xmlns:a16="http://schemas.microsoft.com/office/drawing/2014/main" id="{6D69C322-22B5-3815-9B37-E9F172521486}"/>
              </a:ext>
            </a:extLst>
          </p:cNvPr>
          <p:cNvSpPr>
            <a:spLocks noGrp="1" noChangeArrowheads="1"/>
          </p:cNvSpPr>
          <p:nvPr>
            <p:ph type="title"/>
          </p:nvPr>
        </p:nvSpPr>
        <p:spPr/>
        <p:txBody>
          <a:bodyPr/>
          <a:lstStyle/>
          <a:p>
            <a:r>
              <a:rPr lang="en-US" altLang="en-US"/>
              <a:t>Analogy: Building Codes</a:t>
            </a:r>
          </a:p>
        </p:txBody>
      </p:sp>
      <p:sp>
        <p:nvSpPr>
          <p:cNvPr id="248835" name="Rectangle 3">
            <a:extLst>
              <a:ext uri="{FF2B5EF4-FFF2-40B4-BE49-F238E27FC236}">
                <a16:creationId xmlns:a16="http://schemas.microsoft.com/office/drawing/2014/main" id="{7E7EF9EF-B5E1-3603-3461-68CC3444A1E2}"/>
              </a:ext>
            </a:extLst>
          </p:cNvPr>
          <p:cNvSpPr>
            <a:spLocks noGrp="1" noChangeArrowheads="1"/>
          </p:cNvSpPr>
          <p:nvPr>
            <p:ph idx="1"/>
          </p:nvPr>
        </p:nvSpPr>
        <p:spPr/>
        <p:txBody>
          <a:bodyPr>
            <a:normAutofit lnSpcReduction="10000"/>
          </a:bodyPr>
          <a:lstStyle/>
          <a:p>
            <a:pPr>
              <a:lnSpc>
                <a:spcPct val="90000"/>
              </a:lnSpc>
            </a:pPr>
            <a:r>
              <a:rPr lang="en-US" altLang="en-US" dirty="0"/>
              <a:t>Building codes are sets of design rules</a:t>
            </a:r>
          </a:p>
          <a:p>
            <a:pPr lvl="1">
              <a:lnSpc>
                <a:spcPct val="90000"/>
              </a:lnSpc>
            </a:pPr>
            <a:r>
              <a:rPr lang="en-US" altLang="en-US" dirty="0"/>
              <a:t>Maximum span between beams in ceiling, floor, and walls; acceptable materials; wiring insulation; ... </a:t>
            </a:r>
          </a:p>
          <a:p>
            <a:pPr lvl="1">
              <a:lnSpc>
                <a:spcPct val="90000"/>
              </a:lnSpc>
            </a:pPr>
            <a:r>
              <a:rPr lang="en-US" altLang="en-US" dirty="0"/>
              <a:t>Minimum standards, subject to judgment of building inspector who interprets the code</a:t>
            </a:r>
          </a:p>
          <a:p>
            <a:pPr>
              <a:lnSpc>
                <a:spcPct val="90000"/>
              </a:lnSpc>
            </a:pPr>
            <a:r>
              <a:rPr lang="en-US" altLang="en-US" dirty="0"/>
              <a:t>You wouldn’t buy a house just because it’s “up to code”</a:t>
            </a:r>
          </a:p>
          <a:p>
            <a:pPr lvl="1">
              <a:lnSpc>
                <a:spcPct val="90000"/>
              </a:lnSpc>
            </a:pPr>
            <a:r>
              <a:rPr lang="en-US" altLang="en-US" dirty="0"/>
              <a:t>It could be ugly, badly designed, inadequate for your needs</a:t>
            </a:r>
          </a:p>
          <a:p>
            <a:pPr>
              <a:lnSpc>
                <a:spcPct val="90000"/>
              </a:lnSpc>
            </a:pPr>
            <a:r>
              <a:rPr lang="en-US" altLang="en-US" dirty="0"/>
              <a:t>But you might avoid a house because it isn’t</a:t>
            </a:r>
          </a:p>
          <a:p>
            <a:pPr lvl="1">
              <a:lnSpc>
                <a:spcPct val="90000"/>
              </a:lnSpc>
            </a:pPr>
            <a:r>
              <a:rPr lang="en-US" altLang="en-US" dirty="0"/>
              <a:t>Building codes are inadequacy criteria, like practical  test “adequacy” criteria</a:t>
            </a:r>
          </a:p>
          <a:p>
            <a:r>
              <a:rPr lang="en-US" altLang="en-US" dirty="0"/>
              <a:t>Building codes are sometimes too restrictive and are relaxed for some buildings that then have to conform to different requirements.</a:t>
            </a:r>
          </a:p>
        </p:txBody>
      </p:sp>
      <p:sp>
        <p:nvSpPr>
          <p:cNvPr id="4" name="Date Placeholder 3">
            <a:extLst>
              <a:ext uri="{FF2B5EF4-FFF2-40B4-BE49-F238E27FC236}">
                <a16:creationId xmlns:a16="http://schemas.microsoft.com/office/drawing/2014/main" id="{52A8D899-CF3F-EC4F-48FD-11CF8358C26E}"/>
              </a:ext>
            </a:extLst>
          </p:cNvPr>
          <p:cNvSpPr>
            <a:spLocks noGrp="1"/>
          </p:cNvSpPr>
          <p:nvPr>
            <p:ph type="dt" sz="half" idx="10"/>
          </p:nvPr>
        </p:nvSpPr>
        <p:spPr/>
        <p:txBody>
          <a:bodyPr/>
          <a:lstStyle/>
          <a:p>
            <a:fld id="{A99B0885-9F07-B24D-815E-E5A47E1D1C90}" type="datetime1">
              <a:rPr lang="en-GB" smtClean="0"/>
              <a:t>04/11/2022</a:t>
            </a:fld>
            <a:endParaRPr lang="en-US" dirty="0"/>
          </a:p>
        </p:txBody>
      </p:sp>
      <p:sp>
        <p:nvSpPr>
          <p:cNvPr id="2" name="Footer Placeholder 3">
            <a:extLst>
              <a:ext uri="{FF2B5EF4-FFF2-40B4-BE49-F238E27FC236}">
                <a16:creationId xmlns:a16="http://schemas.microsoft.com/office/drawing/2014/main" id="{9926D504-1CAC-A055-B8F2-7F2283FBD2FF}"/>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1364BAF5-2AE3-2D94-3B31-589ED4D5B931}"/>
              </a:ext>
            </a:extLst>
          </p:cNvPr>
          <p:cNvSpPr>
            <a:spLocks noGrp="1"/>
          </p:cNvSpPr>
          <p:nvPr>
            <p:ph type="sldNum" sz="quarter" idx="12"/>
          </p:nvPr>
        </p:nvSpPr>
        <p:spPr/>
        <p:txBody>
          <a:bodyPr/>
          <a:lstStyle/>
          <a:p>
            <a:r>
              <a:rPr lang="en-US" altLang="en-US"/>
              <a:t> Ch 9, slide </a:t>
            </a:r>
            <a:fld id="{F92C9F92-CB25-6E46-AEA2-F0A36DA5FE13}" type="slidenum">
              <a:rPr lang="en-US" altLang="en-US"/>
              <a:pPr/>
              <a:t>6</a:t>
            </a:fld>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8" name="Rectangle 6">
            <a:extLst>
              <a:ext uri="{FF2B5EF4-FFF2-40B4-BE49-F238E27FC236}">
                <a16:creationId xmlns:a16="http://schemas.microsoft.com/office/drawing/2014/main" id="{B8149294-0A52-EE44-9C34-EED090B1E4DF}"/>
              </a:ext>
            </a:extLst>
          </p:cNvPr>
          <p:cNvSpPr>
            <a:spLocks noGrp="1" noChangeArrowheads="1"/>
          </p:cNvSpPr>
          <p:nvPr>
            <p:ph type="title"/>
          </p:nvPr>
        </p:nvSpPr>
        <p:spPr/>
        <p:txBody>
          <a:bodyPr/>
          <a:lstStyle/>
          <a:p>
            <a:r>
              <a:rPr lang="en-US" altLang="en-US"/>
              <a:t>Some useful terminology</a:t>
            </a:r>
          </a:p>
        </p:txBody>
      </p:sp>
      <p:sp>
        <p:nvSpPr>
          <p:cNvPr id="233479" name="Rectangle 7">
            <a:extLst>
              <a:ext uri="{FF2B5EF4-FFF2-40B4-BE49-F238E27FC236}">
                <a16:creationId xmlns:a16="http://schemas.microsoft.com/office/drawing/2014/main" id="{9A58AA09-F209-0836-1259-41FFA21DA9E1}"/>
              </a:ext>
            </a:extLst>
          </p:cNvPr>
          <p:cNvSpPr>
            <a:spLocks noGrp="1" noChangeArrowheads="1"/>
          </p:cNvSpPr>
          <p:nvPr>
            <p:ph idx="1"/>
          </p:nvPr>
        </p:nvSpPr>
        <p:spPr/>
        <p:txBody>
          <a:bodyPr/>
          <a:lstStyle/>
          <a:p>
            <a:pPr>
              <a:lnSpc>
                <a:spcPct val="90000"/>
              </a:lnSpc>
            </a:pPr>
            <a:r>
              <a:rPr lang="en-US" altLang="en-US" sz="2400" b="1"/>
              <a:t>Test case</a:t>
            </a:r>
            <a:r>
              <a:rPr lang="en-US" altLang="en-US" sz="2400"/>
              <a:t>: a set of inputs, execution conditions, and a pass/fail criterion.</a:t>
            </a:r>
          </a:p>
          <a:p>
            <a:pPr>
              <a:lnSpc>
                <a:spcPct val="90000"/>
              </a:lnSpc>
            </a:pPr>
            <a:r>
              <a:rPr lang="en-US" altLang="en-US" sz="2400" b="1"/>
              <a:t>Test case specification</a:t>
            </a:r>
            <a:r>
              <a:rPr lang="en-US" altLang="en-US" sz="2400"/>
              <a:t>: a requirement to be satisfied by one or more test cases.</a:t>
            </a:r>
          </a:p>
          <a:p>
            <a:pPr>
              <a:lnSpc>
                <a:spcPct val="90000"/>
              </a:lnSpc>
            </a:pPr>
            <a:r>
              <a:rPr lang="en-US" altLang="en-US" sz="2400" b="1"/>
              <a:t>Test obligation</a:t>
            </a:r>
            <a:r>
              <a:rPr lang="en-US" altLang="en-US" sz="2400"/>
              <a:t>: a partial test case specification, requiring some property deemed important to thorough testing.  </a:t>
            </a:r>
          </a:p>
          <a:p>
            <a:pPr>
              <a:lnSpc>
                <a:spcPct val="90000"/>
              </a:lnSpc>
            </a:pPr>
            <a:r>
              <a:rPr lang="en-US" altLang="en-US" sz="2400" b="1"/>
              <a:t>Test suite</a:t>
            </a:r>
            <a:r>
              <a:rPr lang="en-US" altLang="en-US" sz="2400"/>
              <a:t>: a set of test cases. </a:t>
            </a:r>
          </a:p>
          <a:p>
            <a:pPr>
              <a:lnSpc>
                <a:spcPct val="90000"/>
              </a:lnSpc>
            </a:pPr>
            <a:r>
              <a:rPr lang="en-US" altLang="en-US" sz="2400" b="1"/>
              <a:t>Test </a:t>
            </a:r>
            <a:r>
              <a:rPr lang="en-US" altLang="en-US" sz="2400"/>
              <a:t>or</a:t>
            </a:r>
            <a:r>
              <a:rPr lang="en-US" altLang="en-US" sz="2400" b="1"/>
              <a:t> test execution</a:t>
            </a:r>
            <a:r>
              <a:rPr lang="en-US" altLang="en-US" sz="2400"/>
              <a:t>: the activity of executing test cases and evaluating their results.</a:t>
            </a:r>
          </a:p>
          <a:p>
            <a:pPr>
              <a:lnSpc>
                <a:spcPct val="90000"/>
              </a:lnSpc>
            </a:pPr>
            <a:r>
              <a:rPr lang="en-US" altLang="en-US" sz="2400" b="1"/>
              <a:t>Adequacy criterion</a:t>
            </a:r>
            <a:r>
              <a:rPr lang="en-US" altLang="en-US" sz="2400"/>
              <a:t>: a predicate that is true (satisfied) or false (not satisfied) of a </a:t>
            </a:r>
            <a:r>
              <a:rPr lang="en-US" altLang="en-US" sz="2400">
                <a:sym typeface="Symbol" pitchFamily="2" charset="2"/>
              </a:rPr>
              <a:t></a:t>
            </a:r>
            <a:r>
              <a:rPr lang="en-US" altLang="en-US" sz="2400"/>
              <a:t>program, test suite</a:t>
            </a:r>
            <a:r>
              <a:rPr lang="en-US" altLang="en-US" sz="2400">
                <a:sym typeface="Symbol" pitchFamily="2" charset="2"/>
              </a:rPr>
              <a:t></a:t>
            </a:r>
            <a:r>
              <a:rPr lang="en-US" altLang="en-US" sz="2400"/>
              <a:t> pair. </a:t>
            </a:r>
          </a:p>
        </p:txBody>
      </p:sp>
      <p:sp>
        <p:nvSpPr>
          <p:cNvPr id="4" name="Date Placeholder 3">
            <a:extLst>
              <a:ext uri="{FF2B5EF4-FFF2-40B4-BE49-F238E27FC236}">
                <a16:creationId xmlns:a16="http://schemas.microsoft.com/office/drawing/2014/main" id="{641F3ED0-7558-E9B0-DFB7-121EA7ADCF52}"/>
              </a:ext>
            </a:extLst>
          </p:cNvPr>
          <p:cNvSpPr>
            <a:spLocks noGrp="1"/>
          </p:cNvSpPr>
          <p:nvPr>
            <p:ph type="dt" sz="half" idx="10"/>
          </p:nvPr>
        </p:nvSpPr>
        <p:spPr/>
        <p:txBody>
          <a:bodyPr/>
          <a:lstStyle/>
          <a:p>
            <a:fld id="{49162259-8B25-0743-8F8C-41F5A41B0AEB}" type="datetime1">
              <a:rPr lang="en-GB" smtClean="0"/>
              <a:t>04/11/2022</a:t>
            </a:fld>
            <a:endParaRPr lang="en-US" dirty="0"/>
          </a:p>
        </p:txBody>
      </p:sp>
      <p:sp>
        <p:nvSpPr>
          <p:cNvPr id="2" name="Footer Placeholder 3">
            <a:extLst>
              <a:ext uri="{FF2B5EF4-FFF2-40B4-BE49-F238E27FC236}">
                <a16:creationId xmlns:a16="http://schemas.microsoft.com/office/drawing/2014/main" id="{9DA4BF7E-77B6-3F94-D798-EFA877262EFB}"/>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79BE2682-3118-5EDE-4938-96523743F8BD}"/>
              </a:ext>
            </a:extLst>
          </p:cNvPr>
          <p:cNvSpPr>
            <a:spLocks noGrp="1"/>
          </p:cNvSpPr>
          <p:nvPr>
            <p:ph type="sldNum" sz="quarter" idx="12"/>
          </p:nvPr>
        </p:nvSpPr>
        <p:spPr/>
        <p:txBody>
          <a:bodyPr/>
          <a:lstStyle/>
          <a:p>
            <a:r>
              <a:rPr lang="en-US" altLang="en-US"/>
              <a:t> Ch 9, slide </a:t>
            </a:r>
            <a:fld id="{DCA905FE-E883-4F4A-A9FE-46035582E3E3}" type="slidenum">
              <a:rPr lang="en-US" altLang="en-US"/>
              <a:pPr/>
              <a:t>7</a:t>
            </a:fld>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a:extLst>
              <a:ext uri="{FF2B5EF4-FFF2-40B4-BE49-F238E27FC236}">
                <a16:creationId xmlns:a16="http://schemas.microsoft.com/office/drawing/2014/main" id="{F4C428DE-7777-2FAC-22D0-0C7EF3EBC364}"/>
              </a:ext>
            </a:extLst>
          </p:cNvPr>
          <p:cNvSpPr>
            <a:spLocks noGrp="1" noChangeArrowheads="1"/>
          </p:cNvSpPr>
          <p:nvPr>
            <p:ph type="title"/>
          </p:nvPr>
        </p:nvSpPr>
        <p:spPr/>
        <p:txBody>
          <a:bodyPr/>
          <a:lstStyle/>
          <a:p>
            <a:r>
              <a:rPr lang="en-US" altLang="en-US"/>
              <a:t>Where do test obligations</a:t>
            </a:r>
            <a:br>
              <a:rPr lang="en-US" altLang="en-US"/>
            </a:br>
            <a:r>
              <a:rPr lang="en-US" altLang="en-US"/>
              <a:t> come from?</a:t>
            </a:r>
          </a:p>
        </p:txBody>
      </p:sp>
      <p:sp>
        <p:nvSpPr>
          <p:cNvPr id="234499" name="Rectangle 3">
            <a:extLst>
              <a:ext uri="{FF2B5EF4-FFF2-40B4-BE49-F238E27FC236}">
                <a16:creationId xmlns:a16="http://schemas.microsoft.com/office/drawing/2014/main" id="{BD9277A0-A32D-3480-37BF-30C1B132AC67}"/>
              </a:ext>
            </a:extLst>
          </p:cNvPr>
          <p:cNvSpPr>
            <a:spLocks noGrp="1" noChangeArrowheads="1"/>
          </p:cNvSpPr>
          <p:nvPr>
            <p:ph idx="1"/>
          </p:nvPr>
        </p:nvSpPr>
        <p:spPr/>
        <p:txBody>
          <a:bodyPr/>
          <a:lstStyle/>
          <a:p>
            <a:r>
              <a:rPr lang="en-US" altLang="en-US" sz="2400"/>
              <a:t>Functional (black box, specification-based): from software specifications</a:t>
            </a:r>
          </a:p>
          <a:p>
            <a:pPr lvl="2"/>
            <a:r>
              <a:rPr lang="en-US" altLang="en-US" sz="1800"/>
              <a:t>Example: If spec requires robust recovery from power failure, test obligations should include simulated power failure</a:t>
            </a:r>
          </a:p>
          <a:p>
            <a:r>
              <a:rPr lang="en-US" altLang="en-US" sz="2400"/>
              <a:t>Structural (white or glass box): from code</a:t>
            </a:r>
          </a:p>
          <a:p>
            <a:pPr lvl="2"/>
            <a:r>
              <a:rPr lang="en-US" altLang="en-US" sz="1800"/>
              <a:t>Example: Traverse each program loop one or more times.</a:t>
            </a:r>
          </a:p>
          <a:p>
            <a:r>
              <a:rPr lang="en-US" altLang="en-US" sz="2400"/>
              <a:t>Model-based: from model of system</a:t>
            </a:r>
          </a:p>
          <a:p>
            <a:pPr lvl="2"/>
            <a:r>
              <a:rPr lang="en-US" altLang="en-US" sz="1800"/>
              <a:t>Models used in specification or design, or derived from code</a:t>
            </a:r>
          </a:p>
          <a:p>
            <a:pPr lvl="2"/>
            <a:r>
              <a:rPr lang="en-US" altLang="en-US" sz="1800"/>
              <a:t>Example: Exercise all transitions in communication protocol model</a:t>
            </a:r>
          </a:p>
          <a:p>
            <a:r>
              <a:rPr lang="en-US" altLang="en-US" sz="2400"/>
              <a:t>Fault-based: from hypothesized faults (common bugs)</a:t>
            </a:r>
          </a:p>
          <a:p>
            <a:pPr lvl="2"/>
            <a:r>
              <a:rPr lang="en-US" altLang="en-US" sz="1800"/>
              <a:t>Example: Check for buffer overflow handling (common vulnerability) by testing on very large inputs</a:t>
            </a:r>
          </a:p>
        </p:txBody>
      </p:sp>
      <p:sp>
        <p:nvSpPr>
          <p:cNvPr id="4" name="Date Placeholder 3">
            <a:extLst>
              <a:ext uri="{FF2B5EF4-FFF2-40B4-BE49-F238E27FC236}">
                <a16:creationId xmlns:a16="http://schemas.microsoft.com/office/drawing/2014/main" id="{9036E6C9-8E1F-8E5B-F36D-790B8C727C04}"/>
              </a:ext>
            </a:extLst>
          </p:cNvPr>
          <p:cNvSpPr>
            <a:spLocks noGrp="1"/>
          </p:cNvSpPr>
          <p:nvPr>
            <p:ph type="dt" sz="half" idx="10"/>
          </p:nvPr>
        </p:nvSpPr>
        <p:spPr/>
        <p:txBody>
          <a:bodyPr/>
          <a:lstStyle/>
          <a:p>
            <a:fld id="{09FA05B4-648F-F74E-97EC-D8BB9369AE29}" type="datetime1">
              <a:rPr lang="en-GB" smtClean="0"/>
              <a:t>04/11/2022</a:t>
            </a:fld>
            <a:endParaRPr lang="en-US" dirty="0"/>
          </a:p>
        </p:txBody>
      </p:sp>
      <p:sp>
        <p:nvSpPr>
          <p:cNvPr id="2" name="Footer Placeholder 3">
            <a:extLst>
              <a:ext uri="{FF2B5EF4-FFF2-40B4-BE49-F238E27FC236}">
                <a16:creationId xmlns:a16="http://schemas.microsoft.com/office/drawing/2014/main" id="{6C95E7F8-EF41-4658-71C3-555CEA2420B1}"/>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81D9C7E7-DA6B-A17E-69CB-7016FFA42A22}"/>
              </a:ext>
            </a:extLst>
          </p:cNvPr>
          <p:cNvSpPr>
            <a:spLocks noGrp="1"/>
          </p:cNvSpPr>
          <p:nvPr>
            <p:ph type="sldNum" sz="quarter" idx="12"/>
          </p:nvPr>
        </p:nvSpPr>
        <p:spPr/>
        <p:txBody>
          <a:bodyPr/>
          <a:lstStyle/>
          <a:p>
            <a:r>
              <a:rPr lang="en-US" altLang="en-US"/>
              <a:t> Ch 9, slide </a:t>
            </a:r>
            <a:fld id="{E6BDA812-E42E-6546-96EA-5FBB53A35608}" type="slidenum">
              <a:rPr lang="en-US" altLang="en-US"/>
              <a:pPr/>
              <a:t>8</a:t>
            </a:fld>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a:extLst>
              <a:ext uri="{FF2B5EF4-FFF2-40B4-BE49-F238E27FC236}">
                <a16:creationId xmlns:a16="http://schemas.microsoft.com/office/drawing/2014/main" id="{1CB864D0-DF37-5ECD-84C8-593AA90113D1}"/>
              </a:ext>
            </a:extLst>
          </p:cNvPr>
          <p:cNvSpPr>
            <a:spLocks noGrp="1" noChangeArrowheads="1"/>
          </p:cNvSpPr>
          <p:nvPr>
            <p:ph type="title"/>
          </p:nvPr>
        </p:nvSpPr>
        <p:spPr/>
        <p:txBody>
          <a:bodyPr/>
          <a:lstStyle/>
          <a:p>
            <a:r>
              <a:rPr lang="en-US" altLang="en-US"/>
              <a:t>Adequacy criteria</a:t>
            </a:r>
          </a:p>
        </p:txBody>
      </p:sp>
      <p:sp>
        <p:nvSpPr>
          <p:cNvPr id="238595" name="Rectangle 3">
            <a:extLst>
              <a:ext uri="{FF2B5EF4-FFF2-40B4-BE49-F238E27FC236}">
                <a16:creationId xmlns:a16="http://schemas.microsoft.com/office/drawing/2014/main" id="{22FEA482-3F31-A039-85A6-D0250FE87DC1}"/>
              </a:ext>
            </a:extLst>
          </p:cNvPr>
          <p:cNvSpPr>
            <a:spLocks noGrp="1" noChangeArrowheads="1"/>
          </p:cNvSpPr>
          <p:nvPr>
            <p:ph idx="1"/>
          </p:nvPr>
        </p:nvSpPr>
        <p:spPr/>
        <p:txBody>
          <a:bodyPr/>
          <a:lstStyle/>
          <a:p>
            <a:r>
              <a:rPr lang="en-US" altLang="en-US"/>
              <a:t>Adequacy criterion = set of test obligations</a:t>
            </a:r>
          </a:p>
          <a:p>
            <a:r>
              <a:rPr lang="en-US" altLang="en-US"/>
              <a:t>A test suite satisfies an adequacy criterion if </a:t>
            </a:r>
          </a:p>
          <a:p>
            <a:pPr lvl="1"/>
            <a:r>
              <a:rPr lang="en-US" altLang="en-US"/>
              <a:t>all the tests succeed (pass)</a:t>
            </a:r>
          </a:p>
          <a:p>
            <a:pPr lvl="1"/>
            <a:r>
              <a:rPr lang="en-US" altLang="en-US"/>
              <a:t>every test obligation in the criterion is satisfied by at least one of the test cases in the test suite.  </a:t>
            </a:r>
          </a:p>
          <a:p>
            <a:pPr lvl="1"/>
            <a:r>
              <a:rPr lang="en-US" altLang="en-US"/>
              <a:t>Example:</a:t>
            </a:r>
          </a:p>
          <a:p>
            <a:pPr lvl="2">
              <a:buFontTx/>
              <a:buNone/>
            </a:pPr>
            <a:r>
              <a:rPr lang="en-US" altLang="en-US" i="1"/>
              <a:t>	the statement coverage adequacy criterion is satisfied by test suite S for program P if each executable statement in P is executed by at least one test case in S, and the outcome of each test execution was “pass”.</a:t>
            </a:r>
          </a:p>
        </p:txBody>
      </p:sp>
      <p:sp>
        <p:nvSpPr>
          <p:cNvPr id="4" name="Date Placeholder 3">
            <a:extLst>
              <a:ext uri="{FF2B5EF4-FFF2-40B4-BE49-F238E27FC236}">
                <a16:creationId xmlns:a16="http://schemas.microsoft.com/office/drawing/2014/main" id="{4E46DFFA-2C58-6A1F-DB42-B879CD8B570C}"/>
              </a:ext>
            </a:extLst>
          </p:cNvPr>
          <p:cNvSpPr>
            <a:spLocks noGrp="1"/>
          </p:cNvSpPr>
          <p:nvPr>
            <p:ph type="dt" sz="half" idx="10"/>
          </p:nvPr>
        </p:nvSpPr>
        <p:spPr/>
        <p:txBody>
          <a:bodyPr/>
          <a:lstStyle/>
          <a:p>
            <a:fld id="{82E0BD92-EB6E-6E4C-84A1-231CFC5D6FC4}" type="datetime1">
              <a:rPr lang="en-GB" smtClean="0"/>
              <a:t>04/11/2022</a:t>
            </a:fld>
            <a:endParaRPr lang="en-US" dirty="0"/>
          </a:p>
        </p:txBody>
      </p:sp>
      <p:sp>
        <p:nvSpPr>
          <p:cNvPr id="2" name="Footer Placeholder 3">
            <a:extLst>
              <a:ext uri="{FF2B5EF4-FFF2-40B4-BE49-F238E27FC236}">
                <a16:creationId xmlns:a16="http://schemas.microsoft.com/office/drawing/2014/main" id="{5374382B-2F33-1B23-4F9B-CCEA5582582B}"/>
              </a:ext>
            </a:extLst>
          </p:cNvPr>
          <p:cNvSpPr>
            <a:spLocks noGrp="1"/>
          </p:cNvSpPr>
          <p:nvPr>
            <p:ph type="ftr" sz="quarter" idx="11"/>
          </p:nvPr>
        </p:nvSpPr>
        <p:spPr/>
        <p:txBody>
          <a:bodyPr/>
          <a:lstStyle/>
          <a:p>
            <a:r>
              <a:rPr lang="en-US" altLang="en-US"/>
              <a:t>Updatated Stuart Anderson (c) 2007 Mauro Pezzè &amp; Michal Young</a:t>
            </a:r>
          </a:p>
        </p:txBody>
      </p:sp>
      <p:sp>
        <p:nvSpPr>
          <p:cNvPr id="3" name="Slide Number Placeholder 4">
            <a:extLst>
              <a:ext uri="{FF2B5EF4-FFF2-40B4-BE49-F238E27FC236}">
                <a16:creationId xmlns:a16="http://schemas.microsoft.com/office/drawing/2014/main" id="{61D7180F-EE6A-D87B-ABF9-D57E22C9DF60}"/>
              </a:ext>
            </a:extLst>
          </p:cNvPr>
          <p:cNvSpPr>
            <a:spLocks noGrp="1"/>
          </p:cNvSpPr>
          <p:nvPr>
            <p:ph type="sldNum" sz="quarter" idx="12"/>
          </p:nvPr>
        </p:nvSpPr>
        <p:spPr/>
        <p:txBody>
          <a:bodyPr/>
          <a:lstStyle/>
          <a:p>
            <a:r>
              <a:rPr lang="en-US" altLang="en-US"/>
              <a:t> Ch 9, slide </a:t>
            </a:r>
            <a:fld id="{BBD135A5-AA59-574E-A566-11908EAA0472}" type="slidenum">
              <a:rPr lang="en-US" altLang="en-US"/>
              <a:pPr/>
              <a:t>9</a:t>
            </a:fld>
            <a:endParaRPr lang="en-US" altLang="en-US"/>
          </a:p>
        </p:txBody>
      </p:sp>
    </p:spTree>
  </p:cSld>
  <p:clrMapOvr>
    <a:masterClrMapping/>
  </p:clrMapOvr>
</p:sld>
</file>

<file path=ppt/theme/theme1.xml><?xml version="1.0" encoding="utf-8"?>
<a:theme xmlns:a="http://schemas.openxmlformats.org/drawingml/2006/main" name="Templat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1715</TotalTime>
  <Words>1675</Words>
  <Application>Microsoft Macintosh PowerPoint</Application>
  <PresentationFormat>Widescreen</PresentationFormat>
  <Paragraphs>161</Paragraphs>
  <Slides>16</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Tahoma</vt:lpstr>
      <vt:lpstr>Verdana</vt:lpstr>
      <vt:lpstr>Trebuchet MS</vt:lpstr>
      <vt:lpstr>Symbol</vt:lpstr>
      <vt:lpstr>Courier</vt:lpstr>
      <vt:lpstr>Template</vt:lpstr>
      <vt:lpstr>Test Case Selection  and Adequacy Criteria</vt:lpstr>
      <vt:lpstr>Learning objectives</vt:lpstr>
      <vt:lpstr>Adequacy: We can’t get what we want</vt:lpstr>
      <vt:lpstr>Adequacy Criteria as Design Rules</vt:lpstr>
      <vt:lpstr>Practical (in)Adequacy Criteria</vt:lpstr>
      <vt:lpstr>Analogy: Building Codes</vt:lpstr>
      <vt:lpstr>Some useful terminology</vt:lpstr>
      <vt:lpstr>Where do test obligations  come from?</vt:lpstr>
      <vt:lpstr>Adequacy criteria</vt:lpstr>
      <vt:lpstr>Satisfiability</vt:lpstr>
      <vt:lpstr>Coping with Unsatisfiability</vt:lpstr>
      <vt:lpstr>Coverage: Useful or Harmful?</vt:lpstr>
      <vt:lpstr>Comparing Criteria</vt:lpstr>
      <vt:lpstr>The subsumes relation</vt:lpstr>
      <vt:lpstr>Uses of Adequacy Criteria</vt:lpstr>
      <vt:lpstr>Summary</vt:lpstr>
    </vt:vector>
  </TitlesOfParts>
  <Company>disco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Test and Analysis in a Nutshell</dc:title>
  <dc:creator>Mauro Pezzè</dc:creator>
  <cp:lastModifiedBy>Stuart Anderson</cp:lastModifiedBy>
  <cp:revision>83</cp:revision>
  <cp:lastPrinted>2007-08-15T18:42:35Z</cp:lastPrinted>
  <dcterms:created xsi:type="dcterms:W3CDTF">2003-05-28T13:34:15Z</dcterms:created>
  <dcterms:modified xsi:type="dcterms:W3CDTF">2022-11-04T09:20:30Z</dcterms:modified>
</cp:coreProperties>
</file>