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Lst>
  <p:notesMasterIdLst>
    <p:notesMasterId r:id="rId28"/>
  </p:notesMasterIdLst>
  <p:sldIdLst>
    <p:sldId id="256" r:id="rId5"/>
    <p:sldId id="257" r:id="rId6"/>
    <p:sldId id="258" r:id="rId7"/>
    <p:sldId id="272" r:id="rId8"/>
    <p:sldId id="282" r:id="rId9"/>
    <p:sldId id="273" r:id="rId10"/>
    <p:sldId id="283" r:id="rId11"/>
    <p:sldId id="274" r:id="rId12"/>
    <p:sldId id="275" r:id="rId13"/>
    <p:sldId id="260" r:id="rId14"/>
    <p:sldId id="268" r:id="rId15"/>
    <p:sldId id="276" r:id="rId16"/>
    <p:sldId id="277" r:id="rId17"/>
    <p:sldId id="278" r:id="rId18"/>
    <p:sldId id="259" r:id="rId19"/>
    <p:sldId id="270" r:id="rId20"/>
    <p:sldId id="279" r:id="rId21"/>
    <p:sldId id="280" r:id="rId22"/>
    <p:sldId id="264" r:id="rId23"/>
    <p:sldId id="263" r:id="rId24"/>
    <p:sldId id="265" r:id="rId25"/>
    <p:sldId id="271" r:id="rId26"/>
    <p:sldId id="26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0278" autoAdjust="0"/>
    <p:restoredTop sz="94694"/>
  </p:normalViewPr>
  <p:slideViewPr>
    <p:cSldViewPr>
      <p:cViewPr varScale="1">
        <p:scale>
          <a:sx n="76" d="100"/>
          <a:sy n="76" d="100"/>
        </p:scale>
        <p:origin x="1386"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9" d="100"/>
          <a:sy n="119" d="100"/>
        </p:scale>
        <p:origin x="-3096"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DE8DFADC-48B9-4A4C-B560-2854816C12FE}"/>
    <pc:docChg chg="modSld">
      <pc:chgData name="Stuart Anderson" userId="f4d6f921-c0c6-48bb-abf1-270b07e9f0d9" providerId="ADAL" clId="{DE8DFADC-48B9-4A4C-B560-2854816C12FE}" dt="2023-09-18T21:33:11.788" v="10" actId="20577"/>
      <pc:docMkLst>
        <pc:docMk/>
      </pc:docMkLst>
      <pc:sldChg chg="modSp mod">
        <pc:chgData name="Stuart Anderson" userId="f4d6f921-c0c6-48bb-abf1-270b07e9f0d9" providerId="ADAL" clId="{DE8DFADC-48B9-4A4C-B560-2854816C12FE}" dt="2023-09-18T21:32:03.554" v="8" actId="20577"/>
        <pc:sldMkLst>
          <pc:docMk/>
          <pc:sldMk cId="0" sldId="259"/>
        </pc:sldMkLst>
        <pc:spChg chg="mod">
          <ac:chgData name="Stuart Anderson" userId="f4d6f921-c0c6-48bb-abf1-270b07e9f0d9" providerId="ADAL" clId="{DE8DFADC-48B9-4A4C-B560-2854816C12FE}" dt="2023-09-18T21:32:03.554" v="8" actId="20577"/>
          <ac:spMkLst>
            <pc:docMk/>
            <pc:sldMk cId="0" sldId="259"/>
            <ac:spMk id="5" creationId="{A6ABF906-1A93-069A-06FF-F85B55CC27B3}"/>
          </ac:spMkLst>
        </pc:spChg>
      </pc:sldChg>
      <pc:sldChg chg="modSp mod">
        <pc:chgData name="Stuart Anderson" userId="f4d6f921-c0c6-48bb-abf1-270b07e9f0d9" providerId="ADAL" clId="{DE8DFADC-48B9-4A4C-B560-2854816C12FE}" dt="2023-09-18T21:33:11.788" v="10" actId="20577"/>
        <pc:sldMkLst>
          <pc:docMk/>
          <pc:sldMk cId="0" sldId="270"/>
        </pc:sldMkLst>
        <pc:spChg chg="mod">
          <ac:chgData name="Stuart Anderson" userId="f4d6f921-c0c6-48bb-abf1-270b07e9f0d9" providerId="ADAL" clId="{DE8DFADC-48B9-4A4C-B560-2854816C12FE}" dt="2023-09-18T21:33:11.788" v="10" actId="20577"/>
          <ac:spMkLst>
            <pc:docMk/>
            <pc:sldMk cId="0" sldId="270"/>
            <ac:spMk id="89091" creationId="{42ED2EB7-8DB4-55FF-77AA-3E515C776647}"/>
          </ac:spMkLst>
        </pc:spChg>
      </pc:sldChg>
      <pc:sldChg chg="modSp mod">
        <pc:chgData name="Stuart Anderson" userId="f4d6f921-c0c6-48bb-abf1-270b07e9f0d9" providerId="ADAL" clId="{DE8DFADC-48B9-4A4C-B560-2854816C12FE}" dt="2023-09-18T21:29:19.761" v="4" actId="20577"/>
        <pc:sldMkLst>
          <pc:docMk/>
          <pc:sldMk cId="0" sldId="273"/>
        </pc:sldMkLst>
        <pc:spChg chg="mod">
          <ac:chgData name="Stuart Anderson" userId="f4d6f921-c0c6-48bb-abf1-270b07e9f0d9" providerId="ADAL" clId="{DE8DFADC-48B9-4A4C-B560-2854816C12FE}" dt="2023-09-18T21:29:19.761" v="4" actId="20577"/>
          <ac:spMkLst>
            <pc:docMk/>
            <pc:sldMk cId="0" sldId="273"/>
            <ac:spMk id="97283" creationId="{5763337B-2C90-B99E-679D-43CD3EF239D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7D76D49-7E8A-C540-F9CF-CEB5CFC5C5F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42C0854A-D4A9-A475-4695-41BC53AF1E0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CB6BB483-77E8-1821-0F01-7342FFBC1537}"/>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5821463B-3338-C47B-BEF1-E4433127E55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85D2C16-DE93-50DB-6D41-39AD642A064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619E91DD-9D05-420F-2653-3FADDCA76F4D}"/>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998D6D8-B7E3-5246-B62B-05BC58632D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Verdan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Verdan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Verdan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1E15AA-99D1-DC14-F548-B538AEEA1C8A}"/>
              </a:ext>
            </a:extLst>
          </p:cNvPr>
          <p:cNvSpPr>
            <a:spLocks noGrp="1" noChangeArrowheads="1"/>
          </p:cNvSpPr>
          <p:nvPr>
            <p:ph type="sldNum" sz="quarter" idx="5"/>
          </p:nvPr>
        </p:nvSpPr>
        <p:spPr>
          <a:ln/>
        </p:spPr>
        <p:txBody>
          <a:bodyPr/>
          <a:lstStyle/>
          <a:p>
            <a:fld id="{74B79FDB-88D2-9D4A-9526-8AE6A167A5AF}" type="slidenum">
              <a:rPr lang="en-US" altLang="en-US"/>
              <a:pPr/>
              <a:t>1</a:t>
            </a:fld>
            <a:endParaRPr lang="en-US" altLang="en-US"/>
          </a:p>
        </p:txBody>
      </p:sp>
      <p:sp>
        <p:nvSpPr>
          <p:cNvPr id="108546" name="Rectangle 1026">
            <a:extLst>
              <a:ext uri="{FF2B5EF4-FFF2-40B4-BE49-F238E27FC236}">
                <a16:creationId xmlns:a16="http://schemas.microsoft.com/office/drawing/2014/main" id="{AA985AE4-3D46-F80D-BFBD-A91C5AE5B778}"/>
              </a:ext>
            </a:extLst>
          </p:cNvPr>
          <p:cNvSpPr>
            <a:spLocks noGrp="1" noRot="1" noChangeAspect="1" noChangeArrowheads="1" noTextEdit="1"/>
          </p:cNvSpPr>
          <p:nvPr>
            <p:ph type="sldImg"/>
          </p:nvPr>
        </p:nvSpPr>
        <p:spPr>
          <a:ln/>
        </p:spPr>
      </p:sp>
      <p:sp>
        <p:nvSpPr>
          <p:cNvPr id="108547" name="Rectangle 1027">
            <a:extLst>
              <a:ext uri="{FF2B5EF4-FFF2-40B4-BE49-F238E27FC236}">
                <a16:creationId xmlns:a16="http://schemas.microsoft.com/office/drawing/2014/main" id="{415FEA19-A08E-8E76-0D2A-5B8CDE4A3ED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BA7529D-D7E6-8BAE-C7C1-C2BBC28DA2C3}"/>
              </a:ext>
            </a:extLst>
          </p:cNvPr>
          <p:cNvSpPr>
            <a:spLocks noGrp="1" noChangeArrowheads="1"/>
          </p:cNvSpPr>
          <p:nvPr>
            <p:ph type="sldNum" sz="quarter" idx="5"/>
          </p:nvPr>
        </p:nvSpPr>
        <p:spPr>
          <a:ln/>
        </p:spPr>
        <p:txBody>
          <a:bodyPr/>
          <a:lstStyle/>
          <a:p>
            <a:fld id="{57A57A8B-7CDA-254C-AE24-6EF56FAA8D96}" type="slidenum">
              <a:rPr lang="en-US" altLang="en-US"/>
              <a:pPr/>
              <a:t>2</a:t>
            </a:fld>
            <a:endParaRPr lang="en-US" altLang="en-US"/>
          </a:p>
        </p:txBody>
      </p:sp>
      <p:sp>
        <p:nvSpPr>
          <p:cNvPr id="109570" name="Rectangle 1026">
            <a:extLst>
              <a:ext uri="{FF2B5EF4-FFF2-40B4-BE49-F238E27FC236}">
                <a16:creationId xmlns:a16="http://schemas.microsoft.com/office/drawing/2014/main" id="{B5D2B3D9-D10C-9230-61F9-F8ECCE7F0DAD}"/>
              </a:ext>
            </a:extLst>
          </p:cNvPr>
          <p:cNvSpPr>
            <a:spLocks noGrp="1" noRot="1" noChangeAspect="1" noChangeArrowheads="1" noTextEdit="1"/>
          </p:cNvSpPr>
          <p:nvPr>
            <p:ph type="sldImg"/>
          </p:nvPr>
        </p:nvSpPr>
        <p:spPr>
          <a:ln/>
        </p:spPr>
      </p:sp>
      <p:sp>
        <p:nvSpPr>
          <p:cNvPr id="109571" name="Rectangle 1027">
            <a:extLst>
              <a:ext uri="{FF2B5EF4-FFF2-40B4-BE49-F238E27FC236}">
                <a16:creationId xmlns:a16="http://schemas.microsoft.com/office/drawing/2014/main" id="{5A136058-482F-A20A-2620-7F804F3B8DC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DFD1CB-C29F-9AE6-23B5-8FEBB8AF17CA}"/>
              </a:ext>
            </a:extLst>
          </p:cNvPr>
          <p:cNvSpPr>
            <a:spLocks noGrp="1" noChangeArrowheads="1"/>
          </p:cNvSpPr>
          <p:nvPr>
            <p:ph type="sldNum" sz="quarter" idx="5"/>
          </p:nvPr>
        </p:nvSpPr>
        <p:spPr>
          <a:ln/>
        </p:spPr>
        <p:txBody>
          <a:bodyPr/>
          <a:lstStyle/>
          <a:p>
            <a:fld id="{9FAFC643-A005-B14A-9340-11369C2D8C1A}" type="slidenum">
              <a:rPr lang="en-US" altLang="en-US"/>
              <a:pPr/>
              <a:t>3</a:t>
            </a:fld>
            <a:endParaRPr lang="en-US" altLang="en-US"/>
          </a:p>
        </p:txBody>
      </p:sp>
      <p:sp>
        <p:nvSpPr>
          <p:cNvPr id="110594" name="Rectangle 1026">
            <a:extLst>
              <a:ext uri="{FF2B5EF4-FFF2-40B4-BE49-F238E27FC236}">
                <a16:creationId xmlns:a16="http://schemas.microsoft.com/office/drawing/2014/main" id="{B2E0DE59-98F6-1BD6-C1DD-AE89B8502E1E}"/>
              </a:ext>
            </a:extLst>
          </p:cNvPr>
          <p:cNvSpPr>
            <a:spLocks noGrp="1" noRot="1" noChangeAspect="1" noChangeArrowheads="1" noTextEdit="1"/>
          </p:cNvSpPr>
          <p:nvPr>
            <p:ph type="sldImg"/>
          </p:nvPr>
        </p:nvSpPr>
        <p:spPr>
          <a:ln/>
        </p:spPr>
      </p:sp>
      <p:sp>
        <p:nvSpPr>
          <p:cNvPr id="110595" name="Rectangle 1027">
            <a:extLst>
              <a:ext uri="{FF2B5EF4-FFF2-40B4-BE49-F238E27FC236}">
                <a16:creationId xmlns:a16="http://schemas.microsoft.com/office/drawing/2014/main" id="{06F51215-1242-D8C8-FB45-F361BCBD949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C9BC5E-A449-29C6-1831-46B6536F7059}"/>
              </a:ext>
            </a:extLst>
          </p:cNvPr>
          <p:cNvSpPr>
            <a:spLocks noGrp="1" noChangeArrowheads="1"/>
          </p:cNvSpPr>
          <p:nvPr>
            <p:ph type="sldNum" sz="quarter" idx="5"/>
          </p:nvPr>
        </p:nvSpPr>
        <p:spPr>
          <a:ln/>
        </p:spPr>
        <p:txBody>
          <a:bodyPr/>
          <a:lstStyle/>
          <a:p>
            <a:fld id="{496A927C-990F-D647-844F-B902CD66F896}" type="slidenum">
              <a:rPr lang="en-US" altLang="en-US"/>
              <a:pPr/>
              <a:t>4</a:t>
            </a:fld>
            <a:endParaRPr lang="en-US" altLang="en-US"/>
          </a:p>
        </p:txBody>
      </p:sp>
      <p:sp>
        <p:nvSpPr>
          <p:cNvPr id="111618" name="Rectangle 1026">
            <a:extLst>
              <a:ext uri="{FF2B5EF4-FFF2-40B4-BE49-F238E27FC236}">
                <a16:creationId xmlns:a16="http://schemas.microsoft.com/office/drawing/2014/main" id="{AC6E0D0F-5813-A482-8DC6-FFE0A5479C7C}"/>
              </a:ext>
            </a:extLst>
          </p:cNvPr>
          <p:cNvSpPr>
            <a:spLocks noGrp="1" noRot="1" noChangeAspect="1" noChangeArrowheads="1" noTextEdit="1"/>
          </p:cNvSpPr>
          <p:nvPr>
            <p:ph type="sldImg"/>
          </p:nvPr>
        </p:nvSpPr>
        <p:spPr>
          <a:ln/>
        </p:spPr>
      </p:sp>
      <p:sp>
        <p:nvSpPr>
          <p:cNvPr id="111619" name="Rectangle 1027">
            <a:extLst>
              <a:ext uri="{FF2B5EF4-FFF2-40B4-BE49-F238E27FC236}">
                <a16:creationId xmlns:a16="http://schemas.microsoft.com/office/drawing/2014/main" id="{CB1566C3-367F-8DFA-46CB-11FA6C4769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691F4E2-221D-0CDC-B834-20F97B33F600}"/>
              </a:ext>
            </a:extLst>
          </p:cNvPr>
          <p:cNvSpPr>
            <a:spLocks noGrp="1" noChangeArrowheads="1"/>
          </p:cNvSpPr>
          <p:nvPr>
            <p:ph type="sldNum" sz="quarter" idx="5"/>
          </p:nvPr>
        </p:nvSpPr>
        <p:spPr>
          <a:ln/>
        </p:spPr>
        <p:txBody>
          <a:bodyPr/>
          <a:lstStyle/>
          <a:p>
            <a:fld id="{77B204F8-2737-6C47-A6EC-92454C83C33F}" type="slidenum">
              <a:rPr lang="en-US" altLang="en-US"/>
              <a:pPr/>
              <a:t>6</a:t>
            </a:fld>
            <a:endParaRPr lang="en-US" altLang="en-US"/>
          </a:p>
        </p:txBody>
      </p:sp>
      <p:sp>
        <p:nvSpPr>
          <p:cNvPr id="112642" name="Rectangle 1026">
            <a:extLst>
              <a:ext uri="{FF2B5EF4-FFF2-40B4-BE49-F238E27FC236}">
                <a16:creationId xmlns:a16="http://schemas.microsoft.com/office/drawing/2014/main" id="{A8EAF457-ADBA-2780-7D6D-1D6D674D5873}"/>
              </a:ext>
            </a:extLst>
          </p:cNvPr>
          <p:cNvSpPr>
            <a:spLocks noGrp="1" noRot="1" noChangeAspect="1" noChangeArrowheads="1" noTextEdit="1"/>
          </p:cNvSpPr>
          <p:nvPr>
            <p:ph type="sldImg"/>
          </p:nvPr>
        </p:nvSpPr>
        <p:spPr>
          <a:ln/>
        </p:spPr>
      </p:sp>
      <p:sp>
        <p:nvSpPr>
          <p:cNvPr id="112643" name="Rectangle 1027">
            <a:extLst>
              <a:ext uri="{FF2B5EF4-FFF2-40B4-BE49-F238E27FC236}">
                <a16:creationId xmlns:a16="http://schemas.microsoft.com/office/drawing/2014/main" id="{93D97784-7661-488A-C810-3D50F7E076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A50B20-CDB0-844A-F4FA-79DA0FD00F1B}"/>
              </a:ext>
            </a:extLst>
          </p:cNvPr>
          <p:cNvSpPr>
            <a:spLocks noGrp="1" noChangeArrowheads="1"/>
          </p:cNvSpPr>
          <p:nvPr>
            <p:ph type="sldNum" sz="quarter" idx="5"/>
          </p:nvPr>
        </p:nvSpPr>
        <p:spPr>
          <a:ln/>
        </p:spPr>
        <p:txBody>
          <a:bodyPr/>
          <a:lstStyle/>
          <a:p>
            <a:fld id="{F9B4C0FD-5033-EC4A-89F0-D25D5A4E279A}" type="slidenum">
              <a:rPr lang="en-US" altLang="en-US"/>
              <a:pPr/>
              <a:t>8</a:t>
            </a:fld>
            <a:endParaRPr lang="en-US" altLang="en-US"/>
          </a:p>
        </p:txBody>
      </p:sp>
      <p:sp>
        <p:nvSpPr>
          <p:cNvPr id="113666" name="Rectangle 1026">
            <a:extLst>
              <a:ext uri="{FF2B5EF4-FFF2-40B4-BE49-F238E27FC236}">
                <a16:creationId xmlns:a16="http://schemas.microsoft.com/office/drawing/2014/main" id="{17DE59FA-6485-0922-FEE2-02C2781B0B88}"/>
              </a:ext>
            </a:extLst>
          </p:cNvPr>
          <p:cNvSpPr>
            <a:spLocks noGrp="1" noRot="1" noChangeAspect="1" noChangeArrowheads="1" noTextEdit="1"/>
          </p:cNvSpPr>
          <p:nvPr>
            <p:ph type="sldImg"/>
          </p:nvPr>
        </p:nvSpPr>
        <p:spPr>
          <a:ln/>
        </p:spPr>
      </p:sp>
      <p:sp>
        <p:nvSpPr>
          <p:cNvPr id="113667" name="Rectangle 1027">
            <a:extLst>
              <a:ext uri="{FF2B5EF4-FFF2-40B4-BE49-F238E27FC236}">
                <a16:creationId xmlns:a16="http://schemas.microsoft.com/office/drawing/2014/main" id="{415E8A40-FB22-5FFB-27D7-78C83C979F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EF2568-D855-6FCA-C6F2-046C0E9AAA25}"/>
              </a:ext>
            </a:extLst>
          </p:cNvPr>
          <p:cNvSpPr>
            <a:spLocks noGrp="1" noChangeArrowheads="1"/>
          </p:cNvSpPr>
          <p:nvPr>
            <p:ph type="sldNum" sz="quarter" idx="5"/>
          </p:nvPr>
        </p:nvSpPr>
        <p:spPr>
          <a:ln/>
        </p:spPr>
        <p:txBody>
          <a:bodyPr/>
          <a:lstStyle/>
          <a:p>
            <a:fld id="{92ED94D7-E4D3-9F47-B667-25D5259EEB38}" type="slidenum">
              <a:rPr lang="en-US" altLang="en-US"/>
              <a:pPr/>
              <a:t>9</a:t>
            </a:fld>
            <a:endParaRPr lang="en-US" altLang="en-US"/>
          </a:p>
        </p:txBody>
      </p:sp>
      <p:sp>
        <p:nvSpPr>
          <p:cNvPr id="114690" name="Rectangle 1026">
            <a:extLst>
              <a:ext uri="{FF2B5EF4-FFF2-40B4-BE49-F238E27FC236}">
                <a16:creationId xmlns:a16="http://schemas.microsoft.com/office/drawing/2014/main" id="{FE0B4726-9AD9-0C01-EA4F-BF416A657950}"/>
              </a:ext>
            </a:extLst>
          </p:cNvPr>
          <p:cNvSpPr>
            <a:spLocks noGrp="1" noRot="1" noChangeAspect="1" noChangeArrowheads="1" noTextEdit="1"/>
          </p:cNvSpPr>
          <p:nvPr>
            <p:ph type="sldImg"/>
          </p:nvPr>
        </p:nvSpPr>
        <p:spPr>
          <a:ln/>
        </p:spPr>
      </p:sp>
      <p:sp>
        <p:nvSpPr>
          <p:cNvPr id="114691" name="Rectangle 1027">
            <a:extLst>
              <a:ext uri="{FF2B5EF4-FFF2-40B4-BE49-F238E27FC236}">
                <a16:creationId xmlns:a16="http://schemas.microsoft.com/office/drawing/2014/main" id="{A0B89C05-F5CC-5B0C-5D1E-2F56BDB950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25A4C7-7C8E-224C-04F2-A176287778E5}"/>
              </a:ext>
            </a:extLst>
          </p:cNvPr>
          <p:cNvSpPr>
            <a:spLocks noGrp="1" noChangeArrowheads="1"/>
          </p:cNvSpPr>
          <p:nvPr>
            <p:ph type="sldNum" sz="quarter" idx="5"/>
          </p:nvPr>
        </p:nvSpPr>
        <p:spPr>
          <a:ln/>
        </p:spPr>
        <p:txBody>
          <a:bodyPr/>
          <a:lstStyle/>
          <a:p>
            <a:fld id="{01F2D287-81BB-504E-B665-61CD08D02907}" type="slidenum">
              <a:rPr lang="en-US" altLang="en-US"/>
              <a:pPr/>
              <a:t>10</a:t>
            </a:fld>
            <a:endParaRPr lang="en-US" altLang="en-US"/>
          </a:p>
        </p:txBody>
      </p:sp>
      <p:sp>
        <p:nvSpPr>
          <p:cNvPr id="115714" name="Rectangle 1026">
            <a:extLst>
              <a:ext uri="{FF2B5EF4-FFF2-40B4-BE49-F238E27FC236}">
                <a16:creationId xmlns:a16="http://schemas.microsoft.com/office/drawing/2014/main" id="{43F8B383-852C-3D5D-8007-5A6C9794CF38}"/>
              </a:ext>
            </a:extLst>
          </p:cNvPr>
          <p:cNvSpPr>
            <a:spLocks noGrp="1" noRot="1" noChangeAspect="1" noChangeArrowheads="1" noTextEdit="1"/>
          </p:cNvSpPr>
          <p:nvPr>
            <p:ph type="sldImg"/>
          </p:nvPr>
        </p:nvSpPr>
        <p:spPr>
          <a:ln/>
        </p:spPr>
      </p:sp>
      <p:sp>
        <p:nvSpPr>
          <p:cNvPr id="115715" name="Rectangle 1027">
            <a:extLst>
              <a:ext uri="{FF2B5EF4-FFF2-40B4-BE49-F238E27FC236}">
                <a16:creationId xmlns:a16="http://schemas.microsoft.com/office/drawing/2014/main" id="{E754BA42-E0A0-386D-FC7C-28A3D7695BA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E0A3B2D-E7BB-5549-B24E-7A19E2C01EAD}" type="datetime1">
              <a:rPr lang="en-GB" smtClean="0"/>
              <a:t>18/09/2023</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12109280-BDC8-AC4D-8F2C-A86F690640AD}" type="slidenum">
              <a:rPr lang="en-US" altLang="en-US" smtClean="0"/>
              <a:pPr/>
              <a:t>‹#›</a:t>
            </a:fld>
            <a:endParaRPr lang="en-US" altLang="en-US"/>
          </a:p>
        </p:txBody>
      </p:sp>
    </p:spTree>
    <p:extLst>
      <p:ext uri="{BB962C8B-B14F-4D97-AF65-F5344CB8AC3E}">
        <p14:creationId xmlns:p14="http://schemas.microsoft.com/office/powerpoint/2010/main" val="325474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DBD01E2-E399-8748-9C3B-6BA686B6520E}" type="datetime1">
              <a:rPr lang="en-GB" smtClean="0"/>
              <a:t>18/09/2023</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A987DA37-CBD2-2140-B1AD-193D50E0F870}" type="slidenum">
              <a:rPr lang="en-US" altLang="en-US" smtClean="0"/>
              <a:pPr/>
              <a:t>‹#›</a:t>
            </a:fld>
            <a:endParaRPr lang="en-US" altLang="en-US"/>
          </a:p>
        </p:txBody>
      </p:sp>
    </p:spTree>
    <p:extLst>
      <p:ext uri="{BB962C8B-B14F-4D97-AF65-F5344CB8AC3E}">
        <p14:creationId xmlns:p14="http://schemas.microsoft.com/office/powerpoint/2010/main" val="343942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0687377-5FC3-1D4A-8715-0A0EDA5E55ED}" type="datetime1">
              <a:rPr lang="en-GB" smtClean="0"/>
              <a:t>18/09/2023</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8F9E9167-1EAA-1441-A15E-3294C8D8C1D7}" type="slidenum">
              <a:rPr lang="en-US" altLang="en-US" smtClean="0"/>
              <a:pPr/>
              <a:t>‹#›</a:t>
            </a:fld>
            <a:endParaRPr lang="en-US" altLang="en-US"/>
          </a:p>
        </p:txBody>
      </p:sp>
    </p:spTree>
    <p:extLst>
      <p:ext uri="{BB962C8B-B14F-4D97-AF65-F5344CB8AC3E}">
        <p14:creationId xmlns:p14="http://schemas.microsoft.com/office/powerpoint/2010/main" val="1386318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975ECA-D366-C64A-B9F4-0D701063C458}" type="datetime1">
              <a:rPr lang="en-GB" smtClean="0"/>
              <a:t>18/09/2023</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76A3826A-13CC-FF45-B7FD-BBFF096592A5}" type="slidenum">
              <a:rPr lang="en-US" altLang="en-US" smtClean="0"/>
              <a:pPr/>
              <a:t>‹#›</a:t>
            </a:fld>
            <a:endParaRPr lang="en-US" altLang="en-US"/>
          </a:p>
        </p:txBody>
      </p:sp>
    </p:spTree>
    <p:extLst>
      <p:ext uri="{BB962C8B-B14F-4D97-AF65-F5344CB8AC3E}">
        <p14:creationId xmlns:p14="http://schemas.microsoft.com/office/powerpoint/2010/main" val="212313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CF074B4-FD2D-2741-9229-CEE3A2C51711}" type="datetime1">
              <a:rPr lang="en-GB" smtClean="0"/>
              <a:t>18/09/2023</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0CC8B43C-39B9-8F4D-BEA7-2D184E1AA03E}" type="slidenum">
              <a:rPr lang="en-US" altLang="en-US" smtClean="0"/>
              <a:pPr/>
              <a:t>‹#›</a:t>
            </a:fld>
            <a:endParaRPr lang="en-US" altLang="en-US"/>
          </a:p>
        </p:txBody>
      </p:sp>
    </p:spTree>
    <p:extLst>
      <p:ext uri="{BB962C8B-B14F-4D97-AF65-F5344CB8AC3E}">
        <p14:creationId xmlns:p14="http://schemas.microsoft.com/office/powerpoint/2010/main" val="4212212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0ACE3A0-405A-AD40-8BF1-A99C19FA32B5}" type="datetime1">
              <a:rPr lang="en-GB" smtClean="0"/>
              <a:t>18/09/2023</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BB588923-878B-EF43-B9D3-6DCC7D78F607}" type="slidenum">
              <a:rPr lang="en-US" altLang="en-US" smtClean="0"/>
              <a:pPr/>
              <a:t>‹#›</a:t>
            </a:fld>
            <a:endParaRPr lang="en-US" altLang="en-US"/>
          </a:p>
        </p:txBody>
      </p:sp>
    </p:spTree>
    <p:extLst>
      <p:ext uri="{BB962C8B-B14F-4D97-AF65-F5344CB8AC3E}">
        <p14:creationId xmlns:p14="http://schemas.microsoft.com/office/powerpoint/2010/main" val="174896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9FE4315-B5F5-0A43-AD80-BA2ECC901F1F}" type="datetime1">
              <a:rPr lang="en-GB" smtClean="0"/>
              <a:t>18/09/2023</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 slide </a:t>
            </a:r>
            <a:fld id="{0FACE2A1-91CF-A045-B765-D8356706791A}" type="slidenum">
              <a:rPr lang="en-US" altLang="en-US" smtClean="0"/>
              <a:pPr/>
              <a:t>‹#›</a:t>
            </a:fld>
            <a:endParaRPr lang="en-US" altLang="en-US"/>
          </a:p>
        </p:txBody>
      </p:sp>
    </p:spTree>
    <p:extLst>
      <p:ext uri="{BB962C8B-B14F-4D97-AF65-F5344CB8AC3E}">
        <p14:creationId xmlns:p14="http://schemas.microsoft.com/office/powerpoint/2010/main" val="211169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D023BE5-0472-BF40-AA76-D1824FF4BAC7}" type="datetime1">
              <a:rPr lang="en-GB" smtClean="0"/>
              <a:t>18/09/2023</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 slide </a:t>
            </a:r>
            <a:fld id="{E21D3D0A-7128-2040-9507-DC7CE84444B7}" type="slidenum">
              <a:rPr lang="en-US" altLang="en-US" smtClean="0"/>
              <a:pPr/>
              <a:t>‹#›</a:t>
            </a:fld>
            <a:endParaRPr lang="en-US" altLang="en-US"/>
          </a:p>
        </p:txBody>
      </p:sp>
    </p:spTree>
    <p:extLst>
      <p:ext uri="{BB962C8B-B14F-4D97-AF65-F5344CB8AC3E}">
        <p14:creationId xmlns:p14="http://schemas.microsoft.com/office/powerpoint/2010/main" val="375936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888B0-3059-454F-A99F-0E864885BB15}" type="datetime1">
              <a:rPr lang="en-GB" smtClean="0"/>
              <a:t>18/09/2023</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 slide </a:t>
            </a:r>
            <a:fld id="{75848DEC-672F-4643-B1EC-E1AC741694C7}" type="slidenum">
              <a:rPr lang="en-US" altLang="en-US" smtClean="0"/>
              <a:pPr/>
              <a:t>‹#›</a:t>
            </a:fld>
            <a:endParaRPr lang="en-US" altLang="en-US"/>
          </a:p>
        </p:txBody>
      </p:sp>
    </p:spTree>
    <p:extLst>
      <p:ext uri="{BB962C8B-B14F-4D97-AF65-F5344CB8AC3E}">
        <p14:creationId xmlns:p14="http://schemas.microsoft.com/office/powerpoint/2010/main" val="391603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BE91238-1514-2C49-939F-3B912CAD22E4}" type="datetime1">
              <a:rPr lang="en-GB" smtClean="0"/>
              <a:t>18/09/2023</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8ADD75B9-B8AC-2149-90AF-0180D8800F71}" type="slidenum">
              <a:rPr lang="en-US" altLang="en-US" smtClean="0"/>
              <a:pPr/>
              <a:t>‹#›</a:t>
            </a:fld>
            <a:endParaRPr lang="en-US" altLang="en-US"/>
          </a:p>
        </p:txBody>
      </p:sp>
    </p:spTree>
    <p:extLst>
      <p:ext uri="{BB962C8B-B14F-4D97-AF65-F5344CB8AC3E}">
        <p14:creationId xmlns:p14="http://schemas.microsoft.com/office/powerpoint/2010/main" val="2089121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D139117-DDEC-5641-AF5B-147C184021F0}" type="datetime1">
              <a:rPr lang="en-GB" smtClean="0"/>
              <a:t>18/09/2023</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A75BF9A6-5BDD-EB4D-8D37-F92AA1F67F79}" type="slidenum">
              <a:rPr lang="en-US" altLang="en-US" smtClean="0"/>
              <a:pPr/>
              <a:t>‹#›</a:t>
            </a:fld>
            <a:endParaRPr lang="en-US" altLang="en-US"/>
          </a:p>
        </p:txBody>
      </p:sp>
    </p:spTree>
    <p:extLst>
      <p:ext uri="{BB962C8B-B14F-4D97-AF65-F5344CB8AC3E}">
        <p14:creationId xmlns:p14="http://schemas.microsoft.com/office/powerpoint/2010/main" val="321099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5FBC0-CE8A-7647-A2B4-7AE8776B8F47}" type="datetime1">
              <a:rPr lang="en-GB" smtClean="0"/>
              <a:t>18/09/2023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 slide </a:t>
            </a:r>
            <a:fld id="{37500EB2-7824-2041-A5BE-8DC6B083F7EC}" type="slidenum">
              <a:rPr lang="en-US" altLang="en-US" smtClean="0"/>
              <a:pPr/>
              <a:t>‹#›</a:t>
            </a:fld>
            <a:endParaRPr lang="en-US" altLang="en-US"/>
          </a:p>
        </p:txBody>
      </p:sp>
      <p:sp>
        <p:nvSpPr>
          <p:cNvPr id="7" name="Line 7">
            <a:extLst>
              <a:ext uri="{FF2B5EF4-FFF2-40B4-BE49-F238E27FC236}">
                <a16:creationId xmlns:a16="http://schemas.microsoft.com/office/drawing/2014/main" id="{525C7F41-54A0-6C0A-7449-E833358804A2}"/>
              </a:ext>
            </a:extLst>
          </p:cNvPr>
          <p:cNvSpPr>
            <a:spLocks noChangeShapeType="1"/>
          </p:cNvSpPr>
          <p:nvPr userDrawn="1"/>
        </p:nvSpPr>
        <p:spPr bwMode="auto">
          <a:xfrm>
            <a:off x="406400" y="6400800"/>
            <a:ext cx="11379200" cy="0"/>
          </a:xfrm>
          <a:prstGeom prst="line">
            <a:avLst/>
          </a:prstGeom>
          <a:noFill/>
          <a:ln w="9525">
            <a:solidFill>
              <a:schemeClr val="bg2"/>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endParaRPr lang="en-US"/>
          </a:p>
        </p:txBody>
      </p:sp>
    </p:spTree>
    <p:extLst>
      <p:ext uri="{BB962C8B-B14F-4D97-AF65-F5344CB8AC3E}">
        <p14:creationId xmlns:p14="http://schemas.microsoft.com/office/powerpoint/2010/main" val="401750442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atless.ncl.ac.uk/risk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catless.ncl.ac.uk/Risks/33/44#subj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609A4BC9-1D3C-549B-37ED-7E74A7E18918}"/>
              </a:ext>
            </a:extLst>
          </p:cNvPr>
          <p:cNvSpPr>
            <a:spLocks noGrp="1" noChangeArrowheads="1"/>
          </p:cNvSpPr>
          <p:nvPr>
            <p:ph type="ctrTitle"/>
          </p:nvPr>
        </p:nvSpPr>
        <p:spPr>
          <a:xfrm>
            <a:off x="2209800" y="2130426"/>
            <a:ext cx="7772400" cy="1470025"/>
          </a:xfrm>
        </p:spPr>
        <p:txBody>
          <a:bodyPr anchor="ctr"/>
          <a:lstStyle/>
          <a:p>
            <a:r>
              <a:rPr lang="it-IT" altLang="en-US" sz="3600" dirty="0"/>
              <a:t>Software Testing </a:t>
            </a:r>
            <a:endParaRPr lang="en-US" altLang="en-US" sz="3600" dirty="0"/>
          </a:p>
        </p:txBody>
      </p:sp>
      <p:sp>
        <p:nvSpPr>
          <p:cNvPr id="2059" name="Rectangle 11">
            <a:extLst>
              <a:ext uri="{FF2B5EF4-FFF2-40B4-BE49-F238E27FC236}">
                <a16:creationId xmlns:a16="http://schemas.microsoft.com/office/drawing/2014/main" id="{65D8EAE0-D598-8865-F344-E435C7EFA07D}"/>
              </a:ext>
            </a:extLst>
          </p:cNvPr>
          <p:cNvSpPr>
            <a:spLocks noGrp="1" noChangeArrowheads="1"/>
          </p:cNvSpPr>
          <p:nvPr>
            <p:ph type="subTitle" idx="1"/>
          </p:nvPr>
        </p:nvSpPr>
        <p:spPr>
          <a:xfrm>
            <a:off x="2895600" y="3886200"/>
            <a:ext cx="6400800" cy="1752600"/>
          </a:xfrm>
        </p:spPr>
        <p:txBody>
          <a:bodyPr/>
          <a:lstStyle/>
          <a:p>
            <a:r>
              <a:rPr lang="en-US" altLang="en-US" sz="2800" dirty="0"/>
              <a:t>Overview</a:t>
            </a:r>
          </a:p>
        </p:txBody>
      </p:sp>
      <p:sp>
        <p:nvSpPr>
          <p:cNvPr id="2" name="Footer Placeholder 3">
            <a:extLst>
              <a:ext uri="{FF2B5EF4-FFF2-40B4-BE49-F238E27FC236}">
                <a16:creationId xmlns:a16="http://schemas.microsoft.com/office/drawing/2014/main" id="{33012CA1-4272-5204-DF22-0F7C88BADCF1}"/>
              </a:ext>
            </a:extLst>
          </p:cNvPr>
          <p:cNvSpPr>
            <a:spLocks noGrp="1"/>
          </p:cNvSpPr>
          <p:nvPr>
            <p:ph type="ftr" sz="quarter" idx="11"/>
          </p:nvPr>
        </p:nvSpPr>
        <p:spPr>
          <a:xfrm>
            <a:off x="4038600" y="6356350"/>
            <a:ext cx="3962400" cy="365125"/>
          </a:xfrm>
        </p:spPr>
        <p:txBody>
          <a:bodyPr/>
          <a:lstStyle/>
          <a:p>
            <a:r>
              <a:rPr lang="en-US" altLang="en-US" dirty="0"/>
              <a:t>Adapted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BF7654AD-2B1C-CE10-D23E-303EC0D90DE2}"/>
              </a:ext>
            </a:extLst>
          </p:cNvPr>
          <p:cNvSpPr>
            <a:spLocks noGrp="1"/>
          </p:cNvSpPr>
          <p:nvPr>
            <p:ph type="sldNum" sz="quarter" idx="12"/>
          </p:nvPr>
        </p:nvSpPr>
        <p:spPr/>
        <p:txBody>
          <a:bodyPr/>
          <a:lstStyle/>
          <a:p>
            <a:r>
              <a:rPr lang="en-US" altLang="en-US"/>
              <a:t> Ch 1, slide </a:t>
            </a:r>
            <a:fld id="{1123B8AB-E834-B940-87BA-8EAB10174744}" type="slidenum">
              <a:rPr lang="en-US" altLang="en-US"/>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Rectangle 8">
            <a:extLst>
              <a:ext uri="{FF2B5EF4-FFF2-40B4-BE49-F238E27FC236}">
                <a16:creationId xmlns:a16="http://schemas.microsoft.com/office/drawing/2014/main" id="{C8328606-4469-2A39-A173-2ED54A85328C}"/>
              </a:ext>
            </a:extLst>
          </p:cNvPr>
          <p:cNvSpPr>
            <a:spLocks noGrp="1" noChangeArrowheads="1"/>
          </p:cNvSpPr>
          <p:nvPr>
            <p:ph type="title"/>
          </p:nvPr>
        </p:nvSpPr>
        <p:spPr/>
        <p:txBody>
          <a:bodyPr/>
          <a:lstStyle/>
          <a:p>
            <a:r>
              <a:rPr lang="it-IT" altLang="en-US" dirty="0" err="1"/>
              <a:t>Five</a:t>
            </a:r>
            <a:r>
              <a:rPr lang="it-IT" altLang="en-US" dirty="0"/>
              <a:t> Basic Engineering </a:t>
            </a:r>
            <a:r>
              <a:rPr lang="it-IT" altLang="en-US" dirty="0" err="1"/>
              <a:t>Questions</a:t>
            </a:r>
            <a:endParaRPr lang="en-US" altLang="en-US" dirty="0"/>
          </a:p>
        </p:txBody>
      </p:sp>
      <p:sp>
        <p:nvSpPr>
          <p:cNvPr id="10249" name="Rectangle 9">
            <a:extLst>
              <a:ext uri="{FF2B5EF4-FFF2-40B4-BE49-F238E27FC236}">
                <a16:creationId xmlns:a16="http://schemas.microsoft.com/office/drawing/2014/main" id="{E40D4F5D-23C8-7177-0AEE-68E27BB65A92}"/>
              </a:ext>
            </a:extLst>
          </p:cNvPr>
          <p:cNvSpPr>
            <a:spLocks noGrp="1" noChangeArrowheads="1"/>
          </p:cNvSpPr>
          <p:nvPr>
            <p:ph idx="1"/>
          </p:nvPr>
        </p:nvSpPr>
        <p:spPr/>
        <p:txBody>
          <a:bodyPr>
            <a:normAutofit lnSpcReduction="10000"/>
          </a:bodyPr>
          <a:lstStyle/>
          <a:p>
            <a:pPr marL="533400" indent="-533400">
              <a:buFontTx/>
              <a:buAutoNum type="arabicPeriod"/>
            </a:pPr>
            <a:r>
              <a:rPr lang="en-US" altLang="en-US" dirty="0"/>
              <a:t>What is the role of software quality assurance in development processes?</a:t>
            </a:r>
          </a:p>
          <a:p>
            <a:pPr marL="533400" indent="-533400">
              <a:buFontTx/>
              <a:buAutoNum type="arabicPeriod"/>
            </a:pPr>
            <a:r>
              <a:rPr lang="en-US" altLang="en-US" dirty="0"/>
              <a:t>Software quality assurance has a range of techniques – how do we choose where to use them?</a:t>
            </a:r>
          </a:p>
          <a:p>
            <a:pPr marL="533400" indent="-533400">
              <a:buFontTx/>
              <a:buAutoNum type="arabicPeriod"/>
            </a:pPr>
            <a:r>
              <a:rPr lang="en-US" altLang="en-US" dirty="0"/>
              <a:t>What does it mean for a product to be “ready”?</a:t>
            </a:r>
          </a:p>
          <a:p>
            <a:pPr marL="533400" indent="-533400">
              <a:buFontTx/>
              <a:buAutoNum type="arabicPeriod"/>
            </a:pPr>
            <a:r>
              <a:rPr lang="en-US" altLang="en-US" dirty="0"/>
              <a:t>How do we maintain the quality of the product as it evolves in line with the contexts of use?</a:t>
            </a:r>
          </a:p>
          <a:p>
            <a:pPr marL="533400" indent="-533400">
              <a:buFontTx/>
              <a:buAutoNum type="arabicPeriod"/>
            </a:pPr>
            <a:r>
              <a:rPr lang="en-US" altLang="en-US" dirty="0"/>
              <a:t>Why and how can the process be improved?</a:t>
            </a:r>
          </a:p>
          <a:p>
            <a:pPr lvl="1"/>
            <a:r>
              <a:rPr lang="en-US" altLang="en-US" dirty="0"/>
              <a:t>Identifying process issues</a:t>
            </a:r>
          </a:p>
          <a:p>
            <a:pPr lvl="1"/>
            <a:r>
              <a:rPr lang="en-US" altLang="en-US" dirty="0"/>
              <a:t>Fixing process issues</a:t>
            </a:r>
          </a:p>
        </p:txBody>
      </p:sp>
      <p:sp>
        <p:nvSpPr>
          <p:cNvPr id="2" name="Footer Placeholder 3">
            <a:extLst>
              <a:ext uri="{FF2B5EF4-FFF2-40B4-BE49-F238E27FC236}">
                <a16:creationId xmlns:a16="http://schemas.microsoft.com/office/drawing/2014/main" id="{ABB6DF04-29FB-F52E-054C-B24255570A1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87688B8-950A-D834-3D5B-DAC95AB7D85A}"/>
              </a:ext>
            </a:extLst>
          </p:cNvPr>
          <p:cNvSpPr>
            <a:spLocks noGrp="1"/>
          </p:cNvSpPr>
          <p:nvPr>
            <p:ph type="sldNum" sz="quarter" idx="12"/>
          </p:nvPr>
        </p:nvSpPr>
        <p:spPr/>
        <p:txBody>
          <a:bodyPr/>
          <a:lstStyle/>
          <a:p>
            <a:r>
              <a:rPr lang="en-US" altLang="en-US"/>
              <a:t> Ch 1, slide </a:t>
            </a:r>
            <a:fld id="{33BE49D9-9924-014F-B182-3E332918596B}"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D9F15447-49DC-5B80-3946-4B9E597BCFA7}"/>
              </a:ext>
            </a:extLst>
          </p:cNvPr>
          <p:cNvSpPr>
            <a:spLocks noGrp="1" noChangeArrowheads="1"/>
          </p:cNvSpPr>
          <p:nvPr>
            <p:ph type="title"/>
          </p:nvPr>
        </p:nvSpPr>
        <p:spPr/>
        <p:txBody>
          <a:bodyPr>
            <a:normAutofit/>
          </a:bodyPr>
          <a:lstStyle/>
          <a:p>
            <a:r>
              <a:rPr lang="en-US" altLang="en-US" dirty="0"/>
              <a:t>Q1:What is the role of SQA in development processes?</a:t>
            </a:r>
          </a:p>
        </p:txBody>
      </p:sp>
      <p:sp>
        <p:nvSpPr>
          <p:cNvPr id="87043" name="Rectangle 3">
            <a:extLst>
              <a:ext uri="{FF2B5EF4-FFF2-40B4-BE49-F238E27FC236}">
                <a16:creationId xmlns:a16="http://schemas.microsoft.com/office/drawing/2014/main" id="{27040577-423B-2FC2-F879-C6014CBDD991}"/>
              </a:ext>
            </a:extLst>
          </p:cNvPr>
          <p:cNvSpPr>
            <a:spLocks noGrp="1" noChangeArrowheads="1"/>
          </p:cNvSpPr>
          <p:nvPr>
            <p:ph idx="1"/>
          </p:nvPr>
        </p:nvSpPr>
        <p:spPr/>
        <p:txBody>
          <a:bodyPr>
            <a:normAutofit/>
          </a:bodyPr>
          <a:lstStyle/>
          <a:p>
            <a:r>
              <a:rPr lang="en-US" altLang="en-US" dirty="0"/>
              <a:t>SQA starts as soon as we start to consider making a software product</a:t>
            </a:r>
          </a:p>
          <a:p>
            <a:pPr lvl="1"/>
            <a:r>
              <a:rPr lang="en-US" altLang="en-US" dirty="0"/>
              <a:t>The quality we aim for has an impact on cost, time to completion, customer satisfaction, product liability, … so we must start looking at SQA from when we initiate a project</a:t>
            </a:r>
          </a:p>
          <a:p>
            <a:r>
              <a:rPr lang="en-GB" altLang="en-US" dirty="0"/>
              <a:t>SQA is necessary through whole lifetime of the product, including any decommissioning activity (decommissioning can be tricky) because:</a:t>
            </a:r>
          </a:p>
          <a:p>
            <a:pPr lvl="1"/>
            <a:r>
              <a:rPr lang="en-GB" altLang="en-US" dirty="0"/>
              <a:t>The world changes and so the specification changes to adapt the behaviour of the product to its environment.</a:t>
            </a:r>
          </a:p>
          <a:p>
            <a:pPr lvl="1"/>
            <a:r>
              <a:rPr lang="en-GB" altLang="en-US" dirty="0"/>
              <a:t>The infrastructure underpinning the production process and the product in operation will change over time and we need to assure the quality of the product is maintained.</a:t>
            </a:r>
            <a:endParaRPr lang="en-US" altLang="en-US" dirty="0"/>
          </a:p>
        </p:txBody>
      </p:sp>
      <p:sp>
        <p:nvSpPr>
          <p:cNvPr id="2" name="Footer Placeholder 3">
            <a:extLst>
              <a:ext uri="{FF2B5EF4-FFF2-40B4-BE49-F238E27FC236}">
                <a16:creationId xmlns:a16="http://schemas.microsoft.com/office/drawing/2014/main" id="{D0C27DA9-A664-3260-06DA-0E020775EAB5}"/>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5F60856-C81F-B2E3-39A6-E91A065F68EF}"/>
              </a:ext>
            </a:extLst>
          </p:cNvPr>
          <p:cNvSpPr>
            <a:spLocks noGrp="1"/>
          </p:cNvSpPr>
          <p:nvPr>
            <p:ph type="sldNum" sz="quarter" idx="12"/>
          </p:nvPr>
        </p:nvSpPr>
        <p:spPr/>
        <p:txBody>
          <a:bodyPr/>
          <a:lstStyle/>
          <a:p>
            <a:r>
              <a:rPr lang="en-US" altLang="en-US"/>
              <a:t> Ch 1, slide </a:t>
            </a:r>
            <a:fld id="{98A7769C-D273-E84B-86B5-8926833858DE}"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1F829D00-4EE6-A4C5-5DE9-ED7E3018BF97}"/>
              </a:ext>
            </a:extLst>
          </p:cNvPr>
          <p:cNvSpPr>
            <a:spLocks noGrp="1" noChangeArrowheads="1"/>
          </p:cNvSpPr>
          <p:nvPr>
            <p:ph type="title"/>
          </p:nvPr>
        </p:nvSpPr>
        <p:spPr/>
        <p:txBody>
          <a:bodyPr/>
          <a:lstStyle/>
          <a:p>
            <a:r>
              <a:rPr lang="it-IT" altLang="en-US"/>
              <a:t>Early start: from feasibility study </a:t>
            </a:r>
            <a:endParaRPr lang="en-US" altLang="en-US"/>
          </a:p>
        </p:txBody>
      </p:sp>
      <p:sp>
        <p:nvSpPr>
          <p:cNvPr id="100355" name="Rectangle 3">
            <a:extLst>
              <a:ext uri="{FF2B5EF4-FFF2-40B4-BE49-F238E27FC236}">
                <a16:creationId xmlns:a16="http://schemas.microsoft.com/office/drawing/2014/main" id="{B7975873-AB30-FD60-75F1-2331D7288624}"/>
              </a:ext>
            </a:extLst>
          </p:cNvPr>
          <p:cNvSpPr>
            <a:spLocks noGrp="1" noChangeArrowheads="1"/>
          </p:cNvSpPr>
          <p:nvPr>
            <p:ph idx="1"/>
          </p:nvPr>
        </p:nvSpPr>
        <p:spPr/>
        <p:txBody>
          <a:bodyPr/>
          <a:lstStyle/>
          <a:p>
            <a:r>
              <a:rPr lang="en-US" altLang="en-US" dirty="0"/>
              <a:t>The feasibility study of a new project must take into account the required qualities and their impact on the overall cost</a:t>
            </a:r>
          </a:p>
          <a:p>
            <a:r>
              <a:rPr lang="it-IT" altLang="en-US" dirty="0"/>
              <a:t>At </a:t>
            </a:r>
            <a:r>
              <a:rPr lang="it-IT" altLang="en-US" dirty="0" err="1"/>
              <a:t>this</a:t>
            </a:r>
            <a:r>
              <a:rPr lang="it-IT" altLang="en-US" dirty="0"/>
              <a:t> stage, </a:t>
            </a:r>
            <a:r>
              <a:rPr lang="it-IT" altLang="en-US" dirty="0" err="1"/>
              <a:t>quality-related</a:t>
            </a:r>
            <a:r>
              <a:rPr lang="it-IT" altLang="en-US" dirty="0"/>
              <a:t> activities include</a:t>
            </a:r>
            <a:endParaRPr lang="en-US" altLang="en-US" dirty="0"/>
          </a:p>
          <a:p>
            <a:pPr lvl="1"/>
            <a:r>
              <a:rPr lang="en-US" altLang="en-US" dirty="0"/>
              <a:t>risk analysis </a:t>
            </a:r>
          </a:p>
          <a:p>
            <a:pPr lvl="1"/>
            <a:r>
              <a:rPr lang="en-US" altLang="en-US" dirty="0"/>
              <a:t>measures needed to assess and control quality at each stage of development. </a:t>
            </a:r>
          </a:p>
          <a:p>
            <a:pPr lvl="1"/>
            <a:r>
              <a:rPr lang="en-US" altLang="en-US" dirty="0"/>
              <a:t>assessment of the likely evolution of the product and its quality</a:t>
            </a:r>
          </a:p>
          <a:p>
            <a:pPr lvl="1"/>
            <a:r>
              <a:rPr lang="en-US" altLang="en-US" dirty="0"/>
              <a:t>contribution of quality control activities to development cost and schedule.</a:t>
            </a:r>
          </a:p>
        </p:txBody>
      </p:sp>
      <p:sp>
        <p:nvSpPr>
          <p:cNvPr id="2" name="Footer Placeholder 3">
            <a:extLst>
              <a:ext uri="{FF2B5EF4-FFF2-40B4-BE49-F238E27FC236}">
                <a16:creationId xmlns:a16="http://schemas.microsoft.com/office/drawing/2014/main" id="{D482DA1B-5E6F-8AB8-8AC2-C6C67483E2B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17561E5-A448-67EC-719B-69B9BE0E1EEA}"/>
              </a:ext>
            </a:extLst>
          </p:cNvPr>
          <p:cNvSpPr>
            <a:spLocks noGrp="1"/>
          </p:cNvSpPr>
          <p:nvPr>
            <p:ph type="sldNum" sz="quarter" idx="12"/>
          </p:nvPr>
        </p:nvSpPr>
        <p:spPr/>
        <p:txBody>
          <a:bodyPr/>
          <a:lstStyle/>
          <a:p>
            <a:r>
              <a:rPr lang="en-US" altLang="en-US"/>
              <a:t> Ch 1, slide </a:t>
            </a:r>
            <a:fld id="{40B575E0-2917-1049-9D44-AA751377F9FD}"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97A3570A-FD7B-81B1-EB8C-C8953CD5B3F9}"/>
              </a:ext>
            </a:extLst>
          </p:cNvPr>
          <p:cNvSpPr>
            <a:spLocks noGrp="1" noChangeArrowheads="1"/>
          </p:cNvSpPr>
          <p:nvPr>
            <p:ph type="title"/>
          </p:nvPr>
        </p:nvSpPr>
        <p:spPr/>
        <p:txBody>
          <a:bodyPr/>
          <a:lstStyle/>
          <a:p>
            <a:r>
              <a:rPr lang="it-IT" altLang="en-US" dirty="0" err="1"/>
              <a:t>Continuous</a:t>
            </a:r>
            <a:r>
              <a:rPr lang="it-IT" altLang="en-US" dirty="0"/>
              <a:t> Integration and Deployment</a:t>
            </a:r>
            <a:endParaRPr lang="en-US" altLang="en-US" dirty="0"/>
          </a:p>
        </p:txBody>
      </p:sp>
      <p:sp>
        <p:nvSpPr>
          <p:cNvPr id="101379" name="Rectangle 3">
            <a:extLst>
              <a:ext uri="{FF2B5EF4-FFF2-40B4-BE49-F238E27FC236}">
                <a16:creationId xmlns:a16="http://schemas.microsoft.com/office/drawing/2014/main" id="{5C01BB43-6CD0-331E-83C9-2162D6CF2764}"/>
              </a:ext>
            </a:extLst>
          </p:cNvPr>
          <p:cNvSpPr>
            <a:spLocks noGrp="1" noChangeArrowheads="1"/>
          </p:cNvSpPr>
          <p:nvPr>
            <p:ph idx="1"/>
          </p:nvPr>
        </p:nvSpPr>
        <p:spPr/>
        <p:txBody>
          <a:bodyPr/>
          <a:lstStyle/>
          <a:p>
            <a:r>
              <a:rPr lang="en-US" altLang="en-US" dirty="0"/>
              <a:t>Many systems evolve continuously and are deployed continuously to add new features to the system of to fix issues identified in operation or by SQA activities.  Typical activities include:</a:t>
            </a:r>
          </a:p>
          <a:p>
            <a:pPr lvl="1"/>
            <a:r>
              <a:rPr lang="it-IT" altLang="en-US" dirty="0" err="1"/>
              <a:t>analysis</a:t>
            </a:r>
            <a:r>
              <a:rPr lang="it-IT" altLang="en-US" dirty="0"/>
              <a:t> of customer </a:t>
            </a:r>
            <a:r>
              <a:rPr lang="it-IT" altLang="en-US" dirty="0" err="1"/>
              <a:t>requests</a:t>
            </a:r>
            <a:r>
              <a:rPr lang="it-IT" altLang="en-US" dirty="0"/>
              <a:t>, </a:t>
            </a:r>
            <a:r>
              <a:rPr lang="it-IT" altLang="en-US" dirty="0" err="1"/>
              <a:t>operational</a:t>
            </a:r>
            <a:r>
              <a:rPr lang="it-IT" altLang="en-US" dirty="0"/>
              <a:t> data, to </a:t>
            </a:r>
            <a:r>
              <a:rPr lang="it-IT" altLang="en-US" dirty="0" err="1"/>
              <a:t>identify</a:t>
            </a:r>
            <a:r>
              <a:rPr lang="it-IT" altLang="en-US" dirty="0"/>
              <a:t> new </a:t>
            </a:r>
            <a:r>
              <a:rPr lang="it-IT" altLang="en-US" dirty="0" err="1"/>
              <a:t>requirements</a:t>
            </a:r>
            <a:endParaRPr lang="it-IT" altLang="en-US" dirty="0"/>
          </a:p>
          <a:p>
            <a:pPr lvl="1"/>
            <a:r>
              <a:rPr lang="it-IT" altLang="en-US" dirty="0"/>
              <a:t>Mapping </a:t>
            </a:r>
            <a:r>
              <a:rPr lang="it-IT" altLang="en-US" dirty="0" err="1"/>
              <a:t>those</a:t>
            </a:r>
            <a:r>
              <a:rPr lang="it-IT" altLang="en-US" dirty="0"/>
              <a:t> </a:t>
            </a:r>
            <a:r>
              <a:rPr lang="it-IT" altLang="en-US" dirty="0" err="1"/>
              <a:t>requirements</a:t>
            </a:r>
            <a:r>
              <a:rPr lang="it-IT" altLang="en-US" dirty="0"/>
              <a:t> to SQA </a:t>
            </a:r>
            <a:r>
              <a:rPr lang="it-IT" altLang="en-US" dirty="0" err="1"/>
              <a:t>elements</a:t>
            </a:r>
            <a:r>
              <a:rPr lang="it-IT" altLang="en-US" dirty="0"/>
              <a:t> like </a:t>
            </a:r>
            <a:r>
              <a:rPr lang="it-IT" altLang="en-US" dirty="0" err="1"/>
              <a:t>tests</a:t>
            </a:r>
            <a:endParaRPr lang="it-IT" altLang="en-US" dirty="0"/>
          </a:p>
          <a:p>
            <a:pPr lvl="1"/>
            <a:r>
              <a:rPr lang="it-IT" altLang="en-US" dirty="0" err="1"/>
              <a:t>Embed</a:t>
            </a:r>
            <a:r>
              <a:rPr lang="it-IT" altLang="en-US" dirty="0"/>
              <a:t> the new SQA </a:t>
            </a:r>
            <a:r>
              <a:rPr lang="it-IT" altLang="en-US" dirty="0" err="1"/>
              <a:t>elements</a:t>
            </a:r>
            <a:r>
              <a:rPr lang="it-IT" altLang="en-US" dirty="0"/>
              <a:t> </a:t>
            </a:r>
            <a:r>
              <a:rPr lang="it-IT" altLang="en-US" dirty="0" err="1"/>
              <a:t>into</a:t>
            </a:r>
            <a:r>
              <a:rPr lang="it-IT" altLang="en-US" dirty="0"/>
              <a:t> the </a:t>
            </a:r>
            <a:r>
              <a:rPr lang="it-IT" altLang="en-US" dirty="0" err="1"/>
              <a:t>development</a:t>
            </a:r>
            <a:r>
              <a:rPr lang="it-IT" altLang="en-US" dirty="0"/>
              <a:t> </a:t>
            </a:r>
            <a:r>
              <a:rPr lang="it-IT" altLang="en-US" dirty="0" err="1"/>
              <a:t>process</a:t>
            </a:r>
            <a:r>
              <a:rPr lang="it-IT" altLang="en-US" dirty="0"/>
              <a:t> </a:t>
            </a:r>
          </a:p>
          <a:p>
            <a:pPr lvl="2"/>
            <a:r>
              <a:rPr lang="it-IT" altLang="en-US" dirty="0"/>
              <a:t>For </a:t>
            </a:r>
            <a:r>
              <a:rPr lang="it-IT" altLang="en-US" dirty="0" err="1"/>
              <a:t>example</a:t>
            </a:r>
            <a:r>
              <a:rPr lang="it-IT" altLang="en-US" dirty="0"/>
              <a:t>, </a:t>
            </a:r>
            <a:r>
              <a:rPr lang="it-IT" altLang="en-US" dirty="0" err="1"/>
              <a:t>if</a:t>
            </a:r>
            <a:r>
              <a:rPr lang="it-IT" altLang="en-US" dirty="0"/>
              <a:t> a new feature </a:t>
            </a:r>
            <a:r>
              <a:rPr lang="it-IT" altLang="en-US" dirty="0" err="1"/>
              <a:t>has</a:t>
            </a:r>
            <a:r>
              <a:rPr lang="it-IT" altLang="en-US" dirty="0"/>
              <a:t> </a:t>
            </a:r>
            <a:r>
              <a:rPr lang="it-IT" altLang="en-US" dirty="0" err="1"/>
              <a:t>been</a:t>
            </a:r>
            <a:r>
              <a:rPr lang="it-IT" altLang="en-US" dirty="0"/>
              <a:t> </a:t>
            </a:r>
            <a:r>
              <a:rPr lang="it-IT" altLang="en-US" dirty="0" err="1"/>
              <a:t>identified</a:t>
            </a:r>
            <a:r>
              <a:rPr lang="it-IT" altLang="en-US" dirty="0"/>
              <a:t> </a:t>
            </a:r>
            <a:r>
              <a:rPr lang="it-IT" altLang="en-US" dirty="0" err="1"/>
              <a:t>it</a:t>
            </a:r>
            <a:r>
              <a:rPr lang="it-IT" altLang="en-US" dirty="0"/>
              <a:t> </a:t>
            </a:r>
            <a:r>
              <a:rPr lang="it-IT" altLang="en-US" dirty="0" err="1"/>
              <a:t>may</a:t>
            </a:r>
            <a:r>
              <a:rPr lang="it-IT" altLang="en-US" dirty="0"/>
              <a:t> be appropriate to </a:t>
            </a:r>
            <a:r>
              <a:rPr lang="it-IT" altLang="en-US" dirty="0" err="1"/>
              <a:t>branch</a:t>
            </a:r>
            <a:r>
              <a:rPr lang="it-IT" altLang="en-US" dirty="0"/>
              <a:t> the </a:t>
            </a:r>
            <a:r>
              <a:rPr lang="it-IT" altLang="en-US" dirty="0" err="1"/>
              <a:t>development</a:t>
            </a:r>
            <a:r>
              <a:rPr lang="it-IT" altLang="en-US" dirty="0"/>
              <a:t>, </a:t>
            </a:r>
            <a:r>
              <a:rPr lang="it-IT" altLang="en-US" dirty="0" err="1"/>
              <a:t>extend</a:t>
            </a:r>
            <a:r>
              <a:rPr lang="it-IT" altLang="en-US" dirty="0"/>
              <a:t> the </a:t>
            </a:r>
            <a:r>
              <a:rPr lang="it-IT" altLang="en-US" dirty="0" err="1"/>
              <a:t>requirements</a:t>
            </a:r>
            <a:r>
              <a:rPr lang="it-IT" altLang="en-US" dirty="0"/>
              <a:t> and </a:t>
            </a:r>
            <a:r>
              <a:rPr lang="it-IT" altLang="en-US" dirty="0" err="1"/>
              <a:t>corresponding</a:t>
            </a:r>
            <a:r>
              <a:rPr lang="it-IT" altLang="en-US" dirty="0"/>
              <a:t> </a:t>
            </a:r>
            <a:r>
              <a:rPr lang="it-IT" altLang="en-US" dirty="0" err="1"/>
              <a:t>tests</a:t>
            </a:r>
            <a:r>
              <a:rPr lang="it-IT" altLang="en-US" dirty="0"/>
              <a:t> and </a:t>
            </a:r>
            <a:r>
              <a:rPr lang="it-IT" altLang="en-US" dirty="0" err="1"/>
              <a:t>develop</a:t>
            </a:r>
            <a:r>
              <a:rPr lang="it-IT" altLang="en-US" dirty="0"/>
              <a:t> </a:t>
            </a:r>
            <a:r>
              <a:rPr lang="it-IT" altLang="en-US" dirty="0" err="1"/>
              <a:t>until</a:t>
            </a:r>
            <a:r>
              <a:rPr lang="it-IT" altLang="en-US" dirty="0"/>
              <a:t> the system </a:t>
            </a:r>
            <a:r>
              <a:rPr lang="it-IT" altLang="en-US" dirty="0" err="1"/>
              <a:t>passes</a:t>
            </a:r>
            <a:r>
              <a:rPr lang="it-IT" altLang="en-US" dirty="0"/>
              <a:t> </a:t>
            </a:r>
            <a:r>
              <a:rPr lang="it-IT" altLang="en-US" dirty="0" err="1"/>
              <a:t>all</a:t>
            </a:r>
            <a:r>
              <a:rPr lang="it-IT" altLang="en-US" dirty="0"/>
              <a:t> </a:t>
            </a:r>
            <a:r>
              <a:rPr lang="it-IT" altLang="en-US" dirty="0" err="1"/>
              <a:t>tests</a:t>
            </a:r>
            <a:r>
              <a:rPr lang="it-IT" altLang="en-US" dirty="0"/>
              <a:t> and </a:t>
            </a:r>
            <a:r>
              <a:rPr lang="it-IT" altLang="en-US" dirty="0" err="1"/>
              <a:t>then</a:t>
            </a:r>
            <a:r>
              <a:rPr lang="it-IT" altLang="en-US" dirty="0"/>
              <a:t> merge back </a:t>
            </a:r>
            <a:r>
              <a:rPr lang="it-IT" altLang="en-US" dirty="0" err="1"/>
              <a:t>into</a:t>
            </a:r>
            <a:r>
              <a:rPr lang="it-IT" altLang="en-US" dirty="0"/>
              <a:t> the </a:t>
            </a:r>
            <a:r>
              <a:rPr lang="it-IT" altLang="en-US" dirty="0" err="1"/>
              <a:t>main</a:t>
            </a:r>
            <a:r>
              <a:rPr lang="it-IT" altLang="en-US" dirty="0"/>
              <a:t> </a:t>
            </a:r>
            <a:r>
              <a:rPr lang="it-IT" altLang="en-US" dirty="0" err="1"/>
              <a:t>development</a:t>
            </a:r>
            <a:r>
              <a:rPr lang="it-IT" altLang="en-US" dirty="0"/>
              <a:t>.</a:t>
            </a:r>
          </a:p>
        </p:txBody>
      </p:sp>
      <p:sp>
        <p:nvSpPr>
          <p:cNvPr id="2" name="Footer Placeholder 3">
            <a:extLst>
              <a:ext uri="{FF2B5EF4-FFF2-40B4-BE49-F238E27FC236}">
                <a16:creationId xmlns:a16="http://schemas.microsoft.com/office/drawing/2014/main" id="{DDB27F0D-A389-7631-6BEC-95575ABC24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3542D4F-6FFC-1DA8-CF23-7AE4922F5FAE}"/>
              </a:ext>
            </a:extLst>
          </p:cNvPr>
          <p:cNvSpPr>
            <a:spLocks noGrp="1"/>
          </p:cNvSpPr>
          <p:nvPr>
            <p:ph type="sldNum" sz="quarter" idx="12"/>
          </p:nvPr>
        </p:nvSpPr>
        <p:spPr/>
        <p:txBody>
          <a:bodyPr/>
          <a:lstStyle/>
          <a:p>
            <a:r>
              <a:rPr lang="en-US" altLang="en-US"/>
              <a:t> Ch 1, slide </a:t>
            </a:r>
            <a:fld id="{0AC8C13A-0205-5243-8FFD-75750B78B6E4}"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6" name="Rectangle 6">
            <a:extLst>
              <a:ext uri="{FF2B5EF4-FFF2-40B4-BE49-F238E27FC236}">
                <a16:creationId xmlns:a16="http://schemas.microsoft.com/office/drawing/2014/main" id="{B641CB22-BCD3-BF3A-AB3B-E921E9F04AF4}"/>
              </a:ext>
            </a:extLst>
          </p:cNvPr>
          <p:cNvSpPr>
            <a:spLocks noGrp="1" noChangeArrowheads="1"/>
          </p:cNvSpPr>
          <p:nvPr>
            <p:ph type="title"/>
          </p:nvPr>
        </p:nvSpPr>
        <p:spPr>
          <a:xfrm>
            <a:off x="838200" y="365125"/>
            <a:ext cx="10972800" cy="1325563"/>
          </a:xfrm>
        </p:spPr>
        <p:txBody>
          <a:bodyPr>
            <a:normAutofit fontScale="90000"/>
          </a:bodyPr>
          <a:lstStyle/>
          <a:p>
            <a:r>
              <a:rPr lang="en-US" altLang="en-US" dirty="0"/>
              <a:t>2: Software quality assurance has a range of techniques – how do we choose where to use them?</a:t>
            </a:r>
          </a:p>
        </p:txBody>
      </p:sp>
      <p:sp>
        <p:nvSpPr>
          <p:cNvPr id="102407" name="Rectangle 7">
            <a:extLst>
              <a:ext uri="{FF2B5EF4-FFF2-40B4-BE49-F238E27FC236}">
                <a16:creationId xmlns:a16="http://schemas.microsoft.com/office/drawing/2014/main" id="{66F899AC-E8A0-D978-41F8-B744178FF79A}"/>
              </a:ext>
            </a:extLst>
          </p:cNvPr>
          <p:cNvSpPr>
            <a:spLocks noGrp="1" noChangeArrowheads="1"/>
          </p:cNvSpPr>
          <p:nvPr>
            <p:ph idx="1"/>
          </p:nvPr>
        </p:nvSpPr>
        <p:spPr/>
        <p:txBody>
          <a:bodyPr/>
          <a:lstStyle/>
          <a:p>
            <a:pPr>
              <a:buFontTx/>
              <a:buNone/>
            </a:pPr>
            <a:r>
              <a:rPr lang="en-US" altLang="en-US" sz="2400" dirty="0"/>
              <a:t>No single SQA technique can serve all purposes</a:t>
            </a:r>
          </a:p>
          <a:p>
            <a:pPr>
              <a:buFontTx/>
              <a:buNone/>
            </a:pPr>
            <a:r>
              <a:rPr lang="en-US" altLang="en-US" sz="2400" dirty="0"/>
              <a:t>We choose a technique appropriate for the quality we are trying to assure:</a:t>
            </a:r>
          </a:p>
          <a:p>
            <a:pPr lvl="1"/>
            <a:r>
              <a:rPr lang="en-US" altLang="en-US" sz="2000" dirty="0"/>
              <a:t>Effectiveness for different features</a:t>
            </a:r>
            <a:br>
              <a:rPr lang="en-US" altLang="en-US" sz="2000" dirty="0"/>
            </a:br>
            <a:r>
              <a:rPr lang="en-US" altLang="en-US" sz="2000" dirty="0"/>
              <a:t>example: statistical testing for bias in machine learning versus functional testing to assure safety</a:t>
            </a:r>
          </a:p>
          <a:p>
            <a:pPr lvl="1"/>
            <a:r>
              <a:rPr lang="en-US" altLang="en-US" sz="2000" dirty="0"/>
              <a:t>Applicability at different points in a project</a:t>
            </a:r>
            <a:br>
              <a:rPr lang="en-US" altLang="en-US" sz="2000" dirty="0"/>
            </a:br>
            <a:r>
              <a:rPr lang="en-US" altLang="en-US" sz="2000" dirty="0"/>
              <a:t>example: analysis of operational data to identify missing functions</a:t>
            </a:r>
          </a:p>
          <a:p>
            <a:pPr lvl="1"/>
            <a:r>
              <a:rPr lang="en-US" altLang="en-US" sz="2000" dirty="0"/>
              <a:t>Differences in purpose</a:t>
            </a:r>
            <a:br>
              <a:rPr lang="en-US" altLang="en-US" sz="2000" dirty="0"/>
            </a:br>
            <a:r>
              <a:rPr lang="en-US" altLang="en-US" sz="2000" dirty="0"/>
              <a:t>example: statistical testing to measure reliability</a:t>
            </a:r>
          </a:p>
          <a:p>
            <a:pPr lvl="1"/>
            <a:r>
              <a:rPr lang="en-US" altLang="en-US" sz="2000" dirty="0"/>
              <a:t>Tradeoffs in cost and assurance</a:t>
            </a:r>
            <a:br>
              <a:rPr lang="en-US" altLang="en-US" sz="2000" dirty="0"/>
            </a:br>
            <a:r>
              <a:rPr lang="en-US" altLang="en-US" sz="2000" dirty="0"/>
              <a:t>example: for key features it may be necessary to commit high levels of resource to assure high confidence that the system has the feature (e.g. for some avionic systems the standard requires fewer than one failure in 10</a:t>
            </a:r>
            <a:r>
              <a:rPr lang="en-US" altLang="en-US" sz="2000" baseline="30000" dirty="0"/>
              <a:t>9</a:t>
            </a:r>
            <a:r>
              <a:rPr lang="en-US" altLang="en-US" sz="2000" dirty="0"/>
              <a:t> flying hours)</a:t>
            </a:r>
          </a:p>
        </p:txBody>
      </p:sp>
      <p:sp>
        <p:nvSpPr>
          <p:cNvPr id="2" name="Footer Placeholder 3">
            <a:extLst>
              <a:ext uri="{FF2B5EF4-FFF2-40B4-BE49-F238E27FC236}">
                <a16:creationId xmlns:a16="http://schemas.microsoft.com/office/drawing/2014/main" id="{41A57E97-5669-C800-0FB0-1E332B7D6B9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84980604-201D-44E0-429F-23B028ADDEE5}"/>
              </a:ext>
            </a:extLst>
          </p:cNvPr>
          <p:cNvSpPr>
            <a:spLocks noGrp="1"/>
          </p:cNvSpPr>
          <p:nvPr>
            <p:ph type="sldNum" sz="quarter" idx="12"/>
          </p:nvPr>
        </p:nvSpPr>
        <p:spPr/>
        <p:txBody>
          <a:bodyPr/>
          <a:lstStyle/>
          <a:p>
            <a:r>
              <a:rPr lang="en-US" altLang="en-US"/>
              <a:t> Ch 1, slide </a:t>
            </a:r>
            <a:fld id="{9940DB04-F446-684D-A175-7C39213AFB04}"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a:extLst>
              <a:ext uri="{FF2B5EF4-FFF2-40B4-BE49-F238E27FC236}">
                <a16:creationId xmlns:a16="http://schemas.microsoft.com/office/drawing/2014/main" id="{3F156041-2A0A-5EE8-C729-4483C303C754}"/>
              </a:ext>
            </a:extLst>
          </p:cNvPr>
          <p:cNvSpPr>
            <a:spLocks noGrp="1" noChangeArrowheads="1"/>
          </p:cNvSpPr>
          <p:nvPr>
            <p:ph type="title"/>
          </p:nvPr>
        </p:nvSpPr>
        <p:spPr/>
        <p:txBody>
          <a:bodyPr>
            <a:normAutofit/>
          </a:bodyPr>
          <a:lstStyle/>
          <a:p>
            <a:r>
              <a:rPr lang="it-IT" altLang="en-US" dirty="0"/>
              <a:t>SQA in the lifecycle</a:t>
            </a:r>
            <a:endParaRPr lang="en-US" altLang="en-US" dirty="0"/>
          </a:p>
        </p:txBody>
      </p:sp>
      <p:sp>
        <p:nvSpPr>
          <p:cNvPr id="5" name="Content Placeholder 4">
            <a:extLst>
              <a:ext uri="{FF2B5EF4-FFF2-40B4-BE49-F238E27FC236}">
                <a16:creationId xmlns:a16="http://schemas.microsoft.com/office/drawing/2014/main" id="{A6ABF906-1A93-069A-06FF-F85B55CC27B3}"/>
              </a:ext>
            </a:extLst>
          </p:cNvPr>
          <p:cNvSpPr>
            <a:spLocks noGrp="1"/>
          </p:cNvSpPr>
          <p:nvPr>
            <p:ph sz="half" idx="1"/>
          </p:nvPr>
        </p:nvSpPr>
        <p:spPr/>
        <p:txBody>
          <a:bodyPr/>
          <a:lstStyle/>
          <a:p>
            <a:r>
              <a:rPr lang="en-US" dirty="0"/>
              <a:t>Fig 1.1 of Y&amp;P gives a detailed breakdown of activities across a classical lifecycle.</a:t>
            </a:r>
          </a:p>
          <a:p>
            <a:r>
              <a:rPr lang="en-US" dirty="0"/>
              <a:t>DevOps is far more common now.</a:t>
            </a:r>
          </a:p>
          <a:p>
            <a:r>
              <a:rPr lang="en-US" dirty="0"/>
              <a:t>How do you think the “map” provided by Fig 1.1 translates onto a DevOps lifecycle?</a:t>
            </a:r>
          </a:p>
          <a:p>
            <a:r>
              <a:rPr lang="en-US" dirty="0"/>
              <a:t>We will discuss next lecture.</a:t>
            </a:r>
          </a:p>
          <a:p>
            <a:endParaRPr lang="en-US" dirty="0"/>
          </a:p>
        </p:txBody>
      </p:sp>
      <p:pic>
        <p:nvPicPr>
          <p:cNvPr id="8" name="Content Placeholder 7" descr="Chart, sunburst chart&#10;&#10;Description automatically generated">
            <a:extLst>
              <a:ext uri="{FF2B5EF4-FFF2-40B4-BE49-F238E27FC236}">
                <a16:creationId xmlns:a16="http://schemas.microsoft.com/office/drawing/2014/main" id="{4EFBF575-8FC7-2A38-E682-6A4A316DC8F7}"/>
              </a:ext>
            </a:extLst>
          </p:cNvPr>
          <p:cNvPicPr>
            <a:picLocks noGrp="1" noChangeAspect="1"/>
          </p:cNvPicPr>
          <p:nvPr>
            <p:ph sz="half" idx="2"/>
          </p:nvPr>
        </p:nvPicPr>
        <p:blipFill>
          <a:blip r:embed="rId2"/>
          <a:stretch>
            <a:fillRect/>
          </a:stretch>
        </p:blipFill>
        <p:spPr>
          <a:xfrm>
            <a:off x="6172200" y="2293721"/>
            <a:ext cx="5181600" cy="3415145"/>
          </a:xfrm>
        </p:spPr>
      </p:pic>
      <p:sp>
        <p:nvSpPr>
          <p:cNvPr id="2" name="Footer Placeholder 2">
            <a:extLst>
              <a:ext uri="{FF2B5EF4-FFF2-40B4-BE49-F238E27FC236}">
                <a16:creationId xmlns:a16="http://schemas.microsoft.com/office/drawing/2014/main" id="{AF1649CC-D077-27C8-3311-A795D29D6D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3">
            <a:extLst>
              <a:ext uri="{FF2B5EF4-FFF2-40B4-BE49-F238E27FC236}">
                <a16:creationId xmlns:a16="http://schemas.microsoft.com/office/drawing/2014/main" id="{DF6C1997-9D6A-B56C-E265-0A92290A2509}"/>
              </a:ext>
            </a:extLst>
          </p:cNvPr>
          <p:cNvSpPr>
            <a:spLocks noGrp="1"/>
          </p:cNvSpPr>
          <p:nvPr>
            <p:ph type="sldNum" sz="quarter" idx="12"/>
          </p:nvPr>
        </p:nvSpPr>
        <p:spPr/>
        <p:txBody>
          <a:bodyPr/>
          <a:lstStyle/>
          <a:p>
            <a:r>
              <a:rPr lang="en-US" altLang="en-US"/>
              <a:t> Ch 1, slide </a:t>
            </a:r>
            <a:fld id="{786FEB1C-170A-8547-8B9A-15F4A7AF8651}"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50B694E8-5B2E-40E7-011D-0A91FAC9F925}"/>
              </a:ext>
            </a:extLst>
          </p:cNvPr>
          <p:cNvSpPr>
            <a:spLocks noGrp="1" noChangeArrowheads="1"/>
          </p:cNvSpPr>
          <p:nvPr>
            <p:ph type="title"/>
          </p:nvPr>
        </p:nvSpPr>
        <p:spPr/>
        <p:txBody>
          <a:bodyPr/>
          <a:lstStyle/>
          <a:p>
            <a:r>
              <a:rPr lang="en-US" altLang="en-US" dirty="0"/>
              <a:t>3: What does it mean for a product to be “ready”?</a:t>
            </a:r>
          </a:p>
        </p:txBody>
      </p:sp>
      <p:sp>
        <p:nvSpPr>
          <p:cNvPr id="89091" name="Rectangle 3">
            <a:extLst>
              <a:ext uri="{FF2B5EF4-FFF2-40B4-BE49-F238E27FC236}">
                <a16:creationId xmlns:a16="http://schemas.microsoft.com/office/drawing/2014/main" id="{42ED2EB7-8DB4-55FF-77AA-3E515C776647}"/>
              </a:ext>
            </a:extLst>
          </p:cNvPr>
          <p:cNvSpPr>
            <a:spLocks noGrp="1" noChangeArrowheads="1"/>
          </p:cNvSpPr>
          <p:nvPr>
            <p:ph idx="1"/>
          </p:nvPr>
        </p:nvSpPr>
        <p:spPr/>
        <p:txBody>
          <a:bodyPr>
            <a:normAutofit fontScale="85000" lnSpcReduction="20000"/>
          </a:bodyPr>
          <a:lstStyle/>
          <a:p>
            <a:r>
              <a:rPr lang="en-US" altLang="en-US" dirty="0"/>
              <a:t>SQA is aimed at assuring that the product is fit for purpose:</a:t>
            </a:r>
          </a:p>
          <a:p>
            <a:pPr lvl="1"/>
            <a:r>
              <a:rPr lang="en-US" altLang="en-US" dirty="0"/>
              <a:t>Software for an autonomous vehicle has different criteria from</a:t>
            </a:r>
          </a:p>
          <a:p>
            <a:pPr lvl="1"/>
            <a:r>
              <a:rPr lang="en-US" altLang="en-US" dirty="0"/>
              <a:t>A simple game for a phone</a:t>
            </a:r>
          </a:p>
          <a:p>
            <a:r>
              <a:rPr lang="en-GB" altLang="en-US" dirty="0"/>
              <a:t>Software can deviate from the specification in a range of ways e.g. it may fail in some way, it may fail to meet a requirement on some measurable feature (e.g. performance, mean time to failure, mean time to repair, …)</a:t>
            </a:r>
          </a:p>
          <a:p>
            <a:r>
              <a:rPr lang="en-US" altLang="en-US" dirty="0"/>
              <a:t>For example, software contains a collection of “faults” that are caused by incorrect programming or other issue, if they are executed, they may result in in an erroneous state and after some time the system may fail as a consequence of the erroneous state.</a:t>
            </a:r>
          </a:p>
          <a:p>
            <a:r>
              <a:rPr lang="en-US" altLang="en-US" dirty="0"/>
              <a:t>SQA is resource bounded in most cases, so this places limits on Quality  </a:t>
            </a:r>
          </a:p>
          <a:p>
            <a:r>
              <a:rPr lang="en-US" altLang="en-US" dirty="0"/>
              <a:t>In a DevOps environment the test set typically includes tests corresponding to ALL requirements (including measure on attribute) so passing the tests is the stage when the product is ready.</a:t>
            </a:r>
          </a:p>
        </p:txBody>
      </p:sp>
      <p:sp>
        <p:nvSpPr>
          <p:cNvPr id="2" name="Footer Placeholder 3">
            <a:extLst>
              <a:ext uri="{FF2B5EF4-FFF2-40B4-BE49-F238E27FC236}">
                <a16:creationId xmlns:a16="http://schemas.microsoft.com/office/drawing/2014/main" id="{26713364-13AF-3BC7-D206-0FAFDD6B713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75CB006-E6F9-33B5-4EBB-0737497CA4F8}"/>
              </a:ext>
            </a:extLst>
          </p:cNvPr>
          <p:cNvSpPr>
            <a:spLocks noGrp="1"/>
          </p:cNvSpPr>
          <p:nvPr>
            <p:ph type="sldNum" sz="quarter" idx="12"/>
          </p:nvPr>
        </p:nvSpPr>
        <p:spPr/>
        <p:txBody>
          <a:bodyPr/>
          <a:lstStyle/>
          <a:p>
            <a:r>
              <a:rPr lang="en-US" altLang="en-US"/>
              <a:t> Ch 1, slide </a:t>
            </a:r>
            <a:fld id="{F4F180B0-3A29-8B4B-97C5-C9B75AFF9278}"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Rectangle 4">
            <a:extLst>
              <a:ext uri="{FF2B5EF4-FFF2-40B4-BE49-F238E27FC236}">
                <a16:creationId xmlns:a16="http://schemas.microsoft.com/office/drawing/2014/main" id="{159116D5-E18E-8DD8-A295-5017E2912FAB}"/>
              </a:ext>
            </a:extLst>
          </p:cNvPr>
          <p:cNvSpPr>
            <a:spLocks noGrp="1" noChangeArrowheads="1"/>
          </p:cNvSpPr>
          <p:nvPr>
            <p:ph type="title"/>
          </p:nvPr>
        </p:nvSpPr>
        <p:spPr/>
        <p:txBody>
          <a:bodyPr/>
          <a:lstStyle/>
          <a:p>
            <a:r>
              <a:rPr lang="en-US" altLang="en-US" dirty="0"/>
              <a:t>Specifications often include dependability</a:t>
            </a:r>
          </a:p>
        </p:txBody>
      </p:sp>
      <p:sp>
        <p:nvSpPr>
          <p:cNvPr id="105477" name="Rectangle 5">
            <a:extLst>
              <a:ext uri="{FF2B5EF4-FFF2-40B4-BE49-F238E27FC236}">
                <a16:creationId xmlns:a16="http://schemas.microsoft.com/office/drawing/2014/main" id="{260EB6CD-B7D8-51E7-1396-70B3659FC94D}"/>
              </a:ext>
            </a:extLst>
          </p:cNvPr>
          <p:cNvSpPr>
            <a:spLocks noGrp="1" noChangeArrowheads="1"/>
          </p:cNvSpPr>
          <p:nvPr>
            <p:ph idx="1"/>
          </p:nvPr>
        </p:nvSpPr>
        <p:spPr/>
        <p:txBody>
          <a:bodyPr/>
          <a:lstStyle/>
          <a:p>
            <a:r>
              <a:rPr lang="en-US" altLang="en-US"/>
              <a:t>Availability measures the quality of service in terms of running versus down time</a:t>
            </a:r>
          </a:p>
          <a:p>
            <a:r>
              <a:rPr lang="en-US" altLang="en-US"/>
              <a:t>Mean time between failures (MTBF) measures the quality of the service in terms of time between failures</a:t>
            </a:r>
          </a:p>
          <a:p>
            <a:r>
              <a:rPr lang="en-US" altLang="en-US"/>
              <a:t>Reliability indicates the fraction of all attempted operations that complete successfully</a:t>
            </a:r>
          </a:p>
        </p:txBody>
      </p:sp>
      <p:sp>
        <p:nvSpPr>
          <p:cNvPr id="2" name="Footer Placeholder 3">
            <a:extLst>
              <a:ext uri="{FF2B5EF4-FFF2-40B4-BE49-F238E27FC236}">
                <a16:creationId xmlns:a16="http://schemas.microsoft.com/office/drawing/2014/main" id="{969ECCBA-377D-6977-2D50-E0BB8AD0648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B0032A-7DAA-0543-65C9-05AC986BA92F}"/>
              </a:ext>
            </a:extLst>
          </p:cNvPr>
          <p:cNvSpPr>
            <a:spLocks noGrp="1"/>
          </p:cNvSpPr>
          <p:nvPr>
            <p:ph type="sldNum" sz="quarter" idx="12"/>
          </p:nvPr>
        </p:nvSpPr>
        <p:spPr/>
        <p:txBody>
          <a:bodyPr/>
          <a:lstStyle/>
          <a:p>
            <a:r>
              <a:rPr lang="en-US" altLang="en-US"/>
              <a:t> Ch 1, slide </a:t>
            </a:r>
            <a:fld id="{B2BD6347-9CD7-384E-9442-4D7862E5CCBA}"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66377CE4-D9D2-FFDB-06C1-BB506A8D957A}"/>
              </a:ext>
            </a:extLst>
          </p:cNvPr>
          <p:cNvSpPr>
            <a:spLocks noGrp="1" noChangeArrowheads="1"/>
          </p:cNvSpPr>
          <p:nvPr>
            <p:ph type="title"/>
          </p:nvPr>
        </p:nvSpPr>
        <p:spPr/>
        <p:txBody>
          <a:bodyPr/>
          <a:lstStyle/>
          <a:p>
            <a:r>
              <a:rPr lang="it-IT" altLang="en-US" dirty="0" err="1"/>
              <a:t>Dependability</a:t>
            </a:r>
            <a:r>
              <a:rPr lang="it-IT" altLang="en-US" dirty="0"/>
              <a:t> – </a:t>
            </a:r>
            <a:r>
              <a:rPr lang="it-IT" altLang="en-US" dirty="0" err="1"/>
              <a:t>how</a:t>
            </a:r>
            <a:r>
              <a:rPr lang="it-IT" altLang="en-US" dirty="0"/>
              <a:t> to </a:t>
            </a:r>
            <a:r>
              <a:rPr lang="it-IT" altLang="en-US" dirty="0" err="1"/>
              <a:t>define</a:t>
            </a:r>
            <a:r>
              <a:rPr lang="it-IT" altLang="en-US" dirty="0"/>
              <a:t>? </a:t>
            </a:r>
            <a:endParaRPr lang="en-US" altLang="en-US" dirty="0"/>
          </a:p>
        </p:txBody>
      </p:sp>
      <p:sp>
        <p:nvSpPr>
          <p:cNvPr id="106499" name="Rectangle 3">
            <a:extLst>
              <a:ext uri="{FF2B5EF4-FFF2-40B4-BE49-F238E27FC236}">
                <a16:creationId xmlns:a16="http://schemas.microsoft.com/office/drawing/2014/main" id="{71A5EFF3-2A64-9B32-7D34-38FF28FF4371}"/>
              </a:ext>
            </a:extLst>
          </p:cNvPr>
          <p:cNvSpPr>
            <a:spLocks noGrp="1" noChangeArrowheads="1"/>
          </p:cNvSpPr>
          <p:nvPr>
            <p:ph idx="1"/>
          </p:nvPr>
        </p:nvSpPr>
        <p:spPr/>
        <p:txBody>
          <a:bodyPr>
            <a:normAutofit/>
          </a:bodyPr>
          <a:lstStyle/>
          <a:p>
            <a:r>
              <a:rPr lang="en-US" altLang="en-US" dirty="0"/>
              <a:t>In a Web application users take 50 interactions to reach the final point where they authorize a credit card charge.</a:t>
            </a:r>
          </a:p>
          <a:p>
            <a:r>
              <a:rPr lang="en-US" altLang="en-US" dirty="0"/>
              <a:t>The software always operates flawlessly up to the point of authorization, but on half the attempts it charges the wrong amount. </a:t>
            </a:r>
          </a:p>
          <a:p>
            <a:r>
              <a:rPr lang="en-US" altLang="en-US" dirty="0"/>
              <a:t>What is the reliability of the system?  </a:t>
            </a:r>
          </a:p>
          <a:p>
            <a:r>
              <a:rPr lang="en-US" altLang="en-US" dirty="0"/>
              <a:t>If we count the fraction of individual interactions that are correctly carried out, only one operation in 100 fail: The system is 99% reliable.</a:t>
            </a:r>
          </a:p>
          <a:p>
            <a:r>
              <a:rPr lang="en-US" altLang="en-US" dirty="0"/>
              <a:t>If we count entire sessions, only 50% reliable, since half the sessions result in an improper credit card charge</a:t>
            </a:r>
          </a:p>
        </p:txBody>
      </p:sp>
      <p:sp>
        <p:nvSpPr>
          <p:cNvPr id="2" name="Footer Placeholder 3">
            <a:extLst>
              <a:ext uri="{FF2B5EF4-FFF2-40B4-BE49-F238E27FC236}">
                <a16:creationId xmlns:a16="http://schemas.microsoft.com/office/drawing/2014/main" id="{A68C87C2-5E76-D507-52B1-31CEAE078ED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BA7E7173-0F47-6525-728E-CE5E375ACC8C}"/>
              </a:ext>
            </a:extLst>
          </p:cNvPr>
          <p:cNvSpPr>
            <a:spLocks noGrp="1"/>
          </p:cNvSpPr>
          <p:nvPr>
            <p:ph type="sldNum" sz="quarter" idx="12"/>
          </p:nvPr>
        </p:nvSpPr>
        <p:spPr/>
        <p:txBody>
          <a:bodyPr/>
          <a:lstStyle/>
          <a:p>
            <a:r>
              <a:rPr lang="en-US" altLang="en-US"/>
              <a:t> Ch 1, slide </a:t>
            </a:r>
            <a:fld id="{2E799354-946A-344A-AD04-A6DC5D34221B}" type="slidenum">
              <a:rPr lang="en-US" altLang="en-US"/>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9FC283D-DFC3-D7AB-1312-CAC83FE8C588}"/>
              </a:ext>
            </a:extLst>
          </p:cNvPr>
          <p:cNvSpPr>
            <a:spLocks noGrp="1" noChangeArrowheads="1"/>
          </p:cNvSpPr>
          <p:nvPr>
            <p:ph type="title"/>
          </p:nvPr>
        </p:nvSpPr>
        <p:spPr/>
        <p:txBody>
          <a:bodyPr>
            <a:normAutofit fontScale="90000"/>
          </a:bodyPr>
          <a:lstStyle/>
          <a:p>
            <a:r>
              <a:rPr lang="en-US" altLang="en-US" dirty="0"/>
              <a:t>4: How do we maintain the quality of the product as it evolves in line with the contexts of use?</a:t>
            </a:r>
          </a:p>
        </p:txBody>
      </p:sp>
      <p:sp>
        <p:nvSpPr>
          <p:cNvPr id="15363" name="Rectangle 3">
            <a:extLst>
              <a:ext uri="{FF2B5EF4-FFF2-40B4-BE49-F238E27FC236}">
                <a16:creationId xmlns:a16="http://schemas.microsoft.com/office/drawing/2014/main" id="{90B050F0-098B-C85D-5461-AD60DD62D2C7}"/>
              </a:ext>
            </a:extLst>
          </p:cNvPr>
          <p:cNvSpPr>
            <a:spLocks noGrp="1" noChangeArrowheads="1"/>
          </p:cNvSpPr>
          <p:nvPr>
            <p:ph idx="1"/>
          </p:nvPr>
        </p:nvSpPr>
        <p:spPr/>
        <p:txBody>
          <a:bodyPr>
            <a:normAutofit lnSpcReduction="10000"/>
          </a:bodyPr>
          <a:lstStyle/>
          <a:p>
            <a:pPr>
              <a:lnSpc>
                <a:spcPct val="90000"/>
              </a:lnSpc>
            </a:pPr>
            <a:r>
              <a:rPr lang="en-US" altLang="en-US" dirty="0"/>
              <a:t>Software products operate for many years, and may change on a daily basis (e.g. Microsoft Teams…):</a:t>
            </a:r>
          </a:p>
          <a:p>
            <a:pPr lvl="1">
              <a:lnSpc>
                <a:spcPct val="90000"/>
              </a:lnSpc>
            </a:pPr>
            <a:r>
              <a:rPr lang="en-US" altLang="en-US" dirty="0"/>
              <a:t>They  adapt to environment changes</a:t>
            </a:r>
          </a:p>
          <a:p>
            <a:pPr lvl="1">
              <a:lnSpc>
                <a:spcPct val="90000"/>
              </a:lnSpc>
            </a:pPr>
            <a:r>
              <a:rPr lang="en-US" altLang="en-US" dirty="0"/>
              <a:t>They evolve to serve new and changing user requirements.</a:t>
            </a:r>
          </a:p>
          <a:p>
            <a:pPr>
              <a:lnSpc>
                <a:spcPct val="90000"/>
              </a:lnSpc>
            </a:pPr>
            <a:r>
              <a:rPr lang="en-GB" altLang="en-US" dirty="0"/>
              <a:t>In DevOps processes</a:t>
            </a:r>
            <a:endParaRPr lang="en-US" altLang="en-US" dirty="0"/>
          </a:p>
          <a:p>
            <a:pPr lvl="1">
              <a:lnSpc>
                <a:spcPct val="90000"/>
              </a:lnSpc>
            </a:pPr>
            <a:r>
              <a:rPr lang="en-US" altLang="en-US" dirty="0"/>
              <a:t>The QA is continually update to be in line with the specification</a:t>
            </a:r>
          </a:p>
          <a:p>
            <a:pPr lvl="1">
              <a:lnSpc>
                <a:spcPct val="90000"/>
              </a:lnSpc>
            </a:pPr>
            <a:r>
              <a:rPr lang="en-US" altLang="en-US" dirty="0"/>
              <a:t>The DevOps process should define what data should be collected and how it needs to be interpreted.</a:t>
            </a:r>
          </a:p>
          <a:p>
            <a:pPr lvl="1">
              <a:lnSpc>
                <a:spcPct val="90000"/>
              </a:lnSpc>
            </a:pPr>
            <a:r>
              <a:rPr lang="en-US" altLang="en-US" dirty="0"/>
              <a:t>The QA mechanisms to some extent “document” the software.</a:t>
            </a:r>
          </a:p>
          <a:p>
            <a:pPr lvl="1">
              <a:lnSpc>
                <a:spcPct val="90000"/>
              </a:lnSpc>
            </a:pPr>
            <a:r>
              <a:rPr lang="en-US" altLang="en-US" dirty="0"/>
              <a:t>The QA mechanisms could be adequate to demonstrate the software complies with regulations</a:t>
            </a:r>
          </a:p>
        </p:txBody>
      </p:sp>
      <p:sp>
        <p:nvSpPr>
          <p:cNvPr id="2" name="Footer Placeholder 3">
            <a:extLst>
              <a:ext uri="{FF2B5EF4-FFF2-40B4-BE49-F238E27FC236}">
                <a16:creationId xmlns:a16="http://schemas.microsoft.com/office/drawing/2014/main" id="{1C9AFCE6-87A3-8917-4C66-DF36761A0C6E}"/>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638915-8776-923A-D608-9E27EA48378D}"/>
              </a:ext>
            </a:extLst>
          </p:cNvPr>
          <p:cNvSpPr>
            <a:spLocks noGrp="1"/>
          </p:cNvSpPr>
          <p:nvPr>
            <p:ph type="sldNum" sz="quarter" idx="12"/>
          </p:nvPr>
        </p:nvSpPr>
        <p:spPr/>
        <p:txBody>
          <a:bodyPr/>
          <a:lstStyle/>
          <a:p>
            <a:r>
              <a:rPr lang="en-US" altLang="en-US"/>
              <a:t> Ch 1, slide </a:t>
            </a:r>
            <a:fld id="{7676977C-63F9-2A48-A6F6-C5D64BFC06B9}"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2DDD8E97-D8B4-C0B6-1DAF-F0CDCBC570E7}"/>
              </a:ext>
            </a:extLst>
          </p:cNvPr>
          <p:cNvSpPr>
            <a:spLocks noGrp="1" noChangeArrowheads="1"/>
          </p:cNvSpPr>
          <p:nvPr>
            <p:ph type="title"/>
          </p:nvPr>
        </p:nvSpPr>
        <p:spPr/>
        <p:txBody>
          <a:bodyPr/>
          <a:lstStyle/>
          <a:p>
            <a:r>
              <a:rPr lang="it-IT" altLang="en-US" dirty="0"/>
              <a:t>Learning </a:t>
            </a:r>
            <a:r>
              <a:rPr lang="it-IT" altLang="en-US" dirty="0" err="1"/>
              <a:t>objectives</a:t>
            </a:r>
            <a:endParaRPr lang="en-US" altLang="en-US" dirty="0"/>
          </a:p>
        </p:txBody>
      </p:sp>
      <p:sp>
        <p:nvSpPr>
          <p:cNvPr id="5129" name="Rectangle 9">
            <a:extLst>
              <a:ext uri="{FF2B5EF4-FFF2-40B4-BE49-F238E27FC236}">
                <a16:creationId xmlns:a16="http://schemas.microsoft.com/office/drawing/2014/main" id="{FE0E382B-0132-7946-7A16-3D1D61C96C4B}"/>
              </a:ext>
            </a:extLst>
          </p:cNvPr>
          <p:cNvSpPr>
            <a:spLocks noGrp="1" noChangeArrowheads="1"/>
          </p:cNvSpPr>
          <p:nvPr>
            <p:ph idx="1"/>
          </p:nvPr>
        </p:nvSpPr>
        <p:spPr/>
        <p:txBody>
          <a:bodyPr/>
          <a:lstStyle/>
          <a:p>
            <a:r>
              <a:rPr lang="en-US" altLang="en-US" dirty="0"/>
              <a:t>Be able to describe the role of software quality in the specification, design/construction, and operation of software.</a:t>
            </a:r>
          </a:p>
          <a:p>
            <a:r>
              <a:rPr lang="en-US" altLang="en-US" dirty="0"/>
              <a:t>Be able to outline the main software verification and validation activities.</a:t>
            </a:r>
          </a:p>
          <a:p>
            <a:r>
              <a:rPr lang="en-US" altLang="en-US" dirty="0"/>
              <a:t>Be able to identify some key criteria for selecting and combining different techniques used in software quality assurance.  </a:t>
            </a:r>
          </a:p>
        </p:txBody>
      </p:sp>
      <p:sp>
        <p:nvSpPr>
          <p:cNvPr id="2" name="Footer Placeholder 3">
            <a:extLst>
              <a:ext uri="{FF2B5EF4-FFF2-40B4-BE49-F238E27FC236}">
                <a16:creationId xmlns:a16="http://schemas.microsoft.com/office/drawing/2014/main" id="{E38FA6B1-2BB8-6005-36C9-C382257EB8D0}"/>
              </a:ext>
            </a:extLst>
          </p:cNvPr>
          <p:cNvSpPr>
            <a:spLocks noGrp="1"/>
          </p:cNvSpPr>
          <p:nvPr>
            <p:ph type="ftr" sz="quarter" idx="11"/>
          </p:nvPr>
        </p:nvSpPr>
        <p:spPr/>
        <p:txBody>
          <a:bodyPr/>
          <a:lstStyle/>
          <a:p>
            <a:r>
              <a:rPr lang="en-US" altLang="en-US" dirty="0"/>
              <a:t>Adapted Stuart Anderson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4D663B17-A128-842F-7C9F-8930AF8DCA10}"/>
              </a:ext>
            </a:extLst>
          </p:cNvPr>
          <p:cNvSpPr>
            <a:spLocks noGrp="1"/>
          </p:cNvSpPr>
          <p:nvPr>
            <p:ph type="sldNum" sz="quarter" idx="12"/>
          </p:nvPr>
        </p:nvSpPr>
        <p:spPr/>
        <p:txBody>
          <a:bodyPr/>
          <a:lstStyle/>
          <a:p>
            <a:r>
              <a:rPr lang="en-US" altLang="en-US"/>
              <a:t> Ch 1, slide </a:t>
            </a:r>
            <a:fld id="{C528A6DD-9E28-F341-A4CA-74684B65A60D}" type="slidenum">
              <a:rPr lang="en-US" altLang="en-US"/>
              <a:pPr/>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a:extLst>
              <a:ext uri="{FF2B5EF4-FFF2-40B4-BE49-F238E27FC236}">
                <a16:creationId xmlns:a16="http://schemas.microsoft.com/office/drawing/2014/main" id="{F84FBEF2-1B5B-1DF6-A2BB-73F155699F7B}"/>
              </a:ext>
            </a:extLst>
          </p:cNvPr>
          <p:cNvSpPr>
            <a:spLocks noGrp="1" noChangeArrowheads="1"/>
          </p:cNvSpPr>
          <p:nvPr>
            <p:ph type="title"/>
          </p:nvPr>
        </p:nvSpPr>
        <p:spPr/>
        <p:txBody>
          <a:bodyPr/>
          <a:lstStyle/>
          <a:p>
            <a:r>
              <a:rPr lang="en-US" altLang="en-US"/>
              <a:t>5: How can the development process itself be improved?</a:t>
            </a:r>
          </a:p>
        </p:txBody>
      </p:sp>
      <p:sp>
        <p:nvSpPr>
          <p:cNvPr id="14343" name="Rectangle 7">
            <a:extLst>
              <a:ext uri="{FF2B5EF4-FFF2-40B4-BE49-F238E27FC236}">
                <a16:creationId xmlns:a16="http://schemas.microsoft.com/office/drawing/2014/main" id="{D87C2635-50EE-BEEB-8586-E8E9F65BB9C7}"/>
              </a:ext>
            </a:extLst>
          </p:cNvPr>
          <p:cNvSpPr>
            <a:spLocks noGrp="1" noChangeArrowheads="1"/>
          </p:cNvSpPr>
          <p:nvPr>
            <p:ph idx="1"/>
          </p:nvPr>
        </p:nvSpPr>
        <p:spPr/>
        <p:txBody>
          <a:bodyPr>
            <a:normAutofit/>
          </a:bodyPr>
          <a:lstStyle/>
          <a:p>
            <a:r>
              <a:rPr lang="en-US" altLang="en-US" dirty="0"/>
              <a:t>Why change the development process?  If in multiple projects the product is demonstrably not meeting the specification.</a:t>
            </a:r>
          </a:p>
          <a:p>
            <a:r>
              <a:rPr lang="en-US" altLang="en-US" dirty="0"/>
              <a:t>How might this arise?</a:t>
            </a:r>
          </a:p>
          <a:p>
            <a:pPr lvl="1"/>
            <a:r>
              <a:rPr lang="en-US" altLang="en-US" dirty="0"/>
              <a:t>The translation of a specification to some QA technique is flawed.</a:t>
            </a:r>
          </a:p>
          <a:p>
            <a:pPr lvl="1"/>
            <a:r>
              <a:rPr lang="en-US" altLang="en-US" dirty="0"/>
              <a:t>There are issues in the implementation of the QA process</a:t>
            </a:r>
          </a:p>
          <a:p>
            <a:pPr lvl="1"/>
            <a:r>
              <a:rPr lang="en-US" altLang="en-US" dirty="0"/>
              <a:t>There are resource issues and insufficient resource is being devoted to QA processes.</a:t>
            </a:r>
          </a:p>
          <a:p>
            <a:r>
              <a:rPr lang="en-US" altLang="en-US" dirty="0"/>
              <a:t>Also, the development process should be reviewed to eliminate unnecessary resource use e.g. duplication, use of a high resource technique where a lower resource approach would be adequate,…</a:t>
            </a:r>
          </a:p>
        </p:txBody>
      </p:sp>
      <p:sp>
        <p:nvSpPr>
          <p:cNvPr id="2" name="Footer Placeholder 3">
            <a:extLst>
              <a:ext uri="{FF2B5EF4-FFF2-40B4-BE49-F238E27FC236}">
                <a16:creationId xmlns:a16="http://schemas.microsoft.com/office/drawing/2014/main" id="{35CE5C81-3005-DC87-0335-57041074B4F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C5975DD-DA47-60C0-1708-05D85AAF41FD}"/>
              </a:ext>
            </a:extLst>
          </p:cNvPr>
          <p:cNvSpPr>
            <a:spLocks noGrp="1"/>
          </p:cNvSpPr>
          <p:nvPr>
            <p:ph type="sldNum" sz="quarter" idx="12"/>
          </p:nvPr>
        </p:nvSpPr>
        <p:spPr/>
        <p:txBody>
          <a:bodyPr/>
          <a:lstStyle/>
          <a:p>
            <a:r>
              <a:rPr lang="en-US" altLang="en-US"/>
              <a:t> Ch 1, slide </a:t>
            </a:r>
            <a:fld id="{36888D7B-65EB-C94C-8C79-74F12B119FEE}" type="slidenum">
              <a:rPr lang="en-US" altLang="en-US"/>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a:extLst>
              <a:ext uri="{FF2B5EF4-FFF2-40B4-BE49-F238E27FC236}">
                <a16:creationId xmlns:a16="http://schemas.microsoft.com/office/drawing/2014/main" id="{F4D1F53B-E873-774F-29F5-0B8755B0F19E}"/>
              </a:ext>
            </a:extLst>
          </p:cNvPr>
          <p:cNvSpPr>
            <a:spLocks noGrp="1" noChangeArrowheads="1"/>
          </p:cNvSpPr>
          <p:nvPr>
            <p:ph type="title"/>
          </p:nvPr>
        </p:nvSpPr>
        <p:spPr/>
        <p:txBody>
          <a:bodyPr/>
          <a:lstStyle/>
          <a:p>
            <a:r>
              <a:rPr lang="en-US" altLang="en-US" dirty="0"/>
              <a:t>Improving a DevOps process</a:t>
            </a:r>
          </a:p>
        </p:txBody>
      </p:sp>
      <p:sp>
        <p:nvSpPr>
          <p:cNvPr id="16389" name="Rectangle 5">
            <a:extLst>
              <a:ext uri="{FF2B5EF4-FFF2-40B4-BE49-F238E27FC236}">
                <a16:creationId xmlns:a16="http://schemas.microsoft.com/office/drawing/2014/main" id="{3022F073-3E9A-9CBA-CB39-EADB21D357F6}"/>
              </a:ext>
            </a:extLst>
          </p:cNvPr>
          <p:cNvSpPr>
            <a:spLocks noGrp="1" noChangeArrowheads="1"/>
          </p:cNvSpPr>
          <p:nvPr>
            <p:ph idx="1"/>
          </p:nvPr>
        </p:nvSpPr>
        <p:spPr/>
        <p:txBody>
          <a:bodyPr/>
          <a:lstStyle/>
          <a:p>
            <a:pPr marL="533400" indent="-533400">
              <a:buFontTx/>
              <a:buAutoNum type="arabicPeriod"/>
            </a:pPr>
            <a:r>
              <a:rPr lang="en-US" altLang="en-US" dirty="0"/>
              <a:t>Monitoring will typically include anomaly reporting </a:t>
            </a:r>
            <a:r>
              <a:rPr lang="en-US" altLang="en-US" dirty="0" err="1"/>
              <a:t>alomg</a:t>
            </a:r>
            <a:r>
              <a:rPr lang="en-US" altLang="en-US" dirty="0"/>
              <a:t> with a range of other </a:t>
            </a:r>
            <a:r>
              <a:rPr lang="en-US" altLang="en-US" dirty="0" err="1"/>
              <a:t>behavioural</a:t>
            </a:r>
            <a:r>
              <a:rPr lang="en-US" altLang="en-US" dirty="0"/>
              <a:t> data.</a:t>
            </a:r>
          </a:p>
          <a:p>
            <a:pPr marL="533400" indent="-533400">
              <a:buFontTx/>
              <a:buAutoNum type="arabicPeriod"/>
            </a:pPr>
            <a:r>
              <a:rPr lang="en-US" altLang="en-US" dirty="0"/>
              <a:t>Analyze monitoring data to identify recurring anomalies that impair the deployed version of the system.</a:t>
            </a:r>
          </a:p>
          <a:p>
            <a:pPr marL="533400" indent="-533400">
              <a:buFontTx/>
              <a:buAutoNum type="arabicPeriod"/>
            </a:pPr>
            <a:r>
              <a:rPr lang="en-US" altLang="en-US" dirty="0"/>
              <a:t>Analyze the gathered data on the anomalies – if the data does not allow the cause of the anomalies, analyze the situation and change the monitoring data and analysis process.</a:t>
            </a:r>
          </a:p>
          <a:p>
            <a:pPr marL="533400" indent="-533400">
              <a:buFontTx/>
              <a:buAutoNum type="arabicPeriod"/>
            </a:pPr>
            <a:r>
              <a:rPr lang="en-US" altLang="en-US" dirty="0"/>
              <a:t>Implement the change of process and monitor it retains effectiveness on past cases.</a:t>
            </a:r>
          </a:p>
        </p:txBody>
      </p:sp>
      <p:sp>
        <p:nvSpPr>
          <p:cNvPr id="2" name="Footer Placeholder 3">
            <a:extLst>
              <a:ext uri="{FF2B5EF4-FFF2-40B4-BE49-F238E27FC236}">
                <a16:creationId xmlns:a16="http://schemas.microsoft.com/office/drawing/2014/main" id="{461A459B-F25D-8DCD-13ED-A4EF9EB6E3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7082F49-51ED-4E86-4B48-1E584C503282}"/>
              </a:ext>
            </a:extLst>
          </p:cNvPr>
          <p:cNvSpPr>
            <a:spLocks noGrp="1"/>
          </p:cNvSpPr>
          <p:nvPr>
            <p:ph type="sldNum" sz="quarter" idx="12"/>
          </p:nvPr>
        </p:nvSpPr>
        <p:spPr/>
        <p:txBody>
          <a:bodyPr/>
          <a:lstStyle/>
          <a:p>
            <a:r>
              <a:rPr lang="en-US" altLang="en-US"/>
              <a:t> Ch 1, slide </a:t>
            </a:r>
            <a:fld id="{12644BF0-18EE-DC41-9571-94483FD5DFFB}" type="slidenum">
              <a:rPr lang="en-US" altLang="en-US"/>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A97DA3F-E828-CFD7-D2C4-AFAEFA1DFB42}"/>
              </a:ext>
            </a:extLst>
          </p:cNvPr>
          <p:cNvSpPr>
            <a:spLocks noGrp="1" noChangeArrowheads="1"/>
          </p:cNvSpPr>
          <p:nvPr>
            <p:ph type="title"/>
          </p:nvPr>
        </p:nvSpPr>
        <p:spPr/>
        <p:txBody>
          <a:bodyPr/>
          <a:lstStyle/>
          <a:p>
            <a:r>
              <a:rPr lang="it-IT" altLang="en-US"/>
              <a:t>An example of process improvement</a:t>
            </a:r>
            <a:endParaRPr lang="en-US" altLang="en-US"/>
          </a:p>
        </p:txBody>
      </p:sp>
      <p:sp>
        <p:nvSpPr>
          <p:cNvPr id="90115" name="Rectangle 3">
            <a:extLst>
              <a:ext uri="{FF2B5EF4-FFF2-40B4-BE49-F238E27FC236}">
                <a16:creationId xmlns:a16="http://schemas.microsoft.com/office/drawing/2014/main" id="{8BB36B16-5CBF-7BB3-A1A2-7F777F6DB1E6}"/>
              </a:ext>
            </a:extLst>
          </p:cNvPr>
          <p:cNvSpPr>
            <a:spLocks noGrp="1" noChangeArrowheads="1"/>
          </p:cNvSpPr>
          <p:nvPr>
            <p:ph idx="1"/>
          </p:nvPr>
        </p:nvSpPr>
        <p:spPr/>
        <p:txBody>
          <a:bodyPr/>
          <a:lstStyle/>
          <a:p>
            <a:pPr marL="533400" indent="-533400">
              <a:buFontTx/>
              <a:buAutoNum type="arabicPeriod"/>
            </a:pPr>
            <a:r>
              <a:rPr lang="en-US" altLang="en-US" dirty="0"/>
              <a:t>During operation monitoring identifies attempts at SQL injection by a range of users.</a:t>
            </a:r>
          </a:p>
          <a:p>
            <a:pPr marL="533400" indent="-533400">
              <a:buFontTx/>
              <a:buAutoNum type="arabicPeriod"/>
            </a:pPr>
            <a:r>
              <a:rPr lang="en-US" altLang="en-US" dirty="0"/>
              <a:t>Analysis identifies specific circumstance where this could lead to loss of data </a:t>
            </a:r>
          </a:p>
          <a:p>
            <a:pPr marL="533400" indent="-533400">
              <a:buFontTx/>
              <a:buAutoNum type="arabicPeriod"/>
            </a:pPr>
            <a:r>
              <a:rPr lang="en-US" altLang="en-US" dirty="0"/>
              <a:t>Action plan: Identify components that could be vulnerable to SQL injection and require that systems using these components include mandatory SQL injection tests.</a:t>
            </a:r>
          </a:p>
          <a:p>
            <a:pPr marL="533400" indent="-533400"/>
            <a:endParaRPr lang="en-US" altLang="en-US" dirty="0"/>
          </a:p>
        </p:txBody>
      </p:sp>
      <p:sp>
        <p:nvSpPr>
          <p:cNvPr id="2" name="Footer Placeholder 3">
            <a:extLst>
              <a:ext uri="{FF2B5EF4-FFF2-40B4-BE49-F238E27FC236}">
                <a16:creationId xmlns:a16="http://schemas.microsoft.com/office/drawing/2014/main" id="{4C1D9EBE-E935-AF47-31E7-33248123363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01F57E1-0831-4573-4ABC-B207C0039F6D}"/>
              </a:ext>
            </a:extLst>
          </p:cNvPr>
          <p:cNvSpPr>
            <a:spLocks noGrp="1"/>
          </p:cNvSpPr>
          <p:nvPr>
            <p:ph type="sldNum" sz="quarter" idx="12"/>
          </p:nvPr>
        </p:nvSpPr>
        <p:spPr/>
        <p:txBody>
          <a:bodyPr/>
          <a:lstStyle/>
          <a:p>
            <a:r>
              <a:rPr lang="en-US" altLang="en-US"/>
              <a:t> Ch 1, slide </a:t>
            </a:r>
            <a:fld id="{98301D4B-BDB1-9F40-871D-A007BF42F5A6}" type="slidenum">
              <a:rPr lang="en-US" altLang="en-US"/>
              <a:pPr/>
              <a:t>22</a:t>
            </a:fld>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D911C4DB-D1F0-B49A-CC99-0D6A40C04911}"/>
              </a:ext>
            </a:extLst>
          </p:cNvPr>
          <p:cNvSpPr>
            <a:spLocks noGrp="1" noChangeArrowheads="1"/>
          </p:cNvSpPr>
          <p:nvPr>
            <p:ph type="title"/>
          </p:nvPr>
        </p:nvSpPr>
        <p:spPr/>
        <p:txBody>
          <a:bodyPr/>
          <a:lstStyle/>
          <a:p>
            <a:r>
              <a:rPr lang="it-IT" altLang="en-US"/>
              <a:t>Summary</a:t>
            </a:r>
            <a:endParaRPr lang="en-US" altLang="en-US"/>
          </a:p>
        </p:txBody>
      </p:sp>
      <p:sp>
        <p:nvSpPr>
          <p:cNvPr id="13319" name="Rectangle 7">
            <a:extLst>
              <a:ext uri="{FF2B5EF4-FFF2-40B4-BE49-F238E27FC236}">
                <a16:creationId xmlns:a16="http://schemas.microsoft.com/office/drawing/2014/main" id="{A327701C-F39A-95B1-6E64-DFD00FABC458}"/>
              </a:ext>
            </a:extLst>
          </p:cNvPr>
          <p:cNvSpPr>
            <a:spLocks noGrp="1" noChangeArrowheads="1"/>
          </p:cNvSpPr>
          <p:nvPr>
            <p:ph idx="1"/>
          </p:nvPr>
        </p:nvSpPr>
        <p:spPr/>
        <p:txBody>
          <a:bodyPr/>
          <a:lstStyle/>
          <a:p>
            <a:r>
              <a:rPr lang="en-US" altLang="en-US" sz="2400" dirty="0"/>
              <a:t>The quality assurance process has three different goals: </a:t>
            </a:r>
          </a:p>
          <a:p>
            <a:pPr lvl="1"/>
            <a:r>
              <a:rPr lang="en-US" altLang="en-US" sz="2000" dirty="0"/>
              <a:t>Improving a software product</a:t>
            </a:r>
          </a:p>
          <a:p>
            <a:pPr lvl="1"/>
            <a:r>
              <a:rPr lang="en-US" altLang="en-US" sz="2000" dirty="0"/>
              <a:t>assessing the quality of the software product</a:t>
            </a:r>
          </a:p>
          <a:p>
            <a:pPr lvl="1"/>
            <a:r>
              <a:rPr lang="en-US" altLang="en-US" sz="2000" dirty="0"/>
              <a:t>improving the quality process</a:t>
            </a:r>
          </a:p>
          <a:p>
            <a:r>
              <a:rPr lang="en-US" altLang="en-US" sz="2400" dirty="0"/>
              <a:t>We need to combine several SQA techniques through the software process</a:t>
            </a:r>
          </a:p>
          <a:p>
            <a:r>
              <a:rPr lang="en-US" altLang="en-US" sz="2400" dirty="0"/>
              <a:t>Choice of techniques depend on organization and application domain. </a:t>
            </a:r>
          </a:p>
          <a:p>
            <a:r>
              <a:rPr lang="en-US" altLang="en-US" sz="2400" dirty="0"/>
              <a:t>Cost-effectiveness depends on the extent to which techniques can be re-applied as the product evolves.</a:t>
            </a:r>
          </a:p>
          <a:p>
            <a:r>
              <a:rPr lang="en-US" altLang="en-US" sz="2400" dirty="0"/>
              <a:t>Planning and monitoring are essential to evaluate and refine the quality process. </a:t>
            </a:r>
          </a:p>
        </p:txBody>
      </p:sp>
      <p:sp>
        <p:nvSpPr>
          <p:cNvPr id="2" name="Footer Placeholder 3">
            <a:extLst>
              <a:ext uri="{FF2B5EF4-FFF2-40B4-BE49-F238E27FC236}">
                <a16:creationId xmlns:a16="http://schemas.microsoft.com/office/drawing/2014/main" id="{C5E79727-1E37-6883-22CB-D0FAADE2256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D8FCAA-CC9F-80BB-A122-C8707A85168B}"/>
              </a:ext>
            </a:extLst>
          </p:cNvPr>
          <p:cNvSpPr>
            <a:spLocks noGrp="1"/>
          </p:cNvSpPr>
          <p:nvPr>
            <p:ph type="sldNum" sz="quarter" idx="12"/>
          </p:nvPr>
        </p:nvSpPr>
        <p:spPr/>
        <p:txBody>
          <a:bodyPr/>
          <a:lstStyle/>
          <a:p>
            <a:r>
              <a:rPr lang="en-US" altLang="en-US"/>
              <a:t> Ch 1, slide </a:t>
            </a:r>
            <a:fld id="{95BA8252-537F-8644-9511-3663AB83D0A7}" type="slidenum">
              <a:rPr lang="en-US" altLang="en-US"/>
              <a:pPr/>
              <a:t>23</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Rectangle 8">
            <a:extLst>
              <a:ext uri="{FF2B5EF4-FFF2-40B4-BE49-F238E27FC236}">
                <a16:creationId xmlns:a16="http://schemas.microsoft.com/office/drawing/2014/main" id="{603E324B-A967-43F7-6D18-E3EB53782542}"/>
              </a:ext>
            </a:extLst>
          </p:cNvPr>
          <p:cNvSpPr>
            <a:spLocks noGrp="1" noChangeArrowheads="1"/>
          </p:cNvSpPr>
          <p:nvPr>
            <p:ph type="title"/>
          </p:nvPr>
        </p:nvSpPr>
        <p:spPr/>
        <p:txBody>
          <a:bodyPr/>
          <a:lstStyle/>
          <a:p>
            <a:r>
              <a:rPr lang="it-IT" altLang="en-US"/>
              <a:t>Engineering processes</a:t>
            </a:r>
            <a:endParaRPr lang="en-US" altLang="en-US"/>
          </a:p>
        </p:txBody>
      </p:sp>
      <p:sp>
        <p:nvSpPr>
          <p:cNvPr id="6153" name="Rectangle 9">
            <a:extLst>
              <a:ext uri="{FF2B5EF4-FFF2-40B4-BE49-F238E27FC236}">
                <a16:creationId xmlns:a16="http://schemas.microsoft.com/office/drawing/2014/main" id="{AADBA899-55D1-B5E5-422E-84A5BFF93DC7}"/>
              </a:ext>
            </a:extLst>
          </p:cNvPr>
          <p:cNvSpPr>
            <a:spLocks noGrp="1" noChangeArrowheads="1"/>
          </p:cNvSpPr>
          <p:nvPr>
            <p:ph idx="1"/>
          </p:nvPr>
        </p:nvSpPr>
        <p:spPr/>
        <p:txBody>
          <a:bodyPr>
            <a:normAutofit fontScale="92500" lnSpcReduction="20000"/>
          </a:bodyPr>
          <a:lstStyle/>
          <a:p>
            <a:r>
              <a:rPr lang="en-US" altLang="en-US" dirty="0"/>
              <a:t>Focus of Engineering Processes </a:t>
            </a:r>
          </a:p>
          <a:p>
            <a:pPr lvl="1"/>
            <a:r>
              <a:rPr lang="en-US" altLang="en-US" dirty="0"/>
              <a:t>Ensuring the product is fit for purpose in use</a:t>
            </a:r>
          </a:p>
          <a:p>
            <a:pPr lvl="1"/>
            <a:r>
              <a:rPr lang="en-US" altLang="en-US" dirty="0"/>
              <a:t>Ensuring the process is reproduceable</a:t>
            </a:r>
          </a:p>
          <a:p>
            <a:pPr lvl="1"/>
            <a:r>
              <a:rPr lang="en-US" altLang="en-US" dirty="0"/>
              <a:t>Reflecting on and improving the process</a:t>
            </a:r>
          </a:p>
          <a:p>
            <a:r>
              <a:rPr lang="en-US" altLang="en-US" dirty="0"/>
              <a:t>Engineering Processes</a:t>
            </a:r>
          </a:p>
          <a:p>
            <a:pPr lvl="1"/>
            <a:r>
              <a:rPr lang="en-US" altLang="en-US" dirty="0"/>
              <a:t>Aim to build the right thing (validation) – meets the needs of use</a:t>
            </a:r>
          </a:p>
          <a:p>
            <a:pPr lvl="1"/>
            <a:r>
              <a:rPr lang="en-US" altLang="en-US" dirty="0"/>
              <a:t>Aim to build the thing right (verification) – the thing you built does what you want</a:t>
            </a:r>
          </a:p>
          <a:p>
            <a:pPr lvl="1"/>
            <a:r>
              <a:rPr lang="en-US" altLang="en-US" dirty="0"/>
              <a:t>Collect data throughout specification, design/construction, operation to: improve the product, improve the engineering process</a:t>
            </a:r>
          </a:p>
          <a:p>
            <a:r>
              <a:rPr lang="en-US" altLang="en-US" dirty="0"/>
              <a:t>Software Engineering:</a:t>
            </a:r>
          </a:p>
          <a:p>
            <a:pPr lvl="1"/>
            <a:r>
              <a:rPr lang="en-US" altLang="en-US" dirty="0"/>
              <a:t>Works with products that are deeply embedded in </a:t>
            </a:r>
            <a:r>
              <a:rPr lang="en-US" altLang="en-US" dirty="0" err="1"/>
              <a:t>organisations</a:t>
            </a:r>
            <a:r>
              <a:rPr lang="en-US" altLang="en-US" dirty="0"/>
              <a:t> and people’s lives, so:</a:t>
            </a:r>
          </a:p>
          <a:p>
            <a:pPr lvl="2"/>
            <a:r>
              <a:rPr lang="en-US" altLang="en-US" dirty="0"/>
              <a:t>Needs change continuously in many contexts</a:t>
            </a:r>
          </a:p>
          <a:p>
            <a:pPr lvl="2"/>
            <a:r>
              <a:rPr lang="en-US" altLang="en-US" dirty="0"/>
              <a:t>Processes need to be responsive: Agile, DevOps, Continuous Integration/Deployment, </a:t>
            </a:r>
          </a:p>
        </p:txBody>
      </p:sp>
      <p:sp>
        <p:nvSpPr>
          <p:cNvPr id="2" name="Footer Placeholder 3">
            <a:extLst>
              <a:ext uri="{FF2B5EF4-FFF2-40B4-BE49-F238E27FC236}">
                <a16:creationId xmlns:a16="http://schemas.microsoft.com/office/drawing/2014/main" id="{AB80977A-CC71-FD50-9975-130001A4874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D6867E-99AE-AC9F-C026-F0A8C507396A}"/>
              </a:ext>
            </a:extLst>
          </p:cNvPr>
          <p:cNvSpPr>
            <a:spLocks noGrp="1"/>
          </p:cNvSpPr>
          <p:nvPr>
            <p:ph type="sldNum" sz="quarter" idx="12"/>
          </p:nvPr>
        </p:nvSpPr>
        <p:spPr/>
        <p:txBody>
          <a:bodyPr/>
          <a:lstStyle/>
          <a:p>
            <a:r>
              <a:rPr lang="en-US" altLang="en-US"/>
              <a:t> Ch 1, slide </a:t>
            </a:r>
            <a:fld id="{CAA8C489-1EAF-8D46-B164-B08DD5F33913}" type="slidenum">
              <a:rPr lang="en-US" altLang="en-US"/>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77DD23CD-CF01-9991-4B92-7A37B69C3F82}"/>
              </a:ext>
            </a:extLst>
          </p:cNvPr>
          <p:cNvSpPr>
            <a:spLocks noGrp="1" noChangeArrowheads="1"/>
          </p:cNvSpPr>
          <p:nvPr>
            <p:ph type="title"/>
          </p:nvPr>
        </p:nvSpPr>
        <p:spPr/>
        <p:txBody>
          <a:bodyPr/>
          <a:lstStyle/>
          <a:p>
            <a:r>
              <a:rPr lang="it-IT" altLang="en-US" dirty="0"/>
              <a:t>Software Quality in the Engineering </a:t>
            </a:r>
            <a:r>
              <a:rPr lang="it-IT" altLang="en-US" dirty="0" err="1"/>
              <a:t>Process</a:t>
            </a:r>
            <a:endParaRPr lang="en-US" altLang="en-US" dirty="0"/>
          </a:p>
        </p:txBody>
      </p:sp>
      <p:sp>
        <p:nvSpPr>
          <p:cNvPr id="91139" name="Rectangle 3">
            <a:extLst>
              <a:ext uri="{FF2B5EF4-FFF2-40B4-BE49-F238E27FC236}">
                <a16:creationId xmlns:a16="http://schemas.microsoft.com/office/drawing/2014/main" id="{91EFA0AD-FD77-9632-C193-31CDE149CAD3}"/>
              </a:ext>
            </a:extLst>
          </p:cNvPr>
          <p:cNvSpPr>
            <a:spLocks noGrp="1" noChangeArrowheads="1"/>
          </p:cNvSpPr>
          <p:nvPr>
            <p:ph idx="1"/>
          </p:nvPr>
        </p:nvSpPr>
        <p:spPr>
          <a:xfrm>
            <a:off x="838200" y="1825625"/>
            <a:ext cx="11049000" cy="4351338"/>
          </a:xfrm>
        </p:spPr>
        <p:txBody>
          <a:bodyPr>
            <a:normAutofit fontScale="92500" lnSpcReduction="20000"/>
          </a:bodyPr>
          <a:lstStyle/>
          <a:p>
            <a:r>
              <a:rPr lang="en-US" altLang="en-US" dirty="0"/>
              <a:t>Software Quality Assurance (SQA) is increasingly embedded in all aspects of the Engineering process because the later quality problems are recognized  the more costly it is to fix them.</a:t>
            </a:r>
          </a:p>
          <a:p>
            <a:r>
              <a:rPr lang="en-US" altLang="en-US" dirty="0"/>
              <a:t>This embedding is in practices such as:</a:t>
            </a:r>
          </a:p>
          <a:p>
            <a:pPr lvl="1"/>
            <a:r>
              <a:rPr lang="en-US" altLang="en-US" dirty="0"/>
              <a:t>Test driven development: tests are the specification (roughly speaking)</a:t>
            </a:r>
          </a:p>
          <a:p>
            <a:pPr lvl="1"/>
            <a:r>
              <a:rPr lang="en-US" altLang="en-US" dirty="0"/>
              <a:t>DevOps uses data collected from operation to:</a:t>
            </a:r>
          </a:p>
          <a:p>
            <a:pPr lvl="2"/>
            <a:r>
              <a:rPr lang="en-US" altLang="en-US" dirty="0"/>
              <a:t>Continuously validate the requirements and recognize requirement change.</a:t>
            </a:r>
          </a:p>
          <a:p>
            <a:pPr lvl="2"/>
            <a:r>
              <a:rPr lang="en-US" altLang="en-US" dirty="0"/>
              <a:t>Identify software quality issues.</a:t>
            </a:r>
          </a:p>
          <a:p>
            <a:r>
              <a:rPr lang="en-US" altLang="en-US" dirty="0"/>
              <a:t>The software engineering process involves: </a:t>
            </a:r>
          </a:p>
          <a:p>
            <a:pPr lvl="1"/>
            <a:r>
              <a:rPr lang="en-US" altLang="en-US" dirty="0"/>
              <a:t>Identifying and validating requirements using operational data and other sources</a:t>
            </a:r>
          </a:p>
          <a:p>
            <a:pPr lvl="1"/>
            <a:r>
              <a:rPr lang="en-US" altLang="en-US" dirty="0"/>
              <a:t>Constructing the means to verify the product meets the requirement (e.g. tests)</a:t>
            </a:r>
          </a:p>
          <a:p>
            <a:pPr lvl="1"/>
            <a:r>
              <a:rPr lang="en-US" altLang="en-US" dirty="0"/>
              <a:t>Developing a verified product (e.g. Test Driven Design)</a:t>
            </a:r>
          </a:p>
          <a:p>
            <a:pPr lvl="1"/>
            <a:r>
              <a:rPr lang="en-US" altLang="en-US" dirty="0"/>
              <a:t>Deploying the product and gathering operational data to inform decisions on development (and more)</a:t>
            </a:r>
          </a:p>
          <a:p>
            <a:pPr lvl="1"/>
            <a:endParaRPr lang="en-US" altLang="en-US" dirty="0"/>
          </a:p>
          <a:p>
            <a:pPr lvl="1"/>
            <a:endParaRPr lang="en-US" altLang="en-US" dirty="0"/>
          </a:p>
        </p:txBody>
      </p:sp>
      <p:sp>
        <p:nvSpPr>
          <p:cNvPr id="2" name="Footer Placeholder 3">
            <a:extLst>
              <a:ext uri="{FF2B5EF4-FFF2-40B4-BE49-F238E27FC236}">
                <a16:creationId xmlns:a16="http://schemas.microsoft.com/office/drawing/2014/main" id="{8EA7407F-98C5-DCAF-B1B0-4C54C267958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17223DCB-77C4-3BB4-494D-F64A9F0D7EAE}"/>
              </a:ext>
            </a:extLst>
          </p:cNvPr>
          <p:cNvSpPr>
            <a:spLocks noGrp="1"/>
          </p:cNvSpPr>
          <p:nvPr>
            <p:ph type="sldNum" sz="quarter" idx="12"/>
          </p:nvPr>
        </p:nvSpPr>
        <p:spPr/>
        <p:txBody>
          <a:bodyPr/>
          <a:lstStyle/>
          <a:p>
            <a:r>
              <a:rPr lang="en-US" altLang="en-US"/>
              <a:t> Ch 1, slide </a:t>
            </a:r>
            <a:fld id="{49DD996F-40FF-2341-9AE3-760B6D330F36}" type="slidenum">
              <a:rPr lang="en-US" altLang="en-US"/>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7170-965E-38FD-0ED6-E77B0A69AFF4}"/>
              </a:ext>
            </a:extLst>
          </p:cNvPr>
          <p:cNvSpPr>
            <a:spLocks noGrp="1"/>
          </p:cNvSpPr>
          <p:nvPr>
            <p:ph type="title"/>
          </p:nvPr>
        </p:nvSpPr>
        <p:spPr/>
        <p:txBody>
          <a:bodyPr/>
          <a:lstStyle/>
          <a:p>
            <a:r>
              <a:rPr lang="en-US" dirty="0"/>
              <a:t>Example proto-</a:t>
            </a:r>
            <a:r>
              <a:rPr lang="en-US" dirty="0" err="1"/>
              <a:t>AirBnB</a:t>
            </a:r>
            <a:endParaRPr lang="en-US" dirty="0"/>
          </a:p>
        </p:txBody>
      </p:sp>
      <p:sp>
        <p:nvSpPr>
          <p:cNvPr id="3" name="Content Placeholder 2">
            <a:extLst>
              <a:ext uri="{FF2B5EF4-FFF2-40B4-BE49-F238E27FC236}">
                <a16:creationId xmlns:a16="http://schemas.microsoft.com/office/drawing/2014/main" id="{C6929E2F-5240-CC33-E32F-2823006F8496}"/>
              </a:ext>
            </a:extLst>
          </p:cNvPr>
          <p:cNvSpPr>
            <a:spLocks noGrp="1"/>
          </p:cNvSpPr>
          <p:nvPr>
            <p:ph idx="1"/>
          </p:nvPr>
        </p:nvSpPr>
        <p:spPr/>
        <p:txBody>
          <a:bodyPr>
            <a:normAutofit fontScale="92500" lnSpcReduction="20000"/>
          </a:bodyPr>
          <a:lstStyle/>
          <a:p>
            <a:r>
              <a:rPr lang="en-US" dirty="0"/>
              <a:t>This is intended to be realistic without being a historically accurate account:</a:t>
            </a:r>
          </a:p>
          <a:p>
            <a:pPr lvl="1"/>
            <a:r>
              <a:rPr lang="en-US" dirty="0"/>
              <a:t>Proto-</a:t>
            </a:r>
            <a:r>
              <a:rPr lang="en-US" dirty="0" err="1"/>
              <a:t>AirBnB</a:t>
            </a:r>
            <a:r>
              <a:rPr lang="en-US" dirty="0"/>
              <a:t> was mainly aimed at sofa surfers of people who wanted a very cheap room and the user community had quite high trust of each other.</a:t>
            </a:r>
          </a:p>
          <a:p>
            <a:pPr lvl="1"/>
            <a:r>
              <a:rPr lang="en-US" dirty="0"/>
              <a:t>Proto-</a:t>
            </a:r>
            <a:r>
              <a:rPr lang="en-US" dirty="0" err="1"/>
              <a:t>AirBnB</a:t>
            </a:r>
            <a:r>
              <a:rPr lang="en-US" dirty="0"/>
              <a:t> expanded to a much larger population with a wider range of accommodation.</a:t>
            </a:r>
          </a:p>
          <a:p>
            <a:pPr lvl="1"/>
            <a:r>
              <a:rPr lang="en-US" dirty="0"/>
              <a:t>Scammers started to appear, and operational data suggested that this was increasing.</a:t>
            </a:r>
          </a:p>
          <a:p>
            <a:pPr lvl="1"/>
            <a:r>
              <a:rPr lang="en-US" dirty="0"/>
              <a:t>Validation against operational data identified a missing requirement, that people needed to be accurately identified.</a:t>
            </a:r>
          </a:p>
          <a:p>
            <a:pPr lvl="1"/>
            <a:r>
              <a:rPr lang="en-US" dirty="0"/>
              <a:t>Users are required to be fully identified – spec developed – tests developed</a:t>
            </a:r>
          </a:p>
          <a:p>
            <a:pPr lvl="1"/>
            <a:r>
              <a:rPr lang="en-US" dirty="0"/>
              <a:t>New version with this feature is deployed – operational data sees decline in scams.</a:t>
            </a:r>
          </a:p>
          <a:p>
            <a:pPr lvl="1"/>
            <a:r>
              <a:rPr lang="en-US" dirty="0"/>
              <a:t>[Do you see any issue in requiring people to upload a passport image and have it verified?]</a:t>
            </a:r>
          </a:p>
        </p:txBody>
      </p:sp>
      <p:sp>
        <p:nvSpPr>
          <p:cNvPr id="4" name="Footer Placeholder 3">
            <a:extLst>
              <a:ext uri="{FF2B5EF4-FFF2-40B4-BE49-F238E27FC236}">
                <a16:creationId xmlns:a16="http://schemas.microsoft.com/office/drawing/2014/main" id="{9CACA694-07DA-AD77-42F3-66EFBDE114A5}"/>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2E21ADDE-8A41-83B5-C9E0-C8DC019A5D04}"/>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5</a:t>
            </a:fld>
            <a:endParaRPr lang="en-US" altLang="en-US"/>
          </a:p>
        </p:txBody>
      </p:sp>
    </p:spTree>
    <p:extLst>
      <p:ext uri="{BB962C8B-B14F-4D97-AF65-F5344CB8AC3E}">
        <p14:creationId xmlns:p14="http://schemas.microsoft.com/office/powerpoint/2010/main" val="3522853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2BDEAB0-11E3-0DA2-DA07-870B8EE0F2F0}"/>
              </a:ext>
            </a:extLst>
          </p:cNvPr>
          <p:cNvSpPr>
            <a:spLocks noGrp="1" noChangeArrowheads="1"/>
          </p:cNvSpPr>
          <p:nvPr>
            <p:ph type="title"/>
          </p:nvPr>
        </p:nvSpPr>
        <p:spPr/>
        <p:txBody>
          <a:bodyPr/>
          <a:lstStyle/>
          <a:p>
            <a:r>
              <a:rPr lang="it-IT" altLang="en-US" dirty="0"/>
              <a:t>Challenges of Software</a:t>
            </a:r>
            <a:endParaRPr lang="en-US" altLang="en-US" dirty="0"/>
          </a:p>
        </p:txBody>
      </p:sp>
      <p:sp>
        <p:nvSpPr>
          <p:cNvPr id="97283" name="Rectangle 3">
            <a:extLst>
              <a:ext uri="{FF2B5EF4-FFF2-40B4-BE49-F238E27FC236}">
                <a16:creationId xmlns:a16="http://schemas.microsoft.com/office/drawing/2014/main" id="{5763337B-2C90-B99E-679D-43CD3EF239DF}"/>
              </a:ext>
            </a:extLst>
          </p:cNvPr>
          <p:cNvSpPr>
            <a:spLocks noGrp="1" noChangeArrowheads="1"/>
          </p:cNvSpPr>
          <p:nvPr>
            <p:ph idx="1"/>
          </p:nvPr>
        </p:nvSpPr>
        <p:spPr>
          <a:xfrm>
            <a:off x="838200" y="1524000"/>
            <a:ext cx="10515600" cy="4652963"/>
          </a:xfrm>
        </p:spPr>
        <p:txBody>
          <a:bodyPr>
            <a:normAutofit fontScale="92500" lnSpcReduction="10000"/>
          </a:bodyPr>
          <a:lstStyle/>
          <a:p>
            <a:pPr>
              <a:lnSpc>
                <a:spcPct val="80000"/>
              </a:lnSpc>
            </a:pPr>
            <a:r>
              <a:rPr lang="en-GB" altLang="en-US" dirty="0"/>
              <a:t>For many systems there are also many stakeholders often with competing and conflicting requirement (can you think of examples?)</a:t>
            </a:r>
          </a:p>
          <a:p>
            <a:pPr>
              <a:lnSpc>
                <a:spcPct val="80000"/>
              </a:lnSpc>
            </a:pPr>
            <a:r>
              <a:rPr lang="en-GB" altLang="en-US" dirty="0"/>
              <a:t>Systems might depend on unreliable infrastructure (e.g. libraries, operating systems, comms, …)</a:t>
            </a:r>
          </a:p>
          <a:p>
            <a:pPr>
              <a:lnSpc>
                <a:spcPct val="80000"/>
              </a:lnSpc>
            </a:pPr>
            <a:r>
              <a:rPr lang="en-GB" altLang="en-US" dirty="0"/>
              <a:t>Software often has complex, exploitable, errors e.g. buffer overruns, “one off” issues in the use of arrays (e.g. </a:t>
            </a:r>
            <a:r>
              <a:rPr lang="en-GB" altLang="en-US" dirty="0" err="1"/>
              <a:t>UoE</a:t>
            </a:r>
            <a:r>
              <a:rPr lang="en-GB" altLang="en-US" dirty="0"/>
              <a:t> ISG mail problem)</a:t>
            </a:r>
          </a:p>
          <a:p>
            <a:pPr>
              <a:lnSpc>
                <a:spcPct val="80000"/>
              </a:lnSpc>
            </a:pPr>
            <a:r>
              <a:rPr lang="en-GB" altLang="en-US" dirty="0"/>
              <a:t>Software is often ”open” to a wide range of potential users and abusers.</a:t>
            </a:r>
          </a:p>
          <a:p>
            <a:pPr algn="ctr">
              <a:lnSpc>
                <a:spcPct val="80000"/>
              </a:lnSpc>
              <a:buFontTx/>
              <a:buNone/>
            </a:pPr>
            <a:r>
              <a:rPr lang="en-GB" altLang="en-US" i="1" dirty="0"/>
              <a:t>Example</a:t>
            </a:r>
          </a:p>
          <a:p>
            <a:pPr>
              <a:lnSpc>
                <a:spcPct val="80000"/>
              </a:lnSpc>
            </a:pPr>
            <a:r>
              <a:rPr lang="en-GB" altLang="en-US" sz="2400" dirty="0"/>
              <a:t>If an elevator can safely carry a load of 1000 kg - it can also safely carry any smaller load</a:t>
            </a:r>
          </a:p>
          <a:p>
            <a:pPr>
              <a:lnSpc>
                <a:spcPct val="80000"/>
              </a:lnSpc>
            </a:pPr>
            <a:r>
              <a:rPr lang="en-GB" altLang="en-US" sz="2400" dirty="0"/>
              <a:t>a service may work perfectly most of the time but:</a:t>
            </a:r>
          </a:p>
          <a:p>
            <a:pPr lvl="1">
              <a:lnSpc>
                <a:spcPct val="80000"/>
              </a:lnSpc>
            </a:pPr>
            <a:r>
              <a:rPr lang="en-GB" altLang="en-US" sz="2000" dirty="0"/>
              <a:t>It might fail because some service it uses has failed or is insufficiently resourced</a:t>
            </a:r>
          </a:p>
          <a:p>
            <a:pPr lvl="1">
              <a:lnSpc>
                <a:spcPct val="80000"/>
              </a:lnSpc>
            </a:pPr>
            <a:r>
              <a:rPr lang="en-GB" altLang="en-US" sz="2000" dirty="0"/>
              <a:t>It might fail because of a denial of service attack.</a:t>
            </a:r>
          </a:p>
          <a:p>
            <a:pPr lvl="1">
              <a:lnSpc>
                <a:spcPct val="80000"/>
              </a:lnSpc>
            </a:pPr>
            <a:r>
              <a:rPr lang="en-GB" altLang="en-US" sz="2000" dirty="0"/>
              <a:t>It may not adequately check for SQL injection and will fail under some circumstances</a:t>
            </a:r>
          </a:p>
        </p:txBody>
      </p:sp>
      <p:sp>
        <p:nvSpPr>
          <p:cNvPr id="2" name="Footer Placeholder 3">
            <a:extLst>
              <a:ext uri="{FF2B5EF4-FFF2-40B4-BE49-F238E27FC236}">
                <a16:creationId xmlns:a16="http://schemas.microsoft.com/office/drawing/2014/main" id="{99E32E68-0270-CE89-4543-8A387AAB32CF}"/>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AEAC6B5-4104-25C6-84BB-6850E67A16FD}"/>
              </a:ext>
            </a:extLst>
          </p:cNvPr>
          <p:cNvSpPr>
            <a:spLocks noGrp="1"/>
          </p:cNvSpPr>
          <p:nvPr>
            <p:ph type="sldNum" sz="quarter" idx="12"/>
          </p:nvPr>
        </p:nvSpPr>
        <p:spPr/>
        <p:txBody>
          <a:bodyPr/>
          <a:lstStyle/>
          <a:p>
            <a:r>
              <a:rPr lang="en-US" altLang="en-US"/>
              <a:t> Ch 1, slide </a:t>
            </a:r>
            <a:fld id="{06FE7FB0-D120-1349-9A29-46832D02100C}"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44ED4-09DC-FD6A-E2C7-51E899E818D0}"/>
              </a:ext>
            </a:extLst>
          </p:cNvPr>
          <p:cNvSpPr>
            <a:spLocks noGrp="1"/>
          </p:cNvSpPr>
          <p:nvPr>
            <p:ph type="title"/>
          </p:nvPr>
        </p:nvSpPr>
        <p:spPr>
          <a:xfrm>
            <a:off x="838200" y="365125"/>
            <a:ext cx="10896600" cy="1325563"/>
          </a:xfrm>
        </p:spPr>
        <p:txBody>
          <a:bodyPr/>
          <a:lstStyle/>
          <a:p>
            <a:r>
              <a:rPr lang="en-US" dirty="0"/>
              <a:t>Software can have users with conflicting needs</a:t>
            </a:r>
          </a:p>
        </p:txBody>
      </p:sp>
      <p:pic>
        <p:nvPicPr>
          <p:cNvPr id="7" name="Content Placeholder 6" descr="Text, letter, whiteboard&#10;&#10;Description automatically generated">
            <a:extLst>
              <a:ext uri="{FF2B5EF4-FFF2-40B4-BE49-F238E27FC236}">
                <a16:creationId xmlns:a16="http://schemas.microsoft.com/office/drawing/2014/main" id="{9D26743E-224D-9F41-3474-6E7988EE51F9}"/>
              </a:ext>
            </a:extLst>
          </p:cNvPr>
          <p:cNvPicPr>
            <a:picLocks noGrp="1" noChangeAspect="1"/>
          </p:cNvPicPr>
          <p:nvPr>
            <p:ph idx="1"/>
          </p:nvPr>
        </p:nvPicPr>
        <p:blipFill>
          <a:blip r:embed="rId2"/>
          <a:stretch>
            <a:fillRect/>
          </a:stretch>
        </p:blipFill>
        <p:spPr>
          <a:xfrm>
            <a:off x="838200" y="2328762"/>
            <a:ext cx="10515600" cy="3345063"/>
          </a:xfrm>
        </p:spPr>
      </p:pic>
      <p:sp>
        <p:nvSpPr>
          <p:cNvPr id="4" name="Footer Placeholder 3">
            <a:extLst>
              <a:ext uri="{FF2B5EF4-FFF2-40B4-BE49-F238E27FC236}">
                <a16:creationId xmlns:a16="http://schemas.microsoft.com/office/drawing/2014/main" id="{0107EF74-8226-CEF1-46D4-6B7831105E5C}"/>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4D6DC200-8434-31C1-9C18-076478DC8211}"/>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7</a:t>
            </a:fld>
            <a:endParaRPr lang="en-US" altLang="en-US"/>
          </a:p>
        </p:txBody>
      </p:sp>
    </p:spTree>
    <p:extLst>
      <p:ext uri="{BB962C8B-B14F-4D97-AF65-F5344CB8AC3E}">
        <p14:creationId xmlns:p14="http://schemas.microsoft.com/office/powerpoint/2010/main" val="178197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596A43FE-6D90-1AEF-69D6-F40C25C0AFC1}"/>
              </a:ext>
            </a:extLst>
          </p:cNvPr>
          <p:cNvSpPr>
            <a:spLocks noGrp="1" noChangeArrowheads="1"/>
          </p:cNvSpPr>
          <p:nvPr>
            <p:ph type="title"/>
          </p:nvPr>
        </p:nvSpPr>
        <p:spPr/>
        <p:txBody>
          <a:bodyPr/>
          <a:lstStyle/>
          <a:p>
            <a:r>
              <a:rPr lang="en-US" altLang="en-US" dirty="0"/>
              <a:t>New technologies</a:t>
            </a:r>
          </a:p>
        </p:txBody>
      </p:sp>
      <p:sp>
        <p:nvSpPr>
          <p:cNvPr id="98307" name="Rectangle 3">
            <a:extLst>
              <a:ext uri="{FF2B5EF4-FFF2-40B4-BE49-F238E27FC236}">
                <a16:creationId xmlns:a16="http://schemas.microsoft.com/office/drawing/2014/main" id="{2E026D2F-34CE-7CAB-5135-ACD765F02ABD}"/>
              </a:ext>
            </a:extLst>
          </p:cNvPr>
          <p:cNvSpPr>
            <a:spLocks noGrp="1" noChangeArrowheads="1"/>
          </p:cNvSpPr>
          <p:nvPr>
            <p:ph idx="1"/>
          </p:nvPr>
        </p:nvSpPr>
        <p:spPr/>
        <p:txBody>
          <a:bodyPr/>
          <a:lstStyle/>
          <a:p>
            <a:r>
              <a:rPr lang="en-US" altLang="en-US" dirty="0"/>
              <a:t>New Technologies </a:t>
            </a:r>
          </a:p>
          <a:p>
            <a:pPr lvl="1"/>
            <a:r>
              <a:rPr lang="en-US" altLang="en-US" dirty="0"/>
              <a:t>Can reduce error e.g. Natural Language AI models can do very accurate autocomplete so avoiding a range of issues </a:t>
            </a:r>
          </a:p>
          <a:p>
            <a:pPr lvl="1"/>
            <a:r>
              <a:rPr lang="en-US" altLang="en-US" dirty="0"/>
              <a:t>But can lead to errors of over reliance or introduce new issues e.g. some of the Natural Language models can be quite racist depending on their training.</a:t>
            </a:r>
          </a:p>
          <a:p>
            <a:r>
              <a:rPr lang="en-US" altLang="en-US" dirty="0"/>
              <a:t>New development approaches can introduce new kinds of faults</a:t>
            </a:r>
          </a:p>
          <a:p>
            <a:pPr algn="ctr">
              <a:buFontTx/>
              <a:buNone/>
            </a:pPr>
            <a:r>
              <a:rPr lang="en-US" altLang="en-US" i="1" dirty="0"/>
              <a:t>examples</a:t>
            </a:r>
            <a:endParaRPr lang="en-US" altLang="en-US" dirty="0"/>
          </a:p>
          <a:p>
            <a:pPr lvl="1"/>
            <a:r>
              <a:rPr lang="en-US" altLang="en-US" dirty="0"/>
              <a:t>Machine Learning introduces a wide range of ethical issues.</a:t>
            </a:r>
          </a:p>
          <a:p>
            <a:pPr lvl="1"/>
            <a:r>
              <a:rPr lang="en-US" altLang="en-US" dirty="0"/>
              <a:t>Poorly designed web services can be subject to a wide range of resource issues.</a:t>
            </a:r>
          </a:p>
        </p:txBody>
      </p:sp>
      <p:sp>
        <p:nvSpPr>
          <p:cNvPr id="2" name="Footer Placeholder 3">
            <a:extLst>
              <a:ext uri="{FF2B5EF4-FFF2-40B4-BE49-F238E27FC236}">
                <a16:creationId xmlns:a16="http://schemas.microsoft.com/office/drawing/2014/main" id="{F62B433A-08E5-0D6D-9C86-A8F6310F1C8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51568B4-5FC1-3A37-7F03-7BCF6C2EDD76}"/>
              </a:ext>
            </a:extLst>
          </p:cNvPr>
          <p:cNvSpPr>
            <a:spLocks noGrp="1"/>
          </p:cNvSpPr>
          <p:nvPr>
            <p:ph type="sldNum" sz="quarter" idx="12"/>
          </p:nvPr>
        </p:nvSpPr>
        <p:spPr/>
        <p:txBody>
          <a:bodyPr/>
          <a:lstStyle/>
          <a:p>
            <a:r>
              <a:rPr lang="en-US" altLang="en-US"/>
              <a:t> Ch 1, slide </a:t>
            </a:r>
            <a:fld id="{208FE2A7-9DE2-D447-8C75-664EF29A98BF}"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C07932EB-5953-1900-03CA-BED9C7B3E0B2}"/>
              </a:ext>
            </a:extLst>
          </p:cNvPr>
          <p:cNvSpPr>
            <a:spLocks noGrp="1" noChangeArrowheads="1"/>
          </p:cNvSpPr>
          <p:nvPr>
            <p:ph type="title"/>
          </p:nvPr>
        </p:nvSpPr>
        <p:spPr/>
        <p:txBody>
          <a:bodyPr/>
          <a:lstStyle/>
          <a:p>
            <a:r>
              <a:rPr lang="it-IT" altLang="en-US" dirty="0" err="1"/>
              <a:t>Choosing</a:t>
            </a:r>
            <a:r>
              <a:rPr lang="it-IT" altLang="en-US" dirty="0"/>
              <a:t> </a:t>
            </a:r>
            <a:r>
              <a:rPr lang="it-IT" altLang="en-US" dirty="0" err="1"/>
              <a:t>Approaches</a:t>
            </a:r>
            <a:endParaRPr lang="en-US" altLang="en-US" dirty="0"/>
          </a:p>
        </p:txBody>
      </p:sp>
      <p:sp>
        <p:nvSpPr>
          <p:cNvPr id="99331" name="Rectangle 3">
            <a:extLst>
              <a:ext uri="{FF2B5EF4-FFF2-40B4-BE49-F238E27FC236}">
                <a16:creationId xmlns:a16="http://schemas.microsoft.com/office/drawing/2014/main" id="{6782B984-C266-C48C-B1F8-02904C0FE09C}"/>
              </a:ext>
            </a:extLst>
          </p:cNvPr>
          <p:cNvSpPr>
            <a:spLocks noGrp="1" noChangeArrowheads="1"/>
          </p:cNvSpPr>
          <p:nvPr>
            <p:ph idx="1"/>
          </p:nvPr>
        </p:nvSpPr>
        <p:spPr/>
        <p:txBody>
          <a:bodyPr>
            <a:normAutofit lnSpcReduction="10000"/>
          </a:bodyPr>
          <a:lstStyle/>
          <a:p>
            <a:r>
              <a:rPr lang="en-US" altLang="en-US" dirty="0"/>
              <a:t>Particular domains will have established practice and often will have standards or regulation to comply with.</a:t>
            </a:r>
          </a:p>
          <a:p>
            <a:r>
              <a:rPr lang="en-US" altLang="en-US" dirty="0"/>
              <a:t>Test designers must </a:t>
            </a:r>
          </a:p>
          <a:p>
            <a:pPr lvl="1"/>
            <a:r>
              <a:rPr lang="en-US" altLang="en-US" dirty="0"/>
              <a:t>Design the testing process</a:t>
            </a:r>
          </a:p>
          <a:p>
            <a:pPr lvl="2"/>
            <a:r>
              <a:rPr lang="en-US" altLang="en-US" dirty="0"/>
              <a:t>To assure the required level of quality </a:t>
            </a:r>
          </a:p>
          <a:p>
            <a:pPr lvl="2"/>
            <a:r>
              <a:rPr lang="en-US" altLang="en-US" dirty="0"/>
              <a:t>Meet the cost constraints (notice that this may be impossible)</a:t>
            </a:r>
          </a:p>
          <a:p>
            <a:pPr lvl="1"/>
            <a:r>
              <a:rPr lang="en-US" altLang="en-US" dirty="0"/>
              <a:t>Design a specific solution that suits </a:t>
            </a:r>
          </a:p>
          <a:p>
            <a:pPr lvl="2"/>
            <a:r>
              <a:rPr lang="en-US" altLang="en-US" dirty="0"/>
              <a:t>the problem</a:t>
            </a:r>
          </a:p>
          <a:p>
            <a:pPr lvl="2"/>
            <a:r>
              <a:rPr lang="en-US" altLang="en-US" dirty="0"/>
              <a:t>the requirements</a:t>
            </a:r>
          </a:p>
          <a:p>
            <a:pPr lvl="2"/>
            <a:r>
              <a:rPr lang="en-US" altLang="en-US" dirty="0"/>
              <a:t>the development environment</a:t>
            </a:r>
          </a:p>
          <a:p>
            <a:r>
              <a:rPr lang="en-US" altLang="en-US" dirty="0"/>
              <a:t>Have a look at the risks Forum: </a:t>
            </a:r>
            <a:r>
              <a:rPr lang="en-US" altLang="en-US" dirty="0">
                <a:hlinkClick r:id="rId3"/>
              </a:rPr>
              <a:t>http://catless.ncl.ac.uk/risks/</a:t>
            </a:r>
            <a:r>
              <a:rPr lang="en-US" altLang="en-US" dirty="0"/>
              <a:t> for example see this: </a:t>
            </a:r>
            <a:r>
              <a:rPr lang="en-US" altLang="en-US" dirty="0">
                <a:hlinkClick r:id="rId4"/>
              </a:rPr>
              <a:t>http://catless.ncl.ac.uk/Risks/33/44#subj6</a:t>
            </a:r>
            <a:r>
              <a:rPr lang="en-US" altLang="en-US" dirty="0"/>
              <a:t> </a:t>
            </a:r>
          </a:p>
        </p:txBody>
      </p:sp>
      <p:sp>
        <p:nvSpPr>
          <p:cNvPr id="2" name="Footer Placeholder 3">
            <a:extLst>
              <a:ext uri="{FF2B5EF4-FFF2-40B4-BE49-F238E27FC236}">
                <a16:creationId xmlns:a16="http://schemas.microsoft.com/office/drawing/2014/main" id="{7D7F1DC2-4476-3FC7-B2AC-66CFEA61BA1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DC2D218-0E9E-79CC-0375-8260F44FE95F}"/>
              </a:ext>
            </a:extLst>
          </p:cNvPr>
          <p:cNvSpPr>
            <a:spLocks noGrp="1"/>
          </p:cNvSpPr>
          <p:nvPr>
            <p:ph type="sldNum" sz="quarter" idx="12"/>
          </p:nvPr>
        </p:nvSpPr>
        <p:spPr/>
        <p:txBody>
          <a:bodyPr/>
          <a:lstStyle/>
          <a:p>
            <a:r>
              <a:rPr lang="en-US" altLang="en-US"/>
              <a:t> Ch 1, slide </a:t>
            </a:r>
            <a:fld id="{489CBF80-A6A9-9E43-A426-747A50E71A96}"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6D0F66-31D3-4275-ADB5-5F5CC0787ACC}">
  <ds:schemaRefs>
    <ds:schemaRef ds:uri="http://schemas.microsoft.com/office/2006/metadata/properties"/>
    <ds:schemaRef ds:uri="http://schemas.microsoft.com/office/infopath/2007/PartnerControls"/>
    <ds:schemaRef ds:uri="4453e41f-0e3b-4ef1-8549-efd6f78edf13"/>
  </ds:schemaRefs>
</ds:datastoreItem>
</file>

<file path=customXml/itemProps2.xml><?xml version="1.0" encoding="utf-8"?>
<ds:datastoreItem xmlns:ds="http://schemas.openxmlformats.org/officeDocument/2006/customXml" ds:itemID="{3D3AD206-DFDE-4EAC-AFE7-1764E7D22955}">
  <ds:schemaRefs>
    <ds:schemaRef ds:uri="http://schemas.microsoft.com/sharepoint/v3/contenttype/forms"/>
  </ds:schemaRefs>
</ds:datastoreItem>
</file>

<file path=customXml/itemProps3.xml><?xml version="1.0" encoding="utf-8"?>
<ds:datastoreItem xmlns:ds="http://schemas.openxmlformats.org/officeDocument/2006/customXml" ds:itemID="{605F212F-D6C2-43D9-8F1D-F0ED8125A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9594</TotalTime>
  <Words>2620</Words>
  <Application>Microsoft Office PowerPoint</Application>
  <PresentationFormat>Widescreen</PresentationFormat>
  <Paragraphs>216</Paragraphs>
  <Slides>23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Verdana</vt:lpstr>
      <vt:lpstr>Default Design</vt:lpstr>
      <vt:lpstr>Software Testing </vt:lpstr>
      <vt:lpstr>Learning objectives</vt:lpstr>
      <vt:lpstr>Engineering processes</vt:lpstr>
      <vt:lpstr>Software Quality in the Engineering Process</vt:lpstr>
      <vt:lpstr>Example proto-AirBnB</vt:lpstr>
      <vt:lpstr>Challenges of Software</vt:lpstr>
      <vt:lpstr>Software can have users with conflicting needs</vt:lpstr>
      <vt:lpstr>New technologies</vt:lpstr>
      <vt:lpstr>Choosing Approaches</vt:lpstr>
      <vt:lpstr>Five Basic Engineering Questions</vt:lpstr>
      <vt:lpstr>Q1:What is the role of SQA in development processes?</vt:lpstr>
      <vt:lpstr>Early start: from feasibility study </vt:lpstr>
      <vt:lpstr>Continuous Integration and Deployment</vt:lpstr>
      <vt:lpstr>2: Software quality assurance has a range of techniques – how do we choose where to use them?</vt:lpstr>
      <vt:lpstr>SQA in the lifecycle</vt:lpstr>
      <vt:lpstr>3: What does it mean for a product to be “ready”?</vt:lpstr>
      <vt:lpstr>Specifications often include dependability</vt:lpstr>
      <vt:lpstr>Dependability – how to define? </vt:lpstr>
      <vt:lpstr>4: How do we maintain the quality of the product as it evolves in line with the contexts of use?</vt:lpstr>
      <vt:lpstr>5: How can the development process itself be improved?</vt:lpstr>
      <vt:lpstr>Improving a DevOps process</vt:lpstr>
      <vt:lpstr>An example of process improvement</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36</cp:revision>
  <dcterms:created xsi:type="dcterms:W3CDTF">2003-05-28T13:34:15Z</dcterms:created>
  <dcterms:modified xsi:type="dcterms:W3CDTF">2023-09-18T21:34:44Z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