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8" r:id="rId1"/>
  </p:sldMasterIdLst>
  <p:notesMasterIdLst>
    <p:notesMasterId r:id="rId57"/>
  </p:notesMasterIdLst>
  <p:handoutMasterIdLst>
    <p:handoutMasterId r:id="rId58"/>
  </p:handoutMasterIdLst>
  <p:sldIdLst>
    <p:sldId id="256" r:id="rId2"/>
    <p:sldId id="345" r:id="rId3"/>
    <p:sldId id="352" r:id="rId4"/>
    <p:sldId id="346" r:id="rId5"/>
    <p:sldId id="294" r:id="rId6"/>
    <p:sldId id="295" r:id="rId7"/>
    <p:sldId id="296" r:id="rId8"/>
    <p:sldId id="297" r:id="rId9"/>
    <p:sldId id="347" r:id="rId10"/>
    <p:sldId id="298" r:id="rId11"/>
    <p:sldId id="348" r:id="rId12"/>
    <p:sldId id="299" r:id="rId13"/>
    <p:sldId id="300" r:id="rId14"/>
    <p:sldId id="301" r:id="rId15"/>
    <p:sldId id="302" r:id="rId16"/>
    <p:sldId id="349" r:id="rId17"/>
    <p:sldId id="303" r:id="rId18"/>
    <p:sldId id="350" r:id="rId19"/>
    <p:sldId id="304" r:id="rId20"/>
    <p:sldId id="351" r:id="rId21"/>
    <p:sldId id="305" r:id="rId22"/>
    <p:sldId id="306" r:id="rId23"/>
    <p:sldId id="353" r:id="rId24"/>
    <p:sldId id="307" r:id="rId25"/>
    <p:sldId id="308" r:id="rId26"/>
    <p:sldId id="356" r:id="rId27"/>
    <p:sldId id="309" r:id="rId28"/>
    <p:sldId id="310" r:id="rId29"/>
    <p:sldId id="311" r:id="rId30"/>
    <p:sldId id="354" r:id="rId31"/>
    <p:sldId id="322" r:id="rId32"/>
    <p:sldId id="323" r:id="rId33"/>
    <p:sldId id="324" r:id="rId34"/>
    <p:sldId id="325" r:id="rId35"/>
    <p:sldId id="326" r:id="rId36"/>
    <p:sldId id="327" r:id="rId37"/>
    <p:sldId id="328" r:id="rId38"/>
    <p:sldId id="329" r:id="rId39"/>
    <p:sldId id="330" r:id="rId40"/>
    <p:sldId id="331" r:id="rId41"/>
    <p:sldId id="332" r:id="rId42"/>
    <p:sldId id="333" r:id="rId43"/>
    <p:sldId id="334" r:id="rId44"/>
    <p:sldId id="335" r:id="rId45"/>
    <p:sldId id="336" r:id="rId46"/>
    <p:sldId id="337" r:id="rId47"/>
    <p:sldId id="338" r:id="rId48"/>
    <p:sldId id="339" r:id="rId49"/>
    <p:sldId id="340" r:id="rId50"/>
    <p:sldId id="341" r:id="rId51"/>
    <p:sldId id="342" r:id="rId52"/>
    <p:sldId id="343" r:id="rId53"/>
    <p:sldId id="344" r:id="rId54"/>
    <p:sldId id="355" r:id="rId55"/>
    <p:sldId id="262" r:id="rId56"/>
  </p:sldIdLst>
  <p:sldSz cx="12192000" cy="6858000"/>
  <p:notesSz cx="7099300"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636" autoAdjust="0"/>
    <p:restoredTop sz="88707" autoAdjust="0"/>
  </p:normalViewPr>
  <p:slideViewPr>
    <p:cSldViewPr>
      <p:cViewPr varScale="1">
        <p:scale>
          <a:sx n="98" d="100"/>
          <a:sy n="98" d="100"/>
        </p:scale>
        <p:origin x="192" y="512"/>
      </p:cViewPr>
      <p:guideLst>
        <p:guide orient="horz" pos="2160"/>
        <p:guide pos="3840"/>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 r:id="rId11" collapse="1"/>
      <p:sld r:id="rId12" collapse="1"/>
      <p:sld r:id="rId13" collapse="1"/>
      <p:sld r:id="rId14" collapse="1"/>
      <p:sld r:id="rId15" collapse="1"/>
      <p:sld r:id="rId16" collapse="1"/>
      <p:sld r:id="rId17" collapse="1"/>
      <p:sld r:id="rId18" collapse="1"/>
      <p:sld r:id="rId19" collapse="1"/>
      <p:sld r:id="rId20" collapse="1"/>
      <p:sld r:id="rId21" collapse="1"/>
      <p:sld r:id="rId22" collapse="1"/>
      <p:sld r:id="rId23" collapse="1"/>
      <p:sld r:id="rId24" collapse="1"/>
      <p:sld r:id="rId25" collapse="1"/>
      <p:sld r:id="rId26" collapse="1"/>
      <p:sld r:id="rId27" collapse="1"/>
      <p:sld r:id="rId28" collapse="1"/>
      <p:sld r:id="rId29" collapse="1"/>
      <p:sld r:id="rId30" collapse="1"/>
      <p:sld r:id="rId31" collapse="1"/>
      <p:sld r:id="rId32" collapse="1"/>
      <p:sld r:id="rId33" collapse="1"/>
      <p:sld r:id="rId34" collapse="1"/>
      <p:sld r:id="rId35" collapse="1"/>
    </p:sldLst>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handoutMaster" Target="handoutMasters/handoutMaster1.xml"/><Relationship Id="rId5" Type="http://schemas.openxmlformats.org/officeDocument/2006/relationships/slide" Target="slides/slide4.xml"/><Relationship Id="rId61"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notesMaster" Target="notesMasters/notesMaster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s>
</file>

<file path=ppt/_rels/viewProps.xml.rels><?xml version="1.0" encoding="UTF-8" standalone="yes"?>
<Relationships xmlns="http://schemas.openxmlformats.org/package/2006/relationships"><Relationship Id="rId13" Type="http://schemas.openxmlformats.org/officeDocument/2006/relationships/slide" Target="slides/slide22.xml"/><Relationship Id="rId18" Type="http://schemas.openxmlformats.org/officeDocument/2006/relationships/slide" Target="slides/slide36.xml"/><Relationship Id="rId26" Type="http://schemas.openxmlformats.org/officeDocument/2006/relationships/slide" Target="slides/slide44.xml"/><Relationship Id="rId3" Type="http://schemas.openxmlformats.org/officeDocument/2006/relationships/slide" Target="slides/slide7.xml"/><Relationship Id="rId21" Type="http://schemas.openxmlformats.org/officeDocument/2006/relationships/slide" Target="slides/slide39.xml"/><Relationship Id="rId34" Type="http://schemas.openxmlformats.org/officeDocument/2006/relationships/slide" Target="slides/slide52.xml"/><Relationship Id="rId7" Type="http://schemas.openxmlformats.org/officeDocument/2006/relationships/slide" Target="slides/slide13.xml"/><Relationship Id="rId12" Type="http://schemas.openxmlformats.org/officeDocument/2006/relationships/slide" Target="slides/slide21.xml"/><Relationship Id="rId17" Type="http://schemas.openxmlformats.org/officeDocument/2006/relationships/slide" Target="slides/slide35.xml"/><Relationship Id="rId25" Type="http://schemas.openxmlformats.org/officeDocument/2006/relationships/slide" Target="slides/slide43.xml"/><Relationship Id="rId33" Type="http://schemas.openxmlformats.org/officeDocument/2006/relationships/slide" Target="slides/slide51.xml"/><Relationship Id="rId2" Type="http://schemas.openxmlformats.org/officeDocument/2006/relationships/slide" Target="slides/slide6.xml"/><Relationship Id="rId16" Type="http://schemas.openxmlformats.org/officeDocument/2006/relationships/slide" Target="slides/slide34.xml"/><Relationship Id="rId20" Type="http://schemas.openxmlformats.org/officeDocument/2006/relationships/slide" Target="slides/slide38.xml"/><Relationship Id="rId29" Type="http://schemas.openxmlformats.org/officeDocument/2006/relationships/slide" Target="slides/slide47.xml"/><Relationship Id="rId1" Type="http://schemas.openxmlformats.org/officeDocument/2006/relationships/slide" Target="slides/slide5.xml"/><Relationship Id="rId6" Type="http://schemas.openxmlformats.org/officeDocument/2006/relationships/slide" Target="slides/slide12.xml"/><Relationship Id="rId11" Type="http://schemas.openxmlformats.org/officeDocument/2006/relationships/slide" Target="slides/slide19.xml"/><Relationship Id="rId24" Type="http://schemas.openxmlformats.org/officeDocument/2006/relationships/slide" Target="slides/slide42.xml"/><Relationship Id="rId32" Type="http://schemas.openxmlformats.org/officeDocument/2006/relationships/slide" Target="slides/slide50.xml"/><Relationship Id="rId5" Type="http://schemas.openxmlformats.org/officeDocument/2006/relationships/slide" Target="slides/slide10.xml"/><Relationship Id="rId15" Type="http://schemas.openxmlformats.org/officeDocument/2006/relationships/slide" Target="slides/slide33.xml"/><Relationship Id="rId23" Type="http://schemas.openxmlformats.org/officeDocument/2006/relationships/slide" Target="slides/slide41.xml"/><Relationship Id="rId28" Type="http://schemas.openxmlformats.org/officeDocument/2006/relationships/slide" Target="slides/slide46.xml"/><Relationship Id="rId10" Type="http://schemas.openxmlformats.org/officeDocument/2006/relationships/slide" Target="slides/slide17.xml"/><Relationship Id="rId19" Type="http://schemas.openxmlformats.org/officeDocument/2006/relationships/slide" Target="slides/slide37.xml"/><Relationship Id="rId31" Type="http://schemas.openxmlformats.org/officeDocument/2006/relationships/slide" Target="slides/slide49.xml"/><Relationship Id="rId4" Type="http://schemas.openxmlformats.org/officeDocument/2006/relationships/slide" Target="slides/slide8.xml"/><Relationship Id="rId9" Type="http://schemas.openxmlformats.org/officeDocument/2006/relationships/slide" Target="slides/slide15.xml"/><Relationship Id="rId14" Type="http://schemas.openxmlformats.org/officeDocument/2006/relationships/slide" Target="slides/slide32.xml"/><Relationship Id="rId22" Type="http://schemas.openxmlformats.org/officeDocument/2006/relationships/slide" Target="slides/slide40.xml"/><Relationship Id="rId27" Type="http://schemas.openxmlformats.org/officeDocument/2006/relationships/slide" Target="slides/slide45.xml"/><Relationship Id="rId30" Type="http://schemas.openxmlformats.org/officeDocument/2006/relationships/slide" Target="slides/slide48.xml"/><Relationship Id="rId35" Type="http://schemas.openxmlformats.org/officeDocument/2006/relationships/slide" Target="slides/slide53.xml"/><Relationship Id="rId8" Type="http://schemas.openxmlformats.org/officeDocument/2006/relationships/slide" Target="slides/slide1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1970" name="Rectangle 2">
            <a:extLst>
              <a:ext uri="{FF2B5EF4-FFF2-40B4-BE49-F238E27FC236}">
                <a16:creationId xmlns:a16="http://schemas.microsoft.com/office/drawing/2014/main" id="{8109A1E7-A51D-D042-C2C5-EAF91C4F9A82}"/>
              </a:ext>
            </a:extLst>
          </p:cNvPr>
          <p:cNvSpPr>
            <a:spLocks noGrp="1" noChangeArrowheads="1"/>
          </p:cNvSpPr>
          <p:nvPr>
            <p:ph type="hdr" sz="quarter"/>
          </p:nvPr>
        </p:nvSpPr>
        <p:spPr bwMode="auto">
          <a:xfrm>
            <a:off x="0" y="0"/>
            <a:ext cx="3076575" cy="51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48" tIns="49524" rIns="99048" bIns="49524" numCol="1" anchor="t" anchorCtr="0" compatLnSpc="1">
            <a:prstTxWarp prst="textNoShape">
              <a:avLst/>
            </a:prstTxWarp>
          </a:bodyPr>
          <a:lstStyle>
            <a:lvl1pPr defTabSz="990600">
              <a:defRPr sz="1300" u="none"/>
            </a:lvl1pPr>
          </a:lstStyle>
          <a:p>
            <a:endParaRPr lang="it-IT" altLang="en-US"/>
          </a:p>
        </p:txBody>
      </p:sp>
      <p:sp>
        <p:nvSpPr>
          <p:cNvPr id="211971" name="Rectangle 3">
            <a:extLst>
              <a:ext uri="{FF2B5EF4-FFF2-40B4-BE49-F238E27FC236}">
                <a16:creationId xmlns:a16="http://schemas.microsoft.com/office/drawing/2014/main" id="{EF50FEF5-1DC4-66DA-1738-61D05519DDED}"/>
              </a:ext>
            </a:extLst>
          </p:cNvPr>
          <p:cNvSpPr>
            <a:spLocks noGrp="1" noChangeArrowheads="1"/>
          </p:cNvSpPr>
          <p:nvPr>
            <p:ph type="dt" sz="quarter" idx="1"/>
          </p:nvPr>
        </p:nvSpPr>
        <p:spPr bwMode="auto">
          <a:xfrm>
            <a:off x="4021138" y="0"/>
            <a:ext cx="3076575" cy="51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48" tIns="49524" rIns="99048" bIns="49524" numCol="1" anchor="t" anchorCtr="0" compatLnSpc="1">
            <a:prstTxWarp prst="textNoShape">
              <a:avLst/>
            </a:prstTxWarp>
          </a:bodyPr>
          <a:lstStyle>
            <a:lvl1pPr algn="r" defTabSz="990600">
              <a:defRPr sz="1300" u="none"/>
            </a:lvl1pPr>
          </a:lstStyle>
          <a:p>
            <a:endParaRPr lang="it-IT" altLang="en-US"/>
          </a:p>
        </p:txBody>
      </p:sp>
      <p:sp>
        <p:nvSpPr>
          <p:cNvPr id="211972" name="Rectangle 4">
            <a:extLst>
              <a:ext uri="{FF2B5EF4-FFF2-40B4-BE49-F238E27FC236}">
                <a16:creationId xmlns:a16="http://schemas.microsoft.com/office/drawing/2014/main" id="{AFD37693-C5DF-6D3D-3D07-D4564946AB96}"/>
              </a:ext>
            </a:extLst>
          </p:cNvPr>
          <p:cNvSpPr>
            <a:spLocks noGrp="1" noChangeArrowheads="1"/>
          </p:cNvSpPr>
          <p:nvPr>
            <p:ph type="ftr" sz="quarter" idx="2"/>
          </p:nvPr>
        </p:nvSpPr>
        <p:spPr bwMode="auto">
          <a:xfrm>
            <a:off x="0" y="9721850"/>
            <a:ext cx="3076575" cy="51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48" tIns="49524" rIns="99048" bIns="49524" numCol="1" anchor="b" anchorCtr="0" compatLnSpc="1">
            <a:prstTxWarp prst="textNoShape">
              <a:avLst/>
            </a:prstTxWarp>
          </a:bodyPr>
          <a:lstStyle>
            <a:lvl1pPr defTabSz="990600">
              <a:defRPr sz="1300" u="none"/>
            </a:lvl1pPr>
          </a:lstStyle>
          <a:p>
            <a:endParaRPr lang="it-IT" altLang="en-US"/>
          </a:p>
        </p:txBody>
      </p:sp>
      <p:sp>
        <p:nvSpPr>
          <p:cNvPr id="211973" name="Rectangle 5">
            <a:extLst>
              <a:ext uri="{FF2B5EF4-FFF2-40B4-BE49-F238E27FC236}">
                <a16:creationId xmlns:a16="http://schemas.microsoft.com/office/drawing/2014/main" id="{CC2DAD23-5A74-81A2-E5AF-F1D5FA6BADAE}"/>
              </a:ext>
            </a:extLst>
          </p:cNvPr>
          <p:cNvSpPr>
            <a:spLocks noGrp="1" noChangeArrowheads="1"/>
          </p:cNvSpPr>
          <p:nvPr>
            <p:ph type="sldNum" sz="quarter" idx="3"/>
          </p:nvPr>
        </p:nvSpPr>
        <p:spPr bwMode="auto">
          <a:xfrm>
            <a:off x="4021138" y="9721850"/>
            <a:ext cx="3076575" cy="51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48" tIns="49524" rIns="99048" bIns="49524" numCol="1" anchor="b" anchorCtr="0" compatLnSpc="1">
            <a:prstTxWarp prst="textNoShape">
              <a:avLst/>
            </a:prstTxWarp>
          </a:bodyPr>
          <a:lstStyle>
            <a:lvl1pPr algn="r" defTabSz="990600">
              <a:defRPr sz="1300" u="none"/>
            </a:lvl1pPr>
          </a:lstStyle>
          <a:p>
            <a:fld id="{D1662526-DB58-4D43-A7AA-3E3CA4372155}" type="slidenum">
              <a:rPr lang="it-IT" altLang="en-US"/>
              <a:pPr/>
              <a:t>‹#›</a:t>
            </a:fld>
            <a:endParaRPr lang="it-IT"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a:extLst>
              <a:ext uri="{FF2B5EF4-FFF2-40B4-BE49-F238E27FC236}">
                <a16:creationId xmlns:a16="http://schemas.microsoft.com/office/drawing/2014/main" id="{9F35500A-53B2-DFFA-307D-8EB7586C769E}"/>
              </a:ext>
            </a:extLst>
          </p:cNvPr>
          <p:cNvSpPr>
            <a:spLocks noGrp="1" noChangeArrowheads="1"/>
          </p:cNvSpPr>
          <p:nvPr>
            <p:ph type="hdr" sz="quarter"/>
          </p:nvPr>
        </p:nvSpPr>
        <p:spPr bwMode="auto">
          <a:xfrm>
            <a:off x="0" y="0"/>
            <a:ext cx="3076575" cy="51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48" tIns="49524" rIns="99048" bIns="49524" numCol="1" anchor="t" anchorCtr="0" compatLnSpc="1">
            <a:prstTxWarp prst="textNoShape">
              <a:avLst/>
            </a:prstTxWarp>
          </a:bodyPr>
          <a:lstStyle>
            <a:lvl1pPr defTabSz="990600">
              <a:defRPr sz="1300" u="none"/>
            </a:lvl1pPr>
          </a:lstStyle>
          <a:p>
            <a:endParaRPr lang="en-US" altLang="en-US"/>
          </a:p>
        </p:txBody>
      </p:sp>
      <p:sp>
        <p:nvSpPr>
          <p:cNvPr id="83971" name="Rectangle 3">
            <a:extLst>
              <a:ext uri="{FF2B5EF4-FFF2-40B4-BE49-F238E27FC236}">
                <a16:creationId xmlns:a16="http://schemas.microsoft.com/office/drawing/2014/main" id="{52FD5C6C-7562-A47A-4661-ECA18AE8A782}"/>
              </a:ext>
            </a:extLst>
          </p:cNvPr>
          <p:cNvSpPr>
            <a:spLocks noGrp="1" noChangeArrowheads="1"/>
          </p:cNvSpPr>
          <p:nvPr>
            <p:ph type="dt" idx="1"/>
          </p:nvPr>
        </p:nvSpPr>
        <p:spPr bwMode="auto">
          <a:xfrm>
            <a:off x="4021138" y="0"/>
            <a:ext cx="3076575" cy="51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48" tIns="49524" rIns="99048" bIns="49524" numCol="1" anchor="t" anchorCtr="0" compatLnSpc="1">
            <a:prstTxWarp prst="textNoShape">
              <a:avLst/>
            </a:prstTxWarp>
          </a:bodyPr>
          <a:lstStyle>
            <a:lvl1pPr algn="r" defTabSz="990600">
              <a:defRPr sz="1300" u="none"/>
            </a:lvl1pPr>
          </a:lstStyle>
          <a:p>
            <a:endParaRPr lang="en-US" altLang="en-US"/>
          </a:p>
        </p:txBody>
      </p:sp>
      <p:sp>
        <p:nvSpPr>
          <p:cNvPr id="83972" name="Rectangle 4">
            <a:extLst>
              <a:ext uri="{FF2B5EF4-FFF2-40B4-BE49-F238E27FC236}">
                <a16:creationId xmlns:a16="http://schemas.microsoft.com/office/drawing/2014/main" id="{2CB3809C-02D3-BDEF-6CB7-1EF5C8FF4762}"/>
              </a:ext>
            </a:extLst>
          </p:cNvPr>
          <p:cNvSpPr>
            <a:spLocks noRot="1" noChangeArrowheads="1" noTextEdit="1"/>
          </p:cNvSpPr>
          <p:nvPr>
            <p:ph type="sldImg" idx="2"/>
          </p:nvPr>
        </p:nvSpPr>
        <p:spPr bwMode="auto">
          <a:xfrm>
            <a:off x="139700" y="768350"/>
            <a:ext cx="6819900" cy="3836988"/>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3973" name="Rectangle 5">
            <a:extLst>
              <a:ext uri="{FF2B5EF4-FFF2-40B4-BE49-F238E27FC236}">
                <a16:creationId xmlns:a16="http://schemas.microsoft.com/office/drawing/2014/main" id="{BAA20521-78C4-0925-F789-BB55AFE6CA97}"/>
              </a:ext>
            </a:extLst>
          </p:cNvPr>
          <p:cNvSpPr>
            <a:spLocks noGrp="1" noChangeArrowheads="1"/>
          </p:cNvSpPr>
          <p:nvPr>
            <p:ph type="body" sz="quarter" idx="3"/>
          </p:nvPr>
        </p:nvSpPr>
        <p:spPr bwMode="auto">
          <a:xfrm>
            <a:off x="709613" y="4860925"/>
            <a:ext cx="5680075" cy="4605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48" tIns="49524" rIns="99048" bIns="49524"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83974" name="Rectangle 6">
            <a:extLst>
              <a:ext uri="{FF2B5EF4-FFF2-40B4-BE49-F238E27FC236}">
                <a16:creationId xmlns:a16="http://schemas.microsoft.com/office/drawing/2014/main" id="{DD12FE7B-C462-31AF-5193-805E05C42749}"/>
              </a:ext>
            </a:extLst>
          </p:cNvPr>
          <p:cNvSpPr>
            <a:spLocks noGrp="1" noChangeArrowheads="1"/>
          </p:cNvSpPr>
          <p:nvPr>
            <p:ph type="ftr" sz="quarter" idx="4"/>
          </p:nvPr>
        </p:nvSpPr>
        <p:spPr bwMode="auto">
          <a:xfrm>
            <a:off x="0" y="9721850"/>
            <a:ext cx="3076575" cy="51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48" tIns="49524" rIns="99048" bIns="49524" numCol="1" anchor="b" anchorCtr="0" compatLnSpc="1">
            <a:prstTxWarp prst="textNoShape">
              <a:avLst/>
            </a:prstTxWarp>
          </a:bodyPr>
          <a:lstStyle>
            <a:lvl1pPr defTabSz="990600">
              <a:defRPr sz="1300" u="none"/>
            </a:lvl1pPr>
          </a:lstStyle>
          <a:p>
            <a:endParaRPr lang="en-US" altLang="en-US"/>
          </a:p>
        </p:txBody>
      </p:sp>
      <p:sp>
        <p:nvSpPr>
          <p:cNvPr id="83975" name="Rectangle 7">
            <a:extLst>
              <a:ext uri="{FF2B5EF4-FFF2-40B4-BE49-F238E27FC236}">
                <a16:creationId xmlns:a16="http://schemas.microsoft.com/office/drawing/2014/main" id="{FF9E5F85-C8BB-1E1F-5AEB-0773B20AAF25}"/>
              </a:ext>
            </a:extLst>
          </p:cNvPr>
          <p:cNvSpPr>
            <a:spLocks noGrp="1" noChangeArrowheads="1"/>
          </p:cNvSpPr>
          <p:nvPr>
            <p:ph type="sldNum" sz="quarter" idx="5"/>
          </p:nvPr>
        </p:nvSpPr>
        <p:spPr bwMode="auto">
          <a:xfrm>
            <a:off x="4021138" y="9721850"/>
            <a:ext cx="3076575" cy="51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48" tIns="49524" rIns="99048" bIns="49524" numCol="1" anchor="b" anchorCtr="0" compatLnSpc="1">
            <a:prstTxWarp prst="textNoShape">
              <a:avLst/>
            </a:prstTxWarp>
          </a:bodyPr>
          <a:lstStyle>
            <a:lvl1pPr algn="r" defTabSz="990600">
              <a:defRPr sz="1300" u="none"/>
            </a:lvl1pPr>
          </a:lstStyle>
          <a:p>
            <a:fld id="{71BB22A6-FFCE-2B4C-9F87-2CC60FA047A9}"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9813714B-680B-084E-5EAD-FC634608B650}"/>
              </a:ext>
            </a:extLst>
          </p:cNvPr>
          <p:cNvSpPr>
            <a:spLocks noGrp="1" noChangeArrowheads="1"/>
          </p:cNvSpPr>
          <p:nvPr>
            <p:ph type="sldNum" sz="quarter" idx="5"/>
          </p:nvPr>
        </p:nvSpPr>
        <p:spPr>
          <a:ln/>
        </p:spPr>
        <p:txBody>
          <a:bodyPr/>
          <a:lstStyle/>
          <a:p>
            <a:fld id="{6E831ED7-FAA1-694D-9119-46191C505CFF}" type="slidenum">
              <a:rPr lang="en-US" altLang="en-US"/>
              <a:pPr/>
              <a:t>2</a:t>
            </a:fld>
            <a:endParaRPr lang="en-US" altLang="en-US"/>
          </a:p>
        </p:txBody>
      </p:sp>
      <p:sp>
        <p:nvSpPr>
          <p:cNvPr id="397314" name="Rectangle 2">
            <a:extLst>
              <a:ext uri="{FF2B5EF4-FFF2-40B4-BE49-F238E27FC236}">
                <a16:creationId xmlns:a16="http://schemas.microsoft.com/office/drawing/2014/main" id="{AC24EB3C-F080-E1B9-6C5C-4D17D6218742}"/>
              </a:ext>
            </a:extLst>
          </p:cNvPr>
          <p:cNvSpPr>
            <a:spLocks noChangeArrowheads="1"/>
          </p:cNvSpPr>
          <p:nvPr>
            <p:ph type="sldImg"/>
          </p:nvPr>
        </p:nvSpPr>
        <p:spPr bwMode="auto">
          <a:xfrm>
            <a:off x="992188" y="768350"/>
            <a:ext cx="5114925" cy="3836988"/>
          </a:xfrm>
          <a:prstGeom prst="rect">
            <a:avLst/>
          </a:prstGeom>
          <a:solidFill>
            <a:srgbClr val="FFFFFF"/>
          </a:solidFill>
          <a:ln>
            <a:solidFill>
              <a:srgbClr val="000000"/>
            </a:solidFill>
            <a:miter lim="800000"/>
            <a:headEnd/>
            <a:tailEnd/>
          </a:ln>
        </p:spPr>
      </p:sp>
      <p:sp>
        <p:nvSpPr>
          <p:cNvPr id="397315" name="Rectangle 3">
            <a:extLst>
              <a:ext uri="{FF2B5EF4-FFF2-40B4-BE49-F238E27FC236}">
                <a16:creationId xmlns:a16="http://schemas.microsoft.com/office/drawing/2014/main" id="{730C7BFD-F16B-CB3F-FFEE-6E6FE6508CA4}"/>
              </a:ext>
            </a:extLst>
          </p:cNvPr>
          <p:cNvSpPr>
            <a:spLocks noChangeArrowheads="1"/>
          </p:cNvSpPr>
          <p:nvPr>
            <p:ph type="body" idx="1"/>
          </p:nvPr>
        </p:nvSpPr>
        <p:spPr bwMode="auto">
          <a:xfrm>
            <a:off x="709613" y="4860925"/>
            <a:ext cx="5680075" cy="4605338"/>
          </a:xfrm>
          <a:prstGeom prst="rect">
            <a:avLst/>
          </a:prstGeom>
          <a:solidFill>
            <a:srgbClr val="FFFFFF"/>
          </a:solidFill>
          <a:ln>
            <a:solidFill>
              <a:srgbClr val="000000"/>
            </a:solidFill>
            <a:miter lim="800000"/>
            <a:headEnd/>
            <a:tailEnd/>
          </a:ln>
        </p:spPr>
        <p:txBody>
          <a:bodyPr/>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F8168DF9-DFE7-FBE3-4EAB-DD69544367FD}"/>
              </a:ext>
            </a:extLst>
          </p:cNvPr>
          <p:cNvSpPr>
            <a:spLocks noGrp="1" noChangeArrowheads="1"/>
          </p:cNvSpPr>
          <p:nvPr>
            <p:ph type="sldNum" sz="quarter" idx="5"/>
          </p:nvPr>
        </p:nvSpPr>
        <p:spPr>
          <a:ln/>
        </p:spPr>
        <p:txBody>
          <a:bodyPr/>
          <a:lstStyle/>
          <a:p>
            <a:fld id="{332A1CE3-59FD-A541-94E6-C8950B7783CE}" type="slidenum">
              <a:rPr lang="en-US" altLang="en-US"/>
              <a:pPr/>
              <a:t>5</a:t>
            </a:fld>
            <a:endParaRPr lang="en-US" altLang="en-US"/>
          </a:p>
        </p:txBody>
      </p:sp>
      <p:sp>
        <p:nvSpPr>
          <p:cNvPr id="339970" name="Rectangle 2">
            <a:extLst>
              <a:ext uri="{FF2B5EF4-FFF2-40B4-BE49-F238E27FC236}">
                <a16:creationId xmlns:a16="http://schemas.microsoft.com/office/drawing/2014/main" id="{91578512-6013-79FE-237C-EE6A455A50A3}"/>
              </a:ext>
            </a:extLst>
          </p:cNvPr>
          <p:cNvSpPr>
            <a:spLocks noGrp="1" noChangeArrowheads="1"/>
          </p:cNvSpPr>
          <p:nvPr>
            <p:ph type="body" idx="1"/>
          </p:nvPr>
        </p:nvSpPr>
        <p:spPr>
          <a:xfrm>
            <a:off x="947738" y="4864100"/>
            <a:ext cx="5203825" cy="4602163"/>
          </a:xfrm>
          <a:noFill/>
          <a:ln/>
          <a:extLst>
            <a:ext uri="{91240B29-F687-4F45-9708-019B960494DF}">
              <a14:hiddenLine xmlns:a14="http://schemas.microsoft.com/office/drawing/2010/main" w="12700">
                <a:solidFill>
                  <a:schemeClr val="tx1"/>
                </a:solidFill>
                <a:miter lim="800000"/>
                <a:headEnd/>
                <a:tailEnd/>
              </a14:hiddenLine>
            </a:ext>
          </a:extLst>
        </p:spPr>
        <p:txBody>
          <a:bodyPr lIns="90515" tIns="44463" rIns="90515" bIns="44463"/>
          <a:lstStyle/>
          <a:p>
            <a:pPr algn="r"/>
            <a:r>
              <a:rPr lang="it-IT" altLang="en-US" sz="900" i="1"/>
              <a:t>time:3 minutes </a:t>
            </a:r>
            <a:endParaRPr lang="it-IT" altLang="en-US" sz="1000"/>
          </a:p>
          <a:p>
            <a:r>
              <a:rPr lang="it-IT" altLang="en-US" i="1"/>
              <a:t>EXAMPLE</a:t>
            </a:r>
          </a:p>
          <a:p>
            <a:r>
              <a:rPr lang="it-IT" altLang="en-US"/>
              <a:t>The </a:t>
            </a:r>
            <a:r>
              <a:rPr lang="it-IT" altLang="en-US" b="1"/>
              <a:t>Category Partition Method</a:t>
            </a:r>
            <a:r>
              <a:rPr lang="it-IT" altLang="en-US"/>
              <a:t>: an example of system testing</a:t>
            </a:r>
          </a:p>
          <a:p>
            <a:r>
              <a:rPr lang="it-IT" altLang="en-US"/>
              <a:t>comprises </a:t>
            </a:r>
            <a:r>
              <a:rPr lang="it-IT" altLang="en-US" b="1"/>
              <a:t>four main steps</a:t>
            </a:r>
            <a:r>
              <a:rPr lang="it-IT" altLang="en-US"/>
              <a:t>:</a:t>
            </a:r>
          </a:p>
          <a:p>
            <a:pPr lvl="1"/>
            <a:r>
              <a:rPr lang="it-IT" altLang="en-US"/>
              <a:t>1.- </a:t>
            </a:r>
            <a:r>
              <a:rPr lang="it-IT" altLang="en-US" b="1"/>
              <a:t>analysis of the specifications</a:t>
            </a:r>
            <a:r>
              <a:rPr lang="it-IT" altLang="en-US"/>
              <a:t>: identify individual functionalities that can be tested separately (with parameters and environment). </a:t>
            </a:r>
            <a:br>
              <a:rPr lang="it-IT" altLang="en-US"/>
            </a:br>
            <a:r>
              <a:rPr lang="it-IT" altLang="en-US" i="1"/>
              <a:t>example</a:t>
            </a:r>
            <a:r>
              <a:rPr lang="it-IT" altLang="en-US"/>
              <a:t>: a command, its parameters, the objects referred by the command</a:t>
            </a:r>
          </a:p>
          <a:p>
            <a:pPr lvl="1"/>
            <a:r>
              <a:rPr lang="it-IT" altLang="en-US"/>
              <a:t>2.- </a:t>
            </a:r>
            <a:r>
              <a:rPr lang="it-IT" altLang="en-US" b="1"/>
              <a:t>partition of the categories into choices</a:t>
            </a:r>
            <a:r>
              <a:rPr lang="it-IT" altLang="en-US"/>
              <a:t>: identify possible values (set of values) of parameters and environment. </a:t>
            </a:r>
            <a:r>
              <a:rPr lang="it-IT" altLang="en-US" i="1"/>
              <a:t>example</a:t>
            </a:r>
            <a:r>
              <a:rPr lang="it-IT" altLang="en-US"/>
              <a:t>: a </a:t>
            </a:r>
            <a:r>
              <a:rPr lang="it-IT" altLang="en-US" u="sng"/>
              <a:t>file</a:t>
            </a:r>
            <a:r>
              <a:rPr lang="it-IT" altLang="en-US"/>
              <a:t> can be: non-existent, empty, containing a correct C program, ....</a:t>
            </a:r>
          </a:p>
          <a:p>
            <a:pPr lvl="1"/>
            <a:r>
              <a:rPr lang="it-IT" altLang="en-US"/>
              <a:t>3.- </a:t>
            </a:r>
            <a:r>
              <a:rPr lang="it-IT" altLang="en-US" b="1"/>
              <a:t>determine constraints among choices</a:t>
            </a:r>
            <a:r>
              <a:rPr lang="it-IT" altLang="en-US"/>
              <a:t>: restrict combinations of choices among dependent parameters: </a:t>
            </a:r>
            <a:r>
              <a:rPr lang="it-IT" altLang="en-US" i="1"/>
              <a:t>example</a:t>
            </a:r>
            <a:r>
              <a:rPr lang="it-IT" altLang="en-US"/>
              <a:t>: combining an empty file with any value of others parameters can be useless.</a:t>
            </a:r>
          </a:p>
          <a:p>
            <a:pPr lvl="1"/>
            <a:r>
              <a:rPr lang="it-IT" altLang="en-US"/>
              <a:t>4.- </a:t>
            </a:r>
            <a:r>
              <a:rPr lang="it-IT" altLang="en-US" b="1"/>
              <a:t>write tests and documentation</a:t>
            </a:r>
            <a:r>
              <a:rPr lang="it-IT" altLang="en-US"/>
              <a:t>: combine choices according to constraints to define test cases and related documentation</a:t>
            </a:r>
          </a:p>
          <a:p>
            <a:endParaRPr lang="it-IT" altLang="en-US"/>
          </a:p>
        </p:txBody>
      </p:sp>
      <p:sp>
        <p:nvSpPr>
          <p:cNvPr id="339971" name="Rectangle 3">
            <a:extLst>
              <a:ext uri="{FF2B5EF4-FFF2-40B4-BE49-F238E27FC236}">
                <a16:creationId xmlns:a16="http://schemas.microsoft.com/office/drawing/2014/main" id="{D21EFD5F-81E8-7729-0616-76C30581ADBC}"/>
              </a:ext>
            </a:extLst>
          </p:cNvPr>
          <p:cNvSpPr>
            <a:spLocks noRot="1" noChangeArrowheads="1" noTextEdit="1"/>
          </p:cNvSpPr>
          <p:nvPr>
            <p:ph type="sldImg"/>
          </p:nvPr>
        </p:nvSpPr>
        <p:spPr>
          <a:xfrm>
            <a:off x="992188" y="768350"/>
            <a:ext cx="5118100" cy="3838575"/>
          </a:xfrm>
          <a:ln w="12700" cap="flat">
            <a:solidFill>
              <a:schemeClr val="tx1"/>
            </a:solidFill>
          </a:ln>
          <a:extLst>
            <a:ext uri="{909E8E84-426E-40DD-AFC4-6F175D3DCCD1}">
              <a14:hiddenFill xmlns:a14="http://schemas.microsoft.com/office/drawing/2010/main">
                <a:noFill/>
              </a14:hiddenFill>
            </a:ext>
          </a:extLst>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CE44DF6D-57F5-6566-59FC-A3DA654566C9}"/>
              </a:ext>
            </a:extLst>
          </p:cNvPr>
          <p:cNvSpPr>
            <a:spLocks noGrp="1" noChangeArrowheads="1"/>
          </p:cNvSpPr>
          <p:nvPr>
            <p:ph type="sldNum" sz="quarter" idx="5"/>
          </p:nvPr>
        </p:nvSpPr>
        <p:spPr>
          <a:ln/>
        </p:spPr>
        <p:txBody>
          <a:bodyPr/>
          <a:lstStyle/>
          <a:p>
            <a:fld id="{6D56A20B-28A9-314A-B90D-57881A7C7AD3}" type="slidenum">
              <a:rPr lang="en-US" altLang="en-US"/>
              <a:pPr/>
              <a:t>6</a:t>
            </a:fld>
            <a:endParaRPr lang="en-US" altLang="en-US"/>
          </a:p>
        </p:txBody>
      </p:sp>
      <p:sp>
        <p:nvSpPr>
          <p:cNvPr id="342018" name="Rectangle 2">
            <a:extLst>
              <a:ext uri="{FF2B5EF4-FFF2-40B4-BE49-F238E27FC236}">
                <a16:creationId xmlns:a16="http://schemas.microsoft.com/office/drawing/2014/main" id="{C1BAF1C7-1A84-6AD6-7A33-4313D954D49A}"/>
              </a:ext>
            </a:extLst>
          </p:cNvPr>
          <p:cNvSpPr>
            <a:spLocks noGrp="1" noChangeArrowheads="1"/>
          </p:cNvSpPr>
          <p:nvPr>
            <p:ph type="body" idx="1"/>
          </p:nvPr>
        </p:nvSpPr>
        <p:spPr>
          <a:xfrm>
            <a:off x="947738" y="4864100"/>
            <a:ext cx="5203825" cy="4602163"/>
          </a:xfrm>
          <a:ln/>
          <a:extLst>
            <a:ext uri="{91240B29-F687-4F45-9708-019B960494DF}">
              <a14:hiddenLine xmlns:a14="http://schemas.microsoft.com/office/drawing/2010/main" w="12700">
                <a:solidFill>
                  <a:schemeClr val="tx1"/>
                </a:solidFill>
                <a:miter lim="800000"/>
                <a:headEnd/>
                <a:tailEnd/>
              </a14:hiddenLine>
            </a:ext>
          </a:extLst>
        </p:spPr>
        <p:txBody>
          <a:bodyPr lIns="90515" tIns="44463" rIns="90515" bIns="44463"/>
          <a:lstStyle/>
          <a:p>
            <a:pPr algn="r"/>
            <a:endParaRPr lang="it-IT" altLang="en-US"/>
          </a:p>
        </p:txBody>
      </p:sp>
      <p:sp>
        <p:nvSpPr>
          <p:cNvPr id="342019" name="Rectangle 3">
            <a:extLst>
              <a:ext uri="{FF2B5EF4-FFF2-40B4-BE49-F238E27FC236}">
                <a16:creationId xmlns:a16="http://schemas.microsoft.com/office/drawing/2014/main" id="{97066182-1DFF-52FB-6ED5-B56B370DF782}"/>
              </a:ext>
            </a:extLst>
          </p:cNvPr>
          <p:cNvSpPr>
            <a:spLocks noRot="1" noChangeArrowheads="1" noTextEdit="1"/>
          </p:cNvSpPr>
          <p:nvPr>
            <p:ph type="sldImg"/>
          </p:nvPr>
        </p:nvSpPr>
        <p:spPr>
          <a:xfrm>
            <a:off x="992188" y="768350"/>
            <a:ext cx="5118100" cy="3838575"/>
          </a:xfrm>
          <a:ln w="12700" cap="flat">
            <a:solidFill>
              <a:schemeClr val="tx1"/>
            </a:solidFill>
          </a:ln>
          <a:extLst>
            <a:ext uri="{909E8E84-426E-40DD-AFC4-6F175D3DCCD1}">
              <a14:hiddenFill xmlns:a14="http://schemas.microsoft.com/office/drawing/2010/main">
                <a:noFill/>
              </a14:hiddenFill>
            </a:ext>
          </a:extLst>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3959B7B6-34DC-6923-5C85-02D55F92CB8A}"/>
              </a:ext>
            </a:extLst>
          </p:cNvPr>
          <p:cNvSpPr>
            <a:spLocks noGrp="1" noChangeArrowheads="1"/>
          </p:cNvSpPr>
          <p:nvPr>
            <p:ph type="sldNum" sz="quarter" idx="5"/>
          </p:nvPr>
        </p:nvSpPr>
        <p:spPr>
          <a:ln/>
        </p:spPr>
        <p:txBody>
          <a:bodyPr/>
          <a:lstStyle/>
          <a:p>
            <a:fld id="{1D1C0314-E54F-B44F-AA0B-904A1F19534A}" type="slidenum">
              <a:rPr lang="en-US" altLang="en-US"/>
              <a:pPr/>
              <a:t>10</a:t>
            </a:fld>
            <a:endParaRPr lang="en-US" altLang="en-US"/>
          </a:p>
        </p:txBody>
      </p:sp>
      <p:sp>
        <p:nvSpPr>
          <p:cNvPr id="346114" name="Rectangle 2">
            <a:extLst>
              <a:ext uri="{FF2B5EF4-FFF2-40B4-BE49-F238E27FC236}">
                <a16:creationId xmlns:a16="http://schemas.microsoft.com/office/drawing/2014/main" id="{468BABD1-B8BF-31F6-4B13-BFBD38C5044F}"/>
              </a:ext>
            </a:extLst>
          </p:cNvPr>
          <p:cNvSpPr>
            <a:spLocks noGrp="1" noChangeArrowheads="1"/>
          </p:cNvSpPr>
          <p:nvPr>
            <p:ph type="body" idx="1"/>
          </p:nvPr>
        </p:nvSpPr>
        <p:spPr>
          <a:xfrm>
            <a:off x="947738" y="4864100"/>
            <a:ext cx="5203825" cy="4602163"/>
          </a:xfrm>
          <a:noFill/>
          <a:ln/>
          <a:extLst>
            <a:ext uri="{91240B29-F687-4F45-9708-019B960494DF}">
              <a14:hiddenLine xmlns:a14="http://schemas.microsoft.com/office/drawing/2010/main" w="12700">
                <a:solidFill>
                  <a:schemeClr val="tx1"/>
                </a:solidFill>
                <a:miter lim="800000"/>
                <a:headEnd/>
                <a:tailEnd/>
              </a14:hiddenLine>
            </a:ext>
          </a:extLst>
        </p:spPr>
        <p:txBody>
          <a:bodyPr lIns="90515" tIns="44463" rIns="90515" bIns="44463"/>
          <a:lstStyle/>
          <a:p>
            <a:pPr algn="r"/>
            <a:r>
              <a:rPr lang="it-IT" altLang="en-US" sz="900" i="1"/>
              <a:t>time:2 minutes </a:t>
            </a:r>
            <a:endParaRPr lang="it-IT" altLang="en-US" sz="1000"/>
          </a:p>
          <a:p>
            <a:r>
              <a:rPr lang="it-IT" altLang="en-US" i="1"/>
              <a:t>EXAMPLE</a:t>
            </a:r>
          </a:p>
          <a:p>
            <a:r>
              <a:rPr lang="it-IT" altLang="en-US" i="1"/>
              <a:t>STEP 1: identify individual functional units and their characteristics</a:t>
            </a:r>
          </a:p>
          <a:p>
            <a:r>
              <a:rPr lang="it-IT" altLang="en-US" i="1"/>
              <a:t>find</a:t>
            </a:r>
            <a:r>
              <a:rPr lang="it-IT" altLang="en-US"/>
              <a:t> is an individual functional unit that can be tested separately</a:t>
            </a:r>
          </a:p>
          <a:p>
            <a:endParaRPr lang="it-IT" altLang="en-US"/>
          </a:p>
          <a:p>
            <a:r>
              <a:rPr lang="it-IT" altLang="en-US"/>
              <a:t>parameters are: pattern, file (</a:t>
            </a:r>
            <a:r>
              <a:rPr lang="it-IT" altLang="en-US" i="1"/>
              <a:t>file name</a:t>
            </a:r>
            <a:r>
              <a:rPr lang="it-IT" altLang="en-US"/>
              <a:t>)</a:t>
            </a:r>
          </a:p>
          <a:p>
            <a:r>
              <a:rPr lang="it-IT" altLang="en-US"/>
              <a:t>environment (not shown in the slide) is the actual file</a:t>
            </a:r>
          </a:p>
          <a:p>
            <a:endParaRPr lang="it-IT" altLang="en-US"/>
          </a:p>
          <a:p>
            <a:r>
              <a:rPr lang="it-IT" altLang="en-US"/>
              <a:t>characteristics (only for parameter pattern)</a:t>
            </a:r>
          </a:p>
          <a:p>
            <a:pPr lvl="1"/>
            <a:r>
              <a:rPr lang="it-IT" altLang="en-US"/>
              <a:t>explicitly written in the specs ((check with previous slide)</a:t>
            </a:r>
          </a:p>
          <a:p>
            <a:pPr lvl="1"/>
            <a:r>
              <a:rPr lang="it-IT" altLang="en-US"/>
              <a:t>implicitly derivable from experience</a:t>
            </a:r>
          </a:p>
          <a:p>
            <a:endParaRPr lang="it-IT" altLang="en-US"/>
          </a:p>
          <a:p>
            <a:r>
              <a:rPr lang="it-IT" altLang="en-US"/>
              <a:t>NOTE: identifying parameters, environment and their characteristics is not always straightforward and may reveal ambiguities in the specs.</a:t>
            </a:r>
          </a:p>
          <a:p>
            <a:endParaRPr lang="it-IT" altLang="en-US"/>
          </a:p>
        </p:txBody>
      </p:sp>
      <p:sp>
        <p:nvSpPr>
          <p:cNvPr id="346115" name="Rectangle 3">
            <a:extLst>
              <a:ext uri="{FF2B5EF4-FFF2-40B4-BE49-F238E27FC236}">
                <a16:creationId xmlns:a16="http://schemas.microsoft.com/office/drawing/2014/main" id="{F7D0E71C-EF36-1EEF-9F58-EB2BECE8E00C}"/>
              </a:ext>
            </a:extLst>
          </p:cNvPr>
          <p:cNvSpPr>
            <a:spLocks noRot="1" noChangeArrowheads="1" noTextEdit="1"/>
          </p:cNvSpPr>
          <p:nvPr>
            <p:ph type="sldImg"/>
          </p:nvPr>
        </p:nvSpPr>
        <p:spPr>
          <a:xfrm>
            <a:off x="992188" y="768350"/>
            <a:ext cx="5118100" cy="3838575"/>
          </a:xfrm>
          <a:ln w="12700" cap="flat">
            <a:solidFill>
              <a:schemeClr val="tx1"/>
            </a:solidFill>
          </a:ln>
          <a:extLst>
            <a:ext uri="{909E8E84-426E-40DD-AFC4-6F175D3DCCD1}">
              <a14:hiddenFill xmlns:a14="http://schemas.microsoft.com/office/drawing/2010/main">
                <a:noFill/>
              </a14:hiddenFill>
            </a:ext>
          </a:extLst>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70BC82F8-FD96-22F4-0C72-109E0EC001F7}"/>
              </a:ext>
            </a:extLst>
          </p:cNvPr>
          <p:cNvSpPr>
            <a:spLocks noGrp="1" noChangeArrowheads="1"/>
          </p:cNvSpPr>
          <p:nvPr>
            <p:ph type="sldNum" sz="quarter" idx="5"/>
          </p:nvPr>
        </p:nvSpPr>
        <p:spPr>
          <a:ln/>
        </p:spPr>
        <p:txBody>
          <a:bodyPr/>
          <a:lstStyle/>
          <a:p>
            <a:fld id="{05A8A89D-EDA6-BD41-AE97-3EEC294D6FCF}" type="slidenum">
              <a:rPr lang="en-US" altLang="en-US"/>
              <a:pPr/>
              <a:t>12</a:t>
            </a:fld>
            <a:endParaRPr lang="en-US" altLang="en-US"/>
          </a:p>
        </p:txBody>
      </p:sp>
      <p:sp>
        <p:nvSpPr>
          <p:cNvPr id="403458" name="Rectangle 2">
            <a:extLst>
              <a:ext uri="{FF2B5EF4-FFF2-40B4-BE49-F238E27FC236}">
                <a16:creationId xmlns:a16="http://schemas.microsoft.com/office/drawing/2014/main" id="{D792253B-5282-BE1B-0240-EA6C80803AD0}"/>
              </a:ext>
            </a:extLst>
          </p:cNvPr>
          <p:cNvSpPr>
            <a:spLocks noRot="1" noChangeArrowheads="1" noTextEdit="1"/>
          </p:cNvSpPr>
          <p:nvPr>
            <p:ph type="sldImg"/>
          </p:nvPr>
        </p:nvSpPr>
        <p:spPr>
          <a:xfrm>
            <a:off x="992188" y="768350"/>
            <a:ext cx="5114925" cy="3836988"/>
          </a:xfrm>
          <a:ln/>
        </p:spPr>
      </p:sp>
      <p:sp>
        <p:nvSpPr>
          <p:cNvPr id="403459" name="Rectangle 3">
            <a:extLst>
              <a:ext uri="{FF2B5EF4-FFF2-40B4-BE49-F238E27FC236}">
                <a16:creationId xmlns:a16="http://schemas.microsoft.com/office/drawing/2014/main" id="{FCE60CD6-A958-7088-5313-73D61CCB52EF}"/>
              </a:ext>
            </a:extLst>
          </p:cNvPr>
          <p:cNvSpPr>
            <a:spLocks noGrp="1" noChangeArrowheads="1"/>
          </p:cNvSpPr>
          <p:nvPr>
            <p:ph type="body" idx="1"/>
          </p:nvPr>
        </p:nvSpPr>
        <p:spPr/>
        <p:txBody>
          <a:bodyPr/>
          <a:lstStyle/>
          <a:p>
            <a:r>
              <a:rPr lang="en-US" altLang="en-US"/>
              <a:t>Note: catalogs (discussed later) may help testers select suitable values</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29E5DC0C-539E-0BFF-9D16-EB302F3C4FC3}"/>
              </a:ext>
            </a:extLst>
          </p:cNvPr>
          <p:cNvSpPr>
            <a:spLocks noGrp="1" noChangeArrowheads="1"/>
          </p:cNvSpPr>
          <p:nvPr>
            <p:ph type="sldNum" sz="quarter" idx="5"/>
          </p:nvPr>
        </p:nvSpPr>
        <p:spPr>
          <a:ln/>
        </p:spPr>
        <p:txBody>
          <a:bodyPr/>
          <a:lstStyle/>
          <a:p>
            <a:fld id="{79E48B6C-91BD-8642-9620-4A6C2EA82831}" type="slidenum">
              <a:rPr lang="en-US" altLang="en-US"/>
              <a:pPr/>
              <a:t>17</a:t>
            </a:fld>
            <a:endParaRPr lang="en-US" altLang="en-US"/>
          </a:p>
        </p:txBody>
      </p:sp>
      <p:sp>
        <p:nvSpPr>
          <p:cNvPr id="400386" name="Rectangle 2">
            <a:extLst>
              <a:ext uri="{FF2B5EF4-FFF2-40B4-BE49-F238E27FC236}">
                <a16:creationId xmlns:a16="http://schemas.microsoft.com/office/drawing/2014/main" id="{6F56ADB6-845F-8C96-C458-578D8BFE458B}"/>
              </a:ext>
            </a:extLst>
          </p:cNvPr>
          <p:cNvSpPr>
            <a:spLocks noRot="1" noChangeArrowheads="1" noTextEdit="1"/>
          </p:cNvSpPr>
          <p:nvPr>
            <p:ph type="sldImg"/>
          </p:nvPr>
        </p:nvSpPr>
        <p:spPr>
          <a:xfrm>
            <a:off x="992188" y="768350"/>
            <a:ext cx="5114925" cy="3836988"/>
          </a:xfrm>
          <a:ln/>
        </p:spPr>
      </p:sp>
      <p:sp>
        <p:nvSpPr>
          <p:cNvPr id="400387" name="Rectangle 3">
            <a:extLst>
              <a:ext uri="{FF2B5EF4-FFF2-40B4-BE49-F238E27FC236}">
                <a16:creationId xmlns:a16="http://schemas.microsoft.com/office/drawing/2014/main" id="{7FAAD023-0E56-C483-3603-C489F52667E4}"/>
              </a:ext>
            </a:extLst>
          </p:cNvPr>
          <p:cNvSpPr>
            <a:spLocks noGrp="1" noChangeArrowheads="1"/>
          </p:cNvSpPr>
          <p:nvPr>
            <p:ph type="body" idx="1"/>
          </p:nvPr>
        </p:nvSpPr>
        <p:spPr/>
        <p:txBody>
          <a:bodyPr/>
          <a:lstStyle/>
          <a:p>
            <a:r>
              <a:rPr lang="en-US" altLang="en-US"/>
              <a:t>The category-partition method allows one to omit some combinations by indicating value classes that need not be combined with all other</a:t>
            </a:r>
          </a:p>
          <a:p>
            <a:r>
              <a:rPr lang="en-US" altLang="en-US"/>
              <a:t>values.  The label  [error] indicates a value class that need be tried only once, in combination with non-error values of other parameters.</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A09717C8-B7E0-8A97-83E5-E6322F8A6B4E}"/>
              </a:ext>
            </a:extLst>
          </p:cNvPr>
          <p:cNvSpPr>
            <a:spLocks noGrp="1" noChangeArrowheads="1"/>
          </p:cNvSpPr>
          <p:nvPr>
            <p:ph type="sldNum" sz="quarter" idx="5"/>
          </p:nvPr>
        </p:nvSpPr>
        <p:spPr>
          <a:ln/>
        </p:spPr>
        <p:txBody>
          <a:bodyPr/>
          <a:lstStyle/>
          <a:p>
            <a:fld id="{E6A9F449-7490-C441-802E-BB0DCC9F5EB4}" type="slidenum">
              <a:rPr lang="en-US" altLang="en-US"/>
              <a:pPr/>
              <a:t>19</a:t>
            </a:fld>
            <a:endParaRPr lang="en-US" altLang="en-US"/>
          </a:p>
        </p:txBody>
      </p:sp>
      <p:sp>
        <p:nvSpPr>
          <p:cNvPr id="401410" name="Rectangle 2">
            <a:extLst>
              <a:ext uri="{FF2B5EF4-FFF2-40B4-BE49-F238E27FC236}">
                <a16:creationId xmlns:a16="http://schemas.microsoft.com/office/drawing/2014/main" id="{5947A551-7936-2583-0DD6-709BDD8ABC33}"/>
              </a:ext>
            </a:extLst>
          </p:cNvPr>
          <p:cNvSpPr>
            <a:spLocks noRot="1" noChangeArrowheads="1" noTextEdit="1"/>
          </p:cNvSpPr>
          <p:nvPr>
            <p:ph type="sldImg"/>
          </p:nvPr>
        </p:nvSpPr>
        <p:spPr>
          <a:xfrm>
            <a:off x="992188" y="768350"/>
            <a:ext cx="5114925" cy="3836988"/>
          </a:xfrm>
          <a:ln/>
        </p:spPr>
      </p:sp>
      <p:sp>
        <p:nvSpPr>
          <p:cNvPr id="401411" name="Rectangle 3">
            <a:extLst>
              <a:ext uri="{FF2B5EF4-FFF2-40B4-BE49-F238E27FC236}">
                <a16:creationId xmlns:a16="http://schemas.microsoft.com/office/drawing/2014/main" id="{21A3384C-F803-D63F-532A-FEAD9E619578}"/>
              </a:ext>
            </a:extLst>
          </p:cNvPr>
          <p:cNvSpPr>
            <a:spLocks noGrp="1" noChangeArrowheads="1"/>
          </p:cNvSpPr>
          <p:nvPr>
            <p:ph type="body" idx="1"/>
          </p:nvPr>
        </p:nvSpPr>
        <p:spPr/>
        <p:txBody>
          <a:bodyPr/>
          <a:lstStyle/>
          <a:p>
            <a:r>
              <a:rPr lang="en-US" altLang="en-US"/>
              <a:t>Erroneous combinations of valid values can be ruled out with the </a:t>
            </a:r>
            <a:r>
              <a:rPr lang="en-US" altLang="en-US" i="1"/>
              <a:t>property </a:t>
            </a:r>
            <a:r>
              <a:rPr lang="en-US" altLang="en-US"/>
              <a:t>and if-property constraints. The property constraint groups values of a single parameter characteristic to identify</a:t>
            </a:r>
          </a:p>
          <a:p>
            <a:r>
              <a:rPr lang="en-US" altLang="en-US"/>
              <a:t>subsets of values with common properties. The property constraint is indicated with label property PropertyName, where PropertyName identifies the property for later reference.</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06C45116-5897-C2AD-EC5D-23E9FB3FCEE4}"/>
              </a:ext>
            </a:extLst>
          </p:cNvPr>
          <p:cNvSpPr>
            <a:spLocks noGrp="1" noChangeArrowheads="1"/>
          </p:cNvSpPr>
          <p:nvPr>
            <p:ph type="sldNum" sz="quarter" idx="5"/>
          </p:nvPr>
        </p:nvSpPr>
        <p:spPr>
          <a:ln/>
        </p:spPr>
        <p:txBody>
          <a:bodyPr/>
          <a:lstStyle/>
          <a:p>
            <a:fld id="{05306558-ABA2-C049-AA27-5E2657009351}" type="slidenum">
              <a:rPr lang="en-US" altLang="en-US"/>
              <a:pPr/>
              <a:t>21</a:t>
            </a:fld>
            <a:endParaRPr lang="en-US" altLang="en-US"/>
          </a:p>
        </p:txBody>
      </p:sp>
      <p:sp>
        <p:nvSpPr>
          <p:cNvPr id="402434" name="Rectangle 2">
            <a:extLst>
              <a:ext uri="{FF2B5EF4-FFF2-40B4-BE49-F238E27FC236}">
                <a16:creationId xmlns:a16="http://schemas.microsoft.com/office/drawing/2014/main" id="{15992D4B-07AB-3E1D-CC74-3668B5D732F9}"/>
              </a:ext>
            </a:extLst>
          </p:cNvPr>
          <p:cNvSpPr>
            <a:spLocks noRot="1" noChangeArrowheads="1" noTextEdit="1"/>
          </p:cNvSpPr>
          <p:nvPr>
            <p:ph type="sldImg"/>
          </p:nvPr>
        </p:nvSpPr>
        <p:spPr>
          <a:xfrm>
            <a:off x="992188" y="768350"/>
            <a:ext cx="5114925" cy="3836988"/>
          </a:xfrm>
          <a:ln/>
        </p:spPr>
      </p:sp>
      <p:sp>
        <p:nvSpPr>
          <p:cNvPr id="402435" name="Rectangle 3">
            <a:extLst>
              <a:ext uri="{FF2B5EF4-FFF2-40B4-BE49-F238E27FC236}">
                <a16:creationId xmlns:a16="http://schemas.microsoft.com/office/drawing/2014/main" id="{36CF8ADE-3DDC-D2EB-BEB5-3F5B70D554D8}"/>
              </a:ext>
            </a:extLst>
          </p:cNvPr>
          <p:cNvSpPr>
            <a:spLocks noGrp="1" noChangeArrowheads="1"/>
          </p:cNvSpPr>
          <p:nvPr>
            <p:ph type="body" idx="1"/>
          </p:nvPr>
        </p:nvSpPr>
        <p:spPr/>
        <p:txBody>
          <a:bodyPr/>
          <a:lstStyle/>
          <a:p>
            <a:r>
              <a:rPr lang="en-US" altLang="en-US"/>
              <a:t>The number of combinations can be further reduced by iteratively adding property and if-property} constraints and</a:t>
            </a:r>
          </a:p>
          <a:p>
            <a:r>
              <a:rPr lang="en-US" altLang="en-US"/>
              <a:t>by introducing the new single constraint, which is indicated with label single and acts like the error constraint, i.e., it</a:t>
            </a:r>
          </a:p>
          <a:p>
            <a:r>
              <a:rPr lang="en-US" altLang="en-US"/>
              <a:t>limits the number of occurrences of a given value in the selected</a:t>
            </a:r>
          </a:p>
          <a:p>
            <a:r>
              <a:rPr lang="en-US" altLang="en-US"/>
              <a:t>combinations to {\em 1}.</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724DD930-E7C7-F3BA-6DA4-688FA1F50DD5}"/>
              </a:ext>
            </a:extLst>
          </p:cNvPr>
          <p:cNvSpPr>
            <a:spLocks noGrp="1" noChangeArrowheads="1"/>
          </p:cNvSpPr>
          <p:nvPr>
            <p:ph type="sldNum" sz="quarter" idx="5"/>
          </p:nvPr>
        </p:nvSpPr>
        <p:spPr>
          <a:ln/>
        </p:spPr>
        <p:txBody>
          <a:bodyPr/>
          <a:lstStyle/>
          <a:p>
            <a:fld id="{3ACE85E7-236A-404E-B5C0-446452CF66CF}" type="slidenum">
              <a:rPr lang="en-US" altLang="en-US"/>
              <a:pPr/>
              <a:t>39</a:t>
            </a:fld>
            <a:endParaRPr lang="en-US" altLang="en-US"/>
          </a:p>
        </p:txBody>
      </p:sp>
      <p:sp>
        <p:nvSpPr>
          <p:cNvPr id="412674" name="Rectangle 2">
            <a:extLst>
              <a:ext uri="{FF2B5EF4-FFF2-40B4-BE49-F238E27FC236}">
                <a16:creationId xmlns:a16="http://schemas.microsoft.com/office/drawing/2014/main" id="{A583047C-076F-AB8B-BDD7-CECD86471F15}"/>
              </a:ext>
            </a:extLst>
          </p:cNvPr>
          <p:cNvSpPr>
            <a:spLocks noRot="1" noChangeArrowheads="1" noTextEdit="1"/>
          </p:cNvSpPr>
          <p:nvPr>
            <p:ph type="sldImg"/>
          </p:nvPr>
        </p:nvSpPr>
        <p:spPr>
          <a:xfrm>
            <a:off x="992188" y="768350"/>
            <a:ext cx="5114925" cy="3836988"/>
          </a:xfrm>
          <a:ln/>
        </p:spPr>
      </p:sp>
      <p:sp>
        <p:nvSpPr>
          <p:cNvPr id="412675" name="Rectangle 3">
            <a:extLst>
              <a:ext uri="{FF2B5EF4-FFF2-40B4-BE49-F238E27FC236}">
                <a16:creationId xmlns:a16="http://schemas.microsoft.com/office/drawing/2014/main" id="{C069A23E-D8F2-D2EA-B0BC-C2400D8C0D04}"/>
              </a:ext>
            </a:extLst>
          </p:cNvPr>
          <p:cNvSpPr>
            <a:spLocks noGrp="1" noChangeArrowheads="1"/>
          </p:cNvSpPr>
          <p:nvPr>
            <p:ph type="body" idx="1"/>
          </p:nvPr>
        </p:nvSpPr>
        <p:spPr/>
        <p:txBody>
          <a:bodyPr/>
          <a:lstStyle/>
          <a:p>
            <a:r>
              <a:rPr lang="en-US" altLang="en-US"/>
              <a:t>The list of Pre, post,... Is incvrementally enriched with test cases, numbered to help us identifying them quickly</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1E9ED103-8FF4-4544-8573-BD583648C8B4}" type="datetime1">
              <a:rPr lang="en-GB" smtClean="0"/>
              <a:t>23/10/2022</a:t>
            </a:fld>
            <a:endParaRPr lang="en-US" dirty="0"/>
          </a:p>
        </p:txBody>
      </p:sp>
      <p:sp>
        <p:nvSpPr>
          <p:cNvPr id="5" name="Footer Placeholder 4"/>
          <p:cNvSpPr>
            <a:spLocks noGrp="1"/>
          </p:cNvSpPr>
          <p:nvPr>
            <p:ph type="ftr" sz="quarter" idx="11"/>
          </p:nvPr>
        </p:nvSpPr>
        <p:spPr/>
        <p:txBody>
          <a:bodyPr/>
          <a:lstStyle/>
          <a:p>
            <a:r>
              <a:rPr lang="en-US" altLang="en-US"/>
              <a:t>Updated Stuart Anderson from (c) 2007 Mauro Pezzè &amp; Michal Young</a:t>
            </a:r>
          </a:p>
        </p:txBody>
      </p:sp>
      <p:sp>
        <p:nvSpPr>
          <p:cNvPr id="6" name="Slide Number Placeholder 5"/>
          <p:cNvSpPr>
            <a:spLocks noGrp="1"/>
          </p:cNvSpPr>
          <p:nvPr>
            <p:ph type="sldNum" sz="quarter" idx="12"/>
          </p:nvPr>
        </p:nvSpPr>
        <p:spPr/>
        <p:txBody>
          <a:bodyPr/>
          <a:lstStyle/>
          <a:p>
            <a:r>
              <a:rPr lang="en-US" altLang="en-US"/>
              <a:t> Ch 11, slide </a:t>
            </a:r>
            <a:fld id="{9AC71516-B959-B74A-AA27-F61F1A0A28F0}" type="slidenum">
              <a:rPr lang="en-US" altLang="en-US" smtClean="0"/>
              <a:pPr/>
              <a:t>‹#›</a:t>
            </a:fld>
            <a:endParaRPr lang="en-US" altLang="en-US"/>
          </a:p>
        </p:txBody>
      </p:sp>
    </p:spTree>
    <p:extLst>
      <p:ext uri="{BB962C8B-B14F-4D97-AF65-F5344CB8AC3E}">
        <p14:creationId xmlns:p14="http://schemas.microsoft.com/office/powerpoint/2010/main" val="5282856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D5E5E84-5B0F-CD4D-B95D-6412DAF6108B}" type="datetime1">
              <a:rPr lang="en-GB" smtClean="0"/>
              <a:t>23/10/2022</a:t>
            </a:fld>
            <a:endParaRPr lang="en-US" dirty="0"/>
          </a:p>
        </p:txBody>
      </p:sp>
      <p:sp>
        <p:nvSpPr>
          <p:cNvPr id="5" name="Footer Placeholder 4"/>
          <p:cNvSpPr>
            <a:spLocks noGrp="1"/>
          </p:cNvSpPr>
          <p:nvPr>
            <p:ph type="ftr" sz="quarter" idx="11"/>
          </p:nvPr>
        </p:nvSpPr>
        <p:spPr/>
        <p:txBody>
          <a:bodyPr/>
          <a:lstStyle/>
          <a:p>
            <a:r>
              <a:rPr lang="en-US" altLang="en-US"/>
              <a:t>Updated Stuart Anderson from (c) 2007 Mauro Pezzè &amp; Michal Young</a:t>
            </a:r>
          </a:p>
        </p:txBody>
      </p:sp>
      <p:sp>
        <p:nvSpPr>
          <p:cNvPr id="6" name="Slide Number Placeholder 5"/>
          <p:cNvSpPr>
            <a:spLocks noGrp="1"/>
          </p:cNvSpPr>
          <p:nvPr>
            <p:ph type="sldNum" sz="quarter" idx="12"/>
          </p:nvPr>
        </p:nvSpPr>
        <p:spPr/>
        <p:txBody>
          <a:bodyPr/>
          <a:lstStyle/>
          <a:p>
            <a:r>
              <a:rPr lang="en-US" altLang="en-US"/>
              <a:t> Ch 11, slide </a:t>
            </a:r>
            <a:fld id="{F0D9D9F0-4332-9F49-B33C-D95C4EF5D10A}" type="slidenum">
              <a:rPr lang="en-US" altLang="en-US" smtClean="0"/>
              <a:pPr/>
              <a:t>‹#›</a:t>
            </a:fld>
            <a:endParaRPr lang="en-US" altLang="en-US"/>
          </a:p>
        </p:txBody>
      </p:sp>
    </p:spTree>
    <p:extLst>
      <p:ext uri="{BB962C8B-B14F-4D97-AF65-F5344CB8AC3E}">
        <p14:creationId xmlns:p14="http://schemas.microsoft.com/office/powerpoint/2010/main" val="6812894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41351765-B4E4-A54F-A9E3-D4F1066A3579}" type="datetime1">
              <a:rPr lang="en-GB" smtClean="0"/>
              <a:t>23/10/2022</a:t>
            </a:fld>
            <a:endParaRPr lang="en-US" dirty="0"/>
          </a:p>
        </p:txBody>
      </p:sp>
      <p:sp>
        <p:nvSpPr>
          <p:cNvPr id="5" name="Footer Placeholder 4"/>
          <p:cNvSpPr>
            <a:spLocks noGrp="1"/>
          </p:cNvSpPr>
          <p:nvPr>
            <p:ph type="ftr" sz="quarter" idx="11"/>
          </p:nvPr>
        </p:nvSpPr>
        <p:spPr/>
        <p:txBody>
          <a:bodyPr/>
          <a:lstStyle/>
          <a:p>
            <a:r>
              <a:rPr lang="en-US" altLang="en-US"/>
              <a:t>Updated Stuart Anderson from (c) 2007 Mauro Pezzè &amp; Michal Young</a:t>
            </a:r>
          </a:p>
        </p:txBody>
      </p:sp>
      <p:sp>
        <p:nvSpPr>
          <p:cNvPr id="6" name="Slide Number Placeholder 5"/>
          <p:cNvSpPr>
            <a:spLocks noGrp="1"/>
          </p:cNvSpPr>
          <p:nvPr>
            <p:ph type="sldNum" sz="quarter" idx="12"/>
          </p:nvPr>
        </p:nvSpPr>
        <p:spPr/>
        <p:txBody>
          <a:bodyPr/>
          <a:lstStyle/>
          <a:p>
            <a:r>
              <a:rPr lang="en-US" altLang="en-US"/>
              <a:t> Ch 11, slide </a:t>
            </a:r>
            <a:fld id="{14A528FA-FFE0-4747-B343-C9969572161E}" type="slidenum">
              <a:rPr lang="en-US" altLang="en-US" smtClean="0"/>
              <a:pPr/>
              <a:t>‹#›</a:t>
            </a:fld>
            <a:endParaRPr lang="en-US" altLang="en-US"/>
          </a:p>
        </p:txBody>
      </p:sp>
    </p:spTree>
    <p:extLst>
      <p:ext uri="{BB962C8B-B14F-4D97-AF65-F5344CB8AC3E}">
        <p14:creationId xmlns:p14="http://schemas.microsoft.com/office/powerpoint/2010/main" val="26867010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OverObj">
  <p:cSld name="Title and Text Ove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1FD1DB-90CC-17FB-7257-9BF6C1AAD5BA}"/>
              </a:ext>
            </a:extLst>
          </p:cNvPr>
          <p:cNvSpPr>
            <a:spLocks noGrp="1"/>
          </p:cNvSpPr>
          <p:nvPr>
            <p:ph type="title"/>
          </p:nvPr>
        </p:nvSpPr>
        <p:spPr>
          <a:xfrm>
            <a:off x="609600" y="274638"/>
            <a:ext cx="10972800" cy="1096962"/>
          </a:xfrm>
        </p:spPr>
        <p:txBody>
          <a:bodyPr/>
          <a:lstStyle/>
          <a:p>
            <a:r>
              <a:rPr lang="en-GB"/>
              <a:t>Click to edit Master title style</a:t>
            </a:r>
          </a:p>
        </p:txBody>
      </p:sp>
      <p:sp>
        <p:nvSpPr>
          <p:cNvPr id="3" name="Text Placeholder 2">
            <a:extLst>
              <a:ext uri="{FF2B5EF4-FFF2-40B4-BE49-F238E27FC236}">
                <a16:creationId xmlns:a16="http://schemas.microsoft.com/office/drawing/2014/main" id="{CD93949E-26D1-ABBF-A21A-E058EB12AA91}"/>
              </a:ext>
            </a:extLst>
          </p:cNvPr>
          <p:cNvSpPr>
            <a:spLocks noGrp="1"/>
          </p:cNvSpPr>
          <p:nvPr>
            <p:ph type="body" sz="half" idx="1"/>
          </p:nvPr>
        </p:nvSpPr>
        <p:spPr>
          <a:xfrm>
            <a:off x="609600" y="1447800"/>
            <a:ext cx="10972800" cy="236220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E74100A0-67B0-28ED-9227-3A340B504B77}"/>
              </a:ext>
            </a:extLst>
          </p:cNvPr>
          <p:cNvSpPr>
            <a:spLocks noGrp="1"/>
          </p:cNvSpPr>
          <p:nvPr>
            <p:ph sz="half" idx="2"/>
          </p:nvPr>
        </p:nvSpPr>
        <p:spPr>
          <a:xfrm>
            <a:off x="609600" y="3962400"/>
            <a:ext cx="10972800" cy="236220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Footer Placeholder 4">
            <a:extLst>
              <a:ext uri="{FF2B5EF4-FFF2-40B4-BE49-F238E27FC236}">
                <a16:creationId xmlns:a16="http://schemas.microsoft.com/office/drawing/2014/main" id="{4510CFED-2152-469C-087D-1491BDFE70DF}"/>
              </a:ext>
            </a:extLst>
          </p:cNvPr>
          <p:cNvSpPr>
            <a:spLocks noGrp="1"/>
          </p:cNvSpPr>
          <p:nvPr>
            <p:ph type="ftr" sz="quarter" idx="10"/>
          </p:nvPr>
        </p:nvSpPr>
        <p:spPr>
          <a:xfrm>
            <a:off x="1320800" y="6477001"/>
            <a:ext cx="4267200" cy="244475"/>
          </a:xfrm>
        </p:spPr>
        <p:txBody>
          <a:bodyPr/>
          <a:lstStyle>
            <a:lvl1pPr>
              <a:defRPr/>
            </a:lvl1pPr>
          </a:lstStyle>
          <a:p>
            <a:r>
              <a:rPr lang="en-US" altLang="en-US"/>
              <a:t>Updated Stuart Anderson from (c) 2007 Mauro Pezzè &amp; Michal Young</a:t>
            </a:r>
          </a:p>
        </p:txBody>
      </p:sp>
      <p:sp>
        <p:nvSpPr>
          <p:cNvPr id="6" name="Slide Number Placeholder 5">
            <a:extLst>
              <a:ext uri="{FF2B5EF4-FFF2-40B4-BE49-F238E27FC236}">
                <a16:creationId xmlns:a16="http://schemas.microsoft.com/office/drawing/2014/main" id="{EC3E4F7B-4DBC-C6EC-72D8-778C3C0AC2DD}"/>
              </a:ext>
            </a:extLst>
          </p:cNvPr>
          <p:cNvSpPr>
            <a:spLocks noGrp="1"/>
          </p:cNvSpPr>
          <p:nvPr>
            <p:ph type="sldNum" sz="quarter" idx="11"/>
          </p:nvPr>
        </p:nvSpPr>
        <p:spPr>
          <a:xfrm>
            <a:off x="8940800" y="6477001"/>
            <a:ext cx="2844800" cy="244475"/>
          </a:xfrm>
        </p:spPr>
        <p:txBody>
          <a:bodyPr/>
          <a:lstStyle>
            <a:lvl1pPr>
              <a:defRPr/>
            </a:lvl1pPr>
          </a:lstStyle>
          <a:p>
            <a:r>
              <a:rPr lang="en-US" altLang="en-US"/>
              <a:t> Ch 11, slide </a:t>
            </a:r>
            <a:fld id="{9F3C790E-0B99-744F-A2F9-5A58FA45ADF4}" type="slidenum">
              <a:rPr lang="en-US" altLang="en-US"/>
              <a:pPr/>
              <a:t>‹#›</a:t>
            </a:fld>
            <a:endParaRPr lang="en-US" altLang="en-US"/>
          </a:p>
        </p:txBody>
      </p:sp>
    </p:spTree>
    <p:extLst>
      <p:ext uri="{BB962C8B-B14F-4D97-AF65-F5344CB8AC3E}">
        <p14:creationId xmlns:p14="http://schemas.microsoft.com/office/powerpoint/2010/main" val="22555747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00955F-6890-867C-6778-A3A8E7D84526}"/>
              </a:ext>
            </a:extLst>
          </p:cNvPr>
          <p:cNvSpPr>
            <a:spLocks noGrp="1"/>
          </p:cNvSpPr>
          <p:nvPr>
            <p:ph type="title"/>
          </p:nvPr>
        </p:nvSpPr>
        <p:spPr>
          <a:xfrm>
            <a:off x="609600" y="274638"/>
            <a:ext cx="10972800" cy="1096962"/>
          </a:xfrm>
        </p:spPr>
        <p:txBody>
          <a:bodyPr/>
          <a:lstStyle/>
          <a:p>
            <a:r>
              <a:rPr lang="en-GB"/>
              <a:t>Click to edit Master title style</a:t>
            </a:r>
          </a:p>
        </p:txBody>
      </p:sp>
      <p:sp>
        <p:nvSpPr>
          <p:cNvPr id="3" name="Table Placeholder 2">
            <a:extLst>
              <a:ext uri="{FF2B5EF4-FFF2-40B4-BE49-F238E27FC236}">
                <a16:creationId xmlns:a16="http://schemas.microsoft.com/office/drawing/2014/main" id="{57B7EBDD-A04D-F5AB-512B-741A80DEC6F6}"/>
              </a:ext>
            </a:extLst>
          </p:cNvPr>
          <p:cNvSpPr>
            <a:spLocks noGrp="1"/>
          </p:cNvSpPr>
          <p:nvPr>
            <p:ph type="tbl" idx="1"/>
          </p:nvPr>
        </p:nvSpPr>
        <p:spPr>
          <a:xfrm>
            <a:off x="609600" y="1447800"/>
            <a:ext cx="10972800" cy="4876800"/>
          </a:xfrm>
        </p:spPr>
        <p:txBody>
          <a:bodyPr/>
          <a:lstStyle/>
          <a:p>
            <a:endParaRPr lang="en-GB"/>
          </a:p>
        </p:txBody>
      </p:sp>
      <p:sp>
        <p:nvSpPr>
          <p:cNvPr id="4" name="Footer Placeholder 3">
            <a:extLst>
              <a:ext uri="{FF2B5EF4-FFF2-40B4-BE49-F238E27FC236}">
                <a16:creationId xmlns:a16="http://schemas.microsoft.com/office/drawing/2014/main" id="{399E0DCD-6EA5-DA1D-6D39-428208ACA0F3}"/>
              </a:ext>
            </a:extLst>
          </p:cNvPr>
          <p:cNvSpPr>
            <a:spLocks noGrp="1"/>
          </p:cNvSpPr>
          <p:nvPr>
            <p:ph type="ftr" sz="quarter" idx="10"/>
          </p:nvPr>
        </p:nvSpPr>
        <p:spPr>
          <a:xfrm>
            <a:off x="1320800" y="6477001"/>
            <a:ext cx="4267200" cy="244475"/>
          </a:xfrm>
        </p:spPr>
        <p:txBody>
          <a:bodyPr/>
          <a:lstStyle>
            <a:lvl1pPr>
              <a:defRPr/>
            </a:lvl1pPr>
          </a:lstStyle>
          <a:p>
            <a:r>
              <a:rPr lang="en-US" altLang="en-US"/>
              <a:t>Updated Stuart Anderson from (c) 2007 Mauro Pezzè &amp; Michal Young</a:t>
            </a:r>
          </a:p>
        </p:txBody>
      </p:sp>
      <p:sp>
        <p:nvSpPr>
          <p:cNvPr id="5" name="Slide Number Placeholder 4">
            <a:extLst>
              <a:ext uri="{FF2B5EF4-FFF2-40B4-BE49-F238E27FC236}">
                <a16:creationId xmlns:a16="http://schemas.microsoft.com/office/drawing/2014/main" id="{FE8A0052-B3F9-EB4A-5575-F83D18F930C9}"/>
              </a:ext>
            </a:extLst>
          </p:cNvPr>
          <p:cNvSpPr>
            <a:spLocks noGrp="1"/>
          </p:cNvSpPr>
          <p:nvPr>
            <p:ph type="sldNum" sz="quarter" idx="11"/>
          </p:nvPr>
        </p:nvSpPr>
        <p:spPr>
          <a:xfrm>
            <a:off x="8940800" y="6477001"/>
            <a:ext cx="2844800" cy="244475"/>
          </a:xfrm>
        </p:spPr>
        <p:txBody>
          <a:bodyPr/>
          <a:lstStyle>
            <a:lvl1pPr>
              <a:defRPr/>
            </a:lvl1pPr>
          </a:lstStyle>
          <a:p>
            <a:r>
              <a:rPr lang="en-US" altLang="en-US"/>
              <a:t> Ch 11, slide </a:t>
            </a:r>
            <a:fld id="{0B90A957-6BF1-8643-B34D-7C0BCC8C960F}" type="slidenum">
              <a:rPr lang="en-US" altLang="en-US"/>
              <a:pPr/>
              <a:t>‹#›</a:t>
            </a:fld>
            <a:endParaRPr lang="en-US" altLang="en-US"/>
          </a:p>
        </p:txBody>
      </p:sp>
    </p:spTree>
    <p:extLst>
      <p:ext uri="{BB962C8B-B14F-4D97-AF65-F5344CB8AC3E}">
        <p14:creationId xmlns:p14="http://schemas.microsoft.com/office/powerpoint/2010/main" val="3799058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16CFC257-228E-A94B-B85B-867F3BE7C800}" type="datetime1">
              <a:rPr lang="en-GB" smtClean="0"/>
              <a:t>23/10/2022</a:t>
            </a:fld>
            <a:endParaRPr lang="en-US" dirty="0"/>
          </a:p>
        </p:txBody>
      </p:sp>
      <p:sp>
        <p:nvSpPr>
          <p:cNvPr id="5" name="Footer Placeholder 4"/>
          <p:cNvSpPr>
            <a:spLocks noGrp="1"/>
          </p:cNvSpPr>
          <p:nvPr>
            <p:ph type="ftr" sz="quarter" idx="11"/>
          </p:nvPr>
        </p:nvSpPr>
        <p:spPr>
          <a:xfrm>
            <a:off x="3809864" y="6361596"/>
            <a:ext cx="4572000" cy="365125"/>
          </a:xfrm>
        </p:spPr>
        <p:txBody>
          <a:bodyPr/>
          <a:lstStyle/>
          <a:p>
            <a:r>
              <a:rPr lang="en-US" altLang="en-US" dirty="0"/>
              <a:t>Updated Stuart Anderson from (c) 2007 Mauro </a:t>
            </a:r>
            <a:r>
              <a:rPr lang="en-US" altLang="en-US" dirty="0" err="1"/>
              <a:t>Pezzè</a:t>
            </a:r>
            <a:r>
              <a:rPr lang="en-US" altLang="en-US" dirty="0"/>
              <a:t> &amp; Michal Young</a:t>
            </a:r>
          </a:p>
        </p:txBody>
      </p:sp>
      <p:sp>
        <p:nvSpPr>
          <p:cNvPr id="6" name="Slide Number Placeholder 5"/>
          <p:cNvSpPr>
            <a:spLocks noGrp="1"/>
          </p:cNvSpPr>
          <p:nvPr>
            <p:ph type="sldNum" sz="quarter" idx="12"/>
          </p:nvPr>
        </p:nvSpPr>
        <p:spPr/>
        <p:txBody>
          <a:bodyPr/>
          <a:lstStyle/>
          <a:p>
            <a:r>
              <a:rPr lang="en-US" altLang="en-US"/>
              <a:t> Ch 11, slide </a:t>
            </a:r>
            <a:fld id="{51AF1B46-D025-F64F-B20F-2AE0800500BD}" type="slidenum">
              <a:rPr lang="en-US" altLang="en-US" smtClean="0"/>
              <a:pPr/>
              <a:t>‹#›</a:t>
            </a:fld>
            <a:endParaRPr lang="en-US" altLang="en-US"/>
          </a:p>
        </p:txBody>
      </p:sp>
    </p:spTree>
    <p:extLst>
      <p:ext uri="{BB962C8B-B14F-4D97-AF65-F5344CB8AC3E}">
        <p14:creationId xmlns:p14="http://schemas.microsoft.com/office/powerpoint/2010/main" val="31176478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DA5B5297-8221-2340-98C5-B2F6CE117763}" type="datetime1">
              <a:rPr lang="en-GB" smtClean="0"/>
              <a:t>23/10/2022</a:t>
            </a:fld>
            <a:endParaRPr lang="en-US" dirty="0"/>
          </a:p>
        </p:txBody>
      </p:sp>
      <p:sp>
        <p:nvSpPr>
          <p:cNvPr id="5" name="Footer Placeholder 4"/>
          <p:cNvSpPr>
            <a:spLocks noGrp="1"/>
          </p:cNvSpPr>
          <p:nvPr>
            <p:ph type="ftr" sz="quarter" idx="11"/>
          </p:nvPr>
        </p:nvSpPr>
        <p:spPr/>
        <p:txBody>
          <a:bodyPr/>
          <a:lstStyle/>
          <a:p>
            <a:r>
              <a:rPr lang="en-US" altLang="en-US"/>
              <a:t>Updated Stuart Anderson from (c) 2007 Mauro Pezzè &amp; Michal Young</a:t>
            </a:r>
          </a:p>
        </p:txBody>
      </p:sp>
      <p:sp>
        <p:nvSpPr>
          <p:cNvPr id="6" name="Slide Number Placeholder 5"/>
          <p:cNvSpPr>
            <a:spLocks noGrp="1"/>
          </p:cNvSpPr>
          <p:nvPr>
            <p:ph type="sldNum" sz="quarter" idx="12"/>
          </p:nvPr>
        </p:nvSpPr>
        <p:spPr/>
        <p:txBody>
          <a:bodyPr/>
          <a:lstStyle/>
          <a:p>
            <a:r>
              <a:rPr lang="en-US" altLang="en-US"/>
              <a:t> Ch 11, slide </a:t>
            </a:r>
            <a:fld id="{DD493A60-007B-D548-BBD2-B59DD2A43CA6}" type="slidenum">
              <a:rPr lang="en-US" altLang="en-US" smtClean="0"/>
              <a:pPr/>
              <a:t>‹#›</a:t>
            </a:fld>
            <a:endParaRPr lang="en-US" altLang="en-US"/>
          </a:p>
        </p:txBody>
      </p:sp>
    </p:spTree>
    <p:extLst>
      <p:ext uri="{BB962C8B-B14F-4D97-AF65-F5344CB8AC3E}">
        <p14:creationId xmlns:p14="http://schemas.microsoft.com/office/powerpoint/2010/main" val="22664098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ED6A63C2-A03B-594A-B329-6152A54474DB}" type="datetime1">
              <a:rPr lang="en-GB" smtClean="0"/>
              <a:t>23/10/2022</a:t>
            </a:fld>
            <a:endParaRPr lang="en-US" dirty="0"/>
          </a:p>
        </p:txBody>
      </p:sp>
      <p:sp>
        <p:nvSpPr>
          <p:cNvPr id="6" name="Footer Placeholder 5"/>
          <p:cNvSpPr>
            <a:spLocks noGrp="1"/>
          </p:cNvSpPr>
          <p:nvPr>
            <p:ph type="ftr" sz="quarter" idx="11"/>
          </p:nvPr>
        </p:nvSpPr>
        <p:spPr/>
        <p:txBody>
          <a:bodyPr/>
          <a:lstStyle/>
          <a:p>
            <a:r>
              <a:rPr lang="en-US" altLang="en-US"/>
              <a:t>Updated Stuart Anderson from (c) 2007 Mauro Pezzè &amp; Michal Young</a:t>
            </a:r>
          </a:p>
        </p:txBody>
      </p:sp>
      <p:sp>
        <p:nvSpPr>
          <p:cNvPr id="7" name="Slide Number Placeholder 6"/>
          <p:cNvSpPr>
            <a:spLocks noGrp="1"/>
          </p:cNvSpPr>
          <p:nvPr>
            <p:ph type="sldNum" sz="quarter" idx="12"/>
          </p:nvPr>
        </p:nvSpPr>
        <p:spPr/>
        <p:txBody>
          <a:bodyPr/>
          <a:lstStyle/>
          <a:p>
            <a:r>
              <a:rPr lang="en-US" altLang="en-US"/>
              <a:t> Ch 11, slide </a:t>
            </a:r>
            <a:fld id="{D571E6C7-3FB3-A54B-9F83-9F0D1A0D9BC7}" type="slidenum">
              <a:rPr lang="en-US" altLang="en-US" smtClean="0"/>
              <a:pPr/>
              <a:t>‹#›</a:t>
            </a:fld>
            <a:endParaRPr lang="en-US" altLang="en-US"/>
          </a:p>
        </p:txBody>
      </p:sp>
    </p:spTree>
    <p:extLst>
      <p:ext uri="{BB962C8B-B14F-4D97-AF65-F5344CB8AC3E}">
        <p14:creationId xmlns:p14="http://schemas.microsoft.com/office/powerpoint/2010/main" val="8024760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557AF028-F264-344D-9DED-2C3020027317}" type="datetime1">
              <a:rPr lang="en-GB" smtClean="0"/>
              <a:t>23/10/2022</a:t>
            </a:fld>
            <a:endParaRPr lang="en-US" dirty="0"/>
          </a:p>
        </p:txBody>
      </p:sp>
      <p:sp>
        <p:nvSpPr>
          <p:cNvPr id="8" name="Footer Placeholder 7"/>
          <p:cNvSpPr>
            <a:spLocks noGrp="1"/>
          </p:cNvSpPr>
          <p:nvPr>
            <p:ph type="ftr" sz="quarter" idx="11"/>
          </p:nvPr>
        </p:nvSpPr>
        <p:spPr/>
        <p:txBody>
          <a:bodyPr/>
          <a:lstStyle/>
          <a:p>
            <a:r>
              <a:rPr lang="en-US" altLang="en-US"/>
              <a:t>Updated Stuart Anderson from (c) 2007 Mauro Pezzè &amp; Michal Young</a:t>
            </a:r>
          </a:p>
        </p:txBody>
      </p:sp>
      <p:sp>
        <p:nvSpPr>
          <p:cNvPr id="9" name="Slide Number Placeholder 8"/>
          <p:cNvSpPr>
            <a:spLocks noGrp="1"/>
          </p:cNvSpPr>
          <p:nvPr>
            <p:ph type="sldNum" sz="quarter" idx="12"/>
          </p:nvPr>
        </p:nvSpPr>
        <p:spPr/>
        <p:txBody>
          <a:bodyPr/>
          <a:lstStyle/>
          <a:p>
            <a:r>
              <a:rPr lang="en-US" altLang="en-US"/>
              <a:t> Ch 11, slide </a:t>
            </a:r>
            <a:fld id="{96D921F3-F425-B045-A264-8947556F05CD}" type="slidenum">
              <a:rPr lang="en-US" altLang="en-US" smtClean="0"/>
              <a:pPr/>
              <a:t>‹#›</a:t>
            </a:fld>
            <a:endParaRPr lang="en-US" altLang="en-US"/>
          </a:p>
        </p:txBody>
      </p:sp>
    </p:spTree>
    <p:extLst>
      <p:ext uri="{BB962C8B-B14F-4D97-AF65-F5344CB8AC3E}">
        <p14:creationId xmlns:p14="http://schemas.microsoft.com/office/powerpoint/2010/main" val="1028702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E1766D54-588B-9542-B497-419F8CDBAE9E}" type="datetime1">
              <a:rPr lang="en-GB" smtClean="0"/>
              <a:t>23/10/2022</a:t>
            </a:fld>
            <a:endParaRPr lang="en-US" dirty="0"/>
          </a:p>
        </p:txBody>
      </p:sp>
      <p:sp>
        <p:nvSpPr>
          <p:cNvPr id="4" name="Footer Placeholder 3"/>
          <p:cNvSpPr>
            <a:spLocks noGrp="1"/>
          </p:cNvSpPr>
          <p:nvPr>
            <p:ph type="ftr" sz="quarter" idx="11"/>
          </p:nvPr>
        </p:nvSpPr>
        <p:spPr/>
        <p:txBody>
          <a:bodyPr/>
          <a:lstStyle/>
          <a:p>
            <a:r>
              <a:rPr lang="en-US" altLang="en-US"/>
              <a:t>Updated Stuart Anderson from (c) 2007 Mauro Pezzè &amp; Michal Young</a:t>
            </a:r>
          </a:p>
        </p:txBody>
      </p:sp>
      <p:sp>
        <p:nvSpPr>
          <p:cNvPr id="5" name="Slide Number Placeholder 4"/>
          <p:cNvSpPr>
            <a:spLocks noGrp="1"/>
          </p:cNvSpPr>
          <p:nvPr>
            <p:ph type="sldNum" sz="quarter" idx="12"/>
          </p:nvPr>
        </p:nvSpPr>
        <p:spPr/>
        <p:txBody>
          <a:bodyPr/>
          <a:lstStyle/>
          <a:p>
            <a:r>
              <a:rPr lang="en-US" altLang="en-US"/>
              <a:t> Ch 11, slide </a:t>
            </a:r>
            <a:fld id="{EA21A22F-52B8-0B40-B8C5-E4E4DB9DFD03}" type="slidenum">
              <a:rPr lang="en-US" altLang="en-US" smtClean="0"/>
              <a:pPr/>
              <a:t>‹#›</a:t>
            </a:fld>
            <a:endParaRPr lang="en-US" altLang="en-US"/>
          </a:p>
        </p:txBody>
      </p:sp>
    </p:spTree>
    <p:extLst>
      <p:ext uri="{BB962C8B-B14F-4D97-AF65-F5344CB8AC3E}">
        <p14:creationId xmlns:p14="http://schemas.microsoft.com/office/powerpoint/2010/main" val="32960708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C49CAD1-7299-BF40-9913-7F609C72251F}" type="datetime1">
              <a:rPr lang="en-GB" smtClean="0"/>
              <a:t>23/10/2022</a:t>
            </a:fld>
            <a:endParaRPr lang="en-US" dirty="0"/>
          </a:p>
        </p:txBody>
      </p:sp>
      <p:sp>
        <p:nvSpPr>
          <p:cNvPr id="3" name="Footer Placeholder 2"/>
          <p:cNvSpPr>
            <a:spLocks noGrp="1"/>
          </p:cNvSpPr>
          <p:nvPr>
            <p:ph type="ftr" sz="quarter" idx="11"/>
          </p:nvPr>
        </p:nvSpPr>
        <p:spPr/>
        <p:txBody>
          <a:bodyPr/>
          <a:lstStyle/>
          <a:p>
            <a:r>
              <a:rPr lang="en-US" altLang="en-US"/>
              <a:t>Updated Stuart Anderson from (c) 2007 Mauro Pezzè &amp; Michal Young</a:t>
            </a:r>
          </a:p>
        </p:txBody>
      </p:sp>
      <p:sp>
        <p:nvSpPr>
          <p:cNvPr id="4" name="Slide Number Placeholder 3"/>
          <p:cNvSpPr>
            <a:spLocks noGrp="1"/>
          </p:cNvSpPr>
          <p:nvPr>
            <p:ph type="sldNum" sz="quarter" idx="12"/>
          </p:nvPr>
        </p:nvSpPr>
        <p:spPr/>
        <p:txBody>
          <a:bodyPr/>
          <a:lstStyle/>
          <a:p>
            <a:r>
              <a:rPr lang="en-US" altLang="en-US"/>
              <a:t> Ch 11, slide </a:t>
            </a:r>
            <a:fld id="{B1B41258-AD04-7441-A6B4-DDCA53B535C4}" type="slidenum">
              <a:rPr lang="en-US" altLang="en-US" smtClean="0"/>
              <a:pPr/>
              <a:t>‹#›</a:t>
            </a:fld>
            <a:endParaRPr lang="en-US" altLang="en-US"/>
          </a:p>
        </p:txBody>
      </p:sp>
    </p:spTree>
    <p:extLst>
      <p:ext uri="{BB962C8B-B14F-4D97-AF65-F5344CB8AC3E}">
        <p14:creationId xmlns:p14="http://schemas.microsoft.com/office/powerpoint/2010/main" val="36250468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5153D383-87AE-9546-841D-8317CBB44682}" type="datetime1">
              <a:rPr lang="en-GB" smtClean="0"/>
              <a:t>23/10/2022</a:t>
            </a:fld>
            <a:endParaRPr lang="en-US" dirty="0"/>
          </a:p>
        </p:txBody>
      </p:sp>
      <p:sp>
        <p:nvSpPr>
          <p:cNvPr id="6" name="Footer Placeholder 5"/>
          <p:cNvSpPr>
            <a:spLocks noGrp="1"/>
          </p:cNvSpPr>
          <p:nvPr>
            <p:ph type="ftr" sz="quarter" idx="11"/>
          </p:nvPr>
        </p:nvSpPr>
        <p:spPr/>
        <p:txBody>
          <a:bodyPr/>
          <a:lstStyle/>
          <a:p>
            <a:r>
              <a:rPr lang="en-US" altLang="en-US"/>
              <a:t>Updated Stuart Anderson from (c) 2007 Mauro Pezzè &amp; Michal Young</a:t>
            </a:r>
          </a:p>
        </p:txBody>
      </p:sp>
      <p:sp>
        <p:nvSpPr>
          <p:cNvPr id="7" name="Slide Number Placeholder 6"/>
          <p:cNvSpPr>
            <a:spLocks noGrp="1"/>
          </p:cNvSpPr>
          <p:nvPr>
            <p:ph type="sldNum" sz="quarter" idx="12"/>
          </p:nvPr>
        </p:nvSpPr>
        <p:spPr/>
        <p:txBody>
          <a:bodyPr/>
          <a:lstStyle/>
          <a:p>
            <a:r>
              <a:rPr lang="en-US" altLang="en-US"/>
              <a:t> Ch 11, slide </a:t>
            </a:r>
            <a:fld id="{AA1A8342-52B5-1F44-BFEB-A62FF55D9B9B}" type="slidenum">
              <a:rPr lang="en-US" altLang="en-US" smtClean="0"/>
              <a:pPr/>
              <a:t>‹#›</a:t>
            </a:fld>
            <a:endParaRPr lang="en-US" altLang="en-US"/>
          </a:p>
        </p:txBody>
      </p:sp>
    </p:spTree>
    <p:extLst>
      <p:ext uri="{BB962C8B-B14F-4D97-AF65-F5344CB8AC3E}">
        <p14:creationId xmlns:p14="http://schemas.microsoft.com/office/powerpoint/2010/main" val="13582354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601385E1-A50D-7A4C-BDA0-CF5665711FD5}" type="datetime1">
              <a:rPr lang="en-GB" smtClean="0"/>
              <a:t>23/10/2022</a:t>
            </a:fld>
            <a:endParaRPr lang="en-US" dirty="0"/>
          </a:p>
        </p:txBody>
      </p:sp>
      <p:sp>
        <p:nvSpPr>
          <p:cNvPr id="6" name="Footer Placeholder 5"/>
          <p:cNvSpPr>
            <a:spLocks noGrp="1"/>
          </p:cNvSpPr>
          <p:nvPr>
            <p:ph type="ftr" sz="quarter" idx="11"/>
          </p:nvPr>
        </p:nvSpPr>
        <p:spPr/>
        <p:txBody>
          <a:bodyPr/>
          <a:lstStyle/>
          <a:p>
            <a:r>
              <a:rPr lang="en-US" altLang="en-US"/>
              <a:t>Updated Stuart Anderson from (c) 2007 Mauro Pezzè &amp; Michal Young</a:t>
            </a:r>
          </a:p>
        </p:txBody>
      </p:sp>
      <p:sp>
        <p:nvSpPr>
          <p:cNvPr id="7" name="Slide Number Placeholder 6"/>
          <p:cNvSpPr>
            <a:spLocks noGrp="1"/>
          </p:cNvSpPr>
          <p:nvPr>
            <p:ph type="sldNum" sz="quarter" idx="12"/>
          </p:nvPr>
        </p:nvSpPr>
        <p:spPr/>
        <p:txBody>
          <a:bodyPr/>
          <a:lstStyle/>
          <a:p>
            <a:r>
              <a:rPr lang="en-US" altLang="en-US"/>
              <a:t> Ch 11, slide </a:t>
            </a:r>
            <a:fld id="{C22EB99D-570C-6A48-8BFE-883A5C0E557F}" type="slidenum">
              <a:rPr lang="en-US" altLang="en-US" smtClean="0"/>
              <a:pPr/>
              <a:t>‹#›</a:t>
            </a:fld>
            <a:endParaRPr lang="en-US" altLang="en-US"/>
          </a:p>
        </p:txBody>
      </p:sp>
    </p:spTree>
    <p:extLst>
      <p:ext uri="{BB962C8B-B14F-4D97-AF65-F5344CB8AC3E}">
        <p14:creationId xmlns:p14="http://schemas.microsoft.com/office/powerpoint/2010/main" val="9921913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40AF9E7-8996-8346-9166-930C62F84493}" type="datetime1">
              <a:rPr lang="en-GB" smtClean="0"/>
              <a:t>23/10/2022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ltLang="en-US"/>
              <a:t>Updated Stuart Anderson from (c) 2007 Mauro Pezzè &amp; Michal Young</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r>
              <a:rPr lang="en-US" altLang="en-US"/>
              <a:t> Ch 11, slide </a:t>
            </a:r>
            <a:fld id="{E7CA0ACC-B84B-9045-BDB6-7DD7B5B30BB6}" type="slidenum">
              <a:rPr lang="en-US" altLang="en-US" smtClean="0"/>
              <a:pPr/>
              <a:t>‹#›</a:t>
            </a:fld>
            <a:endParaRPr lang="en-US" altLang="en-US"/>
          </a:p>
        </p:txBody>
      </p:sp>
    </p:spTree>
    <p:extLst>
      <p:ext uri="{BB962C8B-B14F-4D97-AF65-F5344CB8AC3E}">
        <p14:creationId xmlns:p14="http://schemas.microsoft.com/office/powerpoint/2010/main" val="1796484661"/>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 name="Rectangle 10">
            <a:extLst>
              <a:ext uri="{FF2B5EF4-FFF2-40B4-BE49-F238E27FC236}">
                <a16:creationId xmlns:a16="http://schemas.microsoft.com/office/drawing/2014/main" id="{E989CD29-25A3-09A0-499A-262C194F1CF4}"/>
              </a:ext>
            </a:extLst>
          </p:cNvPr>
          <p:cNvSpPr>
            <a:spLocks noGrp="1" noChangeArrowheads="1"/>
          </p:cNvSpPr>
          <p:nvPr>
            <p:ph type="ctrTitle"/>
          </p:nvPr>
        </p:nvSpPr>
        <p:spPr>
          <a:xfrm>
            <a:off x="2209800" y="2130426"/>
            <a:ext cx="7772400" cy="1470025"/>
          </a:xfrm>
        </p:spPr>
        <p:txBody>
          <a:bodyPr anchor="ctr"/>
          <a:lstStyle/>
          <a:p>
            <a:r>
              <a:rPr lang="it-IT" altLang="en-US" sz="3600"/>
              <a:t>Combinatorial testing</a:t>
            </a:r>
            <a:endParaRPr lang="en-US" altLang="en-US" sz="3600"/>
          </a:p>
        </p:txBody>
      </p:sp>
      <p:sp>
        <p:nvSpPr>
          <p:cNvPr id="2059" name="Rectangle 11">
            <a:extLst>
              <a:ext uri="{FF2B5EF4-FFF2-40B4-BE49-F238E27FC236}">
                <a16:creationId xmlns:a16="http://schemas.microsoft.com/office/drawing/2014/main" id="{E225CA49-89E1-2833-F67C-18F36EDF78EB}"/>
              </a:ext>
            </a:extLst>
          </p:cNvPr>
          <p:cNvSpPr>
            <a:spLocks noGrp="1" noChangeArrowheads="1"/>
          </p:cNvSpPr>
          <p:nvPr>
            <p:ph type="subTitle" idx="1"/>
          </p:nvPr>
        </p:nvSpPr>
        <p:spPr>
          <a:xfrm>
            <a:off x="2895600" y="3886200"/>
            <a:ext cx="6400800" cy="1752600"/>
          </a:xfrm>
        </p:spPr>
        <p:txBody>
          <a:bodyPr/>
          <a:lstStyle/>
          <a:p>
            <a:endParaRPr lang="it-IT" altLang="en-US" sz="2800"/>
          </a:p>
        </p:txBody>
      </p:sp>
      <p:sp>
        <p:nvSpPr>
          <p:cNvPr id="2" name="Footer Placeholder 3">
            <a:extLst>
              <a:ext uri="{FF2B5EF4-FFF2-40B4-BE49-F238E27FC236}">
                <a16:creationId xmlns:a16="http://schemas.microsoft.com/office/drawing/2014/main" id="{A4D1E010-CAA0-37ED-FD67-9175A019CF89}"/>
              </a:ext>
            </a:extLst>
          </p:cNvPr>
          <p:cNvSpPr>
            <a:spLocks noGrp="1"/>
          </p:cNvSpPr>
          <p:nvPr>
            <p:ph type="ftr" sz="quarter" idx="11"/>
          </p:nvPr>
        </p:nvSpPr>
        <p:spPr/>
        <p:txBody>
          <a:bodyPr/>
          <a:lstStyle/>
          <a:p>
            <a:r>
              <a:rPr lang="en-US" altLang="en-US"/>
              <a:t>Updated Stuart Anderson from (c) 2007 Mauro Pezzè &amp; Michal Young</a:t>
            </a:r>
          </a:p>
        </p:txBody>
      </p:sp>
      <p:sp>
        <p:nvSpPr>
          <p:cNvPr id="3" name="Slide Number Placeholder 4">
            <a:extLst>
              <a:ext uri="{FF2B5EF4-FFF2-40B4-BE49-F238E27FC236}">
                <a16:creationId xmlns:a16="http://schemas.microsoft.com/office/drawing/2014/main" id="{47E635EE-D064-9C18-73C8-A944A2CAAAD5}"/>
              </a:ext>
            </a:extLst>
          </p:cNvPr>
          <p:cNvSpPr>
            <a:spLocks noGrp="1"/>
          </p:cNvSpPr>
          <p:nvPr>
            <p:ph type="sldNum" sz="quarter" idx="12"/>
          </p:nvPr>
        </p:nvSpPr>
        <p:spPr/>
        <p:txBody>
          <a:bodyPr/>
          <a:lstStyle/>
          <a:p>
            <a:r>
              <a:rPr lang="en-US" altLang="en-US"/>
              <a:t> Ch 11, slide </a:t>
            </a:r>
            <a:fld id="{A282A4FF-8C7A-D54B-8DA0-27080E73DEBF}" type="slidenum">
              <a:rPr lang="en-US" altLang="en-US"/>
              <a:pPr/>
              <a:t>1</a:t>
            </a:fld>
            <a:endParaRPr lang="en-US" altLang="en-US"/>
          </a:p>
        </p:txBody>
      </p:sp>
      <p:sp>
        <p:nvSpPr>
          <p:cNvPr id="4" name="Date Placeholder 3">
            <a:extLst>
              <a:ext uri="{FF2B5EF4-FFF2-40B4-BE49-F238E27FC236}">
                <a16:creationId xmlns:a16="http://schemas.microsoft.com/office/drawing/2014/main" id="{B1044975-F64A-3BE9-8B25-FFB249CFE268}"/>
              </a:ext>
            </a:extLst>
          </p:cNvPr>
          <p:cNvSpPr>
            <a:spLocks noGrp="1"/>
          </p:cNvSpPr>
          <p:nvPr>
            <p:ph type="dt" sz="half" idx="10"/>
          </p:nvPr>
        </p:nvSpPr>
        <p:spPr/>
        <p:txBody>
          <a:bodyPr/>
          <a:lstStyle/>
          <a:p>
            <a:fld id="{5C7E0858-9AD7-AE41-A2D6-35AAA7AF6554}" type="datetime1">
              <a:rPr lang="en-GB" smtClean="0"/>
              <a:t>23/10/2022</a:t>
            </a:fld>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5092" name="Rectangle 4">
            <a:extLst>
              <a:ext uri="{FF2B5EF4-FFF2-40B4-BE49-F238E27FC236}">
                <a16:creationId xmlns:a16="http://schemas.microsoft.com/office/drawing/2014/main" id="{CDD0F11C-67B9-FCC3-B2D7-190ED2D2669C}"/>
              </a:ext>
            </a:extLst>
          </p:cNvPr>
          <p:cNvSpPr>
            <a:spLocks noGrp="1" noChangeArrowheads="1"/>
          </p:cNvSpPr>
          <p:nvPr>
            <p:ph type="title"/>
          </p:nvPr>
        </p:nvSpPr>
        <p:spPr>
          <a:xfrm>
            <a:off x="1981200" y="274638"/>
            <a:ext cx="8229600" cy="868362"/>
          </a:xfrm>
        </p:spPr>
        <p:txBody>
          <a:bodyPr/>
          <a:lstStyle/>
          <a:p>
            <a:r>
              <a:rPr lang="en-US" altLang="en-US" sz="3200"/>
              <a:t>Step 1: Identify independently testable units</a:t>
            </a:r>
          </a:p>
        </p:txBody>
      </p:sp>
      <p:sp>
        <p:nvSpPr>
          <p:cNvPr id="345093" name="Rectangle 5">
            <a:extLst>
              <a:ext uri="{FF2B5EF4-FFF2-40B4-BE49-F238E27FC236}">
                <a16:creationId xmlns:a16="http://schemas.microsoft.com/office/drawing/2014/main" id="{64EC1169-CA09-3E5C-A877-D409FDCDFF8C}"/>
              </a:ext>
            </a:extLst>
          </p:cNvPr>
          <p:cNvSpPr>
            <a:spLocks noGrp="1" noChangeArrowheads="1"/>
          </p:cNvSpPr>
          <p:nvPr>
            <p:ph idx="1"/>
          </p:nvPr>
        </p:nvSpPr>
        <p:spPr>
          <a:xfrm>
            <a:off x="1981200" y="1219200"/>
            <a:ext cx="8229600" cy="5105400"/>
          </a:xfrm>
        </p:spPr>
        <p:txBody>
          <a:bodyPr/>
          <a:lstStyle/>
          <a:p>
            <a:pPr>
              <a:buFontTx/>
              <a:buNone/>
            </a:pPr>
            <a:r>
              <a:rPr lang="en-US" altLang="en-US" sz="2400"/>
              <a:t>Parameter </a:t>
            </a:r>
            <a:r>
              <a:rPr lang="en-US" altLang="en-US" sz="2400" i="1"/>
              <a:t>Model</a:t>
            </a:r>
            <a:endParaRPr lang="en-US" altLang="en-US" sz="2400"/>
          </a:p>
          <a:p>
            <a:pPr lvl="1"/>
            <a:r>
              <a:rPr lang="en-US" altLang="en-US" sz="2000"/>
              <a:t>Model number</a:t>
            </a:r>
          </a:p>
          <a:p>
            <a:pPr lvl="1"/>
            <a:r>
              <a:rPr lang="en-US" altLang="en-US" sz="2000"/>
              <a:t>Number of required slots for selected model (#SMRS)</a:t>
            </a:r>
          </a:p>
          <a:p>
            <a:pPr lvl="1"/>
            <a:r>
              <a:rPr lang="en-US" altLang="en-US" sz="2000"/>
              <a:t>Number of optional slots for selected model (#SMOS)</a:t>
            </a:r>
          </a:p>
          <a:p>
            <a:pPr>
              <a:buFontTx/>
              <a:buNone/>
            </a:pPr>
            <a:r>
              <a:rPr lang="en-US" altLang="en-US" sz="2400"/>
              <a:t>Parameter </a:t>
            </a:r>
            <a:r>
              <a:rPr lang="en-US" altLang="en-US" sz="2400" i="1"/>
              <a:t>Components</a:t>
            </a:r>
          </a:p>
          <a:p>
            <a:pPr lvl="1"/>
            <a:r>
              <a:rPr lang="en-US" altLang="en-US" sz="2000"/>
              <a:t>Correspondence of selection with model slots</a:t>
            </a:r>
          </a:p>
          <a:p>
            <a:pPr lvl="1"/>
            <a:r>
              <a:rPr lang="en-US" altLang="en-US" sz="2000"/>
              <a:t>Number of required components with selection </a:t>
            </a:r>
            <a:r>
              <a:rPr lang="en-US" altLang="en-US" sz="2000">
                <a:sym typeface="Symbol" pitchFamily="2" charset="2"/>
              </a:rPr>
              <a:t> </a:t>
            </a:r>
            <a:r>
              <a:rPr lang="en-US" altLang="en-US" sz="2000"/>
              <a:t>empty</a:t>
            </a:r>
          </a:p>
          <a:p>
            <a:pPr lvl="1"/>
            <a:r>
              <a:rPr lang="en-US" altLang="en-US" sz="2000"/>
              <a:t>Required component selection</a:t>
            </a:r>
          </a:p>
          <a:p>
            <a:pPr lvl="1"/>
            <a:r>
              <a:rPr lang="en-US" altLang="en-US" sz="2000"/>
              <a:t>Number of optional components with selection </a:t>
            </a:r>
            <a:r>
              <a:rPr lang="en-US" altLang="en-US" sz="2000">
                <a:sym typeface="Symbol" pitchFamily="2" charset="2"/>
              </a:rPr>
              <a:t> </a:t>
            </a:r>
            <a:r>
              <a:rPr lang="en-US" altLang="en-US" sz="2000"/>
              <a:t>empty</a:t>
            </a:r>
          </a:p>
          <a:p>
            <a:pPr lvl="1"/>
            <a:r>
              <a:rPr lang="en-US" altLang="en-US" sz="2000"/>
              <a:t>Optional component selection</a:t>
            </a:r>
          </a:p>
          <a:p>
            <a:pPr>
              <a:buFontTx/>
              <a:buNone/>
            </a:pPr>
            <a:r>
              <a:rPr lang="en-US" altLang="en-US" sz="2400"/>
              <a:t>Environment element: </a:t>
            </a:r>
            <a:r>
              <a:rPr lang="en-US" altLang="en-US" sz="2400" i="1"/>
              <a:t>Product database</a:t>
            </a:r>
            <a:endParaRPr lang="en-US" altLang="en-US" sz="2400"/>
          </a:p>
          <a:p>
            <a:pPr lvl="1"/>
            <a:r>
              <a:rPr lang="en-US" altLang="en-US" sz="2000"/>
              <a:t>Number of models in database (#DBM)</a:t>
            </a:r>
          </a:p>
          <a:p>
            <a:pPr lvl="1"/>
            <a:r>
              <a:rPr lang="en-US" altLang="en-US" sz="2000"/>
              <a:t>Number of components in database (#DBC)</a:t>
            </a:r>
          </a:p>
        </p:txBody>
      </p:sp>
      <p:sp>
        <p:nvSpPr>
          <p:cNvPr id="2" name="Footer Placeholder 3">
            <a:extLst>
              <a:ext uri="{FF2B5EF4-FFF2-40B4-BE49-F238E27FC236}">
                <a16:creationId xmlns:a16="http://schemas.microsoft.com/office/drawing/2014/main" id="{E5F1B6BB-7BF4-7058-CCE2-8361D50EC739}"/>
              </a:ext>
            </a:extLst>
          </p:cNvPr>
          <p:cNvSpPr>
            <a:spLocks noGrp="1"/>
          </p:cNvSpPr>
          <p:nvPr>
            <p:ph type="ftr" sz="quarter" idx="11"/>
          </p:nvPr>
        </p:nvSpPr>
        <p:spPr/>
        <p:txBody>
          <a:bodyPr/>
          <a:lstStyle/>
          <a:p>
            <a:r>
              <a:rPr lang="en-US" altLang="en-US"/>
              <a:t>Updated Stuart Anderson from (c) 2007 Mauro Pezzè &amp; Michal Young</a:t>
            </a:r>
          </a:p>
        </p:txBody>
      </p:sp>
      <p:sp>
        <p:nvSpPr>
          <p:cNvPr id="3" name="Slide Number Placeholder 4">
            <a:extLst>
              <a:ext uri="{FF2B5EF4-FFF2-40B4-BE49-F238E27FC236}">
                <a16:creationId xmlns:a16="http://schemas.microsoft.com/office/drawing/2014/main" id="{CA95C6DE-53A9-1225-EEA2-17B49CA52782}"/>
              </a:ext>
            </a:extLst>
          </p:cNvPr>
          <p:cNvSpPr>
            <a:spLocks noGrp="1"/>
          </p:cNvSpPr>
          <p:nvPr>
            <p:ph type="sldNum" sz="quarter" idx="12"/>
          </p:nvPr>
        </p:nvSpPr>
        <p:spPr/>
        <p:txBody>
          <a:bodyPr/>
          <a:lstStyle/>
          <a:p>
            <a:r>
              <a:rPr lang="en-US" altLang="en-US"/>
              <a:t> Ch 11, slide </a:t>
            </a:r>
            <a:fld id="{9B455358-E921-B940-B959-DDBC64CCEEEE}" type="slidenum">
              <a:rPr lang="en-US" altLang="en-US"/>
              <a:pPr/>
              <a:t>10</a:t>
            </a:fld>
            <a:endParaRPr lang="en-US" altLang="en-US"/>
          </a:p>
        </p:txBody>
      </p:sp>
      <p:sp>
        <p:nvSpPr>
          <p:cNvPr id="4" name="Date Placeholder 3">
            <a:extLst>
              <a:ext uri="{FF2B5EF4-FFF2-40B4-BE49-F238E27FC236}">
                <a16:creationId xmlns:a16="http://schemas.microsoft.com/office/drawing/2014/main" id="{923619EE-3FE7-FA16-7B15-E32D5A7892C4}"/>
              </a:ext>
            </a:extLst>
          </p:cNvPr>
          <p:cNvSpPr>
            <a:spLocks noGrp="1"/>
          </p:cNvSpPr>
          <p:nvPr>
            <p:ph type="dt" sz="half" idx="10"/>
          </p:nvPr>
        </p:nvSpPr>
        <p:spPr/>
        <p:txBody>
          <a:bodyPr/>
          <a:lstStyle/>
          <a:p>
            <a:fld id="{14A1F96C-DAE0-A340-A7A0-96EBF4C9EC63}" type="datetime1">
              <a:rPr lang="en-GB" smtClean="0"/>
              <a:t>23/10/2022</a:t>
            </a:fld>
            <a:endParaRPr lang="en-US" dirty="0"/>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5506" name="Rectangle 2">
            <a:extLst>
              <a:ext uri="{FF2B5EF4-FFF2-40B4-BE49-F238E27FC236}">
                <a16:creationId xmlns:a16="http://schemas.microsoft.com/office/drawing/2014/main" id="{A105A5FB-DF4F-CFA4-6724-3F584401B102}"/>
              </a:ext>
            </a:extLst>
          </p:cNvPr>
          <p:cNvSpPr>
            <a:spLocks noGrp="1" noChangeArrowheads="1"/>
          </p:cNvSpPr>
          <p:nvPr>
            <p:ph type="title"/>
          </p:nvPr>
        </p:nvSpPr>
        <p:spPr/>
        <p:txBody>
          <a:bodyPr/>
          <a:lstStyle/>
          <a:p>
            <a:r>
              <a:rPr lang="en-US" altLang="en-US"/>
              <a:t>Step 2: Identify relevant values</a:t>
            </a:r>
          </a:p>
        </p:txBody>
      </p:sp>
      <p:sp>
        <p:nvSpPr>
          <p:cNvPr id="405507" name="Rectangle 3">
            <a:extLst>
              <a:ext uri="{FF2B5EF4-FFF2-40B4-BE49-F238E27FC236}">
                <a16:creationId xmlns:a16="http://schemas.microsoft.com/office/drawing/2014/main" id="{78A7C7F6-D99B-940B-05CA-70E1B6D9B64E}"/>
              </a:ext>
            </a:extLst>
          </p:cNvPr>
          <p:cNvSpPr>
            <a:spLocks noGrp="1" noChangeArrowheads="1"/>
          </p:cNvSpPr>
          <p:nvPr>
            <p:ph idx="1"/>
          </p:nvPr>
        </p:nvSpPr>
        <p:spPr/>
        <p:txBody>
          <a:bodyPr/>
          <a:lstStyle/>
          <a:p>
            <a:pPr>
              <a:lnSpc>
                <a:spcPct val="90000"/>
              </a:lnSpc>
            </a:pPr>
            <a:r>
              <a:rPr lang="en-US" altLang="en-US"/>
              <a:t>Identify (list) representative classes of values for each of the categories </a:t>
            </a:r>
          </a:p>
          <a:p>
            <a:pPr lvl="1">
              <a:lnSpc>
                <a:spcPct val="90000"/>
              </a:lnSpc>
            </a:pPr>
            <a:r>
              <a:rPr lang="en-US" altLang="en-US"/>
              <a:t>Ignore interactions among values for different categories (considered in the next step)</a:t>
            </a:r>
          </a:p>
          <a:p>
            <a:pPr>
              <a:lnSpc>
                <a:spcPct val="90000"/>
              </a:lnSpc>
            </a:pPr>
            <a:r>
              <a:rPr lang="en-US" altLang="en-US"/>
              <a:t>Representative values may be identified by applying </a:t>
            </a:r>
          </a:p>
          <a:p>
            <a:pPr lvl="1">
              <a:lnSpc>
                <a:spcPct val="90000"/>
              </a:lnSpc>
            </a:pPr>
            <a:r>
              <a:rPr lang="en-US" altLang="en-US"/>
              <a:t>Boundary value testing</a:t>
            </a:r>
          </a:p>
          <a:p>
            <a:pPr lvl="2">
              <a:lnSpc>
                <a:spcPct val="90000"/>
              </a:lnSpc>
            </a:pPr>
            <a:r>
              <a:rPr lang="en-US" altLang="en-US"/>
              <a:t>select extreme values within a class </a:t>
            </a:r>
          </a:p>
          <a:p>
            <a:pPr lvl="2">
              <a:lnSpc>
                <a:spcPct val="90000"/>
              </a:lnSpc>
            </a:pPr>
            <a:r>
              <a:rPr lang="en-US" altLang="en-US"/>
              <a:t>select values outside but as close as possible to the class</a:t>
            </a:r>
          </a:p>
          <a:p>
            <a:pPr lvl="2">
              <a:lnSpc>
                <a:spcPct val="90000"/>
              </a:lnSpc>
            </a:pPr>
            <a:r>
              <a:rPr lang="en-US" altLang="en-US"/>
              <a:t>select interior (non-extreme) values of the class</a:t>
            </a:r>
          </a:p>
          <a:p>
            <a:pPr lvl="1">
              <a:lnSpc>
                <a:spcPct val="90000"/>
              </a:lnSpc>
            </a:pPr>
            <a:r>
              <a:rPr lang="en-US" altLang="en-US"/>
              <a:t>Erroneous condition testing</a:t>
            </a:r>
          </a:p>
          <a:p>
            <a:pPr lvl="2">
              <a:lnSpc>
                <a:spcPct val="90000"/>
              </a:lnSpc>
            </a:pPr>
            <a:r>
              <a:rPr lang="en-US" altLang="en-US"/>
              <a:t>select values outside the normal domain of the program</a:t>
            </a:r>
          </a:p>
        </p:txBody>
      </p:sp>
      <p:sp>
        <p:nvSpPr>
          <p:cNvPr id="2" name="Footer Placeholder 3">
            <a:extLst>
              <a:ext uri="{FF2B5EF4-FFF2-40B4-BE49-F238E27FC236}">
                <a16:creationId xmlns:a16="http://schemas.microsoft.com/office/drawing/2014/main" id="{686B7F5C-9E94-C7AB-BD21-25B7F4BFDEDD}"/>
              </a:ext>
            </a:extLst>
          </p:cNvPr>
          <p:cNvSpPr>
            <a:spLocks noGrp="1"/>
          </p:cNvSpPr>
          <p:nvPr>
            <p:ph type="ftr" sz="quarter" idx="11"/>
          </p:nvPr>
        </p:nvSpPr>
        <p:spPr/>
        <p:txBody>
          <a:bodyPr/>
          <a:lstStyle/>
          <a:p>
            <a:r>
              <a:rPr lang="en-US" altLang="en-US"/>
              <a:t>Updated Stuart Anderson from (c) 2007 Mauro Pezzè &amp; Michal Young</a:t>
            </a:r>
          </a:p>
        </p:txBody>
      </p:sp>
      <p:sp>
        <p:nvSpPr>
          <p:cNvPr id="3" name="Slide Number Placeholder 4">
            <a:extLst>
              <a:ext uri="{FF2B5EF4-FFF2-40B4-BE49-F238E27FC236}">
                <a16:creationId xmlns:a16="http://schemas.microsoft.com/office/drawing/2014/main" id="{911E92FA-5A55-4C3F-52B3-8AF0371C38D6}"/>
              </a:ext>
            </a:extLst>
          </p:cNvPr>
          <p:cNvSpPr>
            <a:spLocks noGrp="1"/>
          </p:cNvSpPr>
          <p:nvPr>
            <p:ph type="sldNum" sz="quarter" idx="12"/>
          </p:nvPr>
        </p:nvSpPr>
        <p:spPr/>
        <p:txBody>
          <a:bodyPr/>
          <a:lstStyle/>
          <a:p>
            <a:r>
              <a:rPr lang="en-US" altLang="en-US"/>
              <a:t> Ch 11, slide </a:t>
            </a:r>
            <a:fld id="{968F0694-3923-4F48-AE6C-97AC1CEA8729}" type="slidenum">
              <a:rPr lang="en-US" altLang="en-US"/>
              <a:pPr/>
              <a:t>11</a:t>
            </a:fld>
            <a:endParaRPr lang="en-US" altLang="en-US"/>
          </a:p>
        </p:txBody>
      </p:sp>
      <p:sp>
        <p:nvSpPr>
          <p:cNvPr id="4" name="Date Placeholder 3">
            <a:extLst>
              <a:ext uri="{FF2B5EF4-FFF2-40B4-BE49-F238E27FC236}">
                <a16:creationId xmlns:a16="http://schemas.microsoft.com/office/drawing/2014/main" id="{271EDCBB-45DD-F274-1B87-4BFEFC77B6E7}"/>
              </a:ext>
            </a:extLst>
          </p:cNvPr>
          <p:cNvSpPr>
            <a:spLocks noGrp="1"/>
          </p:cNvSpPr>
          <p:nvPr>
            <p:ph type="dt" sz="half" idx="10"/>
          </p:nvPr>
        </p:nvSpPr>
        <p:spPr/>
        <p:txBody>
          <a:bodyPr/>
          <a:lstStyle/>
          <a:p>
            <a:fld id="{6AE6DCB5-B1A2-DD46-B9BD-7E08161DC54F}" type="datetime1">
              <a:rPr lang="en-GB" smtClean="0"/>
              <a:t>23/10/2022</a:t>
            </a:fld>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7140" name="Rectangle 4">
            <a:extLst>
              <a:ext uri="{FF2B5EF4-FFF2-40B4-BE49-F238E27FC236}">
                <a16:creationId xmlns:a16="http://schemas.microsoft.com/office/drawing/2014/main" id="{CFD9AA5C-92F1-8B6E-E61C-A7E383281BEF}"/>
              </a:ext>
            </a:extLst>
          </p:cNvPr>
          <p:cNvSpPr>
            <a:spLocks noGrp="1" noChangeArrowheads="1"/>
          </p:cNvSpPr>
          <p:nvPr>
            <p:ph type="title"/>
          </p:nvPr>
        </p:nvSpPr>
        <p:spPr/>
        <p:txBody>
          <a:bodyPr/>
          <a:lstStyle/>
          <a:p>
            <a:r>
              <a:rPr lang="en-US" altLang="en-US"/>
              <a:t>Step 2: Identify relevant values: Model </a:t>
            </a:r>
          </a:p>
        </p:txBody>
      </p:sp>
      <p:sp>
        <p:nvSpPr>
          <p:cNvPr id="347141" name="Rectangle 5">
            <a:extLst>
              <a:ext uri="{FF2B5EF4-FFF2-40B4-BE49-F238E27FC236}">
                <a16:creationId xmlns:a16="http://schemas.microsoft.com/office/drawing/2014/main" id="{CC1E2C35-31C4-4429-183F-26D63493BE1B}"/>
              </a:ext>
            </a:extLst>
          </p:cNvPr>
          <p:cNvSpPr>
            <a:spLocks noGrp="1" noChangeArrowheads="1"/>
          </p:cNvSpPr>
          <p:nvPr>
            <p:ph idx="1"/>
          </p:nvPr>
        </p:nvSpPr>
        <p:spPr/>
        <p:txBody>
          <a:bodyPr/>
          <a:lstStyle/>
          <a:p>
            <a:pPr>
              <a:buFontTx/>
              <a:buNone/>
            </a:pPr>
            <a:r>
              <a:rPr lang="en-US" altLang="en-US" sz="2000">
                <a:solidFill>
                  <a:srgbClr val="000080"/>
                </a:solidFill>
                <a:latin typeface="Tahoma" panose="020B0604030504040204" pitchFamily="34" charset="0"/>
              </a:rPr>
              <a:t>Model number</a:t>
            </a:r>
            <a:endParaRPr lang="en-US" altLang="en-US" sz="2000"/>
          </a:p>
          <a:p>
            <a:pPr lvl="1">
              <a:buFontTx/>
              <a:buNone/>
            </a:pPr>
            <a:r>
              <a:rPr lang="en-US" altLang="en-US" sz="1800"/>
              <a:t>Malformed</a:t>
            </a:r>
          </a:p>
          <a:p>
            <a:pPr lvl="1">
              <a:buFontTx/>
              <a:buNone/>
            </a:pPr>
            <a:r>
              <a:rPr lang="en-US" altLang="en-US" sz="1800"/>
              <a:t>Not in database</a:t>
            </a:r>
          </a:p>
          <a:p>
            <a:pPr lvl="1">
              <a:buFontTx/>
              <a:buNone/>
            </a:pPr>
            <a:r>
              <a:rPr lang="en-US" altLang="en-US" sz="1800"/>
              <a:t>Valid</a:t>
            </a:r>
          </a:p>
          <a:p>
            <a:pPr>
              <a:buFontTx/>
              <a:buNone/>
            </a:pPr>
            <a:r>
              <a:rPr lang="en-US" altLang="en-US" sz="2000">
                <a:solidFill>
                  <a:srgbClr val="000080"/>
                </a:solidFill>
                <a:latin typeface="Tahoma" panose="020B0604030504040204" pitchFamily="34" charset="0"/>
              </a:rPr>
              <a:t>Number of required slots for selected model (#SMRS)</a:t>
            </a:r>
          </a:p>
          <a:p>
            <a:pPr lvl="1">
              <a:buFontTx/>
              <a:buNone/>
            </a:pPr>
            <a:r>
              <a:rPr lang="en-US" altLang="en-US" sz="1800"/>
              <a:t>0</a:t>
            </a:r>
          </a:p>
          <a:p>
            <a:pPr lvl="1">
              <a:buFontTx/>
              <a:buNone/>
            </a:pPr>
            <a:r>
              <a:rPr lang="en-US" altLang="en-US" sz="1800"/>
              <a:t>1</a:t>
            </a:r>
          </a:p>
          <a:p>
            <a:pPr lvl="1">
              <a:buFontTx/>
              <a:buNone/>
            </a:pPr>
            <a:r>
              <a:rPr lang="en-US" altLang="en-US" sz="1800"/>
              <a:t>Many</a:t>
            </a:r>
          </a:p>
          <a:p>
            <a:pPr>
              <a:buFontTx/>
              <a:buNone/>
            </a:pPr>
            <a:r>
              <a:rPr lang="en-US" altLang="en-US" sz="2000">
                <a:solidFill>
                  <a:srgbClr val="000080"/>
                </a:solidFill>
                <a:latin typeface="Tahoma" panose="020B0604030504040204" pitchFamily="34" charset="0"/>
              </a:rPr>
              <a:t>Number of optional slots for selected model (#SMOS)</a:t>
            </a:r>
          </a:p>
          <a:p>
            <a:pPr lvl="1">
              <a:buFontTx/>
              <a:buNone/>
            </a:pPr>
            <a:r>
              <a:rPr lang="en-US" altLang="en-US" sz="1800"/>
              <a:t>0</a:t>
            </a:r>
          </a:p>
          <a:p>
            <a:pPr lvl="1">
              <a:buFontTx/>
              <a:buNone/>
            </a:pPr>
            <a:r>
              <a:rPr lang="en-US" altLang="en-US" sz="1800"/>
              <a:t>1</a:t>
            </a:r>
          </a:p>
          <a:p>
            <a:pPr lvl="1">
              <a:buFontTx/>
              <a:buNone/>
            </a:pPr>
            <a:r>
              <a:rPr lang="en-US" altLang="en-US" sz="1800"/>
              <a:t>Many</a:t>
            </a:r>
          </a:p>
        </p:txBody>
      </p:sp>
      <p:sp>
        <p:nvSpPr>
          <p:cNvPr id="2" name="Footer Placeholder 3">
            <a:extLst>
              <a:ext uri="{FF2B5EF4-FFF2-40B4-BE49-F238E27FC236}">
                <a16:creationId xmlns:a16="http://schemas.microsoft.com/office/drawing/2014/main" id="{BB4E6380-D3C1-0068-DE09-C032102983FA}"/>
              </a:ext>
            </a:extLst>
          </p:cNvPr>
          <p:cNvSpPr>
            <a:spLocks noGrp="1"/>
          </p:cNvSpPr>
          <p:nvPr>
            <p:ph type="ftr" sz="quarter" idx="11"/>
          </p:nvPr>
        </p:nvSpPr>
        <p:spPr/>
        <p:txBody>
          <a:bodyPr/>
          <a:lstStyle/>
          <a:p>
            <a:r>
              <a:rPr lang="en-US" altLang="en-US"/>
              <a:t>Updated Stuart Anderson from (c) 2007 Mauro Pezzè &amp; Michal Young</a:t>
            </a:r>
          </a:p>
        </p:txBody>
      </p:sp>
      <p:sp>
        <p:nvSpPr>
          <p:cNvPr id="3" name="Slide Number Placeholder 4">
            <a:extLst>
              <a:ext uri="{FF2B5EF4-FFF2-40B4-BE49-F238E27FC236}">
                <a16:creationId xmlns:a16="http://schemas.microsoft.com/office/drawing/2014/main" id="{9559C786-0B15-547C-18B4-57179E97F72B}"/>
              </a:ext>
            </a:extLst>
          </p:cNvPr>
          <p:cNvSpPr>
            <a:spLocks noGrp="1"/>
          </p:cNvSpPr>
          <p:nvPr>
            <p:ph type="sldNum" sz="quarter" idx="12"/>
          </p:nvPr>
        </p:nvSpPr>
        <p:spPr/>
        <p:txBody>
          <a:bodyPr/>
          <a:lstStyle/>
          <a:p>
            <a:r>
              <a:rPr lang="en-US" altLang="en-US"/>
              <a:t> Ch 11, slide </a:t>
            </a:r>
            <a:fld id="{52490B9A-638B-8940-B141-61E9F9A8A689}" type="slidenum">
              <a:rPr lang="en-US" altLang="en-US"/>
              <a:pPr/>
              <a:t>12</a:t>
            </a:fld>
            <a:endParaRPr lang="en-US" altLang="en-US"/>
          </a:p>
        </p:txBody>
      </p:sp>
      <p:sp>
        <p:nvSpPr>
          <p:cNvPr id="4" name="Date Placeholder 3">
            <a:extLst>
              <a:ext uri="{FF2B5EF4-FFF2-40B4-BE49-F238E27FC236}">
                <a16:creationId xmlns:a16="http://schemas.microsoft.com/office/drawing/2014/main" id="{A4317D8A-6CC6-4198-DB91-2A0AED831829}"/>
              </a:ext>
            </a:extLst>
          </p:cNvPr>
          <p:cNvSpPr>
            <a:spLocks noGrp="1"/>
          </p:cNvSpPr>
          <p:nvPr>
            <p:ph type="dt" sz="half" idx="10"/>
          </p:nvPr>
        </p:nvSpPr>
        <p:spPr/>
        <p:txBody>
          <a:bodyPr/>
          <a:lstStyle/>
          <a:p>
            <a:fld id="{F332F149-4FC2-B64E-AB7D-D9085A8EA03B}" type="datetime1">
              <a:rPr lang="en-GB" smtClean="0"/>
              <a:t>23/10/2022</a:t>
            </a:fld>
            <a:endParaRPr lang="en-US" dirty="0"/>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65" name="Rectangle 5">
            <a:extLst>
              <a:ext uri="{FF2B5EF4-FFF2-40B4-BE49-F238E27FC236}">
                <a16:creationId xmlns:a16="http://schemas.microsoft.com/office/drawing/2014/main" id="{0A4E70C4-5E70-C71D-470D-DF1ED39A1826}"/>
              </a:ext>
            </a:extLst>
          </p:cNvPr>
          <p:cNvSpPr>
            <a:spLocks noGrp="1" noChangeArrowheads="1"/>
          </p:cNvSpPr>
          <p:nvPr>
            <p:ph type="title"/>
          </p:nvPr>
        </p:nvSpPr>
        <p:spPr>
          <a:xfrm>
            <a:off x="1981200" y="274638"/>
            <a:ext cx="8229600" cy="944562"/>
          </a:xfrm>
        </p:spPr>
        <p:txBody>
          <a:bodyPr/>
          <a:lstStyle/>
          <a:p>
            <a:r>
              <a:rPr lang="en-US" altLang="en-US" sz="3200"/>
              <a:t>Step 2: Identify relevant values: Component</a:t>
            </a:r>
          </a:p>
        </p:txBody>
      </p:sp>
      <p:sp>
        <p:nvSpPr>
          <p:cNvPr id="348166" name="Rectangle 6">
            <a:extLst>
              <a:ext uri="{FF2B5EF4-FFF2-40B4-BE49-F238E27FC236}">
                <a16:creationId xmlns:a16="http://schemas.microsoft.com/office/drawing/2014/main" id="{AB9B38E8-57DD-D5D4-13B6-A687D5DCB39E}"/>
              </a:ext>
            </a:extLst>
          </p:cNvPr>
          <p:cNvSpPr>
            <a:spLocks noGrp="1" noChangeArrowheads="1"/>
          </p:cNvSpPr>
          <p:nvPr>
            <p:ph sz="half" idx="1"/>
          </p:nvPr>
        </p:nvSpPr>
        <p:spPr>
          <a:xfrm>
            <a:off x="1981200" y="1295400"/>
            <a:ext cx="4572000" cy="5029200"/>
          </a:xfrm>
        </p:spPr>
        <p:txBody>
          <a:bodyPr>
            <a:normAutofit lnSpcReduction="10000"/>
          </a:bodyPr>
          <a:lstStyle/>
          <a:p>
            <a:pPr>
              <a:lnSpc>
                <a:spcPct val="90000"/>
              </a:lnSpc>
              <a:buFontTx/>
              <a:buNone/>
            </a:pPr>
            <a:r>
              <a:rPr lang="en-US" altLang="en-US" sz="2000">
                <a:solidFill>
                  <a:srgbClr val="000080"/>
                </a:solidFill>
                <a:latin typeface="Tahoma" panose="020B0604030504040204" pitchFamily="34" charset="0"/>
              </a:rPr>
              <a:t>Correspondence of selection with model slots</a:t>
            </a:r>
          </a:p>
          <a:p>
            <a:pPr lvl="1">
              <a:lnSpc>
                <a:spcPct val="90000"/>
              </a:lnSpc>
              <a:buFontTx/>
              <a:buNone/>
            </a:pPr>
            <a:r>
              <a:rPr lang="en-US" altLang="en-US" sz="1600"/>
              <a:t>Omitted slots</a:t>
            </a:r>
          </a:p>
          <a:p>
            <a:pPr lvl="1">
              <a:lnSpc>
                <a:spcPct val="90000"/>
              </a:lnSpc>
              <a:buFontTx/>
              <a:buNone/>
            </a:pPr>
            <a:r>
              <a:rPr lang="en-US" altLang="en-US" sz="1600"/>
              <a:t>Extra slots</a:t>
            </a:r>
          </a:p>
          <a:p>
            <a:pPr lvl="1">
              <a:lnSpc>
                <a:spcPct val="90000"/>
              </a:lnSpc>
              <a:buFontTx/>
              <a:buNone/>
            </a:pPr>
            <a:r>
              <a:rPr lang="en-US" altLang="en-US" sz="1600"/>
              <a:t>Mismatched slots</a:t>
            </a:r>
          </a:p>
          <a:p>
            <a:pPr lvl="1">
              <a:lnSpc>
                <a:spcPct val="90000"/>
              </a:lnSpc>
              <a:buFontTx/>
              <a:buNone/>
            </a:pPr>
            <a:r>
              <a:rPr lang="en-US" altLang="en-US" sz="1600"/>
              <a:t>Complete correspondence</a:t>
            </a:r>
          </a:p>
          <a:p>
            <a:pPr>
              <a:lnSpc>
                <a:spcPct val="90000"/>
              </a:lnSpc>
              <a:buFontTx/>
              <a:buNone/>
            </a:pPr>
            <a:r>
              <a:rPr lang="en-US" altLang="en-US" sz="2000">
                <a:solidFill>
                  <a:srgbClr val="000080"/>
                </a:solidFill>
                <a:latin typeface="Tahoma" panose="020B0604030504040204" pitchFamily="34" charset="0"/>
              </a:rPr>
              <a:t>Number of required components with non empty selection</a:t>
            </a:r>
            <a:endParaRPr lang="en-US" altLang="en-US" sz="1800"/>
          </a:p>
          <a:p>
            <a:pPr lvl="1">
              <a:lnSpc>
                <a:spcPct val="90000"/>
              </a:lnSpc>
              <a:buFontTx/>
              <a:buNone/>
            </a:pPr>
            <a:r>
              <a:rPr lang="en-US" altLang="en-US" sz="1600"/>
              <a:t>0</a:t>
            </a:r>
          </a:p>
          <a:p>
            <a:pPr lvl="1">
              <a:lnSpc>
                <a:spcPct val="90000"/>
              </a:lnSpc>
              <a:buFontTx/>
              <a:buNone/>
            </a:pPr>
            <a:r>
              <a:rPr lang="en-US" altLang="en-US" sz="1600"/>
              <a:t>&lt; number required slots</a:t>
            </a:r>
          </a:p>
          <a:p>
            <a:pPr lvl="1">
              <a:lnSpc>
                <a:spcPct val="90000"/>
              </a:lnSpc>
              <a:buFontTx/>
              <a:buNone/>
            </a:pPr>
            <a:r>
              <a:rPr lang="en-US" altLang="en-US" sz="1600"/>
              <a:t>= number required slots</a:t>
            </a:r>
          </a:p>
          <a:p>
            <a:pPr>
              <a:lnSpc>
                <a:spcPct val="90000"/>
              </a:lnSpc>
              <a:buFontTx/>
              <a:buNone/>
            </a:pPr>
            <a:r>
              <a:rPr lang="en-US" altLang="en-US" sz="2000">
                <a:solidFill>
                  <a:srgbClr val="000080"/>
                </a:solidFill>
                <a:latin typeface="Tahoma" panose="020B0604030504040204" pitchFamily="34" charset="0"/>
              </a:rPr>
              <a:t>Required component selection</a:t>
            </a:r>
            <a:endParaRPr lang="en-US" altLang="en-US" sz="1800"/>
          </a:p>
          <a:p>
            <a:pPr lvl="1">
              <a:lnSpc>
                <a:spcPct val="90000"/>
              </a:lnSpc>
              <a:buFontTx/>
              <a:buNone/>
            </a:pPr>
            <a:r>
              <a:rPr lang="en-US" altLang="en-US" sz="1600"/>
              <a:t>Some defaults</a:t>
            </a:r>
          </a:p>
          <a:p>
            <a:pPr lvl="1">
              <a:lnSpc>
                <a:spcPct val="90000"/>
              </a:lnSpc>
              <a:buFontTx/>
              <a:buNone/>
            </a:pPr>
            <a:r>
              <a:rPr lang="en-US" altLang="en-US" sz="1600"/>
              <a:t>All valid</a:t>
            </a:r>
          </a:p>
          <a:p>
            <a:pPr lvl="1">
              <a:lnSpc>
                <a:spcPct val="90000"/>
              </a:lnSpc>
              <a:buFontTx/>
              <a:buNone/>
            </a:pPr>
            <a:r>
              <a:rPr lang="en-US" altLang="en-US" sz="1600">
                <a:sym typeface="Symbol" pitchFamily="2" charset="2"/>
              </a:rPr>
              <a:t> 1 incompatible with slots</a:t>
            </a:r>
          </a:p>
          <a:p>
            <a:pPr lvl="1">
              <a:lnSpc>
                <a:spcPct val="90000"/>
              </a:lnSpc>
              <a:buFontTx/>
              <a:buNone/>
            </a:pPr>
            <a:r>
              <a:rPr lang="en-US" altLang="en-US" sz="1600">
                <a:sym typeface="Symbol" pitchFamily="2" charset="2"/>
              </a:rPr>
              <a:t> 1 incompatible with another selection</a:t>
            </a:r>
          </a:p>
          <a:p>
            <a:pPr lvl="1">
              <a:lnSpc>
                <a:spcPct val="90000"/>
              </a:lnSpc>
              <a:buFontTx/>
              <a:buNone/>
            </a:pPr>
            <a:r>
              <a:rPr lang="en-US" altLang="en-US" sz="1600">
                <a:sym typeface="Symbol" pitchFamily="2" charset="2"/>
              </a:rPr>
              <a:t> 1 incompatible with model</a:t>
            </a:r>
          </a:p>
          <a:p>
            <a:pPr lvl="1">
              <a:lnSpc>
                <a:spcPct val="90000"/>
              </a:lnSpc>
              <a:buFontTx/>
              <a:buNone/>
            </a:pPr>
            <a:r>
              <a:rPr lang="en-US" altLang="en-US" sz="1600">
                <a:sym typeface="Symbol" pitchFamily="2" charset="2"/>
              </a:rPr>
              <a:t> 1 not in database</a:t>
            </a:r>
          </a:p>
        </p:txBody>
      </p:sp>
      <p:sp>
        <p:nvSpPr>
          <p:cNvPr id="348167" name="Rectangle 7">
            <a:extLst>
              <a:ext uri="{FF2B5EF4-FFF2-40B4-BE49-F238E27FC236}">
                <a16:creationId xmlns:a16="http://schemas.microsoft.com/office/drawing/2014/main" id="{A8613783-BC98-EB7B-0290-D7DC72DE7D4F}"/>
              </a:ext>
            </a:extLst>
          </p:cNvPr>
          <p:cNvSpPr>
            <a:spLocks noGrp="1" noChangeArrowheads="1"/>
          </p:cNvSpPr>
          <p:nvPr>
            <p:ph sz="half" idx="2"/>
          </p:nvPr>
        </p:nvSpPr>
        <p:spPr>
          <a:xfrm>
            <a:off x="6553200" y="1295400"/>
            <a:ext cx="3810000" cy="4876800"/>
          </a:xfrm>
        </p:spPr>
        <p:txBody>
          <a:bodyPr>
            <a:normAutofit lnSpcReduction="10000"/>
          </a:bodyPr>
          <a:lstStyle/>
          <a:p>
            <a:pPr>
              <a:buFontTx/>
              <a:buNone/>
            </a:pPr>
            <a:r>
              <a:rPr lang="en-US" altLang="en-US" sz="2000">
                <a:solidFill>
                  <a:srgbClr val="000080"/>
                </a:solidFill>
                <a:latin typeface="Tahoma" panose="020B0604030504040204" pitchFamily="34" charset="0"/>
              </a:rPr>
              <a:t>Number of optional components with non empty selection</a:t>
            </a:r>
            <a:endParaRPr lang="en-US" altLang="en-US" sz="1800"/>
          </a:p>
          <a:p>
            <a:pPr lvl="1">
              <a:buFontTx/>
              <a:buNone/>
            </a:pPr>
            <a:r>
              <a:rPr lang="en-US" altLang="en-US" sz="1600"/>
              <a:t>0</a:t>
            </a:r>
          </a:p>
          <a:p>
            <a:pPr lvl="1">
              <a:buFontTx/>
              <a:buNone/>
            </a:pPr>
            <a:r>
              <a:rPr lang="en-US" altLang="en-US" sz="1600"/>
              <a:t>&lt; #SMOS</a:t>
            </a:r>
          </a:p>
          <a:p>
            <a:pPr lvl="1">
              <a:buFontTx/>
              <a:buNone/>
            </a:pPr>
            <a:r>
              <a:rPr lang="en-US" altLang="en-US" sz="1600"/>
              <a:t>= #SMOS</a:t>
            </a:r>
          </a:p>
          <a:p>
            <a:pPr>
              <a:buFontTx/>
              <a:buNone/>
            </a:pPr>
            <a:r>
              <a:rPr lang="en-US" altLang="en-US" sz="2000">
                <a:solidFill>
                  <a:srgbClr val="000080"/>
                </a:solidFill>
                <a:latin typeface="Tahoma" panose="020B0604030504040204" pitchFamily="34" charset="0"/>
              </a:rPr>
              <a:t>Optional component selection</a:t>
            </a:r>
          </a:p>
          <a:p>
            <a:pPr lvl="1">
              <a:buFontTx/>
              <a:buNone/>
            </a:pPr>
            <a:r>
              <a:rPr lang="en-US" altLang="en-US" sz="1600"/>
              <a:t>Some defaults</a:t>
            </a:r>
          </a:p>
          <a:p>
            <a:pPr lvl="1">
              <a:buFontTx/>
              <a:buNone/>
            </a:pPr>
            <a:r>
              <a:rPr lang="en-US" altLang="en-US" sz="1600"/>
              <a:t>All valid</a:t>
            </a:r>
          </a:p>
          <a:p>
            <a:pPr lvl="1">
              <a:buFontTx/>
              <a:buNone/>
            </a:pPr>
            <a:r>
              <a:rPr lang="en-US" altLang="en-US" sz="1600">
                <a:sym typeface="Symbol" pitchFamily="2" charset="2"/>
              </a:rPr>
              <a:t> 1 incompatible with slots</a:t>
            </a:r>
          </a:p>
          <a:p>
            <a:pPr lvl="1">
              <a:buFontTx/>
              <a:buNone/>
            </a:pPr>
            <a:r>
              <a:rPr lang="en-US" altLang="en-US" sz="1600">
                <a:sym typeface="Symbol" pitchFamily="2" charset="2"/>
              </a:rPr>
              <a:t> 1 incompatible with another selection</a:t>
            </a:r>
          </a:p>
          <a:p>
            <a:pPr lvl="1">
              <a:buFontTx/>
              <a:buNone/>
            </a:pPr>
            <a:r>
              <a:rPr lang="en-US" altLang="en-US" sz="1600">
                <a:sym typeface="Symbol" pitchFamily="2" charset="2"/>
              </a:rPr>
              <a:t> 1 incompatible with model</a:t>
            </a:r>
          </a:p>
          <a:p>
            <a:pPr lvl="1">
              <a:buFontTx/>
              <a:buNone/>
            </a:pPr>
            <a:r>
              <a:rPr lang="en-US" altLang="en-US" sz="1600">
                <a:sym typeface="Symbol" pitchFamily="2" charset="2"/>
              </a:rPr>
              <a:t> 1 not in database</a:t>
            </a:r>
            <a:endParaRPr lang="en-US" altLang="en-US" sz="1600"/>
          </a:p>
        </p:txBody>
      </p:sp>
      <p:sp>
        <p:nvSpPr>
          <p:cNvPr id="2" name="Footer Placeholder 4">
            <a:extLst>
              <a:ext uri="{FF2B5EF4-FFF2-40B4-BE49-F238E27FC236}">
                <a16:creationId xmlns:a16="http://schemas.microsoft.com/office/drawing/2014/main" id="{3113AE67-70F9-ADED-49E5-CC73C5F37179}"/>
              </a:ext>
            </a:extLst>
          </p:cNvPr>
          <p:cNvSpPr>
            <a:spLocks noGrp="1"/>
          </p:cNvSpPr>
          <p:nvPr>
            <p:ph type="ftr" sz="quarter" idx="11"/>
          </p:nvPr>
        </p:nvSpPr>
        <p:spPr/>
        <p:txBody>
          <a:bodyPr/>
          <a:lstStyle/>
          <a:p>
            <a:r>
              <a:rPr lang="en-US" altLang="en-US"/>
              <a:t>Updated Stuart Anderson from (c) 2007 Mauro Pezzè &amp; Michal Young</a:t>
            </a:r>
          </a:p>
        </p:txBody>
      </p:sp>
      <p:sp>
        <p:nvSpPr>
          <p:cNvPr id="3" name="Slide Number Placeholder 5">
            <a:extLst>
              <a:ext uri="{FF2B5EF4-FFF2-40B4-BE49-F238E27FC236}">
                <a16:creationId xmlns:a16="http://schemas.microsoft.com/office/drawing/2014/main" id="{BD399000-C737-77C8-3985-A7AB78B87739}"/>
              </a:ext>
            </a:extLst>
          </p:cNvPr>
          <p:cNvSpPr>
            <a:spLocks noGrp="1"/>
          </p:cNvSpPr>
          <p:nvPr>
            <p:ph type="sldNum" sz="quarter" idx="12"/>
          </p:nvPr>
        </p:nvSpPr>
        <p:spPr/>
        <p:txBody>
          <a:bodyPr/>
          <a:lstStyle/>
          <a:p>
            <a:r>
              <a:rPr lang="en-US" altLang="en-US"/>
              <a:t> Ch 11, slide </a:t>
            </a:r>
            <a:fld id="{F6F7D9E5-AE61-B248-87A1-6BB2A8563C56}" type="slidenum">
              <a:rPr lang="en-US" altLang="en-US"/>
              <a:pPr/>
              <a:t>13</a:t>
            </a:fld>
            <a:endParaRPr lang="en-US" altLang="en-US"/>
          </a:p>
        </p:txBody>
      </p:sp>
      <p:sp>
        <p:nvSpPr>
          <p:cNvPr id="4" name="Date Placeholder 3">
            <a:extLst>
              <a:ext uri="{FF2B5EF4-FFF2-40B4-BE49-F238E27FC236}">
                <a16:creationId xmlns:a16="http://schemas.microsoft.com/office/drawing/2014/main" id="{712A66CB-D49E-3540-3951-D3BCF13D7B28}"/>
              </a:ext>
            </a:extLst>
          </p:cNvPr>
          <p:cNvSpPr>
            <a:spLocks noGrp="1"/>
          </p:cNvSpPr>
          <p:nvPr>
            <p:ph type="dt" sz="half" idx="10"/>
          </p:nvPr>
        </p:nvSpPr>
        <p:spPr/>
        <p:txBody>
          <a:bodyPr/>
          <a:lstStyle/>
          <a:p>
            <a:fld id="{13C2ECF3-9968-4D45-A2AA-B7203261F667}" type="datetime1">
              <a:rPr lang="en-GB" smtClean="0"/>
              <a:t>23/10/2022</a:t>
            </a:fld>
            <a:endParaRPr lang="en-US" dirty="0"/>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9186" name="Rectangle 2">
            <a:extLst>
              <a:ext uri="{FF2B5EF4-FFF2-40B4-BE49-F238E27FC236}">
                <a16:creationId xmlns:a16="http://schemas.microsoft.com/office/drawing/2014/main" id="{70609563-D2F2-5A86-7596-BA062FC246BF}"/>
              </a:ext>
            </a:extLst>
          </p:cNvPr>
          <p:cNvSpPr>
            <a:spLocks noGrp="1" noChangeArrowheads="1"/>
          </p:cNvSpPr>
          <p:nvPr>
            <p:ph type="title"/>
          </p:nvPr>
        </p:nvSpPr>
        <p:spPr/>
        <p:txBody>
          <a:bodyPr/>
          <a:lstStyle/>
          <a:p>
            <a:r>
              <a:rPr lang="en-US" altLang="en-US" sz="3200"/>
              <a:t>Step 2: Identify relevant values: Database</a:t>
            </a:r>
          </a:p>
        </p:txBody>
      </p:sp>
      <p:sp>
        <p:nvSpPr>
          <p:cNvPr id="349187" name="Rectangle 3">
            <a:extLst>
              <a:ext uri="{FF2B5EF4-FFF2-40B4-BE49-F238E27FC236}">
                <a16:creationId xmlns:a16="http://schemas.microsoft.com/office/drawing/2014/main" id="{7175C4FD-6445-2975-EE1E-8938A30D1C69}"/>
              </a:ext>
            </a:extLst>
          </p:cNvPr>
          <p:cNvSpPr>
            <a:spLocks noGrp="1" noChangeArrowheads="1"/>
          </p:cNvSpPr>
          <p:nvPr>
            <p:ph idx="1"/>
          </p:nvPr>
        </p:nvSpPr>
        <p:spPr/>
        <p:txBody>
          <a:bodyPr/>
          <a:lstStyle/>
          <a:p>
            <a:pPr>
              <a:buFontTx/>
              <a:buNone/>
            </a:pPr>
            <a:r>
              <a:rPr lang="en-US" altLang="en-US" sz="2400">
                <a:solidFill>
                  <a:srgbClr val="000080"/>
                </a:solidFill>
                <a:latin typeface="Tahoma" panose="020B0604030504040204" pitchFamily="34" charset="0"/>
              </a:rPr>
              <a:t>Number of models in database (#DBM)</a:t>
            </a:r>
          </a:p>
          <a:p>
            <a:pPr lvl="1">
              <a:buFontTx/>
              <a:buNone/>
            </a:pPr>
            <a:r>
              <a:rPr lang="en-US" altLang="en-US" sz="2000"/>
              <a:t>0	</a:t>
            </a:r>
          </a:p>
          <a:p>
            <a:pPr lvl="1">
              <a:buFontTx/>
              <a:buNone/>
            </a:pPr>
            <a:r>
              <a:rPr lang="en-US" altLang="en-US" sz="2000"/>
              <a:t>1	</a:t>
            </a:r>
          </a:p>
          <a:p>
            <a:pPr lvl="1">
              <a:buFontTx/>
              <a:buNone/>
            </a:pPr>
            <a:r>
              <a:rPr lang="en-US" altLang="en-US" sz="2000"/>
              <a:t>Many</a:t>
            </a:r>
          </a:p>
          <a:p>
            <a:pPr>
              <a:buFontTx/>
              <a:buNone/>
            </a:pPr>
            <a:r>
              <a:rPr lang="en-US" altLang="en-US" sz="2400">
                <a:solidFill>
                  <a:srgbClr val="000080"/>
                </a:solidFill>
                <a:latin typeface="Tahoma" panose="020B0604030504040204" pitchFamily="34" charset="0"/>
              </a:rPr>
              <a:t>Number of components in database (#DBC)</a:t>
            </a:r>
          </a:p>
          <a:p>
            <a:pPr lvl="1">
              <a:buFontTx/>
              <a:buNone/>
            </a:pPr>
            <a:r>
              <a:rPr lang="en-US" altLang="en-US" sz="2000"/>
              <a:t>0	</a:t>
            </a:r>
          </a:p>
          <a:p>
            <a:pPr lvl="1">
              <a:buFontTx/>
              <a:buNone/>
            </a:pPr>
            <a:r>
              <a:rPr lang="en-US" altLang="en-US" sz="2000"/>
              <a:t>1	</a:t>
            </a:r>
          </a:p>
          <a:p>
            <a:pPr lvl="1">
              <a:buFontTx/>
              <a:buNone/>
            </a:pPr>
            <a:r>
              <a:rPr lang="en-US" altLang="en-US" sz="2000"/>
              <a:t>Many</a:t>
            </a:r>
          </a:p>
          <a:p>
            <a:pPr lvl="1">
              <a:buFontTx/>
              <a:buNone/>
            </a:pPr>
            <a:endParaRPr lang="en-US" altLang="en-US" sz="2000"/>
          </a:p>
          <a:p>
            <a:pPr lvl="1">
              <a:buFontTx/>
              <a:buNone/>
            </a:pPr>
            <a:r>
              <a:rPr lang="en-US" altLang="en-US" sz="2000" i="1"/>
              <a:t>Note</a:t>
            </a:r>
            <a:r>
              <a:rPr lang="en-US" altLang="en-US" sz="2000"/>
              <a:t> 0 and 1 are unusual (special) values.  They might cause unanticipated behavior alone or in combination with particular values of other parameters.</a:t>
            </a:r>
            <a:endParaRPr lang="en-US" altLang="en-US" sz="2800"/>
          </a:p>
        </p:txBody>
      </p:sp>
      <p:sp>
        <p:nvSpPr>
          <p:cNvPr id="2" name="Footer Placeholder 3">
            <a:extLst>
              <a:ext uri="{FF2B5EF4-FFF2-40B4-BE49-F238E27FC236}">
                <a16:creationId xmlns:a16="http://schemas.microsoft.com/office/drawing/2014/main" id="{5900026A-59C9-C5DF-BF0B-5ED18392828E}"/>
              </a:ext>
            </a:extLst>
          </p:cNvPr>
          <p:cNvSpPr>
            <a:spLocks noGrp="1"/>
          </p:cNvSpPr>
          <p:nvPr>
            <p:ph type="ftr" sz="quarter" idx="11"/>
          </p:nvPr>
        </p:nvSpPr>
        <p:spPr/>
        <p:txBody>
          <a:bodyPr/>
          <a:lstStyle/>
          <a:p>
            <a:r>
              <a:rPr lang="en-US" altLang="en-US"/>
              <a:t>Updated Stuart Anderson from (c) 2007 Mauro Pezzè &amp; Michal Young</a:t>
            </a:r>
          </a:p>
        </p:txBody>
      </p:sp>
      <p:sp>
        <p:nvSpPr>
          <p:cNvPr id="3" name="Slide Number Placeholder 4">
            <a:extLst>
              <a:ext uri="{FF2B5EF4-FFF2-40B4-BE49-F238E27FC236}">
                <a16:creationId xmlns:a16="http://schemas.microsoft.com/office/drawing/2014/main" id="{25CEFC9D-C68E-A839-F0CA-00A6EB6A0A08}"/>
              </a:ext>
            </a:extLst>
          </p:cNvPr>
          <p:cNvSpPr>
            <a:spLocks noGrp="1"/>
          </p:cNvSpPr>
          <p:nvPr>
            <p:ph type="sldNum" sz="quarter" idx="12"/>
          </p:nvPr>
        </p:nvSpPr>
        <p:spPr/>
        <p:txBody>
          <a:bodyPr/>
          <a:lstStyle/>
          <a:p>
            <a:r>
              <a:rPr lang="en-US" altLang="en-US"/>
              <a:t> Ch 11, slide </a:t>
            </a:r>
            <a:fld id="{F33FE8E4-0F32-CE43-99AF-D6FFB9F2E759}" type="slidenum">
              <a:rPr lang="en-US" altLang="en-US"/>
              <a:pPr/>
              <a:t>14</a:t>
            </a:fld>
            <a:endParaRPr lang="en-US" altLang="en-US"/>
          </a:p>
        </p:txBody>
      </p:sp>
      <p:sp>
        <p:nvSpPr>
          <p:cNvPr id="4" name="Date Placeholder 3">
            <a:extLst>
              <a:ext uri="{FF2B5EF4-FFF2-40B4-BE49-F238E27FC236}">
                <a16:creationId xmlns:a16="http://schemas.microsoft.com/office/drawing/2014/main" id="{3615AFD4-6F77-7C64-3AD0-5BB90766BAA3}"/>
              </a:ext>
            </a:extLst>
          </p:cNvPr>
          <p:cNvSpPr>
            <a:spLocks noGrp="1"/>
          </p:cNvSpPr>
          <p:nvPr>
            <p:ph type="dt" sz="half" idx="10"/>
          </p:nvPr>
        </p:nvSpPr>
        <p:spPr/>
        <p:txBody>
          <a:bodyPr/>
          <a:lstStyle/>
          <a:p>
            <a:fld id="{EC62BB95-4212-7647-861C-BBB7FEDA487C}" type="datetime1">
              <a:rPr lang="en-GB" smtClean="0"/>
              <a:t>23/10/2022</a:t>
            </a:fld>
            <a:endParaRPr lang="en-US" dirty="0"/>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0212" name="Rectangle 4">
            <a:extLst>
              <a:ext uri="{FF2B5EF4-FFF2-40B4-BE49-F238E27FC236}">
                <a16:creationId xmlns:a16="http://schemas.microsoft.com/office/drawing/2014/main" id="{C06D38F7-A890-C35C-5BE3-469F30BE6A38}"/>
              </a:ext>
            </a:extLst>
          </p:cNvPr>
          <p:cNvSpPr>
            <a:spLocks noGrp="1" noChangeArrowheads="1"/>
          </p:cNvSpPr>
          <p:nvPr>
            <p:ph type="title"/>
          </p:nvPr>
        </p:nvSpPr>
        <p:spPr/>
        <p:txBody>
          <a:bodyPr/>
          <a:lstStyle/>
          <a:p>
            <a:r>
              <a:rPr lang="en-US" altLang="en-US"/>
              <a:t>Step 3: Introduce constraints</a:t>
            </a:r>
          </a:p>
        </p:txBody>
      </p:sp>
      <p:sp>
        <p:nvSpPr>
          <p:cNvPr id="350213" name="Rectangle 5">
            <a:extLst>
              <a:ext uri="{FF2B5EF4-FFF2-40B4-BE49-F238E27FC236}">
                <a16:creationId xmlns:a16="http://schemas.microsoft.com/office/drawing/2014/main" id="{04195C9B-EFB8-3401-C9D5-5B42E1A3A2C4}"/>
              </a:ext>
            </a:extLst>
          </p:cNvPr>
          <p:cNvSpPr>
            <a:spLocks noGrp="1" noChangeArrowheads="1"/>
          </p:cNvSpPr>
          <p:nvPr>
            <p:ph idx="1"/>
          </p:nvPr>
        </p:nvSpPr>
        <p:spPr/>
        <p:txBody>
          <a:bodyPr/>
          <a:lstStyle/>
          <a:p>
            <a:r>
              <a:rPr lang="en-US" altLang="en-US" dirty="0"/>
              <a:t>A combination of values for each category corresponds to a test case specification</a:t>
            </a:r>
          </a:p>
          <a:p>
            <a:pPr lvl="1"/>
            <a:r>
              <a:rPr lang="en-US" altLang="en-US" dirty="0"/>
              <a:t>in the example we have 314,928 test cases</a:t>
            </a:r>
          </a:p>
          <a:p>
            <a:pPr lvl="1"/>
            <a:r>
              <a:rPr lang="en-US" altLang="en-US" dirty="0"/>
              <a:t>most of which are impossible!</a:t>
            </a:r>
          </a:p>
          <a:p>
            <a:pPr lvl="2"/>
            <a:r>
              <a:rPr lang="en-US" altLang="en-US" dirty="0"/>
              <a:t>example</a:t>
            </a:r>
            <a:br>
              <a:rPr lang="en-US" altLang="en-US" dirty="0"/>
            </a:br>
            <a:r>
              <a:rPr lang="en-US" altLang="en-US" i="1" dirty="0">
                <a:solidFill>
                  <a:srgbClr val="000080"/>
                </a:solidFill>
                <a:latin typeface="Tahoma" panose="020B0604030504040204" pitchFamily="34" charset="0"/>
              </a:rPr>
              <a:t>zero slots</a:t>
            </a:r>
            <a:r>
              <a:rPr lang="en-US" altLang="en-US" dirty="0"/>
              <a:t> and </a:t>
            </a:r>
            <a:r>
              <a:rPr lang="en-US" altLang="en-US" i="1" dirty="0"/>
              <a:t>at </a:t>
            </a:r>
            <a:r>
              <a:rPr lang="en-US" altLang="en-US" i="1" dirty="0">
                <a:solidFill>
                  <a:srgbClr val="000080"/>
                </a:solidFill>
                <a:latin typeface="Tahoma" panose="020B0604030504040204" pitchFamily="34" charset="0"/>
              </a:rPr>
              <a:t>least one incompatible slot</a:t>
            </a:r>
            <a:endParaRPr lang="en-US" altLang="en-US" dirty="0"/>
          </a:p>
          <a:p>
            <a:r>
              <a:rPr lang="en-US" altLang="en-US" dirty="0"/>
              <a:t>Introduce constraints to</a:t>
            </a:r>
          </a:p>
          <a:p>
            <a:pPr lvl="1"/>
            <a:r>
              <a:rPr lang="en-US" altLang="en-US" dirty="0"/>
              <a:t>rule out impossible combinations</a:t>
            </a:r>
          </a:p>
          <a:p>
            <a:pPr lvl="1"/>
            <a:r>
              <a:rPr lang="en-US" altLang="en-US" dirty="0"/>
              <a:t>reduce the size of the test suite if too large</a:t>
            </a:r>
          </a:p>
        </p:txBody>
      </p:sp>
      <p:sp>
        <p:nvSpPr>
          <p:cNvPr id="2" name="Footer Placeholder 3">
            <a:extLst>
              <a:ext uri="{FF2B5EF4-FFF2-40B4-BE49-F238E27FC236}">
                <a16:creationId xmlns:a16="http://schemas.microsoft.com/office/drawing/2014/main" id="{C4265536-FDBF-FC6A-6B33-09588BC8A526}"/>
              </a:ext>
            </a:extLst>
          </p:cNvPr>
          <p:cNvSpPr>
            <a:spLocks noGrp="1"/>
          </p:cNvSpPr>
          <p:nvPr>
            <p:ph type="ftr" sz="quarter" idx="11"/>
          </p:nvPr>
        </p:nvSpPr>
        <p:spPr/>
        <p:txBody>
          <a:bodyPr/>
          <a:lstStyle/>
          <a:p>
            <a:r>
              <a:rPr lang="en-US" altLang="en-US"/>
              <a:t>Updated Stuart Anderson from (c) 2007 Mauro Pezzè &amp; Michal Young</a:t>
            </a:r>
          </a:p>
        </p:txBody>
      </p:sp>
      <p:sp>
        <p:nvSpPr>
          <p:cNvPr id="3" name="Slide Number Placeholder 4">
            <a:extLst>
              <a:ext uri="{FF2B5EF4-FFF2-40B4-BE49-F238E27FC236}">
                <a16:creationId xmlns:a16="http://schemas.microsoft.com/office/drawing/2014/main" id="{7016A713-BB29-ECCA-4333-51B17F3EF359}"/>
              </a:ext>
            </a:extLst>
          </p:cNvPr>
          <p:cNvSpPr>
            <a:spLocks noGrp="1"/>
          </p:cNvSpPr>
          <p:nvPr>
            <p:ph type="sldNum" sz="quarter" idx="12"/>
          </p:nvPr>
        </p:nvSpPr>
        <p:spPr/>
        <p:txBody>
          <a:bodyPr/>
          <a:lstStyle/>
          <a:p>
            <a:r>
              <a:rPr lang="en-US" altLang="en-US"/>
              <a:t> Ch 11, slide </a:t>
            </a:r>
            <a:fld id="{2FDEB043-EE49-524B-9A2D-5AD8D9D70BAF}" type="slidenum">
              <a:rPr lang="en-US" altLang="en-US"/>
              <a:pPr/>
              <a:t>15</a:t>
            </a:fld>
            <a:endParaRPr lang="en-US" altLang="en-US"/>
          </a:p>
        </p:txBody>
      </p:sp>
      <p:sp>
        <p:nvSpPr>
          <p:cNvPr id="4" name="Date Placeholder 3">
            <a:extLst>
              <a:ext uri="{FF2B5EF4-FFF2-40B4-BE49-F238E27FC236}">
                <a16:creationId xmlns:a16="http://schemas.microsoft.com/office/drawing/2014/main" id="{47CCA161-0883-7384-5C11-9A1A3DD349C3}"/>
              </a:ext>
            </a:extLst>
          </p:cNvPr>
          <p:cNvSpPr>
            <a:spLocks noGrp="1"/>
          </p:cNvSpPr>
          <p:nvPr>
            <p:ph type="dt" sz="half" idx="10"/>
          </p:nvPr>
        </p:nvSpPr>
        <p:spPr/>
        <p:txBody>
          <a:bodyPr/>
          <a:lstStyle/>
          <a:p>
            <a:fld id="{717AB6C3-FE73-B041-ADB7-A6EEE00B0E0F}" type="datetime1">
              <a:rPr lang="en-GB" smtClean="0"/>
              <a:t>23/10/2022</a:t>
            </a:fld>
            <a:endParaRPr lang="en-US" dirty="0"/>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6532" name="Rectangle 4">
            <a:extLst>
              <a:ext uri="{FF2B5EF4-FFF2-40B4-BE49-F238E27FC236}">
                <a16:creationId xmlns:a16="http://schemas.microsoft.com/office/drawing/2014/main" id="{4888ADF6-325D-98E5-3E6B-EE2DBE5EFF94}"/>
              </a:ext>
            </a:extLst>
          </p:cNvPr>
          <p:cNvSpPr>
            <a:spLocks noGrp="1" noChangeArrowheads="1"/>
          </p:cNvSpPr>
          <p:nvPr>
            <p:ph type="title"/>
          </p:nvPr>
        </p:nvSpPr>
        <p:spPr/>
        <p:txBody>
          <a:bodyPr/>
          <a:lstStyle/>
          <a:p>
            <a:r>
              <a:rPr lang="en-US" altLang="en-US"/>
              <a:t>Step 3: error constraint </a:t>
            </a:r>
          </a:p>
        </p:txBody>
      </p:sp>
      <p:sp>
        <p:nvSpPr>
          <p:cNvPr id="406533" name="Rectangle 5">
            <a:extLst>
              <a:ext uri="{FF2B5EF4-FFF2-40B4-BE49-F238E27FC236}">
                <a16:creationId xmlns:a16="http://schemas.microsoft.com/office/drawing/2014/main" id="{2C4EE0A4-B7DD-B6F4-722B-2C34925E86C6}"/>
              </a:ext>
            </a:extLst>
          </p:cNvPr>
          <p:cNvSpPr>
            <a:spLocks noGrp="1" noChangeArrowheads="1"/>
          </p:cNvSpPr>
          <p:nvPr>
            <p:ph idx="1"/>
          </p:nvPr>
        </p:nvSpPr>
        <p:spPr/>
        <p:txBody>
          <a:bodyPr/>
          <a:lstStyle/>
          <a:p>
            <a:pPr>
              <a:buFontTx/>
              <a:buNone/>
            </a:pPr>
            <a:r>
              <a:rPr lang="en-US" altLang="en-US"/>
              <a:t>[error] indicates a value class that </a:t>
            </a:r>
          </a:p>
          <a:p>
            <a:pPr lvl="1"/>
            <a:r>
              <a:rPr lang="en-US" altLang="en-US"/>
              <a:t>corresponds to a erroneous values</a:t>
            </a:r>
          </a:p>
          <a:p>
            <a:pPr lvl="1"/>
            <a:r>
              <a:rPr lang="en-US" altLang="en-US"/>
              <a:t>need be tried only once</a:t>
            </a:r>
          </a:p>
          <a:p>
            <a:pPr>
              <a:buFontTx/>
              <a:buNone/>
            </a:pPr>
            <a:r>
              <a:rPr lang="en-US" altLang="en-US"/>
              <a:t>Example</a:t>
            </a:r>
          </a:p>
          <a:p>
            <a:pPr>
              <a:buFontTx/>
              <a:buNone/>
            </a:pPr>
            <a:r>
              <a:rPr lang="en-US" altLang="en-US"/>
              <a:t>	Model number: Malformed and Not in database</a:t>
            </a:r>
          </a:p>
          <a:p>
            <a:pPr>
              <a:buFontTx/>
              <a:buNone/>
            </a:pPr>
            <a:r>
              <a:rPr lang="en-US" altLang="en-US" i="1"/>
              <a:t>error</a:t>
            </a:r>
            <a:r>
              <a:rPr lang="en-US" altLang="en-US"/>
              <a:t> value classes</a:t>
            </a:r>
          </a:p>
          <a:p>
            <a:pPr lvl="1"/>
            <a:r>
              <a:rPr lang="en-US" altLang="en-US"/>
              <a:t>No need to test all possible combinations of errors</a:t>
            </a:r>
          </a:p>
          <a:p>
            <a:pPr lvl="1"/>
            <a:r>
              <a:rPr lang="en-US" altLang="en-US"/>
              <a:t>One test is enough  (we assume that handling an error case bypasses other program logic)</a:t>
            </a:r>
          </a:p>
        </p:txBody>
      </p:sp>
      <p:sp>
        <p:nvSpPr>
          <p:cNvPr id="2" name="Footer Placeholder 3">
            <a:extLst>
              <a:ext uri="{FF2B5EF4-FFF2-40B4-BE49-F238E27FC236}">
                <a16:creationId xmlns:a16="http://schemas.microsoft.com/office/drawing/2014/main" id="{7ACE9749-07B3-7352-2156-236B1D77B9A4}"/>
              </a:ext>
            </a:extLst>
          </p:cNvPr>
          <p:cNvSpPr>
            <a:spLocks noGrp="1"/>
          </p:cNvSpPr>
          <p:nvPr>
            <p:ph type="ftr" sz="quarter" idx="11"/>
          </p:nvPr>
        </p:nvSpPr>
        <p:spPr/>
        <p:txBody>
          <a:bodyPr/>
          <a:lstStyle/>
          <a:p>
            <a:r>
              <a:rPr lang="en-US" altLang="en-US"/>
              <a:t>Updated Stuart Anderson from (c) 2007 Mauro Pezzè &amp; Michal Young</a:t>
            </a:r>
          </a:p>
        </p:txBody>
      </p:sp>
      <p:sp>
        <p:nvSpPr>
          <p:cNvPr id="3" name="Slide Number Placeholder 4">
            <a:extLst>
              <a:ext uri="{FF2B5EF4-FFF2-40B4-BE49-F238E27FC236}">
                <a16:creationId xmlns:a16="http://schemas.microsoft.com/office/drawing/2014/main" id="{13830690-ED16-093E-BC12-0A1D2CB8AAC7}"/>
              </a:ext>
            </a:extLst>
          </p:cNvPr>
          <p:cNvSpPr>
            <a:spLocks noGrp="1"/>
          </p:cNvSpPr>
          <p:nvPr>
            <p:ph type="sldNum" sz="quarter" idx="12"/>
          </p:nvPr>
        </p:nvSpPr>
        <p:spPr/>
        <p:txBody>
          <a:bodyPr/>
          <a:lstStyle/>
          <a:p>
            <a:r>
              <a:rPr lang="en-US" altLang="en-US"/>
              <a:t> Ch 11, slide </a:t>
            </a:r>
            <a:fld id="{DF3CB284-992C-6B4F-8BA3-DDE5464989B0}" type="slidenum">
              <a:rPr lang="en-US" altLang="en-US"/>
              <a:pPr/>
              <a:t>16</a:t>
            </a:fld>
            <a:endParaRPr lang="en-US" altLang="en-US"/>
          </a:p>
        </p:txBody>
      </p:sp>
      <p:sp>
        <p:nvSpPr>
          <p:cNvPr id="4" name="Date Placeholder 3">
            <a:extLst>
              <a:ext uri="{FF2B5EF4-FFF2-40B4-BE49-F238E27FC236}">
                <a16:creationId xmlns:a16="http://schemas.microsoft.com/office/drawing/2014/main" id="{4F0B9A34-FE8F-EA9A-AB9A-BF46E7998071}"/>
              </a:ext>
            </a:extLst>
          </p:cNvPr>
          <p:cNvSpPr>
            <a:spLocks noGrp="1"/>
          </p:cNvSpPr>
          <p:nvPr>
            <p:ph type="dt" sz="half" idx="10"/>
          </p:nvPr>
        </p:nvSpPr>
        <p:spPr/>
        <p:txBody>
          <a:bodyPr/>
          <a:lstStyle/>
          <a:p>
            <a:fld id="{AE5C1B52-1FED-AB48-A7CE-961B60D029A3}" type="datetime1">
              <a:rPr lang="en-GB" smtClean="0"/>
              <a:t>23/10/2022</a:t>
            </a:fld>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1234" name="Rectangle 2">
            <a:extLst>
              <a:ext uri="{FF2B5EF4-FFF2-40B4-BE49-F238E27FC236}">
                <a16:creationId xmlns:a16="http://schemas.microsoft.com/office/drawing/2014/main" id="{5D2D2509-2E95-B35A-36D1-601A0A51D2C8}"/>
              </a:ext>
            </a:extLst>
          </p:cNvPr>
          <p:cNvSpPr>
            <a:spLocks noGrp="1" noChangeArrowheads="1"/>
          </p:cNvSpPr>
          <p:nvPr>
            <p:ph type="title"/>
          </p:nvPr>
        </p:nvSpPr>
        <p:spPr/>
        <p:txBody>
          <a:bodyPr/>
          <a:lstStyle/>
          <a:p>
            <a:r>
              <a:rPr lang="en-US" altLang="en-US"/>
              <a:t>Example - Step 3: </a:t>
            </a:r>
            <a:r>
              <a:rPr lang="en-US" altLang="en-US" i="1"/>
              <a:t>error</a:t>
            </a:r>
            <a:r>
              <a:rPr lang="en-US" altLang="en-US"/>
              <a:t> constraint </a:t>
            </a:r>
          </a:p>
        </p:txBody>
      </p:sp>
      <p:sp>
        <p:nvSpPr>
          <p:cNvPr id="351235" name="Rectangle 3">
            <a:extLst>
              <a:ext uri="{FF2B5EF4-FFF2-40B4-BE49-F238E27FC236}">
                <a16:creationId xmlns:a16="http://schemas.microsoft.com/office/drawing/2014/main" id="{3F2D298E-8ECE-DD5B-93A7-D12B931F368E}"/>
              </a:ext>
            </a:extLst>
          </p:cNvPr>
          <p:cNvSpPr>
            <a:spLocks noGrp="1" noChangeArrowheads="1"/>
          </p:cNvSpPr>
          <p:nvPr>
            <p:ph idx="1"/>
          </p:nvPr>
        </p:nvSpPr>
        <p:spPr>
          <a:xfrm>
            <a:off x="2209800" y="1295400"/>
            <a:ext cx="8229600" cy="4876800"/>
          </a:xfrm>
        </p:spPr>
        <p:txBody>
          <a:bodyPr>
            <a:normAutofit fontScale="92500" lnSpcReduction="20000"/>
          </a:bodyPr>
          <a:lstStyle/>
          <a:p>
            <a:pPr>
              <a:lnSpc>
                <a:spcPct val="80000"/>
              </a:lnSpc>
              <a:buFontTx/>
              <a:buNone/>
            </a:pPr>
            <a:r>
              <a:rPr lang="en-US" altLang="en-US" sz="2000">
                <a:solidFill>
                  <a:srgbClr val="000080"/>
                </a:solidFill>
                <a:latin typeface="Tahoma" panose="020B0604030504040204" pitchFamily="34" charset="0"/>
              </a:rPr>
              <a:t>Model number</a:t>
            </a:r>
          </a:p>
          <a:p>
            <a:pPr lvl="1">
              <a:lnSpc>
                <a:spcPct val="80000"/>
              </a:lnSpc>
              <a:buFontTx/>
              <a:buNone/>
            </a:pPr>
            <a:r>
              <a:rPr lang="en-US" altLang="en-US" sz="1600"/>
              <a:t>Malformed	 		[error]</a:t>
            </a:r>
          </a:p>
          <a:p>
            <a:pPr lvl="1">
              <a:lnSpc>
                <a:spcPct val="80000"/>
              </a:lnSpc>
              <a:buFontTx/>
              <a:buNone/>
            </a:pPr>
            <a:r>
              <a:rPr lang="en-US" altLang="en-US" sz="1600"/>
              <a:t>Not in database		[error]</a:t>
            </a:r>
          </a:p>
          <a:p>
            <a:pPr lvl="1">
              <a:lnSpc>
                <a:spcPct val="80000"/>
              </a:lnSpc>
              <a:buFontTx/>
              <a:buNone/>
            </a:pPr>
            <a:r>
              <a:rPr lang="en-US" altLang="en-US" sz="1600"/>
              <a:t>Valid</a:t>
            </a:r>
          </a:p>
          <a:p>
            <a:pPr>
              <a:lnSpc>
                <a:spcPct val="80000"/>
              </a:lnSpc>
              <a:buFontTx/>
              <a:buNone/>
            </a:pPr>
            <a:r>
              <a:rPr lang="en-US" altLang="en-US" sz="2000">
                <a:solidFill>
                  <a:srgbClr val="000080"/>
                </a:solidFill>
                <a:latin typeface="Tahoma" panose="020B0604030504040204" pitchFamily="34" charset="0"/>
              </a:rPr>
              <a:t>Correspondence of selection with model slots</a:t>
            </a:r>
          </a:p>
          <a:p>
            <a:pPr>
              <a:lnSpc>
                <a:spcPct val="80000"/>
              </a:lnSpc>
              <a:buFontTx/>
              <a:buNone/>
            </a:pPr>
            <a:r>
              <a:rPr lang="en-US" altLang="en-US" sz="1800"/>
              <a:t>	</a:t>
            </a:r>
            <a:r>
              <a:rPr lang="en-US" altLang="en-US" sz="1600"/>
              <a:t>Omitted slots			[error]</a:t>
            </a:r>
          </a:p>
          <a:p>
            <a:pPr>
              <a:lnSpc>
                <a:spcPct val="80000"/>
              </a:lnSpc>
              <a:buFontTx/>
              <a:buNone/>
            </a:pPr>
            <a:r>
              <a:rPr lang="en-US" altLang="en-US" sz="1600"/>
              <a:t>	Extra slots			[error]</a:t>
            </a:r>
          </a:p>
          <a:p>
            <a:pPr>
              <a:lnSpc>
                <a:spcPct val="80000"/>
              </a:lnSpc>
              <a:buFontTx/>
              <a:buNone/>
            </a:pPr>
            <a:r>
              <a:rPr lang="en-US" altLang="en-US" sz="1600"/>
              <a:t>	Mismatched slots		[error]</a:t>
            </a:r>
          </a:p>
          <a:p>
            <a:pPr>
              <a:lnSpc>
                <a:spcPct val="80000"/>
              </a:lnSpc>
              <a:buFontTx/>
              <a:buNone/>
            </a:pPr>
            <a:r>
              <a:rPr lang="en-US" altLang="en-US" sz="1600"/>
              <a:t>	Complete correspondence</a:t>
            </a:r>
            <a:endParaRPr lang="en-US" altLang="en-US" sz="1800"/>
          </a:p>
          <a:p>
            <a:pPr>
              <a:lnSpc>
                <a:spcPct val="80000"/>
              </a:lnSpc>
              <a:buFontTx/>
              <a:buNone/>
            </a:pPr>
            <a:r>
              <a:rPr lang="en-US" altLang="en-US" sz="2000">
                <a:solidFill>
                  <a:srgbClr val="000080"/>
                </a:solidFill>
                <a:latin typeface="Tahoma" panose="020B0604030504040204" pitchFamily="34" charset="0"/>
              </a:rPr>
              <a:t>Number of required comp. with non empty selection</a:t>
            </a:r>
            <a:endParaRPr lang="en-US" altLang="en-US" sz="1800"/>
          </a:p>
          <a:p>
            <a:pPr>
              <a:lnSpc>
                <a:spcPct val="80000"/>
              </a:lnSpc>
              <a:buFont typeface="Symbol" pitchFamily="2" charset="2"/>
              <a:buNone/>
            </a:pPr>
            <a:r>
              <a:rPr lang="en-US" altLang="en-US" sz="1600"/>
              <a:t>	0				[error]</a:t>
            </a:r>
          </a:p>
          <a:p>
            <a:pPr>
              <a:lnSpc>
                <a:spcPct val="80000"/>
              </a:lnSpc>
              <a:buFont typeface="Symbol" pitchFamily="2" charset="2"/>
              <a:buNone/>
            </a:pPr>
            <a:r>
              <a:rPr lang="en-US" altLang="en-US" sz="1600"/>
              <a:t>	&lt; number of required slots	[error]</a:t>
            </a:r>
          </a:p>
          <a:p>
            <a:pPr>
              <a:lnSpc>
                <a:spcPct val="80000"/>
              </a:lnSpc>
              <a:buFont typeface="Symbol" pitchFamily="2" charset="2"/>
              <a:buNone/>
            </a:pPr>
            <a:r>
              <a:rPr lang="en-US" altLang="en-US" sz="2000">
                <a:solidFill>
                  <a:srgbClr val="000080"/>
                </a:solidFill>
                <a:latin typeface="Tahoma" panose="020B0604030504040204" pitchFamily="34" charset="0"/>
              </a:rPr>
              <a:t>Required comp. selection</a:t>
            </a:r>
            <a:endParaRPr lang="en-US" altLang="en-US" sz="1600">
              <a:sym typeface="Symbol" pitchFamily="2" charset="2"/>
            </a:endParaRPr>
          </a:p>
          <a:p>
            <a:pPr>
              <a:lnSpc>
                <a:spcPct val="80000"/>
              </a:lnSpc>
              <a:buFontTx/>
              <a:buNone/>
            </a:pPr>
            <a:r>
              <a:rPr lang="en-US" altLang="en-US" sz="1600">
                <a:sym typeface="Symbol" pitchFamily="2" charset="2"/>
              </a:rPr>
              <a:t>	 1 not in database</a:t>
            </a:r>
            <a:r>
              <a:rPr lang="en-US" altLang="en-US" sz="1600"/>
              <a:t>		[error]</a:t>
            </a:r>
            <a:endParaRPr lang="en-US" altLang="en-US" sz="1800"/>
          </a:p>
          <a:p>
            <a:pPr>
              <a:lnSpc>
                <a:spcPct val="80000"/>
              </a:lnSpc>
              <a:buFontTx/>
              <a:buNone/>
            </a:pPr>
            <a:r>
              <a:rPr lang="en-US" altLang="en-US" sz="2000">
                <a:solidFill>
                  <a:srgbClr val="000080"/>
                </a:solidFill>
                <a:latin typeface="Tahoma" panose="020B0604030504040204" pitchFamily="34" charset="0"/>
              </a:rPr>
              <a:t>Number of models in database (#DBM)</a:t>
            </a:r>
            <a:endParaRPr lang="en-US" altLang="en-US" sz="2000"/>
          </a:p>
          <a:p>
            <a:pPr>
              <a:lnSpc>
                <a:spcPct val="80000"/>
              </a:lnSpc>
              <a:buFontTx/>
              <a:buNone/>
            </a:pPr>
            <a:r>
              <a:rPr lang="en-US" altLang="en-US" sz="1600">
                <a:sym typeface="Symbol" pitchFamily="2" charset="2"/>
              </a:rPr>
              <a:t>	0		</a:t>
            </a:r>
            <a:r>
              <a:rPr lang="en-US" altLang="en-US" sz="1600"/>
              <a:t>		[error]</a:t>
            </a:r>
          </a:p>
          <a:p>
            <a:pPr>
              <a:lnSpc>
                <a:spcPct val="80000"/>
              </a:lnSpc>
              <a:buFontTx/>
              <a:buNone/>
            </a:pPr>
            <a:r>
              <a:rPr lang="en-US" altLang="en-US" sz="2000">
                <a:solidFill>
                  <a:srgbClr val="000080"/>
                </a:solidFill>
                <a:latin typeface="Tahoma" panose="020B0604030504040204" pitchFamily="34" charset="0"/>
              </a:rPr>
              <a:t>Number of components in database (#DBC)</a:t>
            </a:r>
            <a:endParaRPr lang="en-US" altLang="en-US" sz="1800"/>
          </a:p>
          <a:p>
            <a:pPr>
              <a:lnSpc>
                <a:spcPct val="80000"/>
              </a:lnSpc>
              <a:buFontTx/>
              <a:buNone/>
            </a:pPr>
            <a:r>
              <a:rPr lang="en-US" altLang="en-US" sz="1600">
                <a:sym typeface="Symbol" pitchFamily="2" charset="2"/>
              </a:rPr>
              <a:t>	0		</a:t>
            </a:r>
            <a:r>
              <a:rPr lang="en-US" altLang="en-US" sz="1600"/>
              <a:t>		[error]</a:t>
            </a:r>
          </a:p>
          <a:p>
            <a:pPr>
              <a:lnSpc>
                <a:spcPct val="80000"/>
              </a:lnSpc>
              <a:buFontTx/>
              <a:buNone/>
            </a:pPr>
            <a:endParaRPr lang="en-US" altLang="en-US" sz="1600"/>
          </a:p>
        </p:txBody>
      </p:sp>
      <p:sp>
        <p:nvSpPr>
          <p:cNvPr id="2" name="Footer Placeholder 3">
            <a:extLst>
              <a:ext uri="{FF2B5EF4-FFF2-40B4-BE49-F238E27FC236}">
                <a16:creationId xmlns:a16="http://schemas.microsoft.com/office/drawing/2014/main" id="{025BEA6D-57F6-BC3E-0EED-2AFEF4D2B981}"/>
              </a:ext>
            </a:extLst>
          </p:cNvPr>
          <p:cNvSpPr>
            <a:spLocks noGrp="1"/>
          </p:cNvSpPr>
          <p:nvPr>
            <p:ph type="ftr" sz="quarter" idx="11"/>
          </p:nvPr>
        </p:nvSpPr>
        <p:spPr/>
        <p:txBody>
          <a:bodyPr/>
          <a:lstStyle/>
          <a:p>
            <a:r>
              <a:rPr lang="en-US" altLang="en-US"/>
              <a:t>Updated Stuart Anderson from (c) 2007 Mauro Pezzè &amp; Michal Young</a:t>
            </a:r>
          </a:p>
        </p:txBody>
      </p:sp>
      <p:sp>
        <p:nvSpPr>
          <p:cNvPr id="3" name="Slide Number Placeholder 4">
            <a:extLst>
              <a:ext uri="{FF2B5EF4-FFF2-40B4-BE49-F238E27FC236}">
                <a16:creationId xmlns:a16="http://schemas.microsoft.com/office/drawing/2014/main" id="{51EB8766-703D-882D-F92D-787DC85E9F74}"/>
              </a:ext>
            </a:extLst>
          </p:cNvPr>
          <p:cNvSpPr>
            <a:spLocks noGrp="1"/>
          </p:cNvSpPr>
          <p:nvPr>
            <p:ph type="sldNum" sz="quarter" idx="12"/>
          </p:nvPr>
        </p:nvSpPr>
        <p:spPr/>
        <p:txBody>
          <a:bodyPr/>
          <a:lstStyle/>
          <a:p>
            <a:r>
              <a:rPr lang="en-US" altLang="en-US"/>
              <a:t> Ch 11, slide </a:t>
            </a:r>
            <a:fld id="{B5F3086A-93CF-104B-9CD8-11EE903D470A}" type="slidenum">
              <a:rPr lang="en-US" altLang="en-US"/>
              <a:pPr/>
              <a:t>17</a:t>
            </a:fld>
            <a:endParaRPr lang="en-US" altLang="en-US"/>
          </a:p>
        </p:txBody>
      </p:sp>
      <p:sp>
        <p:nvSpPr>
          <p:cNvPr id="351236" name="Rectangle 4">
            <a:extLst>
              <a:ext uri="{FF2B5EF4-FFF2-40B4-BE49-F238E27FC236}">
                <a16:creationId xmlns:a16="http://schemas.microsoft.com/office/drawing/2014/main" id="{B8F6DABF-EEDE-44A6-42E9-B59ADF872AF2}"/>
              </a:ext>
            </a:extLst>
          </p:cNvPr>
          <p:cNvSpPr>
            <a:spLocks noChangeArrowheads="1"/>
          </p:cNvSpPr>
          <p:nvPr/>
        </p:nvSpPr>
        <p:spPr bwMode="auto">
          <a:xfrm>
            <a:off x="7772400" y="4597400"/>
            <a:ext cx="2590800" cy="1574800"/>
          </a:xfrm>
          <a:prstGeom prst="rect">
            <a:avLst/>
          </a:prstGeom>
          <a:noFill/>
          <a:ln w="9525">
            <a:solidFill>
              <a:schemeClr val="tx1"/>
            </a:solidFill>
            <a:miter lim="800000"/>
            <a:headEnd/>
            <a:tailEnd type="none" w="sm" len="sm"/>
          </a:ln>
          <a:effectLst/>
          <a:extLst>
            <a:ext uri="{909E8E84-426E-40DD-AFC4-6F175D3DCCD1}">
              <a14:hiddenFill xmlns:a14="http://schemas.microsoft.com/office/drawing/2010/main">
                <a:gradFill rotWithShape="0">
                  <a:gsLst>
                    <a:gs pos="0">
                      <a:schemeClr val="bg1"/>
                    </a:gs>
                    <a:gs pos="50000">
                      <a:schemeClr val="accent1"/>
                    </a:gs>
                    <a:gs pos="100000">
                      <a:schemeClr val="bg1"/>
                    </a:gs>
                  </a:gsLst>
                  <a:lin ang="0" scaled="1"/>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spAutoFit/>
          </a:bodyPr>
          <a:lstStyle/>
          <a:p>
            <a:pPr>
              <a:spcBef>
                <a:spcPct val="20000"/>
              </a:spcBef>
              <a:buSzPct val="60000"/>
              <a:buFont typeface="Wingdings" pitchFamily="2" charset="2"/>
              <a:buNone/>
            </a:pPr>
            <a:r>
              <a:rPr lang="en-US" altLang="en-US" sz="2400" u="none" dirty="0">
                <a:solidFill>
                  <a:srgbClr val="000080"/>
                </a:solidFill>
                <a:latin typeface="Tahoma" panose="020B0604030504040204" pitchFamily="34" charset="0"/>
              </a:rPr>
              <a:t>Error constraints reduce test suite from 314,928 to 2,711 test cases</a:t>
            </a:r>
          </a:p>
        </p:txBody>
      </p:sp>
      <p:sp>
        <p:nvSpPr>
          <p:cNvPr id="4" name="Date Placeholder 3">
            <a:extLst>
              <a:ext uri="{FF2B5EF4-FFF2-40B4-BE49-F238E27FC236}">
                <a16:creationId xmlns:a16="http://schemas.microsoft.com/office/drawing/2014/main" id="{795B3DB1-1D96-988B-290B-8ECA23552883}"/>
              </a:ext>
            </a:extLst>
          </p:cNvPr>
          <p:cNvSpPr>
            <a:spLocks noGrp="1"/>
          </p:cNvSpPr>
          <p:nvPr>
            <p:ph type="dt" sz="half" idx="10"/>
          </p:nvPr>
        </p:nvSpPr>
        <p:spPr/>
        <p:txBody>
          <a:bodyPr/>
          <a:lstStyle/>
          <a:p>
            <a:fld id="{5A212210-0BA4-0947-B009-EABE6C83746C}" type="datetime1">
              <a:rPr lang="en-GB" smtClean="0"/>
              <a:t>23/10/2022</a:t>
            </a:fld>
            <a:endParaRPr lang="en-US" dirty="0"/>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7554" name="Rectangle 2">
            <a:extLst>
              <a:ext uri="{FF2B5EF4-FFF2-40B4-BE49-F238E27FC236}">
                <a16:creationId xmlns:a16="http://schemas.microsoft.com/office/drawing/2014/main" id="{AEF22642-3797-EB2A-ED9F-21015D85B69E}"/>
              </a:ext>
            </a:extLst>
          </p:cNvPr>
          <p:cNvSpPr>
            <a:spLocks noGrp="1" noChangeArrowheads="1"/>
          </p:cNvSpPr>
          <p:nvPr>
            <p:ph type="title"/>
          </p:nvPr>
        </p:nvSpPr>
        <p:spPr/>
        <p:txBody>
          <a:bodyPr/>
          <a:lstStyle/>
          <a:p>
            <a:r>
              <a:rPr lang="en-US" altLang="en-US"/>
              <a:t>Step 3: </a:t>
            </a:r>
            <a:r>
              <a:rPr lang="en-US" altLang="en-US" i="1"/>
              <a:t>property</a:t>
            </a:r>
            <a:r>
              <a:rPr lang="en-US" altLang="en-US"/>
              <a:t> constraints</a:t>
            </a:r>
          </a:p>
        </p:txBody>
      </p:sp>
      <p:sp>
        <p:nvSpPr>
          <p:cNvPr id="407555" name="Rectangle 3">
            <a:extLst>
              <a:ext uri="{FF2B5EF4-FFF2-40B4-BE49-F238E27FC236}">
                <a16:creationId xmlns:a16="http://schemas.microsoft.com/office/drawing/2014/main" id="{BE10D203-0260-B039-CF3A-8CAC22AA41A3}"/>
              </a:ext>
            </a:extLst>
          </p:cNvPr>
          <p:cNvSpPr>
            <a:spLocks noGrp="1" noChangeArrowheads="1"/>
          </p:cNvSpPr>
          <p:nvPr>
            <p:ph idx="1"/>
          </p:nvPr>
        </p:nvSpPr>
        <p:spPr/>
        <p:txBody>
          <a:bodyPr/>
          <a:lstStyle/>
          <a:p>
            <a:pPr>
              <a:buFontTx/>
              <a:buNone/>
            </a:pPr>
            <a:r>
              <a:rPr lang="en-US" altLang="en-US" sz="2400"/>
              <a:t>constraint</a:t>
            </a:r>
            <a:r>
              <a:rPr lang="en-US" altLang="en-US" sz="2400">
                <a:solidFill>
                  <a:srgbClr val="000080"/>
                </a:solidFill>
                <a:latin typeface="Tahoma" panose="020B0604030504040204" pitchFamily="34" charset="0"/>
              </a:rPr>
              <a:t> [property] [if-property] </a:t>
            </a:r>
            <a:r>
              <a:rPr lang="en-US" altLang="en-US" sz="2400"/>
              <a:t>rule out invalid combinations of values</a:t>
            </a:r>
          </a:p>
          <a:p>
            <a:pPr>
              <a:buFontTx/>
              <a:buNone/>
            </a:pPr>
            <a:r>
              <a:rPr lang="en-US" altLang="en-US" sz="2400">
                <a:solidFill>
                  <a:srgbClr val="000080"/>
                </a:solidFill>
                <a:latin typeface="Tahoma" panose="020B0604030504040204" pitchFamily="34" charset="0"/>
              </a:rPr>
              <a:t>[property]</a:t>
            </a:r>
            <a:r>
              <a:rPr lang="en-US" altLang="en-US" sz="2400"/>
              <a:t> groups values of a single parameter to identify subsets of values with common properties</a:t>
            </a:r>
          </a:p>
          <a:p>
            <a:pPr>
              <a:buFontTx/>
              <a:buNone/>
            </a:pPr>
            <a:r>
              <a:rPr lang="en-US" altLang="en-US" sz="2400">
                <a:solidFill>
                  <a:srgbClr val="000080"/>
                </a:solidFill>
                <a:latin typeface="Tahoma" panose="020B0604030504040204" pitchFamily="34" charset="0"/>
              </a:rPr>
              <a:t>[if-property] </a:t>
            </a:r>
            <a:r>
              <a:rPr lang="en-US" altLang="en-US" sz="2400"/>
              <a:t>bounds the choices of values for a category that can be combined with a particular value selected for a different category</a:t>
            </a:r>
          </a:p>
          <a:p>
            <a:pPr>
              <a:buFontTx/>
              <a:buNone/>
            </a:pPr>
            <a:r>
              <a:rPr lang="en-US" altLang="en-US" sz="2000" i="1"/>
              <a:t>Example</a:t>
            </a:r>
          </a:p>
          <a:p>
            <a:pPr>
              <a:buFontTx/>
              <a:buNone/>
            </a:pPr>
            <a:r>
              <a:rPr lang="en-US" altLang="en-US" sz="1800" i="1"/>
              <a:t>combine</a:t>
            </a:r>
            <a:r>
              <a:rPr lang="en-US" altLang="en-US" sz="2000">
                <a:solidFill>
                  <a:srgbClr val="000080"/>
                </a:solidFill>
                <a:latin typeface="Tahoma" panose="020B0604030504040204" pitchFamily="34" charset="0"/>
              </a:rPr>
              <a:t> 	</a:t>
            </a:r>
          </a:p>
          <a:p>
            <a:pPr>
              <a:buFontTx/>
              <a:buNone/>
            </a:pPr>
            <a:r>
              <a:rPr lang="en-US" altLang="en-US" sz="1800" i="1">
                <a:solidFill>
                  <a:srgbClr val="000080"/>
                </a:solidFill>
                <a:latin typeface="Tahoma" panose="020B0604030504040204" pitchFamily="34" charset="0"/>
              </a:rPr>
              <a:t>Number of required comp. with non empty selection = number required slots</a:t>
            </a:r>
            <a:r>
              <a:rPr lang="en-US" altLang="en-US" sz="1800" i="1"/>
              <a:t> [if RSMANY]</a:t>
            </a:r>
          </a:p>
          <a:p>
            <a:pPr>
              <a:buFontTx/>
              <a:buNone/>
            </a:pPr>
            <a:r>
              <a:rPr lang="en-US" altLang="en-US" sz="1800" i="1"/>
              <a:t>only with</a:t>
            </a:r>
          </a:p>
          <a:p>
            <a:pPr>
              <a:buFontTx/>
              <a:buNone/>
            </a:pPr>
            <a:r>
              <a:rPr lang="en-US" altLang="en-US" sz="1800" i="1">
                <a:solidFill>
                  <a:srgbClr val="000080"/>
                </a:solidFill>
                <a:latin typeface="Tahoma" panose="020B0604030504040204" pitchFamily="34" charset="0"/>
              </a:rPr>
              <a:t>Number of required slots for selected model (#SMRS)</a:t>
            </a:r>
            <a:r>
              <a:rPr lang="en-US" altLang="ja-JP" sz="1800" i="1">
                <a:solidFill>
                  <a:srgbClr val="000080"/>
                </a:solidFill>
                <a:latin typeface="Tahoma" panose="020B0604030504040204" pitchFamily="34" charset="0"/>
                <a:ea typeface="ＭＳ Ｐゴシック" panose="020B0600070205080204" pitchFamily="34" charset="-128"/>
              </a:rPr>
              <a:t> = M</a:t>
            </a:r>
            <a:r>
              <a:rPr lang="en-US" altLang="en-US" sz="1800" i="1">
                <a:solidFill>
                  <a:srgbClr val="000080"/>
                </a:solidFill>
                <a:latin typeface="Tahoma" panose="020B0604030504040204" pitchFamily="34" charset="0"/>
              </a:rPr>
              <a:t>any</a:t>
            </a:r>
            <a:r>
              <a:rPr lang="en-US" altLang="en-US" sz="1800" i="1"/>
              <a:t>	 [Many]</a:t>
            </a:r>
          </a:p>
        </p:txBody>
      </p:sp>
      <p:sp>
        <p:nvSpPr>
          <p:cNvPr id="2" name="Footer Placeholder 3">
            <a:extLst>
              <a:ext uri="{FF2B5EF4-FFF2-40B4-BE49-F238E27FC236}">
                <a16:creationId xmlns:a16="http://schemas.microsoft.com/office/drawing/2014/main" id="{2CE0D31D-268C-FB0F-2C77-090B5A908A8C}"/>
              </a:ext>
            </a:extLst>
          </p:cNvPr>
          <p:cNvSpPr>
            <a:spLocks noGrp="1"/>
          </p:cNvSpPr>
          <p:nvPr>
            <p:ph type="ftr" sz="quarter" idx="11"/>
          </p:nvPr>
        </p:nvSpPr>
        <p:spPr/>
        <p:txBody>
          <a:bodyPr/>
          <a:lstStyle/>
          <a:p>
            <a:r>
              <a:rPr lang="en-US" altLang="en-US"/>
              <a:t>Updated Stuart Anderson from (c) 2007 Mauro Pezzè &amp; Michal Young</a:t>
            </a:r>
          </a:p>
        </p:txBody>
      </p:sp>
      <p:sp>
        <p:nvSpPr>
          <p:cNvPr id="3" name="Slide Number Placeholder 4">
            <a:extLst>
              <a:ext uri="{FF2B5EF4-FFF2-40B4-BE49-F238E27FC236}">
                <a16:creationId xmlns:a16="http://schemas.microsoft.com/office/drawing/2014/main" id="{4BD98AF5-1814-CB1F-87F2-0F1110A4DC15}"/>
              </a:ext>
            </a:extLst>
          </p:cNvPr>
          <p:cNvSpPr>
            <a:spLocks noGrp="1"/>
          </p:cNvSpPr>
          <p:nvPr>
            <p:ph type="sldNum" sz="quarter" idx="12"/>
          </p:nvPr>
        </p:nvSpPr>
        <p:spPr/>
        <p:txBody>
          <a:bodyPr/>
          <a:lstStyle/>
          <a:p>
            <a:r>
              <a:rPr lang="en-US" altLang="en-US"/>
              <a:t> Ch 11, slide </a:t>
            </a:r>
            <a:fld id="{DEDBEB76-322B-E441-838D-0DB1632A3A00}" type="slidenum">
              <a:rPr lang="en-US" altLang="en-US"/>
              <a:pPr/>
              <a:t>18</a:t>
            </a:fld>
            <a:endParaRPr lang="en-US" altLang="en-US"/>
          </a:p>
        </p:txBody>
      </p:sp>
      <p:sp>
        <p:nvSpPr>
          <p:cNvPr id="4" name="Date Placeholder 3">
            <a:extLst>
              <a:ext uri="{FF2B5EF4-FFF2-40B4-BE49-F238E27FC236}">
                <a16:creationId xmlns:a16="http://schemas.microsoft.com/office/drawing/2014/main" id="{280F35C8-3D22-EAE8-7E7B-38E961648A8E}"/>
              </a:ext>
            </a:extLst>
          </p:cNvPr>
          <p:cNvSpPr>
            <a:spLocks noGrp="1"/>
          </p:cNvSpPr>
          <p:nvPr>
            <p:ph type="dt" sz="half" idx="10"/>
          </p:nvPr>
        </p:nvSpPr>
        <p:spPr/>
        <p:txBody>
          <a:bodyPr/>
          <a:lstStyle/>
          <a:p>
            <a:fld id="{3392E4A7-E5F0-9942-AB81-010B10159E0F}" type="datetime1">
              <a:rPr lang="en-GB" smtClean="0"/>
              <a:t>23/10/2022</a:t>
            </a:fld>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2258" name="Rectangle 2">
            <a:extLst>
              <a:ext uri="{FF2B5EF4-FFF2-40B4-BE49-F238E27FC236}">
                <a16:creationId xmlns:a16="http://schemas.microsoft.com/office/drawing/2014/main" id="{974B7E98-FB35-9C38-E807-86BEFECB3636}"/>
              </a:ext>
            </a:extLst>
          </p:cNvPr>
          <p:cNvSpPr>
            <a:spLocks noGrp="1" noChangeArrowheads="1"/>
          </p:cNvSpPr>
          <p:nvPr>
            <p:ph type="title"/>
          </p:nvPr>
        </p:nvSpPr>
        <p:spPr/>
        <p:txBody>
          <a:bodyPr/>
          <a:lstStyle/>
          <a:p>
            <a:r>
              <a:rPr lang="en-US" altLang="en-US"/>
              <a:t>Example - Step 3: property constraints</a:t>
            </a:r>
          </a:p>
        </p:txBody>
      </p:sp>
      <p:sp>
        <p:nvSpPr>
          <p:cNvPr id="352259" name="Rectangle 3">
            <a:extLst>
              <a:ext uri="{FF2B5EF4-FFF2-40B4-BE49-F238E27FC236}">
                <a16:creationId xmlns:a16="http://schemas.microsoft.com/office/drawing/2014/main" id="{923D47BA-AC6A-7CB3-8DBA-18B8A1830D6D}"/>
              </a:ext>
            </a:extLst>
          </p:cNvPr>
          <p:cNvSpPr>
            <a:spLocks noGrp="1" noChangeArrowheads="1"/>
          </p:cNvSpPr>
          <p:nvPr>
            <p:ph idx="1"/>
          </p:nvPr>
        </p:nvSpPr>
        <p:spPr>
          <a:xfrm>
            <a:off x="2057400" y="1390650"/>
            <a:ext cx="7772400" cy="4781550"/>
          </a:xfrm>
        </p:spPr>
        <p:txBody>
          <a:bodyPr/>
          <a:lstStyle/>
          <a:p>
            <a:pPr marL="533400" indent="-533400">
              <a:lnSpc>
                <a:spcPct val="80000"/>
              </a:lnSpc>
              <a:spcBef>
                <a:spcPct val="30000"/>
              </a:spcBef>
              <a:buNone/>
            </a:pPr>
            <a:r>
              <a:rPr lang="en-US" altLang="en-US" sz="2000">
                <a:solidFill>
                  <a:srgbClr val="000080"/>
                </a:solidFill>
                <a:latin typeface="Tahoma" panose="020B0604030504040204" pitchFamily="34" charset="0"/>
              </a:rPr>
              <a:t>Number of required slots for selected model (#SMRS)</a:t>
            </a:r>
            <a:endParaRPr lang="en-US" altLang="en-US" sz="2400">
              <a:solidFill>
                <a:srgbClr val="000080"/>
              </a:solidFill>
              <a:latin typeface="Tahoma" panose="020B0604030504040204" pitchFamily="34" charset="0"/>
            </a:endParaRPr>
          </a:p>
          <a:p>
            <a:pPr marL="533400" indent="-533400">
              <a:lnSpc>
                <a:spcPct val="80000"/>
              </a:lnSpc>
              <a:buNone/>
            </a:pPr>
            <a:r>
              <a:rPr lang="en-US" altLang="en-US" sz="2400"/>
              <a:t>	</a:t>
            </a:r>
            <a:r>
              <a:rPr lang="en-US" altLang="en-US" sz="1600"/>
              <a:t>1				[property RSNE]</a:t>
            </a:r>
          </a:p>
          <a:p>
            <a:pPr marL="533400" indent="-533400">
              <a:lnSpc>
                <a:spcPct val="80000"/>
              </a:lnSpc>
              <a:buNone/>
            </a:pPr>
            <a:r>
              <a:rPr lang="en-US" altLang="en-US" sz="1600"/>
              <a:t>	Many			[property RSNE] [property RSMANY]</a:t>
            </a:r>
          </a:p>
          <a:p>
            <a:pPr marL="533400" indent="-533400">
              <a:spcBef>
                <a:spcPct val="40000"/>
              </a:spcBef>
              <a:buNone/>
            </a:pPr>
            <a:r>
              <a:rPr lang="en-US" altLang="en-US" sz="2000">
                <a:solidFill>
                  <a:srgbClr val="000080"/>
                </a:solidFill>
                <a:latin typeface="Tahoma" panose="020B0604030504040204" pitchFamily="34" charset="0"/>
              </a:rPr>
              <a:t>Number of optional slots for selected model (#SMOS)</a:t>
            </a:r>
          </a:p>
          <a:p>
            <a:pPr marL="533400" indent="-533400">
              <a:lnSpc>
                <a:spcPct val="80000"/>
              </a:lnSpc>
              <a:buNone/>
            </a:pPr>
            <a:r>
              <a:rPr lang="en-US" altLang="en-US" sz="1600"/>
              <a:t>	1				[property OSNE]</a:t>
            </a:r>
          </a:p>
          <a:p>
            <a:pPr marL="533400" indent="-533400">
              <a:lnSpc>
                <a:spcPct val="80000"/>
              </a:lnSpc>
              <a:buNone/>
            </a:pPr>
            <a:r>
              <a:rPr lang="en-US" altLang="en-US" sz="1600"/>
              <a:t>	Many			[property OSNE] [property OSMANY]</a:t>
            </a:r>
          </a:p>
          <a:p>
            <a:pPr marL="533400" indent="-533400">
              <a:spcBef>
                <a:spcPct val="40000"/>
              </a:spcBef>
              <a:buNone/>
            </a:pPr>
            <a:r>
              <a:rPr lang="en-US" altLang="en-US" sz="2000">
                <a:solidFill>
                  <a:srgbClr val="000080"/>
                </a:solidFill>
                <a:latin typeface="Tahoma" panose="020B0604030504040204" pitchFamily="34" charset="0"/>
              </a:rPr>
              <a:t>Number of required comp. with non empty selection</a:t>
            </a:r>
            <a:endParaRPr lang="en-US" altLang="en-US" sz="2700"/>
          </a:p>
          <a:p>
            <a:pPr marL="533400" indent="-533400">
              <a:lnSpc>
                <a:spcPct val="80000"/>
              </a:lnSpc>
              <a:spcBef>
                <a:spcPct val="0"/>
              </a:spcBef>
              <a:buNone/>
            </a:pPr>
            <a:r>
              <a:rPr lang="en-US" altLang="en-US" sz="2700"/>
              <a:t>	</a:t>
            </a:r>
            <a:r>
              <a:rPr lang="en-US" altLang="en-US" sz="1600"/>
              <a:t>0				[if RSNE] [error]</a:t>
            </a:r>
          </a:p>
          <a:p>
            <a:pPr marL="533400" indent="-533400">
              <a:lnSpc>
                <a:spcPct val="80000"/>
              </a:lnSpc>
              <a:buNone/>
            </a:pPr>
            <a:r>
              <a:rPr lang="en-US" altLang="en-US" sz="1600"/>
              <a:t>	&lt; number required slots		[if RSNE] [error]</a:t>
            </a:r>
          </a:p>
          <a:p>
            <a:pPr marL="533400" indent="-533400">
              <a:lnSpc>
                <a:spcPct val="80000"/>
              </a:lnSpc>
              <a:buNone/>
            </a:pPr>
            <a:r>
              <a:rPr lang="en-US" altLang="en-US" sz="1600"/>
              <a:t>	= number required slots		[if RSMANY]</a:t>
            </a:r>
          </a:p>
          <a:p>
            <a:pPr marL="533400" indent="-533400">
              <a:spcBef>
                <a:spcPct val="40000"/>
              </a:spcBef>
              <a:buNone/>
            </a:pPr>
            <a:r>
              <a:rPr lang="en-US" altLang="en-US" sz="2000">
                <a:solidFill>
                  <a:srgbClr val="000080"/>
                </a:solidFill>
                <a:latin typeface="Tahoma" panose="020B0604030504040204" pitchFamily="34" charset="0"/>
              </a:rPr>
              <a:t>Number of optional comp. with non empty selection</a:t>
            </a:r>
            <a:endParaRPr lang="en-US" altLang="en-US" sz="2700"/>
          </a:p>
          <a:p>
            <a:pPr marL="533400" indent="-533400">
              <a:lnSpc>
                <a:spcPct val="80000"/>
              </a:lnSpc>
              <a:spcBef>
                <a:spcPct val="0"/>
              </a:spcBef>
              <a:buNone/>
            </a:pPr>
            <a:r>
              <a:rPr lang="en-US" altLang="en-US" sz="2700"/>
              <a:t>	</a:t>
            </a:r>
            <a:r>
              <a:rPr lang="en-US" altLang="en-US" sz="1600"/>
              <a:t>&lt; number required slots		[if OSNE]</a:t>
            </a:r>
          </a:p>
          <a:p>
            <a:pPr marL="533400" indent="-533400">
              <a:lnSpc>
                <a:spcPct val="80000"/>
              </a:lnSpc>
              <a:buNone/>
            </a:pPr>
            <a:r>
              <a:rPr lang="en-US" altLang="en-US" sz="1600"/>
              <a:t>	= number required slots		[if OSMANY]</a:t>
            </a:r>
          </a:p>
        </p:txBody>
      </p:sp>
      <p:sp>
        <p:nvSpPr>
          <p:cNvPr id="2" name="Footer Placeholder 3">
            <a:extLst>
              <a:ext uri="{FF2B5EF4-FFF2-40B4-BE49-F238E27FC236}">
                <a16:creationId xmlns:a16="http://schemas.microsoft.com/office/drawing/2014/main" id="{05836E26-8EA7-8AD5-10CA-9C2F38FD7D79}"/>
              </a:ext>
            </a:extLst>
          </p:cNvPr>
          <p:cNvSpPr>
            <a:spLocks noGrp="1"/>
          </p:cNvSpPr>
          <p:nvPr>
            <p:ph type="ftr" sz="quarter" idx="11"/>
          </p:nvPr>
        </p:nvSpPr>
        <p:spPr/>
        <p:txBody>
          <a:bodyPr/>
          <a:lstStyle/>
          <a:p>
            <a:r>
              <a:rPr lang="en-US" altLang="en-US"/>
              <a:t>Updated Stuart Anderson from (c) 2007 Mauro Pezzè &amp; Michal Young</a:t>
            </a:r>
          </a:p>
        </p:txBody>
      </p:sp>
      <p:sp>
        <p:nvSpPr>
          <p:cNvPr id="3" name="Slide Number Placeholder 4">
            <a:extLst>
              <a:ext uri="{FF2B5EF4-FFF2-40B4-BE49-F238E27FC236}">
                <a16:creationId xmlns:a16="http://schemas.microsoft.com/office/drawing/2014/main" id="{B54EA0E7-ADF9-7C94-DE22-91C4B741F443}"/>
              </a:ext>
            </a:extLst>
          </p:cNvPr>
          <p:cNvSpPr>
            <a:spLocks noGrp="1"/>
          </p:cNvSpPr>
          <p:nvPr>
            <p:ph type="sldNum" sz="quarter" idx="12"/>
          </p:nvPr>
        </p:nvSpPr>
        <p:spPr/>
        <p:txBody>
          <a:bodyPr/>
          <a:lstStyle/>
          <a:p>
            <a:r>
              <a:rPr lang="en-US" altLang="en-US"/>
              <a:t> Ch 11, slide </a:t>
            </a:r>
            <a:fld id="{4CEB1B0C-721C-CB46-9C9C-ACEEEE043853}" type="slidenum">
              <a:rPr lang="en-US" altLang="en-US"/>
              <a:pPr/>
              <a:t>19</a:t>
            </a:fld>
            <a:endParaRPr lang="en-US" altLang="en-US"/>
          </a:p>
        </p:txBody>
      </p:sp>
      <p:sp>
        <p:nvSpPr>
          <p:cNvPr id="352260" name="Rectangle 4">
            <a:extLst>
              <a:ext uri="{FF2B5EF4-FFF2-40B4-BE49-F238E27FC236}">
                <a16:creationId xmlns:a16="http://schemas.microsoft.com/office/drawing/2014/main" id="{C1C8DB49-AD79-6C7B-702B-67C1D4963B8E}"/>
              </a:ext>
            </a:extLst>
          </p:cNvPr>
          <p:cNvSpPr>
            <a:spLocks noChangeArrowheads="1"/>
          </p:cNvSpPr>
          <p:nvPr/>
        </p:nvSpPr>
        <p:spPr bwMode="auto">
          <a:xfrm>
            <a:off x="7772401" y="5327650"/>
            <a:ext cx="2613025" cy="838200"/>
          </a:xfrm>
          <a:prstGeom prst="rect">
            <a:avLst/>
          </a:prstGeom>
          <a:noFill/>
          <a:ln w="9525">
            <a:solidFill>
              <a:schemeClr val="tx1"/>
            </a:solidFill>
            <a:miter lim="800000"/>
            <a:headEnd/>
            <a:tailEnd type="none" w="sm" len="sm"/>
          </a:ln>
          <a:effectLst/>
          <a:extLst>
            <a:ext uri="{909E8E84-426E-40DD-AFC4-6F175D3DCCD1}">
              <a14:hiddenFill xmlns:a14="http://schemas.microsoft.com/office/drawing/2010/main">
                <a:gradFill rotWithShape="0">
                  <a:gsLst>
                    <a:gs pos="0">
                      <a:schemeClr val="bg1"/>
                    </a:gs>
                    <a:gs pos="50000">
                      <a:schemeClr val="accent1"/>
                    </a:gs>
                    <a:gs pos="100000">
                      <a:schemeClr val="bg1"/>
                    </a:gs>
                  </a:gsLst>
                  <a:lin ang="0" scaled="1"/>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spAutoFit/>
          </a:bodyPr>
          <a:lstStyle/>
          <a:p>
            <a:r>
              <a:rPr lang="en-US" altLang="en-US" sz="2400" u="none">
                <a:solidFill>
                  <a:srgbClr val="000080"/>
                </a:solidFill>
                <a:latin typeface="Tahoma" panose="020B0604030504040204" pitchFamily="34" charset="0"/>
              </a:rPr>
              <a:t>from 2.711 to 908 test cases</a:t>
            </a:r>
            <a:endParaRPr lang="en-US" altLang="en-US" sz="2400" u="none">
              <a:solidFill>
                <a:schemeClr val="tx2"/>
              </a:solidFill>
              <a:latin typeface="Trebuchet MS" panose="020B0703020202090204" pitchFamily="34" charset="0"/>
            </a:endParaRPr>
          </a:p>
        </p:txBody>
      </p:sp>
      <p:sp>
        <p:nvSpPr>
          <p:cNvPr id="4" name="Date Placeholder 3">
            <a:extLst>
              <a:ext uri="{FF2B5EF4-FFF2-40B4-BE49-F238E27FC236}">
                <a16:creationId xmlns:a16="http://schemas.microsoft.com/office/drawing/2014/main" id="{39806083-6B4B-9F09-8FE0-75A699701908}"/>
              </a:ext>
            </a:extLst>
          </p:cNvPr>
          <p:cNvSpPr>
            <a:spLocks noGrp="1"/>
          </p:cNvSpPr>
          <p:nvPr>
            <p:ph type="dt" sz="half" idx="10"/>
          </p:nvPr>
        </p:nvSpPr>
        <p:spPr/>
        <p:txBody>
          <a:bodyPr/>
          <a:lstStyle/>
          <a:p>
            <a:fld id="{3B7F8CC3-661B-0C47-A16C-A5B13F6D9B11}" type="datetime1">
              <a:rPr lang="en-GB" smtClean="0"/>
              <a:t>23/10/2022</a:t>
            </a:fld>
            <a:endParaRPr lang="en-US" dirty="0"/>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6290" name="Rectangle 2">
            <a:extLst>
              <a:ext uri="{FF2B5EF4-FFF2-40B4-BE49-F238E27FC236}">
                <a16:creationId xmlns:a16="http://schemas.microsoft.com/office/drawing/2014/main" id="{D5B8BA17-E0B1-3D4B-5F18-3BDD46BFA267}"/>
              </a:ext>
            </a:extLst>
          </p:cNvPr>
          <p:cNvSpPr>
            <a:spLocks noGrp="1" noChangeArrowheads="1"/>
          </p:cNvSpPr>
          <p:nvPr>
            <p:ph type="title"/>
          </p:nvPr>
        </p:nvSpPr>
        <p:spPr/>
        <p:txBody>
          <a:bodyPr/>
          <a:lstStyle/>
          <a:p>
            <a:r>
              <a:rPr lang="en-US" altLang="en-US"/>
              <a:t>Learning objectives</a:t>
            </a:r>
          </a:p>
        </p:txBody>
      </p:sp>
      <p:sp>
        <p:nvSpPr>
          <p:cNvPr id="396291" name="Rectangle 3">
            <a:extLst>
              <a:ext uri="{FF2B5EF4-FFF2-40B4-BE49-F238E27FC236}">
                <a16:creationId xmlns:a16="http://schemas.microsoft.com/office/drawing/2014/main" id="{27866D21-ADC0-7C18-F7D8-E364F456B8BC}"/>
              </a:ext>
            </a:extLst>
          </p:cNvPr>
          <p:cNvSpPr>
            <a:spLocks noGrp="1" noChangeArrowheads="1"/>
          </p:cNvSpPr>
          <p:nvPr>
            <p:ph idx="1"/>
          </p:nvPr>
        </p:nvSpPr>
        <p:spPr/>
        <p:txBody>
          <a:bodyPr/>
          <a:lstStyle/>
          <a:p>
            <a:r>
              <a:rPr lang="en-US" altLang="en-US" dirty="0"/>
              <a:t>Be able to explain the rationale and basic approach for systematic combinatorial testing</a:t>
            </a:r>
          </a:p>
          <a:p>
            <a:r>
              <a:rPr lang="en-US" altLang="en-US" dirty="0"/>
              <a:t>Be able to apply some representative combinatorial approaches</a:t>
            </a:r>
          </a:p>
          <a:p>
            <a:pPr lvl="1"/>
            <a:r>
              <a:rPr lang="en-US" altLang="en-US" dirty="0"/>
              <a:t>Category-partition testing</a:t>
            </a:r>
          </a:p>
          <a:p>
            <a:pPr lvl="1"/>
            <a:r>
              <a:rPr lang="en-US" altLang="en-US" dirty="0"/>
              <a:t>Pairwise combination testing</a:t>
            </a:r>
          </a:p>
          <a:p>
            <a:pPr lvl="1"/>
            <a:r>
              <a:rPr lang="en-US" altLang="en-US" dirty="0"/>
              <a:t>Catalog-based testing</a:t>
            </a:r>
          </a:p>
          <a:p>
            <a:r>
              <a:rPr lang="en-US" altLang="en-US" dirty="0"/>
              <a:t>Be able to explain the differences and similarities among the approaches</a:t>
            </a:r>
            <a:r>
              <a:rPr lang="en-US" altLang="en-US" dirty="0">
                <a:latin typeface="ヒラギノ角ゴ Pro W3" panose="020B0300000000000000" pitchFamily="34" charset="-128"/>
              </a:rPr>
              <a:t/>
            </a:r>
          </a:p>
          <a:p>
            <a:pPr lvl="1"/>
            <a:r>
              <a:rPr lang="en-US" altLang="en-US" dirty="0"/>
              <a:t>and application domains for which they are suited</a:t>
            </a:r>
          </a:p>
        </p:txBody>
      </p:sp>
      <p:sp>
        <p:nvSpPr>
          <p:cNvPr id="2" name="Footer Placeholder 3">
            <a:extLst>
              <a:ext uri="{FF2B5EF4-FFF2-40B4-BE49-F238E27FC236}">
                <a16:creationId xmlns:a16="http://schemas.microsoft.com/office/drawing/2014/main" id="{D3B24EAD-1D69-5E71-8169-16C92D11E889}"/>
              </a:ext>
            </a:extLst>
          </p:cNvPr>
          <p:cNvSpPr>
            <a:spLocks noGrp="1"/>
          </p:cNvSpPr>
          <p:nvPr>
            <p:ph type="ftr" sz="quarter" idx="11"/>
          </p:nvPr>
        </p:nvSpPr>
        <p:spPr/>
        <p:txBody>
          <a:bodyPr/>
          <a:lstStyle/>
          <a:p>
            <a:r>
              <a:rPr lang="en-US" altLang="en-US"/>
              <a:t>Updated Stuart Anderson from (c) 2007 Mauro Pezzè &amp; Michal Young</a:t>
            </a:r>
          </a:p>
        </p:txBody>
      </p:sp>
      <p:sp>
        <p:nvSpPr>
          <p:cNvPr id="3" name="Slide Number Placeholder 4">
            <a:extLst>
              <a:ext uri="{FF2B5EF4-FFF2-40B4-BE49-F238E27FC236}">
                <a16:creationId xmlns:a16="http://schemas.microsoft.com/office/drawing/2014/main" id="{EB98B0B7-06E0-F726-9B74-9FC4DBECFB66}"/>
              </a:ext>
            </a:extLst>
          </p:cNvPr>
          <p:cNvSpPr>
            <a:spLocks noGrp="1"/>
          </p:cNvSpPr>
          <p:nvPr>
            <p:ph type="sldNum" sz="quarter" idx="12"/>
          </p:nvPr>
        </p:nvSpPr>
        <p:spPr/>
        <p:txBody>
          <a:bodyPr/>
          <a:lstStyle/>
          <a:p>
            <a:r>
              <a:rPr lang="en-US" altLang="en-US"/>
              <a:t> Ch 11, slide </a:t>
            </a:r>
            <a:fld id="{31A450E9-2925-D44D-A9A0-8556FA56CBF6}" type="slidenum">
              <a:rPr lang="en-US" altLang="en-US"/>
              <a:pPr/>
              <a:t>2</a:t>
            </a:fld>
            <a:endParaRPr lang="en-US" altLang="en-US"/>
          </a:p>
        </p:txBody>
      </p:sp>
      <p:sp>
        <p:nvSpPr>
          <p:cNvPr id="4" name="Date Placeholder 3">
            <a:extLst>
              <a:ext uri="{FF2B5EF4-FFF2-40B4-BE49-F238E27FC236}">
                <a16:creationId xmlns:a16="http://schemas.microsoft.com/office/drawing/2014/main" id="{91A31DA6-6B8D-AB73-87B8-46BC6E003197}"/>
              </a:ext>
            </a:extLst>
          </p:cNvPr>
          <p:cNvSpPr>
            <a:spLocks noGrp="1"/>
          </p:cNvSpPr>
          <p:nvPr>
            <p:ph type="dt" sz="half" idx="10"/>
          </p:nvPr>
        </p:nvSpPr>
        <p:spPr/>
        <p:txBody>
          <a:bodyPr/>
          <a:lstStyle/>
          <a:p>
            <a:fld id="{3DA87445-0270-C049-9054-A72FF41649A9}" type="datetime1">
              <a:rPr lang="en-GB" smtClean="0"/>
              <a:t>23/10/2022</a:t>
            </a:fld>
            <a:endParaRPr lang="en-US" dirty="0"/>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8578" name="Rectangle 2">
            <a:extLst>
              <a:ext uri="{FF2B5EF4-FFF2-40B4-BE49-F238E27FC236}">
                <a16:creationId xmlns:a16="http://schemas.microsoft.com/office/drawing/2014/main" id="{F25408BB-0CE7-4B48-E31C-2637F794A46A}"/>
              </a:ext>
            </a:extLst>
          </p:cNvPr>
          <p:cNvSpPr>
            <a:spLocks noGrp="1" noChangeArrowheads="1"/>
          </p:cNvSpPr>
          <p:nvPr>
            <p:ph type="title"/>
          </p:nvPr>
        </p:nvSpPr>
        <p:spPr/>
        <p:txBody>
          <a:bodyPr/>
          <a:lstStyle/>
          <a:p>
            <a:r>
              <a:rPr lang="en-US" altLang="en-US"/>
              <a:t>Step 3 </a:t>
            </a:r>
            <a:r>
              <a:rPr lang="en-US" altLang="en-US" sz="2800"/>
              <a:t>(cont)</a:t>
            </a:r>
            <a:r>
              <a:rPr lang="en-US" altLang="en-US"/>
              <a:t>: </a:t>
            </a:r>
            <a:r>
              <a:rPr lang="en-US" altLang="en-US" i="1"/>
              <a:t>single</a:t>
            </a:r>
            <a:r>
              <a:rPr lang="en-US" altLang="en-US"/>
              <a:t> constraints</a:t>
            </a:r>
          </a:p>
        </p:txBody>
      </p:sp>
      <p:sp>
        <p:nvSpPr>
          <p:cNvPr id="408579" name="Rectangle 3">
            <a:extLst>
              <a:ext uri="{FF2B5EF4-FFF2-40B4-BE49-F238E27FC236}">
                <a16:creationId xmlns:a16="http://schemas.microsoft.com/office/drawing/2014/main" id="{54335BD1-BE28-3A64-D7B1-830AC5A43E5B}"/>
              </a:ext>
            </a:extLst>
          </p:cNvPr>
          <p:cNvSpPr>
            <a:spLocks noGrp="1" noChangeArrowheads="1"/>
          </p:cNvSpPr>
          <p:nvPr>
            <p:ph idx="1"/>
          </p:nvPr>
        </p:nvSpPr>
        <p:spPr/>
        <p:txBody>
          <a:bodyPr/>
          <a:lstStyle/>
          <a:p>
            <a:pPr>
              <a:buFontTx/>
              <a:buNone/>
            </a:pPr>
            <a:r>
              <a:rPr lang="en-US" altLang="en-US" dirty="0">
                <a:solidFill>
                  <a:srgbClr val="000080"/>
                </a:solidFill>
                <a:latin typeface="Tahoma" panose="020B0604030504040204" pitchFamily="34" charset="0"/>
              </a:rPr>
              <a:t>[single] </a:t>
            </a:r>
            <a:r>
              <a:rPr lang="en-US" altLang="en-US" dirty="0"/>
              <a:t>indicates a value class that test designers choose to test only once to reduce the number of test cases</a:t>
            </a:r>
          </a:p>
          <a:p>
            <a:pPr>
              <a:buFontTx/>
              <a:buNone/>
            </a:pPr>
            <a:r>
              <a:rPr lang="en-US" altLang="en-US" i="1" dirty="0"/>
              <a:t>Example:</a:t>
            </a:r>
            <a:endParaRPr lang="en-US" altLang="en-US" sz="3200" dirty="0"/>
          </a:p>
          <a:p>
            <a:pPr>
              <a:lnSpc>
                <a:spcPct val="80000"/>
              </a:lnSpc>
              <a:buFontTx/>
              <a:buNone/>
            </a:pPr>
            <a:r>
              <a:rPr lang="en-US" altLang="en-US" i="1" dirty="0"/>
              <a:t>	</a:t>
            </a:r>
            <a:r>
              <a:rPr lang="en-US" altLang="en-US" sz="2400" i="1" dirty="0"/>
              <a:t>value  some default for </a:t>
            </a:r>
            <a:r>
              <a:rPr lang="en-US" altLang="en-US" sz="2400" i="1" dirty="0">
                <a:solidFill>
                  <a:srgbClr val="000080"/>
                </a:solidFill>
                <a:latin typeface="Tahoma" panose="020B0604030504040204" pitchFamily="34" charset="0"/>
              </a:rPr>
              <a:t>required component selection</a:t>
            </a:r>
            <a:r>
              <a:rPr lang="en-US" altLang="en-US" sz="2400" i="1" dirty="0"/>
              <a:t> and </a:t>
            </a:r>
            <a:r>
              <a:rPr lang="en-US" altLang="en-US" sz="2400" i="1" dirty="0">
                <a:solidFill>
                  <a:srgbClr val="000080"/>
                </a:solidFill>
                <a:latin typeface="Tahoma" panose="020B0604030504040204" pitchFamily="34" charset="0"/>
              </a:rPr>
              <a:t>optional component selection</a:t>
            </a:r>
            <a:r>
              <a:rPr lang="en-US" altLang="en-US" sz="2400" i="1" dirty="0"/>
              <a:t> may be tested only once despite not being an erroneous condition</a:t>
            </a:r>
            <a:endParaRPr lang="en-US" altLang="en-US" sz="2400" i="1" dirty="0">
              <a:solidFill>
                <a:srgbClr val="000080"/>
              </a:solidFill>
              <a:latin typeface="Tahoma" panose="020B0604030504040204" pitchFamily="34" charset="0"/>
            </a:endParaRPr>
          </a:p>
          <a:p>
            <a:pPr>
              <a:lnSpc>
                <a:spcPct val="80000"/>
              </a:lnSpc>
              <a:buFontTx/>
              <a:buNone/>
            </a:pPr>
            <a:r>
              <a:rPr lang="en-US" altLang="en-US" i="1" dirty="0">
                <a:solidFill>
                  <a:srgbClr val="000080"/>
                </a:solidFill>
                <a:latin typeface="Tahoma" panose="020B0604030504040204" pitchFamily="34" charset="0"/>
              </a:rPr>
              <a:t>Note:</a:t>
            </a:r>
            <a:endParaRPr lang="en-US" altLang="en-US" sz="2400" dirty="0">
              <a:solidFill>
                <a:srgbClr val="000080"/>
              </a:solidFill>
              <a:latin typeface="Tahoma" panose="020B0604030504040204" pitchFamily="34" charset="0"/>
            </a:endParaRPr>
          </a:p>
          <a:p>
            <a:pPr>
              <a:lnSpc>
                <a:spcPct val="80000"/>
              </a:lnSpc>
              <a:buFontTx/>
              <a:buNone/>
            </a:pPr>
            <a:r>
              <a:rPr lang="en-US" altLang="en-US" sz="2400" dirty="0">
                <a:solidFill>
                  <a:srgbClr val="000080"/>
                </a:solidFill>
                <a:latin typeface="Tahoma" panose="020B0604030504040204" pitchFamily="34" charset="0"/>
              </a:rPr>
              <a:t>	</a:t>
            </a:r>
            <a:r>
              <a:rPr lang="en-US" altLang="en-US" sz="2400" b="1" dirty="0"/>
              <a:t>single</a:t>
            </a:r>
            <a:r>
              <a:rPr lang="en-US" altLang="en-US" sz="2400" dirty="0"/>
              <a:t> and </a:t>
            </a:r>
            <a:r>
              <a:rPr lang="en-US" altLang="en-US" sz="2400" b="1" dirty="0"/>
              <a:t>error</a:t>
            </a:r>
            <a:r>
              <a:rPr lang="en-US" altLang="en-US" sz="2400" dirty="0"/>
              <a:t> have the same effect but differ in rationale. Keeping them distinct is important for documentation and regression testing</a:t>
            </a:r>
            <a:endParaRPr lang="en-US" altLang="en-US" sz="2000" dirty="0"/>
          </a:p>
        </p:txBody>
      </p:sp>
      <p:sp>
        <p:nvSpPr>
          <p:cNvPr id="2" name="Footer Placeholder 3">
            <a:extLst>
              <a:ext uri="{FF2B5EF4-FFF2-40B4-BE49-F238E27FC236}">
                <a16:creationId xmlns:a16="http://schemas.microsoft.com/office/drawing/2014/main" id="{6539AB2F-011B-63C2-935D-BC4D80D8603D}"/>
              </a:ext>
            </a:extLst>
          </p:cNvPr>
          <p:cNvSpPr>
            <a:spLocks noGrp="1"/>
          </p:cNvSpPr>
          <p:nvPr>
            <p:ph type="ftr" sz="quarter" idx="11"/>
          </p:nvPr>
        </p:nvSpPr>
        <p:spPr/>
        <p:txBody>
          <a:bodyPr/>
          <a:lstStyle/>
          <a:p>
            <a:r>
              <a:rPr lang="en-US" altLang="en-US"/>
              <a:t>Updated Stuart Anderson from (c) 2007 Mauro Pezzè &amp; Michal Young</a:t>
            </a:r>
          </a:p>
        </p:txBody>
      </p:sp>
      <p:sp>
        <p:nvSpPr>
          <p:cNvPr id="3" name="Slide Number Placeholder 4">
            <a:extLst>
              <a:ext uri="{FF2B5EF4-FFF2-40B4-BE49-F238E27FC236}">
                <a16:creationId xmlns:a16="http://schemas.microsoft.com/office/drawing/2014/main" id="{5D9B010E-B78E-4663-0521-481E0789CAF5}"/>
              </a:ext>
            </a:extLst>
          </p:cNvPr>
          <p:cNvSpPr>
            <a:spLocks noGrp="1"/>
          </p:cNvSpPr>
          <p:nvPr>
            <p:ph type="sldNum" sz="quarter" idx="12"/>
          </p:nvPr>
        </p:nvSpPr>
        <p:spPr/>
        <p:txBody>
          <a:bodyPr/>
          <a:lstStyle/>
          <a:p>
            <a:r>
              <a:rPr lang="en-US" altLang="en-US"/>
              <a:t> Ch 11, slide </a:t>
            </a:r>
            <a:fld id="{70C12353-CBF1-3B45-904B-22FA2A71342F}" type="slidenum">
              <a:rPr lang="en-US" altLang="en-US"/>
              <a:pPr/>
              <a:t>20</a:t>
            </a:fld>
            <a:endParaRPr lang="en-US" altLang="en-US"/>
          </a:p>
        </p:txBody>
      </p:sp>
      <p:sp>
        <p:nvSpPr>
          <p:cNvPr id="4" name="Date Placeholder 3">
            <a:extLst>
              <a:ext uri="{FF2B5EF4-FFF2-40B4-BE49-F238E27FC236}">
                <a16:creationId xmlns:a16="http://schemas.microsoft.com/office/drawing/2014/main" id="{CDF93752-72D8-74D0-25B8-D02D761EB989}"/>
              </a:ext>
            </a:extLst>
          </p:cNvPr>
          <p:cNvSpPr>
            <a:spLocks noGrp="1"/>
          </p:cNvSpPr>
          <p:nvPr>
            <p:ph type="dt" sz="half" idx="10"/>
          </p:nvPr>
        </p:nvSpPr>
        <p:spPr/>
        <p:txBody>
          <a:bodyPr/>
          <a:lstStyle/>
          <a:p>
            <a:fld id="{056A7203-D595-7341-88DB-F94FA6122BEB}" type="datetime1">
              <a:rPr lang="en-GB" smtClean="0"/>
              <a:t>23/10/2022</a:t>
            </a:fld>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3285" name="Rectangle 5">
            <a:extLst>
              <a:ext uri="{FF2B5EF4-FFF2-40B4-BE49-F238E27FC236}">
                <a16:creationId xmlns:a16="http://schemas.microsoft.com/office/drawing/2014/main" id="{9510FF03-3EE9-80C2-26B9-366AC5F34FD4}"/>
              </a:ext>
            </a:extLst>
          </p:cNvPr>
          <p:cNvSpPr>
            <a:spLocks noGrp="1" noChangeArrowheads="1"/>
          </p:cNvSpPr>
          <p:nvPr>
            <p:ph type="title"/>
          </p:nvPr>
        </p:nvSpPr>
        <p:spPr/>
        <p:txBody>
          <a:bodyPr/>
          <a:lstStyle/>
          <a:p>
            <a:r>
              <a:rPr lang="en-US" altLang="en-US"/>
              <a:t>Example - Step 3: </a:t>
            </a:r>
            <a:r>
              <a:rPr lang="en-US" altLang="en-US" i="1"/>
              <a:t>single</a:t>
            </a:r>
            <a:r>
              <a:rPr lang="en-US" altLang="en-US"/>
              <a:t> constraints</a:t>
            </a:r>
          </a:p>
        </p:txBody>
      </p:sp>
      <p:sp>
        <p:nvSpPr>
          <p:cNvPr id="353286" name="Rectangle 6">
            <a:extLst>
              <a:ext uri="{FF2B5EF4-FFF2-40B4-BE49-F238E27FC236}">
                <a16:creationId xmlns:a16="http://schemas.microsoft.com/office/drawing/2014/main" id="{E453CBE9-5B4A-7738-E3A3-D685DFAC17CC}"/>
              </a:ext>
            </a:extLst>
          </p:cNvPr>
          <p:cNvSpPr>
            <a:spLocks noGrp="1" noChangeArrowheads="1"/>
          </p:cNvSpPr>
          <p:nvPr>
            <p:ph idx="1"/>
          </p:nvPr>
        </p:nvSpPr>
        <p:spPr/>
        <p:txBody>
          <a:bodyPr>
            <a:normAutofit fontScale="92500" lnSpcReduction="10000"/>
          </a:bodyPr>
          <a:lstStyle/>
          <a:p>
            <a:pPr>
              <a:buFontTx/>
              <a:buNone/>
            </a:pPr>
            <a:r>
              <a:rPr lang="en-US" altLang="en-US" sz="2000">
                <a:solidFill>
                  <a:srgbClr val="000080"/>
                </a:solidFill>
                <a:latin typeface="Tahoma" panose="020B0604030504040204" pitchFamily="34" charset="0"/>
              </a:rPr>
              <a:t>Number of required slots for selected model (#SMRS)</a:t>
            </a:r>
          </a:p>
          <a:p>
            <a:pPr lvl="1">
              <a:buFontTx/>
              <a:buNone/>
            </a:pPr>
            <a:r>
              <a:rPr lang="en-US" altLang="en-US" sz="1600"/>
              <a:t>0				[single]</a:t>
            </a:r>
          </a:p>
          <a:p>
            <a:pPr lvl="1">
              <a:buFontTx/>
              <a:buNone/>
            </a:pPr>
            <a:r>
              <a:rPr lang="en-US" altLang="en-US" sz="1600"/>
              <a:t>1		 		[property RSNE] [single] </a:t>
            </a:r>
          </a:p>
          <a:p>
            <a:pPr>
              <a:buFontTx/>
              <a:buNone/>
            </a:pPr>
            <a:r>
              <a:rPr lang="en-US" altLang="en-US" sz="2000">
                <a:solidFill>
                  <a:srgbClr val="000080"/>
                </a:solidFill>
                <a:latin typeface="Tahoma" panose="020B0604030504040204" pitchFamily="34" charset="0"/>
              </a:rPr>
              <a:t>Number of optional slots for selected model (#SMOS)</a:t>
            </a:r>
            <a:endParaRPr lang="en-US" altLang="en-US" sz="2000"/>
          </a:p>
          <a:p>
            <a:pPr lvl="1">
              <a:buFontTx/>
              <a:buNone/>
            </a:pPr>
            <a:r>
              <a:rPr lang="en-US" altLang="en-US" sz="1800"/>
              <a:t>0				[single]</a:t>
            </a:r>
          </a:p>
          <a:p>
            <a:pPr lvl="1">
              <a:buFontTx/>
              <a:buNone/>
            </a:pPr>
            <a:r>
              <a:rPr lang="en-US" altLang="en-US" sz="1800"/>
              <a:t>1				[single] [property OSNE]</a:t>
            </a:r>
          </a:p>
          <a:p>
            <a:pPr>
              <a:buFontTx/>
              <a:buNone/>
            </a:pPr>
            <a:r>
              <a:rPr lang="en-US" altLang="en-US" sz="2000">
                <a:solidFill>
                  <a:srgbClr val="000080"/>
                </a:solidFill>
                <a:latin typeface="Tahoma" panose="020B0604030504040204" pitchFamily="34" charset="0"/>
              </a:rPr>
              <a:t>Required component selection</a:t>
            </a:r>
            <a:endParaRPr lang="en-US" altLang="en-US" sz="2000"/>
          </a:p>
          <a:p>
            <a:pPr lvl="1">
              <a:buFontTx/>
              <a:buNone/>
            </a:pPr>
            <a:r>
              <a:rPr lang="en-US" altLang="en-US" sz="1800">
                <a:sym typeface="Symbol" pitchFamily="2" charset="2"/>
              </a:rPr>
              <a:t>Some default	</a:t>
            </a:r>
            <a:r>
              <a:rPr lang="en-US" altLang="en-US" sz="1800"/>
              <a:t>	[single]</a:t>
            </a:r>
          </a:p>
          <a:p>
            <a:pPr>
              <a:buFontTx/>
              <a:buNone/>
            </a:pPr>
            <a:r>
              <a:rPr lang="en-US" altLang="en-US" sz="2000">
                <a:solidFill>
                  <a:srgbClr val="000080"/>
                </a:solidFill>
                <a:latin typeface="Tahoma" panose="020B0604030504040204" pitchFamily="34" charset="0"/>
              </a:rPr>
              <a:t>Optional component selection</a:t>
            </a:r>
            <a:endParaRPr lang="en-US" altLang="en-US" sz="2000"/>
          </a:p>
          <a:p>
            <a:pPr lvl="1">
              <a:buFontTx/>
              <a:buNone/>
            </a:pPr>
            <a:r>
              <a:rPr lang="en-US" altLang="en-US" sz="1800">
                <a:sym typeface="Symbol" pitchFamily="2" charset="2"/>
              </a:rPr>
              <a:t>Some default</a:t>
            </a:r>
            <a:r>
              <a:rPr lang="en-US" altLang="en-US" sz="1800"/>
              <a:t>		[single]</a:t>
            </a:r>
          </a:p>
          <a:p>
            <a:pPr>
              <a:buFontTx/>
              <a:buNone/>
            </a:pPr>
            <a:r>
              <a:rPr lang="en-US" altLang="en-US" sz="2000">
                <a:solidFill>
                  <a:srgbClr val="000080"/>
                </a:solidFill>
                <a:latin typeface="Tahoma" panose="020B0604030504040204" pitchFamily="34" charset="0"/>
              </a:rPr>
              <a:t>Number of models in database (#DBM)</a:t>
            </a:r>
            <a:endParaRPr lang="en-US" altLang="en-US" sz="2000"/>
          </a:p>
          <a:p>
            <a:pPr lvl="1">
              <a:buFontTx/>
              <a:buNone/>
            </a:pPr>
            <a:r>
              <a:rPr lang="en-US" altLang="en-US" sz="1800"/>
              <a:t>1				[single]</a:t>
            </a:r>
          </a:p>
          <a:p>
            <a:pPr>
              <a:buFontTx/>
              <a:buNone/>
            </a:pPr>
            <a:r>
              <a:rPr lang="en-US" altLang="en-US" sz="2000">
                <a:solidFill>
                  <a:srgbClr val="000080"/>
                </a:solidFill>
                <a:latin typeface="Tahoma" panose="020B0604030504040204" pitchFamily="34" charset="0"/>
              </a:rPr>
              <a:t>Number of components in database (#DBC)</a:t>
            </a:r>
          </a:p>
          <a:p>
            <a:pPr lvl="1">
              <a:buFontTx/>
              <a:buNone/>
            </a:pPr>
            <a:r>
              <a:rPr lang="en-US" altLang="en-US" sz="1800"/>
              <a:t>1				[single]</a:t>
            </a:r>
          </a:p>
        </p:txBody>
      </p:sp>
      <p:sp>
        <p:nvSpPr>
          <p:cNvPr id="2" name="Footer Placeholder 3">
            <a:extLst>
              <a:ext uri="{FF2B5EF4-FFF2-40B4-BE49-F238E27FC236}">
                <a16:creationId xmlns:a16="http://schemas.microsoft.com/office/drawing/2014/main" id="{AB58F5F8-59E6-49F6-DE61-8DDDAB8B22A2}"/>
              </a:ext>
            </a:extLst>
          </p:cNvPr>
          <p:cNvSpPr>
            <a:spLocks noGrp="1"/>
          </p:cNvSpPr>
          <p:nvPr>
            <p:ph type="ftr" sz="quarter" idx="11"/>
          </p:nvPr>
        </p:nvSpPr>
        <p:spPr/>
        <p:txBody>
          <a:bodyPr/>
          <a:lstStyle/>
          <a:p>
            <a:r>
              <a:rPr lang="en-US" altLang="en-US"/>
              <a:t>Updated Stuart Anderson from (c) 2007 Mauro Pezzè &amp; Michal Young</a:t>
            </a:r>
          </a:p>
        </p:txBody>
      </p:sp>
      <p:sp>
        <p:nvSpPr>
          <p:cNvPr id="3" name="Slide Number Placeholder 4">
            <a:extLst>
              <a:ext uri="{FF2B5EF4-FFF2-40B4-BE49-F238E27FC236}">
                <a16:creationId xmlns:a16="http://schemas.microsoft.com/office/drawing/2014/main" id="{79666E53-C79F-CD70-68CE-64E4E10FF63F}"/>
              </a:ext>
            </a:extLst>
          </p:cNvPr>
          <p:cNvSpPr>
            <a:spLocks noGrp="1"/>
          </p:cNvSpPr>
          <p:nvPr>
            <p:ph type="sldNum" sz="quarter" idx="12"/>
          </p:nvPr>
        </p:nvSpPr>
        <p:spPr/>
        <p:txBody>
          <a:bodyPr/>
          <a:lstStyle/>
          <a:p>
            <a:r>
              <a:rPr lang="en-US" altLang="en-US"/>
              <a:t> Ch 11, slide </a:t>
            </a:r>
            <a:fld id="{CA3B369D-6456-EA45-9A30-F8F00E7B1EB3}" type="slidenum">
              <a:rPr lang="en-US" altLang="en-US"/>
              <a:pPr/>
              <a:t>21</a:t>
            </a:fld>
            <a:endParaRPr lang="en-US" altLang="en-US"/>
          </a:p>
        </p:txBody>
      </p:sp>
      <p:sp>
        <p:nvSpPr>
          <p:cNvPr id="353284" name="Rectangle 4">
            <a:extLst>
              <a:ext uri="{FF2B5EF4-FFF2-40B4-BE49-F238E27FC236}">
                <a16:creationId xmlns:a16="http://schemas.microsoft.com/office/drawing/2014/main" id="{B3C9C706-B951-13BB-832B-1FC24EEE4617}"/>
              </a:ext>
            </a:extLst>
          </p:cNvPr>
          <p:cNvSpPr>
            <a:spLocks noChangeArrowheads="1"/>
          </p:cNvSpPr>
          <p:nvPr/>
        </p:nvSpPr>
        <p:spPr bwMode="auto">
          <a:xfrm>
            <a:off x="8305801" y="5403850"/>
            <a:ext cx="2079625" cy="838200"/>
          </a:xfrm>
          <a:prstGeom prst="rect">
            <a:avLst/>
          </a:prstGeom>
          <a:noFill/>
          <a:ln w="9525">
            <a:solidFill>
              <a:schemeClr val="tx1"/>
            </a:solidFill>
            <a:miter lim="800000"/>
            <a:headEnd/>
            <a:tailEnd type="none" w="sm" len="sm"/>
          </a:ln>
          <a:effectLst/>
          <a:extLst>
            <a:ext uri="{909E8E84-426E-40DD-AFC4-6F175D3DCCD1}">
              <a14:hiddenFill xmlns:a14="http://schemas.microsoft.com/office/drawing/2010/main">
                <a:gradFill rotWithShape="0">
                  <a:gsLst>
                    <a:gs pos="0">
                      <a:schemeClr val="bg1"/>
                    </a:gs>
                    <a:gs pos="50000">
                      <a:schemeClr val="accent1"/>
                    </a:gs>
                    <a:gs pos="100000">
                      <a:schemeClr val="bg1"/>
                    </a:gs>
                  </a:gsLst>
                  <a:lin ang="0" scaled="1"/>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spAutoFit/>
          </a:bodyPr>
          <a:lstStyle/>
          <a:p>
            <a:r>
              <a:rPr lang="en-US" altLang="en-US" sz="2400" u="none">
                <a:solidFill>
                  <a:srgbClr val="000080"/>
                </a:solidFill>
                <a:latin typeface="Tahoma" panose="020B0604030504040204" pitchFamily="34" charset="0"/>
              </a:rPr>
              <a:t>from 908 to 69 test cases</a:t>
            </a:r>
            <a:endParaRPr lang="en-US" altLang="en-US" sz="2400" u="none">
              <a:solidFill>
                <a:schemeClr val="tx2"/>
              </a:solidFill>
              <a:latin typeface="Trebuchet MS" panose="020B0703020202090204" pitchFamily="34" charset="0"/>
            </a:endParaRPr>
          </a:p>
        </p:txBody>
      </p:sp>
      <p:sp>
        <p:nvSpPr>
          <p:cNvPr id="4" name="Date Placeholder 3">
            <a:extLst>
              <a:ext uri="{FF2B5EF4-FFF2-40B4-BE49-F238E27FC236}">
                <a16:creationId xmlns:a16="http://schemas.microsoft.com/office/drawing/2014/main" id="{B773DBF5-2667-7609-21F6-15232A3FA712}"/>
              </a:ext>
            </a:extLst>
          </p:cNvPr>
          <p:cNvSpPr>
            <a:spLocks noGrp="1"/>
          </p:cNvSpPr>
          <p:nvPr>
            <p:ph type="dt" sz="half" idx="10"/>
          </p:nvPr>
        </p:nvSpPr>
        <p:spPr/>
        <p:txBody>
          <a:bodyPr/>
          <a:lstStyle/>
          <a:p>
            <a:fld id="{8397ACEF-6696-C347-A53A-70A4807D5B7D}" type="datetime1">
              <a:rPr lang="en-GB" smtClean="0"/>
              <a:t>23/10/2022</a:t>
            </a:fld>
            <a:endParaRPr lang="en-US" dirty="0"/>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4315" name="Rectangle 11">
            <a:extLst>
              <a:ext uri="{FF2B5EF4-FFF2-40B4-BE49-F238E27FC236}">
                <a16:creationId xmlns:a16="http://schemas.microsoft.com/office/drawing/2014/main" id="{6DF1D027-BEE2-5724-A0F3-7FF7DBBEAF5D}"/>
              </a:ext>
            </a:extLst>
          </p:cNvPr>
          <p:cNvSpPr>
            <a:spLocks noGrp="1" noChangeArrowheads="1"/>
          </p:cNvSpPr>
          <p:nvPr>
            <p:ph type="title"/>
          </p:nvPr>
        </p:nvSpPr>
        <p:spPr/>
        <p:txBody>
          <a:bodyPr/>
          <a:lstStyle/>
          <a:p>
            <a:r>
              <a:rPr lang="en-US" altLang="en-US"/>
              <a:t>Check configuration – Summary</a:t>
            </a:r>
          </a:p>
        </p:txBody>
      </p:sp>
      <p:sp>
        <p:nvSpPr>
          <p:cNvPr id="354316" name="Rectangle 12">
            <a:extLst>
              <a:ext uri="{FF2B5EF4-FFF2-40B4-BE49-F238E27FC236}">
                <a16:creationId xmlns:a16="http://schemas.microsoft.com/office/drawing/2014/main" id="{71C308DC-117D-18AA-D9A1-82CB2157AC9D}"/>
              </a:ext>
            </a:extLst>
          </p:cNvPr>
          <p:cNvSpPr>
            <a:spLocks noGrp="1" noChangeArrowheads="1"/>
          </p:cNvSpPr>
          <p:nvPr>
            <p:ph sz="half" idx="1"/>
          </p:nvPr>
        </p:nvSpPr>
        <p:spPr>
          <a:xfrm>
            <a:off x="1905000" y="1371600"/>
            <a:ext cx="4191000" cy="4876800"/>
          </a:xfrm>
        </p:spPr>
        <p:txBody>
          <a:bodyPr>
            <a:normAutofit fontScale="92500" lnSpcReduction="20000"/>
          </a:bodyPr>
          <a:lstStyle/>
          <a:p>
            <a:pPr>
              <a:buFontTx/>
              <a:buNone/>
            </a:pPr>
            <a:r>
              <a:rPr lang="en-US" altLang="en-US" sz="1200">
                <a:solidFill>
                  <a:srgbClr val="000080"/>
                </a:solidFill>
                <a:latin typeface="Tahoma" panose="020B0604030504040204" pitchFamily="34" charset="0"/>
              </a:rPr>
              <a:t>Parameter Model</a:t>
            </a:r>
            <a:endParaRPr lang="en-US" altLang="en-US" sz="1200"/>
          </a:p>
          <a:p>
            <a:r>
              <a:rPr lang="en-US" altLang="en-US" sz="1200"/>
              <a:t>Model number</a:t>
            </a:r>
          </a:p>
          <a:p>
            <a:pPr lvl="1"/>
            <a:r>
              <a:rPr lang="en-US" altLang="en-US" sz="1000"/>
              <a:t>Malformed	[error]</a:t>
            </a:r>
          </a:p>
          <a:p>
            <a:pPr lvl="1"/>
            <a:r>
              <a:rPr lang="en-US" altLang="en-US" sz="1000"/>
              <a:t>Not in database	[error]</a:t>
            </a:r>
          </a:p>
          <a:p>
            <a:pPr lvl="1"/>
            <a:r>
              <a:rPr lang="en-US" altLang="en-US" sz="1000"/>
              <a:t>Valid</a:t>
            </a:r>
          </a:p>
          <a:p>
            <a:r>
              <a:rPr lang="en-US" altLang="en-US" sz="1200"/>
              <a:t>Number of required slots for selected model (#SMRS)</a:t>
            </a:r>
          </a:p>
          <a:p>
            <a:pPr lvl="1"/>
            <a:r>
              <a:rPr lang="en-US" altLang="en-US" sz="1000"/>
              <a:t>0		[single]</a:t>
            </a:r>
          </a:p>
          <a:p>
            <a:pPr lvl="1"/>
            <a:r>
              <a:rPr lang="en-US" altLang="en-US" sz="1000"/>
              <a:t>1		[property RSNE] [single] </a:t>
            </a:r>
          </a:p>
          <a:p>
            <a:pPr lvl="1"/>
            <a:r>
              <a:rPr lang="en-US" altLang="en-US" sz="1000"/>
              <a:t>Many 	[property RSNE]  [property RSMANY]</a:t>
            </a:r>
          </a:p>
          <a:p>
            <a:r>
              <a:rPr lang="en-US" altLang="en-US" sz="1200"/>
              <a:t>Number of optional slots for selected model (#SMOS)</a:t>
            </a:r>
          </a:p>
          <a:p>
            <a:pPr lvl="1"/>
            <a:r>
              <a:rPr lang="en-US" altLang="en-US" sz="1000"/>
              <a:t>0 		[single]</a:t>
            </a:r>
          </a:p>
          <a:p>
            <a:pPr lvl="1"/>
            <a:r>
              <a:rPr lang="en-US" altLang="en-US" sz="1000"/>
              <a:t>1		 [property OSNE] [single] </a:t>
            </a:r>
          </a:p>
          <a:p>
            <a:pPr lvl="1"/>
            <a:r>
              <a:rPr lang="en-US" altLang="en-US" sz="1000"/>
              <a:t>Many 	[property OSNE] [property OSMANY]</a:t>
            </a:r>
          </a:p>
          <a:p>
            <a:pPr lvl="1"/>
            <a:endParaRPr lang="en-US" altLang="en-US" sz="1000"/>
          </a:p>
          <a:p>
            <a:pPr>
              <a:buFontTx/>
              <a:buNone/>
            </a:pPr>
            <a:r>
              <a:rPr lang="en-US" altLang="en-US" sz="1200">
                <a:solidFill>
                  <a:srgbClr val="000080"/>
                </a:solidFill>
                <a:latin typeface="Tahoma" panose="020B0604030504040204" pitchFamily="34" charset="0"/>
              </a:rPr>
              <a:t>Environment Product data base</a:t>
            </a:r>
            <a:endParaRPr lang="en-US" altLang="en-US" sz="1200"/>
          </a:p>
          <a:p>
            <a:r>
              <a:rPr lang="en-US" altLang="en-US" sz="1200"/>
              <a:t>Number of models in database (#DBM)</a:t>
            </a:r>
          </a:p>
          <a:p>
            <a:pPr lvl="1"/>
            <a:r>
              <a:rPr lang="en-US" altLang="en-US" sz="1000"/>
              <a:t>0		[error]</a:t>
            </a:r>
          </a:p>
          <a:p>
            <a:pPr lvl="1"/>
            <a:r>
              <a:rPr lang="en-US" altLang="en-US" sz="1000"/>
              <a:t>1		[single]</a:t>
            </a:r>
          </a:p>
          <a:p>
            <a:pPr lvl="1"/>
            <a:r>
              <a:rPr lang="en-US" altLang="en-US" sz="1000"/>
              <a:t>Many</a:t>
            </a:r>
          </a:p>
          <a:p>
            <a:r>
              <a:rPr lang="en-US" altLang="en-US" sz="1200"/>
              <a:t>Number of components in database (#DBC)</a:t>
            </a:r>
          </a:p>
          <a:p>
            <a:pPr lvl="1"/>
            <a:r>
              <a:rPr lang="en-US" altLang="en-US" sz="1000"/>
              <a:t>0		[error]</a:t>
            </a:r>
          </a:p>
          <a:p>
            <a:pPr lvl="1"/>
            <a:r>
              <a:rPr lang="en-US" altLang="en-US" sz="1000"/>
              <a:t>1		[single]</a:t>
            </a:r>
          </a:p>
          <a:p>
            <a:pPr lvl="1"/>
            <a:r>
              <a:rPr lang="en-US" altLang="en-US" sz="1000"/>
              <a:t>Many</a:t>
            </a:r>
          </a:p>
        </p:txBody>
      </p:sp>
      <p:sp>
        <p:nvSpPr>
          <p:cNvPr id="354317" name="Rectangle 13">
            <a:extLst>
              <a:ext uri="{FF2B5EF4-FFF2-40B4-BE49-F238E27FC236}">
                <a16:creationId xmlns:a16="http://schemas.microsoft.com/office/drawing/2014/main" id="{72ABF1B0-309A-8814-67D8-6FAC31E456B5}"/>
              </a:ext>
            </a:extLst>
          </p:cNvPr>
          <p:cNvSpPr>
            <a:spLocks noGrp="1" noChangeArrowheads="1"/>
          </p:cNvSpPr>
          <p:nvPr>
            <p:ph sz="half" idx="2"/>
          </p:nvPr>
        </p:nvSpPr>
        <p:spPr>
          <a:xfrm>
            <a:off x="6172200" y="1295400"/>
            <a:ext cx="4267200" cy="5029200"/>
          </a:xfrm>
        </p:spPr>
        <p:txBody>
          <a:bodyPr>
            <a:normAutofit fontScale="92500" lnSpcReduction="20000"/>
          </a:bodyPr>
          <a:lstStyle/>
          <a:p>
            <a:pPr>
              <a:lnSpc>
                <a:spcPct val="90000"/>
              </a:lnSpc>
              <a:buFontTx/>
              <a:buNone/>
            </a:pPr>
            <a:r>
              <a:rPr lang="en-US" altLang="en-US" sz="1200">
                <a:solidFill>
                  <a:srgbClr val="000080"/>
                </a:solidFill>
                <a:latin typeface="Tahoma" panose="020B0604030504040204" pitchFamily="34" charset="0"/>
              </a:rPr>
              <a:t>Parameter Component</a:t>
            </a:r>
          </a:p>
          <a:p>
            <a:pPr>
              <a:lnSpc>
                <a:spcPct val="90000"/>
              </a:lnSpc>
            </a:pPr>
            <a:r>
              <a:rPr lang="en-US" altLang="en-US" sz="1200"/>
              <a:t>Correspondence of selection with model slots</a:t>
            </a:r>
          </a:p>
          <a:p>
            <a:pPr lvl="1">
              <a:lnSpc>
                <a:spcPct val="90000"/>
              </a:lnSpc>
            </a:pPr>
            <a:r>
              <a:rPr lang="en-US" altLang="en-US" sz="1000"/>
              <a:t>Omitted slots		[error]</a:t>
            </a:r>
          </a:p>
          <a:p>
            <a:pPr lvl="1">
              <a:lnSpc>
                <a:spcPct val="90000"/>
              </a:lnSpc>
            </a:pPr>
            <a:r>
              <a:rPr lang="en-US" altLang="en-US" sz="1000"/>
              <a:t>Extra slots		[error]</a:t>
            </a:r>
          </a:p>
          <a:p>
            <a:pPr lvl="1">
              <a:lnSpc>
                <a:spcPct val="90000"/>
              </a:lnSpc>
            </a:pPr>
            <a:r>
              <a:rPr lang="en-US" altLang="en-US" sz="1000"/>
              <a:t>Mismatched slots		[error]</a:t>
            </a:r>
          </a:p>
          <a:p>
            <a:pPr lvl="1">
              <a:lnSpc>
                <a:spcPct val="90000"/>
              </a:lnSpc>
            </a:pPr>
            <a:r>
              <a:rPr lang="en-US" altLang="en-US" sz="1000"/>
              <a:t>Complete correspondence</a:t>
            </a:r>
          </a:p>
          <a:p>
            <a:pPr>
              <a:lnSpc>
                <a:spcPct val="90000"/>
              </a:lnSpc>
            </a:pPr>
            <a:r>
              <a:rPr lang="en-US" altLang="en-US" sz="1200"/>
              <a:t># of required components (selection </a:t>
            </a:r>
            <a:r>
              <a:rPr lang="en-US" altLang="en-US" sz="1200">
                <a:sym typeface="Symbol" pitchFamily="2" charset="2"/>
              </a:rPr>
              <a:t> </a:t>
            </a:r>
            <a:r>
              <a:rPr lang="en-US" altLang="en-US" sz="1200"/>
              <a:t>empty)</a:t>
            </a:r>
          </a:p>
          <a:p>
            <a:pPr lvl="1">
              <a:lnSpc>
                <a:spcPct val="90000"/>
              </a:lnSpc>
            </a:pPr>
            <a:r>
              <a:rPr lang="en-US" altLang="en-US" sz="1000"/>
              <a:t>0	 		[if RSNE] [error]</a:t>
            </a:r>
          </a:p>
          <a:p>
            <a:pPr lvl="1">
              <a:lnSpc>
                <a:spcPct val="90000"/>
              </a:lnSpc>
            </a:pPr>
            <a:r>
              <a:rPr lang="en-US" altLang="en-US" sz="1000"/>
              <a:t>&lt; number required slots	[if RSNE] [error]</a:t>
            </a:r>
          </a:p>
          <a:p>
            <a:pPr lvl="1">
              <a:lnSpc>
                <a:spcPct val="90000"/>
              </a:lnSpc>
            </a:pPr>
            <a:r>
              <a:rPr lang="en-US" altLang="en-US" sz="1000"/>
              <a:t>= number required slots	[if RSMANY]</a:t>
            </a:r>
          </a:p>
          <a:p>
            <a:pPr>
              <a:lnSpc>
                <a:spcPct val="90000"/>
              </a:lnSpc>
            </a:pPr>
            <a:r>
              <a:rPr lang="en-US" altLang="en-US" sz="1200"/>
              <a:t>Required component selection</a:t>
            </a:r>
          </a:p>
          <a:p>
            <a:pPr lvl="1">
              <a:lnSpc>
                <a:spcPct val="90000"/>
              </a:lnSpc>
            </a:pPr>
            <a:r>
              <a:rPr lang="en-US" altLang="en-US" sz="1000"/>
              <a:t>Some defaults		[single]</a:t>
            </a:r>
          </a:p>
          <a:p>
            <a:pPr lvl="1">
              <a:lnSpc>
                <a:spcPct val="90000"/>
              </a:lnSpc>
            </a:pPr>
            <a:r>
              <a:rPr lang="en-US" altLang="en-US" sz="1000"/>
              <a:t>All valid</a:t>
            </a:r>
          </a:p>
          <a:p>
            <a:pPr lvl="1">
              <a:lnSpc>
                <a:spcPct val="90000"/>
              </a:lnSpc>
            </a:pPr>
            <a:r>
              <a:rPr lang="en-US" altLang="en-US" sz="1000">
                <a:sym typeface="Symbol" pitchFamily="2" charset="2"/>
              </a:rPr>
              <a:t> 1 incompatible with slots</a:t>
            </a:r>
          </a:p>
          <a:p>
            <a:pPr lvl="1">
              <a:lnSpc>
                <a:spcPct val="90000"/>
              </a:lnSpc>
            </a:pPr>
            <a:r>
              <a:rPr lang="en-US" altLang="en-US" sz="1000">
                <a:sym typeface="Symbol" pitchFamily="2" charset="2"/>
              </a:rPr>
              <a:t> 1 incompatible with another selection</a:t>
            </a:r>
          </a:p>
          <a:p>
            <a:pPr lvl="1">
              <a:lnSpc>
                <a:spcPct val="90000"/>
              </a:lnSpc>
            </a:pPr>
            <a:r>
              <a:rPr lang="en-US" altLang="en-US" sz="1000">
                <a:sym typeface="Symbol" pitchFamily="2" charset="2"/>
              </a:rPr>
              <a:t> 1 incompatible with model</a:t>
            </a:r>
          </a:p>
          <a:p>
            <a:pPr lvl="1">
              <a:lnSpc>
                <a:spcPct val="90000"/>
              </a:lnSpc>
            </a:pPr>
            <a:r>
              <a:rPr lang="en-US" altLang="en-US" sz="1000">
                <a:sym typeface="Symbol" pitchFamily="2" charset="2"/>
              </a:rPr>
              <a:t> 1 not in database</a:t>
            </a:r>
            <a:r>
              <a:rPr lang="en-US" altLang="en-US" sz="1000"/>
              <a:t>	[error]</a:t>
            </a:r>
          </a:p>
          <a:p>
            <a:pPr>
              <a:lnSpc>
                <a:spcPct val="90000"/>
              </a:lnSpc>
            </a:pPr>
            <a:r>
              <a:rPr lang="en-US" altLang="en-US" sz="1200"/>
              <a:t># of optional components (selection </a:t>
            </a:r>
            <a:r>
              <a:rPr lang="en-US" altLang="en-US" sz="1200">
                <a:sym typeface="Symbol" pitchFamily="2" charset="2"/>
              </a:rPr>
              <a:t> </a:t>
            </a:r>
            <a:r>
              <a:rPr lang="en-US" altLang="en-US" sz="1200"/>
              <a:t>empty)</a:t>
            </a:r>
          </a:p>
          <a:p>
            <a:pPr lvl="1">
              <a:lnSpc>
                <a:spcPct val="90000"/>
              </a:lnSpc>
            </a:pPr>
            <a:r>
              <a:rPr lang="en-US" altLang="en-US" sz="1000"/>
              <a:t>0</a:t>
            </a:r>
          </a:p>
          <a:p>
            <a:pPr lvl="1">
              <a:lnSpc>
                <a:spcPct val="90000"/>
              </a:lnSpc>
            </a:pPr>
            <a:r>
              <a:rPr lang="en-US" altLang="en-US" sz="1000"/>
              <a:t>&lt; #SMOS		[if OSNE]</a:t>
            </a:r>
          </a:p>
          <a:p>
            <a:pPr lvl="1">
              <a:lnSpc>
                <a:spcPct val="90000"/>
              </a:lnSpc>
            </a:pPr>
            <a:r>
              <a:rPr lang="en-US" altLang="en-US" sz="1000"/>
              <a:t>= #SMOS 		[if OSMANY]</a:t>
            </a:r>
          </a:p>
          <a:p>
            <a:pPr>
              <a:lnSpc>
                <a:spcPct val="90000"/>
              </a:lnSpc>
            </a:pPr>
            <a:r>
              <a:rPr lang="en-US" altLang="en-US" sz="1200"/>
              <a:t>Optional component selection</a:t>
            </a:r>
          </a:p>
          <a:p>
            <a:pPr lvl="1">
              <a:lnSpc>
                <a:spcPct val="90000"/>
              </a:lnSpc>
            </a:pPr>
            <a:r>
              <a:rPr lang="en-US" altLang="en-US" sz="1000"/>
              <a:t>Some defaults		[single]</a:t>
            </a:r>
          </a:p>
          <a:p>
            <a:pPr lvl="1">
              <a:lnSpc>
                <a:spcPct val="90000"/>
              </a:lnSpc>
            </a:pPr>
            <a:r>
              <a:rPr lang="en-US" altLang="en-US" sz="1000"/>
              <a:t>All valid</a:t>
            </a:r>
          </a:p>
          <a:p>
            <a:pPr lvl="1">
              <a:lnSpc>
                <a:spcPct val="90000"/>
              </a:lnSpc>
            </a:pPr>
            <a:r>
              <a:rPr lang="en-US" altLang="en-US" sz="1000">
                <a:sym typeface="Symbol" pitchFamily="2" charset="2"/>
              </a:rPr>
              <a:t> 1 incompatible with slots</a:t>
            </a:r>
          </a:p>
          <a:p>
            <a:pPr lvl="1">
              <a:lnSpc>
                <a:spcPct val="90000"/>
              </a:lnSpc>
            </a:pPr>
            <a:r>
              <a:rPr lang="en-US" altLang="en-US" sz="1000">
                <a:sym typeface="Symbol" pitchFamily="2" charset="2"/>
              </a:rPr>
              <a:t> 1 incompatible with another selection</a:t>
            </a:r>
          </a:p>
          <a:p>
            <a:pPr lvl="1">
              <a:lnSpc>
                <a:spcPct val="90000"/>
              </a:lnSpc>
            </a:pPr>
            <a:r>
              <a:rPr lang="en-US" altLang="en-US" sz="1000">
                <a:sym typeface="Symbol" pitchFamily="2" charset="2"/>
              </a:rPr>
              <a:t> 1 incompatible with model</a:t>
            </a:r>
          </a:p>
          <a:p>
            <a:pPr lvl="1">
              <a:lnSpc>
                <a:spcPct val="90000"/>
              </a:lnSpc>
            </a:pPr>
            <a:r>
              <a:rPr lang="en-US" altLang="en-US" sz="1000">
                <a:sym typeface="Symbol" pitchFamily="2" charset="2"/>
              </a:rPr>
              <a:t> 1 not in database</a:t>
            </a:r>
            <a:r>
              <a:rPr lang="en-US" altLang="en-US" sz="1000"/>
              <a:t>	[error]</a:t>
            </a:r>
          </a:p>
        </p:txBody>
      </p:sp>
      <p:sp>
        <p:nvSpPr>
          <p:cNvPr id="2" name="Footer Placeholder 4">
            <a:extLst>
              <a:ext uri="{FF2B5EF4-FFF2-40B4-BE49-F238E27FC236}">
                <a16:creationId xmlns:a16="http://schemas.microsoft.com/office/drawing/2014/main" id="{82A01B0A-EDC8-4C06-5EB3-15EC92C4BFFB}"/>
              </a:ext>
            </a:extLst>
          </p:cNvPr>
          <p:cNvSpPr>
            <a:spLocks noGrp="1"/>
          </p:cNvSpPr>
          <p:nvPr>
            <p:ph type="ftr" sz="quarter" idx="11"/>
          </p:nvPr>
        </p:nvSpPr>
        <p:spPr/>
        <p:txBody>
          <a:bodyPr/>
          <a:lstStyle/>
          <a:p>
            <a:r>
              <a:rPr lang="en-US" altLang="en-US"/>
              <a:t>Updated Stuart Anderson from (c) 2007 Mauro Pezzè &amp; Michal Young</a:t>
            </a:r>
          </a:p>
        </p:txBody>
      </p:sp>
      <p:sp>
        <p:nvSpPr>
          <p:cNvPr id="3" name="Slide Number Placeholder 5">
            <a:extLst>
              <a:ext uri="{FF2B5EF4-FFF2-40B4-BE49-F238E27FC236}">
                <a16:creationId xmlns:a16="http://schemas.microsoft.com/office/drawing/2014/main" id="{7E2729CC-DC13-7BC6-E466-3437E32DDE79}"/>
              </a:ext>
            </a:extLst>
          </p:cNvPr>
          <p:cNvSpPr>
            <a:spLocks noGrp="1"/>
          </p:cNvSpPr>
          <p:nvPr>
            <p:ph type="sldNum" sz="quarter" idx="12"/>
          </p:nvPr>
        </p:nvSpPr>
        <p:spPr/>
        <p:txBody>
          <a:bodyPr/>
          <a:lstStyle/>
          <a:p>
            <a:r>
              <a:rPr lang="en-US" altLang="en-US"/>
              <a:t> Ch 11, slide </a:t>
            </a:r>
            <a:fld id="{69EBFAE7-3564-D04D-9FD0-278F30AF426B}" type="slidenum">
              <a:rPr lang="en-US" altLang="en-US"/>
              <a:pPr/>
              <a:t>22</a:t>
            </a:fld>
            <a:endParaRPr lang="en-US" altLang="en-US"/>
          </a:p>
        </p:txBody>
      </p:sp>
      <p:sp>
        <p:nvSpPr>
          <p:cNvPr id="354308" name="Rectangle 4">
            <a:extLst>
              <a:ext uri="{FF2B5EF4-FFF2-40B4-BE49-F238E27FC236}">
                <a16:creationId xmlns:a16="http://schemas.microsoft.com/office/drawing/2014/main" id="{7FD6D0D6-CEE3-448C-4259-5513B52464F4}"/>
              </a:ext>
            </a:extLst>
          </p:cNvPr>
          <p:cNvSpPr>
            <a:spLocks noChangeArrowheads="1"/>
          </p:cNvSpPr>
          <p:nvPr/>
        </p:nvSpPr>
        <p:spPr bwMode="auto">
          <a:xfrm>
            <a:off x="6096000" y="304800"/>
            <a:ext cx="4191000" cy="6248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spcBef>
                <a:spcPct val="5000"/>
              </a:spcBef>
              <a:buSzPct val="60000"/>
              <a:buFont typeface="Wingdings" pitchFamily="2" charset="2"/>
              <a:buNone/>
            </a:pPr>
            <a:endParaRPr lang="it-IT" altLang="en-US" sz="1200" u="none">
              <a:solidFill>
                <a:schemeClr val="tx2"/>
              </a:solidFill>
              <a:latin typeface="Trebuchet MS" panose="020B0703020202090204" pitchFamily="34" charset="0"/>
            </a:endParaRPr>
          </a:p>
        </p:txBody>
      </p:sp>
      <p:sp>
        <p:nvSpPr>
          <p:cNvPr id="4" name="Date Placeholder 3">
            <a:extLst>
              <a:ext uri="{FF2B5EF4-FFF2-40B4-BE49-F238E27FC236}">
                <a16:creationId xmlns:a16="http://schemas.microsoft.com/office/drawing/2014/main" id="{D055EB76-5432-AED1-9A35-5A0C3C2232CE}"/>
              </a:ext>
            </a:extLst>
          </p:cNvPr>
          <p:cNvSpPr>
            <a:spLocks noGrp="1"/>
          </p:cNvSpPr>
          <p:nvPr>
            <p:ph type="dt" sz="half" idx="10"/>
          </p:nvPr>
        </p:nvSpPr>
        <p:spPr/>
        <p:txBody>
          <a:bodyPr/>
          <a:lstStyle/>
          <a:p>
            <a:fld id="{EC6AE387-CE74-ED4B-85C8-23F6B04EF87B}" type="datetime1">
              <a:rPr lang="en-GB" smtClean="0"/>
              <a:t>23/10/2022</a:t>
            </a:fld>
            <a:endParaRPr lang="en-US" dirty="0"/>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5746" name="Rectangle 2">
            <a:extLst>
              <a:ext uri="{FF2B5EF4-FFF2-40B4-BE49-F238E27FC236}">
                <a16:creationId xmlns:a16="http://schemas.microsoft.com/office/drawing/2014/main" id="{1B92EA88-D496-AB9E-8921-B90DFD8819F5}"/>
              </a:ext>
            </a:extLst>
          </p:cNvPr>
          <p:cNvSpPr>
            <a:spLocks noGrp="1" noChangeArrowheads="1"/>
          </p:cNvSpPr>
          <p:nvPr>
            <p:ph type="title"/>
          </p:nvPr>
        </p:nvSpPr>
        <p:spPr/>
        <p:txBody>
          <a:bodyPr/>
          <a:lstStyle/>
          <a:p>
            <a:r>
              <a:rPr lang="en-US" altLang="en-US"/>
              <a:t>Next ...</a:t>
            </a:r>
          </a:p>
        </p:txBody>
      </p:sp>
      <p:sp>
        <p:nvSpPr>
          <p:cNvPr id="415747" name="Rectangle 3">
            <a:extLst>
              <a:ext uri="{FF2B5EF4-FFF2-40B4-BE49-F238E27FC236}">
                <a16:creationId xmlns:a16="http://schemas.microsoft.com/office/drawing/2014/main" id="{041B4847-0FC7-0585-7B26-12846BF06E5B}"/>
              </a:ext>
            </a:extLst>
          </p:cNvPr>
          <p:cNvSpPr>
            <a:spLocks noGrp="1" noChangeArrowheads="1"/>
          </p:cNvSpPr>
          <p:nvPr>
            <p:ph idx="1"/>
          </p:nvPr>
        </p:nvSpPr>
        <p:spPr/>
        <p:txBody>
          <a:bodyPr/>
          <a:lstStyle/>
          <a:p>
            <a:pPr>
              <a:lnSpc>
                <a:spcPct val="90000"/>
              </a:lnSpc>
            </a:pPr>
            <a:r>
              <a:rPr lang="en-US" altLang="en-US"/>
              <a:t>Category partition testing gave us </a:t>
            </a:r>
          </a:p>
          <a:p>
            <a:pPr lvl="1">
              <a:lnSpc>
                <a:spcPct val="90000"/>
              </a:lnSpc>
            </a:pPr>
            <a:r>
              <a:rPr lang="en-US" altLang="en-US"/>
              <a:t>Systematic approach:  Identify characteristics and values (the creative step), generate combinations (the mechanical step)</a:t>
            </a:r>
          </a:p>
          <a:p>
            <a:pPr>
              <a:lnSpc>
                <a:spcPct val="90000"/>
              </a:lnSpc>
            </a:pPr>
            <a:r>
              <a:rPr lang="en-US" altLang="en-US"/>
              <a:t>But ... </a:t>
            </a:r>
          </a:p>
          <a:p>
            <a:pPr lvl="1">
              <a:lnSpc>
                <a:spcPct val="90000"/>
              </a:lnSpc>
            </a:pPr>
            <a:r>
              <a:rPr lang="en-US" altLang="en-US"/>
              <a:t>Test suite size grows very rapidly with number of categories. Can we use a non-exhaustive approach?</a:t>
            </a:r>
          </a:p>
          <a:p>
            <a:pPr>
              <a:lnSpc>
                <a:spcPct val="90000"/>
              </a:lnSpc>
            </a:pPr>
            <a:r>
              <a:rPr lang="en-US" altLang="en-US"/>
              <a:t>Pairwise (and n-way) combinatorial testing do </a:t>
            </a:r>
          </a:p>
          <a:p>
            <a:pPr lvl="1">
              <a:lnSpc>
                <a:spcPct val="90000"/>
              </a:lnSpc>
            </a:pPr>
            <a:r>
              <a:rPr lang="en-US" altLang="en-US"/>
              <a:t>Combine values systematically but not exhaustively</a:t>
            </a:r>
          </a:p>
          <a:p>
            <a:pPr lvl="1">
              <a:lnSpc>
                <a:spcPct val="90000"/>
              </a:lnSpc>
            </a:pPr>
            <a:r>
              <a:rPr lang="en-US" altLang="en-US"/>
              <a:t>Rationale: Most unplanned interactions are among just two or a few parameters or parameter characteristics </a:t>
            </a:r>
          </a:p>
        </p:txBody>
      </p:sp>
      <p:sp>
        <p:nvSpPr>
          <p:cNvPr id="2" name="Footer Placeholder 3">
            <a:extLst>
              <a:ext uri="{FF2B5EF4-FFF2-40B4-BE49-F238E27FC236}">
                <a16:creationId xmlns:a16="http://schemas.microsoft.com/office/drawing/2014/main" id="{87F71BFC-1C6D-4043-F2B0-1EB2123ED83B}"/>
              </a:ext>
            </a:extLst>
          </p:cNvPr>
          <p:cNvSpPr>
            <a:spLocks noGrp="1"/>
          </p:cNvSpPr>
          <p:nvPr>
            <p:ph type="ftr" sz="quarter" idx="11"/>
          </p:nvPr>
        </p:nvSpPr>
        <p:spPr/>
        <p:txBody>
          <a:bodyPr/>
          <a:lstStyle/>
          <a:p>
            <a:r>
              <a:rPr lang="en-US" altLang="en-US"/>
              <a:t>Updated Stuart Anderson from (c) 2007 Mauro Pezzè &amp; Michal Young</a:t>
            </a:r>
          </a:p>
        </p:txBody>
      </p:sp>
      <p:sp>
        <p:nvSpPr>
          <p:cNvPr id="3" name="Slide Number Placeholder 4">
            <a:extLst>
              <a:ext uri="{FF2B5EF4-FFF2-40B4-BE49-F238E27FC236}">
                <a16:creationId xmlns:a16="http://schemas.microsoft.com/office/drawing/2014/main" id="{7DEE432C-5376-A5EB-5BCC-21B6621A4834}"/>
              </a:ext>
            </a:extLst>
          </p:cNvPr>
          <p:cNvSpPr>
            <a:spLocks noGrp="1"/>
          </p:cNvSpPr>
          <p:nvPr>
            <p:ph type="sldNum" sz="quarter" idx="12"/>
          </p:nvPr>
        </p:nvSpPr>
        <p:spPr/>
        <p:txBody>
          <a:bodyPr/>
          <a:lstStyle/>
          <a:p>
            <a:r>
              <a:rPr lang="en-US" altLang="en-US"/>
              <a:t> Ch 11, slide </a:t>
            </a:r>
            <a:fld id="{AAEDA6E0-2324-0B4D-BC34-EA608372A098}" type="slidenum">
              <a:rPr lang="en-US" altLang="en-US"/>
              <a:pPr/>
              <a:t>23</a:t>
            </a:fld>
            <a:endParaRPr lang="en-US" altLang="en-US"/>
          </a:p>
        </p:txBody>
      </p:sp>
      <p:sp>
        <p:nvSpPr>
          <p:cNvPr id="4" name="Date Placeholder 3">
            <a:extLst>
              <a:ext uri="{FF2B5EF4-FFF2-40B4-BE49-F238E27FC236}">
                <a16:creationId xmlns:a16="http://schemas.microsoft.com/office/drawing/2014/main" id="{80D528EC-40B1-18BF-69B9-1D086530B980}"/>
              </a:ext>
            </a:extLst>
          </p:cNvPr>
          <p:cNvSpPr>
            <a:spLocks noGrp="1"/>
          </p:cNvSpPr>
          <p:nvPr>
            <p:ph type="dt" sz="half" idx="10"/>
          </p:nvPr>
        </p:nvSpPr>
        <p:spPr/>
        <p:txBody>
          <a:bodyPr/>
          <a:lstStyle/>
          <a:p>
            <a:fld id="{BA528152-B06F-B341-A6D5-F1734FE7FFB5}" type="datetime1">
              <a:rPr lang="en-GB" smtClean="0"/>
              <a:t>23/10/2022</a:t>
            </a:fld>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5330" name="Rectangle 2">
            <a:extLst>
              <a:ext uri="{FF2B5EF4-FFF2-40B4-BE49-F238E27FC236}">
                <a16:creationId xmlns:a16="http://schemas.microsoft.com/office/drawing/2014/main" id="{17EABD28-6D1C-0102-24E7-BAA05DF30025}"/>
              </a:ext>
            </a:extLst>
          </p:cNvPr>
          <p:cNvSpPr>
            <a:spLocks noGrp="1" noChangeArrowheads="1"/>
          </p:cNvSpPr>
          <p:nvPr>
            <p:ph type="title"/>
          </p:nvPr>
        </p:nvSpPr>
        <p:spPr/>
        <p:txBody>
          <a:bodyPr/>
          <a:lstStyle/>
          <a:p>
            <a:r>
              <a:rPr lang="en-US" altLang="en-US"/>
              <a:t>Pairwise combinatorial testing</a:t>
            </a:r>
          </a:p>
        </p:txBody>
      </p:sp>
      <p:sp>
        <p:nvSpPr>
          <p:cNvPr id="355331" name="Rectangle 3">
            <a:extLst>
              <a:ext uri="{FF2B5EF4-FFF2-40B4-BE49-F238E27FC236}">
                <a16:creationId xmlns:a16="http://schemas.microsoft.com/office/drawing/2014/main" id="{ADD29F30-4AF7-4DF8-5F1B-E263B5B84DE2}"/>
              </a:ext>
            </a:extLst>
          </p:cNvPr>
          <p:cNvSpPr>
            <a:spLocks noGrp="1" noChangeArrowheads="1"/>
          </p:cNvSpPr>
          <p:nvPr>
            <p:ph idx="1"/>
          </p:nvPr>
        </p:nvSpPr>
        <p:spPr/>
        <p:txBody>
          <a:bodyPr/>
          <a:lstStyle/>
          <a:p>
            <a:pPr>
              <a:lnSpc>
                <a:spcPct val="90000"/>
              </a:lnSpc>
            </a:pPr>
            <a:r>
              <a:rPr lang="en-US" altLang="en-US"/>
              <a:t>Category partition works well when intuitive constraints reduce the number of combinations to a small amount of test cases</a:t>
            </a:r>
          </a:p>
          <a:p>
            <a:pPr lvl="1">
              <a:lnSpc>
                <a:spcPct val="90000"/>
              </a:lnSpc>
            </a:pPr>
            <a:r>
              <a:rPr lang="en-US" altLang="en-US"/>
              <a:t>Without many constraints, the number of combinations may be unmanageable </a:t>
            </a:r>
            <a:r>
              <a:rPr lang="en-US" altLang="en-US">
                <a:latin typeface="ヒラギノ角ゴ Pro W3" panose="020B0300000000000000" pitchFamily="34" charset="-128"/>
              </a:rPr>
              <a:t/>
            </a:r>
            <a:endParaRPr lang="en-US" altLang="en-US"/>
          </a:p>
          <a:p>
            <a:pPr>
              <a:lnSpc>
                <a:spcPct val="90000"/>
              </a:lnSpc>
            </a:pPr>
            <a:r>
              <a:rPr lang="en-US" altLang="en-US">
                <a:solidFill>
                  <a:srgbClr val="000080"/>
                </a:solidFill>
                <a:latin typeface="Tahoma" panose="020B0604030504040204" pitchFamily="34" charset="0"/>
              </a:rPr>
              <a:t>Pairwise combination </a:t>
            </a:r>
            <a:r>
              <a:rPr lang="en-US" altLang="en-US"/>
              <a:t>(instead of exhaustive)</a:t>
            </a:r>
          </a:p>
          <a:p>
            <a:pPr lvl="1">
              <a:lnSpc>
                <a:spcPct val="90000"/>
              </a:lnSpc>
            </a:pPr>
            <a:r>
              <a:rPr lang="en-US" altLang="en-US"/>
              <a:t>Generate combinations that efficiently cover all pairs (triples,…) of classes</a:t>
            </a:r>
          </a:p>
          <a:p>
            <a:pPr lvl="1">
              <a:lnSpc>
                <a:spcPct val="90000"/>
              </a:lnSpc>
            </a:pPr>
            <a:r>
              <a:rPr lang="en-US" altLang="en-US"/>
              <a:t>Rationale: most failures are triggered by single values or combinations of a few values. Covering pairs (triples,…) reduces the number of test cases, but reveals most faults</a:t>
            </a:r>
          </a:p>
        </p:txBody>
      </p:sp>
      <p:sp>
        <p:nvSpPr>
          <p:cNvPr id="4" name="Date Placeholder 3">
            <a:extLst>
              <a:ext uri="{FF2B5EF4-FFF2-40B4-BE49-F238E27FC236}">
                <a16:creationId xmlns:a16="http://schemas.microsoft.com/office/drawing/2014/main" id="{8177C645-3CF4-FDB2-C1DC-44F2556E5229}"/>
              </a:ext>
            </a:extLst>
          </p:cNvPr>
          <p:cNvSpPr>
            <a:spLocks noGrp="1"/>
          </p:cNvSpPr>
          <p:nvPr>
            <p:ph type="dt" sz="half" idx="10"/>
          </p:nvPr>
        </p:nvSpPr>
        <p:spPr/>
        <p:txBody>
          <a:bodyPr/>
          <a:lstStyle/>
          <a:p>
            <a:fld id="{81A40000-30B8-4D4A-B9C9-8CCC541C6896}" type="datetime1">
              <a:rPr lang="en-GB" smtClean="0"/>
              <a:t>23/10/2022</a:t>
            </a:fld>
            <a:endParaRPr lang="en-US" dirty="0"/>
          </a:p>
        </p:txBody>
      </p:sp>
      <p:sp>
        <p:nvSpPr>
          <p:cNvPr id="2" name="Footer Placeholder 3">
            <a:extLst>
              <a:ext uri="{FF2B5EF4-FFF2-40B4-BE49-F238E27FC236}">
                <a16:creationId xmlns:a16="http://schemas.microsoft.com/office/drawing/2014/main" id="{3445A8D8-9FC9-B80D-B2EF-449AB318B70A}"/>
              </a:ext>
            </a:extLst>
          </p:cNvPr>
          <p:cNvSpPr>
            <a:spLocks noGrp="1"/>
          </p:cNvSpPr>
          <p:nvPr>
            <p:ph type="ftr" sz="quarter" idx="11"/>
          </p:nvPr>
        </p:nvSpPr>
        <p:spPr/>
        <p:txBody>
          <a:bodyPr/>
          <a:lstStyle/>
          <a:p>
            <a:r>
              <a:rPr lang="en-US" altLang="en-US"/>
              <a:t>Updated Stuart Anderson from (c) 2007 Mauro Pezzè &amp; Michal Young</a:t>
            </a:r>
          </a:p>
        </p:txBody>
      </p:sp>
      <p:sp>
        <p:nvSpPr>
          <p:cNvPr id="3" name="Slide Number Placeholder 4">
            <a:extLst>
              <a:ext uri="{FF2B5EF4-FFF2-40B4-BE49-F238E27FC236}">
                <a16:creationId xmlns:a16="http://schemas.microsoft.com/office/drawing/2014/main" id="{467F5003-A05C-31A1-5F99-EBAB140C5B38}"/>
              </a:ext>
            </a:extLst>
          </p:cNvPr>
          <p:cNvSpPr>
            <a:spLocks noGrp="1"/>
          </p:cNvSpPr>
          <p:nvPr>
            <p:ph type="sldNum" sz="quarter" idx="12"/>
          </p:nvPr>
        </p:nvSpPr>
        <p:spPr/>
        <p:txBody>
          <a:bodyPr/>
          <a:lstStyle/>
          <a:p>
            <a:r>
              <a:rPr lang="en-US" altLang="en-US"/>
              <a:t> Ch 11, slide </a:t>
            </a:r>
            <a:fld id="{3B93AF5C-1447-694C-AA06-87A24E1261CC}" type="slidenum">
              <a:rPr lang="en-US" altLang="en-US"/>
              <a:pPr/>
              <a:t>24</a:t>
            </a:fld>
            <a:endParaRPr lang="en-US" altLang="en-US"/>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6354" name="Rectangle 2">
            <a:extLst>
              <a:ext uri="{FF2B5EF4-FFF2-40B4-BE49-F238E27FC236}">
                <a16:creationId xmlns:a16="http://schemas.microsoft.com/office/drawing/2014/main" id="{F29A8A94-AAEB-DE02-372E-2E949B6F4262}"/>
              </a:ext>
            </a:extLst>
          </p:cNvPr>
          <p:cNvSpPr>
            <a:spLocks noGrp="1" noChangeArrowheads="1"/>
          </p:cNvSpPr>
          <p:nvPr>
            <p:ph type="title"/>
          </p:nvPr>
        </p:nvSpPr>
        <p:spPr/>
        <p:txBody>
          <a:bodyPr/>
          <a:lstStyle/>
          <a:p>
            <a:r>
              <a:rPr lang="en-US" altLang="en-US"/>
              <a:t>Example: Display Control</a:t>
            </a:r>
          </a:p>
        </p:txBody>
      </p:sp>
      <p:graphicFrame>
        <p:nvGraphicFramePr>
          <p:cNvPr id="356397" name="Group 45">
            <a:extLst>
              <a:ext uri="{FF2B5EF4-FFF2-40B4-BE49-F238E27FC236}">
                <a16:creationId xmlns:a16="http://schemas.microsoft.com/office/drawing/2014/main" id="{A46DE873-3A1A-259E-AB68-823C82F44847}"/>
              </a:ext>
            </a:extLst>
          </p:cNvPr>
          <p:cNvGraphicFramePr>
            <a:graphicFrameLocks noGrp="1"/>
          </p:cNvGraphicFramePr>
          <p:nvPr>
            <p:ph idx="1"/>
            <p:extLst>
              <p:ext uri="{D42A27DB-BD31-4B8C-83A1-F6EECF244321}">
                <p14:modId xmlns:p14="http://schemas.microsoft.com/office/powerpoint/2010/main" val="1290173722"/>
              </p:ext>
            </p:extLst>
          </p:nvPr>
        </p:nvGraphicFramePr>
        <p:xfrm>
          <a:off x="838065" y="3422446"/>
          <a:ext cx="10515597" cy="2560004"/>
        </p:xfrm>
        <a:graphic>
          <a:graphicData uri="http://schemas.openxmlformats.org/drawingml/2006/table">
            <a:tbl>
              <a:tblPr/>
              <a:tblGrid>
                <a:gridCol w="2342886">
                  <a:extLst>
                    <a:ext uri="{9D8B030D-6E8A-4147-A177-3AD203B41FA5}">
                      <a16:colId xmlns:a16="http://schemas.microsoft.com/office/drawing/2014/main" val="2110083310"/>
                    </a:ext>
                  </a:extLst>
                </a:gridCol>
                <a:gridCol w="2042670">
                  <a:extLst>
                    <a:ext uri="{9D8B030D-6E8A-4147-A177-3AD203B41FA5}">
                      <a16:colId xmlns:a16="http://schemas.microsoft.com/office/drawing/2014/main" val="3363810535"/>
                    </a:ext>
                  </a:extLst>
                </a:gridCol>
                <a:gridCol w="2044699">
                  <a:extLst>
                    <a:ext uri="{9D8B030D-6E8A-4147-A177-3AD203B41FA5}">
                      <a16:colId xmlns:a16="http://schemas.microsoft.com/office/drawing/2014/main" val="3404202186"/>
                    </a:ext>
                  </a:extLst>
                </a:gridCol>
                <a:gridCol w="2138009">
                  <a:extLst>
                    <a:ext uri="{9D8B030D-6E8A-4147-A177-3AD203B41FA5}">
                      <a16:colId xmlns:a16="http://schemas.microsoft.com/office/drawing/2014/main" val="1588677426"/>
                    </a:ext>
                  </a:extLst>
                </a:gridCol>
                <a:gridCol w="1947333">
                  <a:extLst>
                    <a:ext uri="{9D8B030D-6E8A-4147-A177-3AD203B41FA5}">
                      <a16:colId xmlns:a16="http://schemas.microsoft.com/office/drawing/2014/main" val="4071844516"/>
                    </a:ext>
                  </a:extLst>
                </a:gridCol>
              </a:tblGrid>
              <a:tr h="452438">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72252B"/>
                          </a:solidFill>
                          <a:effectLst/>
                          <a:latin typeface="Arial" panose="020B0604020202020204" pitchFamily="34" charset="0"/>
                        </a:rPr>
                        <a:t>Display Mode</a:t>
                      </a:r>
                    </a:p>
                  </a:txBody>
                  <a:tcPr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28575"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72252B"/>
                          </a:solidFill>
                          <a:effectLst/>
                          <a:latin typeface="Arial" panose="020B0604020202020204" pitchFamily="34" charset="0"/>
                        </a:rPr>
                        <a:t>Language</a:t>
                      </a:r>
                    </a:p>
                  </a:txBody>
                  <a:tcPr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28575"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72252B"/>
                          </a:solidFill>
                          <a:effectLst/>
                          <a:latin typeface="Arial" panose="020B0604020202020204" pitchFamily="34" charset="0"/>
                        </a:rPr>
                        <a:t>Fonts</a:t>
                      </a:r>
                    </a:p>
                  </a:txBody>
                  <a:tcPr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28575"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72252B"/>
                          </a:solidFill>
                          <a:effectLst/>
                          <a:latin typeface="Arial" panose="020B0604020202020204" pitchFamily="34" charset="0"/>
                        </a:rPr>
                        <a:t>Color</a:t>
                      </a:r>
                    </a:p>
                  </a:txBody>
                  <a:tcPr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28575"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rgbClr val="72252B"/>
                          </a:solidFill>
                          <a:effectLst/>
                          <a:latin typeface="Arial" panose="020B0604020202020204" pitchFamily="34" charset="0"/>
                        </a:rPr>
                        <a:t>Screen size</a:t>
                      </a:r>
                    </a:p>
                  </a:txBody>
                  <a:tcPr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28575"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extLst>
                  <a:ext uri="{0D108BD9-81ED-4DB2-BD59-A6C34878D82A}">
                    <a16:rowId xmlns:a16="http://schemas.microsoft.com/office/drawing/2014/main" val="2083356324"/>
                  </a:ext>
                </a:extLst>
              </a:tr>
              <a:tr h="469900">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chemeClr val="tx1"/>
                          </a:solidFill>
                          <a:effectLst/>
                          <a:latin typeface="Arial" panose="020B0604020202020204" pitchFamily="34" charset="0"/>
                        </a:rPr>
                        <a:t>full-graphics</a:t>
                      </a:r>
                    </a:p>
                  </a:txBody>
                  <a:tcPr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chemeClr val="tx1"/>
                          </a:solidFill>
                          <a:effectLst/>
                          <a:latin typeface="Arial" panose="020B0604020202020204" pitchFamily="34" charset="0"/>
                        </a:rPr>
                        <a:t>English</a:t>
                      </a:r>
                    </a:p>
                  </a:txBody>
                  <a:tcPr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chemeClr val="tx1"/>
                          </a:solidFill>
                          <a:effectLst/>
                          <a:latin typeface="Arial" panose="020B0604020202020204" pitchFamily="34" charset="0"/>
                        </a:rPr>
                        <a:t>Minimal</a:t>
                      </a:r>
                    </a:p>
                  </a:txBody>
                  <a:tcPr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chemeClr val="tx1"/>
                          </a:solidFill>
                          <a:effectLst/>
                          <a:latin typeface="Arial" panose="020B0604020202020204" pitchFamily="34" charset="0"/>
                        </a:rPr>
                        <a:t>Monochrome</a:t>
                      </a:r>
                    </a:p>
                  </a:txBody>
                  <a:tcPr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chemeClr val="tx1"/>
                          </a:solidFill>
                          <a:effectLst/>
                          <a:latin typeface="Arial" panose="020B0604020202020204" pitchFamily="34" charset="0"/>
                        </a:rPr>
                        <a:t>Hand-held</a:t>
                      </a:r>
                    </a:p>
                  </a:txBody>
                  <a:tcPr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extLst>
                  <a:ext uri="{0D108BD9-81ED-4DB2-BD59-A6C34878D82A}">
                    <a16:rowId xmlns:a16="http://schemas.microsoft.com/office/drawing/2014/main" val="1067610528"/>
                  </a:ext>
                </a:extLst>
              </a:tr>
              <a:tr h="468313">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chemeClr val="tx1"/>
                          </a:solidFill>
                          <a:effectLst/>
                          <a:latin typeface="Arial" panose="020B0604020202020204" pitchFamily="34" charset="0"/>
                        </a:rPr>
                        <a:t>text-only</a:t>
                      </a:r>
                    </a:p>
                  </a:txBody>
                  <a:tcPr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chemeClr val="tx1"/>
                          </a:solidFill>
                          <a:effectLst/>
                          <a:latin typeface="Arial" panose="020B0604020202020204" pitchFamily="34" charset="0"/>
                        </a:rPr>
                        <a:t>French</a:t>
                      </a:r>
                    </a:p>
                  </a:txBody>
                  <a:tcPr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chemeClr val="tx1"/>
                          </a:solidFill>
                          <a:effectLst/>
                          <a:latin typeface="Arial" panose="020B0604020202020204" pitchFamily="34" charset="0"/>
                        </a:rPr>
                        <a:t>Standard</a:t>
                      </a:r>
                    </a:p>
                  </a:txBody>
                  <a:tcPr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chemeClr val="tx1"/>
                          </a:solidFill>
                          <a:effectLst/>
                          <a:latin typeface="Arial" panose="020B0604020202020204" pitchFamily="34" charset="0"/>
                        </a:rPr>
                        <a:t>Color-map</a:t>
                      </a:r>
                    </a:p>
                  </a:txBody>
                  <a:tcPr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chemeClr val="tx1"/>
                          </a:solidFill>
                          <a:effectLst/>
                          <a:latin typeface="Arial" panose="020B0604020202020204" pitchFamily="34" charset="0"/>
                        </a:rPr>
                        <a:t>Laptop</a:t>
                      </a:r>
                    </a:p>
                  </a:txBody>
                  <a:tcPr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extLst>
                  <a:ext uri="{0D108BD9-81ED-4DB2-BD59-A6C34878D82A}">
                    <a16:rowId xmlns:a16="http://schemas.microsoft.com/office/drawing/2014/main" val="435551390"/>
                  </a:ext>
                </a:extLst>
              </a:tr>
              <a:tr h="503238">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chemeClr val="tx1"/>
                          </a:solidFill>
                          <a:effectLst/>
                          <a:latin typeface="Arial" panose="020B0604020202020204" pitchFamily="34" charset="0"/>
                        </a:rPr>
                        <a:t>limited-bandwidth</a:t>
                      </a:r>
                    </a:p>
                  </a:txBody>
                  <a:tcPr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chemeClr val="tx1"/>
                          </a:solidFill>
                          <a:effectLst/>
                          <a:latin typeface="Arial" panose="020B0604020202020204" pitchFamily="34" charset="0"/>
                        </a:rPr>
                        <a:t>Spanish</a:t>
                      </a:r>
                    </a:p>
                  </a:txBody>
                  <a:tcPr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chemeClr val="tx1"/>
                          </a:solidFill>
                          <a:effectLst/>
                          <a:latin typeface="Arial" panose="020B0604020202020204" pitchFamily="34" charset="0"/>
                        </a:rPr>
                        <a:t>Document-loaded</a:t>
                      </a:r>
                    </a:p>
                  </a:txBody>
                  <a:tcPr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chemeClr val="tx1"/>
                          </a:solidFill>
                          <a:effectLst/>
                          <a:latin typeface="Arial" panose="020B0604020202020204" pitchFamily="34" charset="0"/>
                        </a:rPr>
                        <a:t>16-bit</a:t>
                      </a:r>
                    </a:p>
                  </a:txBody>
                  <a:tcPr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chemeClr val="tx1"/>
                          </a:solidFill>
                          <a:effectLst/>
                          <a:latin typeface="Arial" panose="020B0604020202020204" pitchFamily="34" charset="0"/>
                        </a:rPr>
                        <a:t>Full-size</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0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extLst>
                  <a:ext uri="{0D108BD9-81ED-4DB2-BD59-A6C34878D82A}">
                    <a16:rowId xmlns:a16="http://schemas.microsoft.com/office/drawing/2014/main" val="2657438471"/>
                  </a:ext>
                </a:extLst>
              </a:tr>
              <a:tr h="468313">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it-IT" altLang="en-US" sz="2000" b="0" i="0" u="none" strike="noStrike" cap="none" normalizeH="0" baseline="0">
                        <a:ln>
                          <a:noFill/>
                        </a:ln>
                        <a:solidFill>
                          <a:schemeClr val="tx1"/>
                        </a:solidFill>
                        <a:effectLst/>
                        <a:latin typeface="Arial" panose="020B0604020202020204" pitchFamily="34" charset="0"/>
                      </a:endParaRPr>
                    </a:p>
                  </a:txBody>
                  <a:tcPr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28575" cap="flat" cmpd="sng" algn="ctr">
                      <a:solidFill>
                        <a:schemeClr val="tx1"/>
                      </a:solidFill>
                      <a:prstDash val="solid"/>
                      <a:round/>
                      <a:headEnd type="none" w="med" len="med"/>
                      <a:tailEnd type="none" w="sm" len="sm"/>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chemeClr val="tx1"/>
                          </a:solidFill>
                          <a:effectLst/>
                          <a:latin typeface="Arial" panose="020B0604020202020204" pitchFamily="34" charset="0"/>
                        </a:rPr>
                        <a:t>Portuguese</a:t>
                      </a:r>
                    </a:p>
                  </a:txBody>
                  <a:tcPr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28575" cap="flat" cmpd="sng" algn="ctr">
                      <a:solidFill>
                        <a:schemeClr val="tx1"/>
                      </a:solidFill>
                      <a:prstDash val="solid"/>
                      <a:round/>
                      <a:headEnd type="none" w="med" len="med"/>
                      <a:tailEnd type="none" w="sm" len="sm"/>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it-IT" altLang="en-US" sz="20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28575" cap="flat" cmpd="sng" algn="ctr">
                      <a:solidFill>
                        <a:schemeClr val="tx1"/>
                      </a:solidFill>
                      <a:prstDash val="solid"/>
                      <a:round/>
                      <a:headEnd type="none" w="med" len="med"/>
                      <a:tailEnd type="none" w="sm" len="sm"/>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chemeClr val="tx1"/>
                          </a:solidFill>
                          <a:effectLst/>
                          <a:latin typeface="Arial" panose="020B0604020202020204" pitchFamily="34" charset="0"/>
                        </a:rPr>
                        <a:t>True-color</a:t>
                      </a:r>
                    </a:p>
                  </a:txBody>
                  <a:tcPr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28575" cap="flat" cmpd="sng" algn="ctr">
                      <a:solidFill>
                        <a:schemeClr val="tx1"/>
                      </a:solidFill>
                      <a:prstDash val="solid"/>
                      <a:round/>
                      <a:headEnd type="none" w="med" len="med"/>
                      <a:tailEnd type="none" w="sm" len="sm"/>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it-IT" altLang="en-US" sz="2000" b="0" i="0" u="none" strike="noStrike" cap="none" normalizeH="0" baseline="0" dirty="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28575" cap="flat" cmpd="sng" algn="ctr">
                      <a:solidFill>
                        <a:schemeClr val="tx1"/>
                      </a:solidFill>
                      <a:prstDash val="solid"/>
                      <a:round/>
                      <a:headEnd type="none" w="med" len="med"/>
                      <a:tailEnd type="none" w="sm" len="sm"/>
                    </a:lnB>
                    <a:lnTlToBr>
                      <a:noFill/>
                    </a:lnTlToBr>
                    <a:lnBlToTr>
                      <a:noFill/>
                    </a:lnBlToTr>
                    <a:noFill/>
                  </a:tcPr>
                </a:tc>
                <a:extLst>
                  <a:ext uri="{0D108BD9-81ED-4DB2-BD59-A6C34878D82A}">
                    <a16:rowId xmlns:a16="http://schemas.microsoft.com/office/drawing/2014/main" val="69488295"/>
                  </a:ext>
                </a:extLst>
              </a:tr>
            </a:tbl>
          </a:graphicData>
        </a:graphic>
      </p:graphicFrame>
      <p:sp>
        <p:nvSpPr>
          <p:cNvPr id="2" name="Footer Placeholder 4">
            <a:extLst>
              <a:ext uri="{FF2B5EF4-FFF2-40B4-BE49-F238E27FC236}">
                <a16:creationId xmlns:a16="http://schemas.microsoft.com/office/drawing/2014/main" id="{A3737158-2767-F4AC-923F-AA10D0F5059F}"/>
              </a:ext>
            </a:extLst>
          </p:cNvPr>
          <p:cNvSpPr>
            <a:spLocks noGrp="1"/>
          </p:cNvSpPr>
          <p:nvPr>
            <p:ph type="ftr" sz="quarter" idx="11"/>
          </p:nvPr>
        </p:nvSpPr>
        <p:spPr/>
        <p:txBody>
          <a:bodyPr/>
          <a:lstStyle/>
          <a:p>
            <a:r>
              <a:rPr lang="en-US" altLang="en-US" dirty="0"/>
              <a:t>Updated Stuart Anderson from (c) 2007 Mauro </a:t>
            </a:r>
            <a:r>
              <a:rPr lang="en-US" altLang="en-US" dirty="0" err="1"/>
              <a:t>Pezzè</a:t>
            </a:r>
            <a:r>
              <a:rPr lang="en-US" altLang="en-US" dirty="0"/>
              <a:t> &amp; Michal Young</a:t>
            </a:r>
          </a:p>
        </p:txBody>
      </p:sp>
      <p:sp>
        <p:nvSpPr>
          <p:cNvPr id="3" name="Slide Number Placeholder 5">
            <a:extLst>
              <a:ext uri="{FF2B5EF4-FFF2-40B4-BE49-F238E27FC236}">
                <a16:creationId xmlns:a16="http://schemas.microsoft.com/office/drawing/2014/main" id="{DD3E5E97-89FF-A7DA-C77F-8C4EDE36A362}"/>
              </a:ext>
            </a:extLst>
          </p:cNvPr>
          <p:cNvSpPr>
            <a:spLocks noGrp="1"/>
          </p:cNvSpPr>
          <p:nvPr>
            <p:ph type="sldNum" sz="quarter" idx="12"/>
          </p:nvPr>
        </p:nvSpPr>
        <p:spPr/>
        <p:txBody>
          <a:bodyPr/>
          <a:lstStyle/>
          <a:p>
            <a:r>
              <a:rPr lang="en-US" altLang="en-US"/>
              <a:t> Ch 11, slide </a:t>
            </a:r>
            <a:fld id="{7F7379C7-8C7F-AE4F-9FDC-B180247E47B9}" type="slidenum">
              <a:rPr lang="en-US" altLang="en-US"/>
              <a:pPr/>
              <a:t>25</a:t>
            </a:fld>
            <a:endParaRPr lang="en-US" altLang="en-US"/>
          </a:p>
        </p:txBody>
      </p:sp>
      <p:sp>
        <p:nvSpPr>
          <p:cNvPr id="356395" name="Rectangle 43">
            <a:extLst>
              <a:ext uri="{FF2B5EF4-FFF2-40B4-BE49-F238E27FC236}">
                <a16:creationId xmlns:a16="http://schemas.microsoft.com/office/drawing/2014/main" id="{1943A991-2275-C58C-91BE-3C23BF8E43AD}"/>
              </a:ext>
            </a:extLst>
          </p:cNvPr>
          <p:cNvSpPr>
            <a:spLocks noGrp="1" noChangeArrowheads="1"/>
          </p:cNvSpPr>
          <p:nvPr>
            <p:ph type="body" sz="half" idx="4294967295"/>
          </p:nvPr>
        </p:nvSpPr>
        <p:spPr>
          <a:xfrm>
            <a:off x="838065" y="1824100"/>
            <a:ext cx="9443529" cy="1219200"/>
          </a:xfrm>
        </p:spPr>
        <p:txBody>
          <a:bodyPr>
            <a:noAutofit/>
          </a:bodyPr>
          <a:lstStyle/>
          <a:p>
            <a:pPr>
              <a:buFontTx/>
              <a:buNone/>
            </a:pPr>
            <a:r>
              <a:rPr lang="en-US" altLang="en-US" dirty="0"/>
              <a:t>The total number of combinations is (3x4x3x4x3)=432 test cases</a:t>
            </a:r>
          </a:p>
          <a:p>
            <a:pPr>
              <a:buFontTx/>
              <a:buNone/>
            </a:pPr>
            <a:r>
              <a:rPr lang="en-US" altLang="en-US" dirty="0"/>
              <a:t>If we consider all combinations</a:t>
            </a:r>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91BDEBB9-EB89-8D96-6503-CE1CC4A94F63}"/>
              </a:ext>
            </a:extLst>
          </p:cNvPr>
          <p:cNvSpPr>
            <a:spLocks noGrp="1"/>
          </p:cNvSpPr>
          <p:nvPr>
            <p:ph type="title"/>
          </p:nvPr>
        </p:nvSpPr>
        <p:spPr/>
        <p:txBody>
          <a:bodyPr/>
          <a:lstStyle/>
          <a:p>
            <a:r>
              <a:rPr lang="en-GB" dirty="0"/>
              <a:t>Covering all Pairwise Combinations</a:t>
            </a:r>
          </a:p>
        </p:txBody>
      </p:sp>
      <p:pic>
        <p:nvPicPr>
          <p:cNvPr id="11" name="Content Placeholder 10" descr="Table&#10;&#10;Description automatically generated">
            <a:extLst>
              <a:ext uri="{FF2B5EF4-FFF2-40B4-BE49-F238E27FC236}">
                <a16:creationId xmlns:a16="http://schemas.microsoft.com/office/drawing/2014/main" id="{203EB053-A207-1E58-7892-A8F51010062E}"/>
              </a:ext>
            </a:extLst>
          </p:cNvPr>
          <p:cNvPicPr>
            <a:picLocks noGrp="1" noChangeAspect="1"/>
          </p:cNvPicPr>
          <p:nvPr>
            <p:ph sz="half" idx="1"/>
          </p:nvPr>
        </p:nvPicPr>
        <p:blipFill>
          <a:blip r:embed="rId2"/>
          <a:stretch>
            <a:fillRect/>
          </a:stretch>
        </p:blipFill>
        <p:spPr>
          <a:xfrm>
            <a:off x="838200" y="2528299"/>
            <a:ext cx="5181600" cy="2945990"/>
          </a:xfrm>
        </p:spPr>
      </p:pic>
      <p:sp>
        <p:nvSpPr>
          <p:cNvPr id="9" name="Content Placeholder 8">
            <a:extLst>
              <a:ext uri="{FF2B5EF4-FFF2-40B4-BE49-F238E27FC236}">
                <a16:creationId xmlns:a16="http://schemas.microsoft.com/office/drawing/2014/main" id="{3A2416C3-110C-6A88-6429-374DD123869F}"/>
              </a:ext>
            </a:extLst>
          </p:cNvPr>
          <p:cNvSpPr>
            <a:spLocks noGrp="1"/>
          </p:cNvSpPr>
          <p:nvPr>
            <p:ph sz="half" idx="2"/>
          </p:nvPr>
        </p:nvSpPr>
        <p:spPr/>
        <p:txBody>
          <a:bodyPr/>
          <a:lstStyle/>
          <a:p>
            <a:r>
              <a:rPr lang="en-GB" dirty="0"/>
              <a:t>All pairs of classes.</a:t>
            </a:r>
          </a:p>
          <a:p>
            <a:r>
              <a:rPr lang="en-GB" dirty="0"/>
              <a:t>This need not result in multiplicative increase</a:t>
            </a:r>
          </a:p>
          <a:p>
            <a:r>
              <a:rPr lang="en-GB" dirty="0"/>
              <a:t>BUT, it is hard to do manually for more than a few classes.</a:t>
            </a:r>
          </a:p>
        </p:txBody>
      </p:sp>
      <p:sp>
        <p:nvSpPr>
          <p:cNvPr id="4" name="Date Placeholder 3">
            <a:extLst>
              <a:ext uri="{FF2B5EF4-FFF2-40B4-BE49-F238E27FC236}">
                <a16:creationId xmlns:a16="http://schemas.microsoft.com/office/drawing/2014/main" id="{3F8BC5A9-DB6B-CFF8-4D54-B758131E4574}"/>
              </a:ext>
            </a:extLst>
          </p:cNvPr>
          <p:cNvSpPr>
            <a:spLocks noGrp="1"/>
          </p:cNvSpPr>
          <p:nvPr>
            <p:ph type="dt" sz="half" idx="10"/>
          </p:nvPr>
        </p:nvSpPr>
        <p:spPr/>
        <p:txBody>
          <a:bodyPr/>
          <a:lstStyle/>
          <a:p>
            <a:fld id="{16CFC257-228E-A94B-B85B-867F3BE7C800}" type="datetime1">
              <a:rPr lang="en-GB" smtClean="0"/>
              <a:t>03/11/2022</a:t>
            </a:fld>
            <a:endParaRPr lang="en-US" dirty="0"/>
          </a:p>
        </p:txBody>
      </p:sp>
      <p:sp>
        <p:nvSpPr>
          <p:cNvPr id="5" name="Footer Placeholder 4">
            <a:extLst>
              <a:ext uri="{FF2B5EF4-FFF2-40B4-BE49-F238E27FC236}">
                <a16:creationId xmlns:a16="http://schemas.microsoft.com/office/drawing/2014/main" id="{8C179CD9-B65C-BBE4-876E-10F5E9F75E5E}"/>
              </a:ext>
            </a:extLst>
          </p:cNvPr>
          <p:cNvSpPr>
            <a:spLocks noGrp="1"/>
          </p:cNvSpPr>
          <p:nvPr>
            <p:ph type="ftr" sz="quarter" idx="11"/>
          </p:nvPr>
        </p:nvSpPr>
        <p:spPr/>
        <p:txBody>
          <a:bodyPr/>
          <a:lstStyle/>
          <a:p>
            <a:r>
              <a:rPr lang="en-US" altLang="en-US"/>
              <a:t>Updated Stuart Anderson from (c) 2007 Mauro Pezzè &amp; Michal Young</a:t>
            </a:r>
            <a:endParaRPr lang="en-US" altLang="en-US" dirty="0"/>
          </a:p>
        </p:txBody>
      </p:sp>
      <p:sp>
        <p:nvSpPr>
          <p:cNvPr id="6" name="Slide Number Placeholder 5">
            <a:extLst>
              <a:ext uri="{FF2B5EF4-FFF2-40B4-BE49-F238E27FC236}">
                <a16:creationId xmlns:a16="http://schemas.microsoft.com/office/drawing/2014/main" id="{8D7EBDF0-8095-C11A-58BF-3A021A6ADFAF}"/>
              </a:ext>
            </a:extLst>
          </p:cNvPr>
          <p:cNvSpPr>
            <a:spLocks noGrp="1"/>
          </p:cNvSpPr>
          <p:nvPr>
            <p:ph type="sldNum" sz="quarter" idx="12"/>
          </p:nvPr>
        </p:nvSpPr>
        <p:spPr/>
        <p:txBody>
          <a:bodyPr/>
          <a:lstStyle/>
          <a:p>
            <a:r>
              <a:rPr lang="en-US" altLang="en-US"/>
              <a:t> Ch 11, slide </a:t>
            </a:r>
            <a:fld id="{51AF1B46-D025-F64F-B20F-2AE0800500BD}" type="slidenum">
              <a:rPr lang="en-US" altLang="en-US" smtClean="0"/>
              <a:pPr/>
              <a:t>26</a:t>
            </a:fld>
            <a:endParaRPr lang="en-US" altLang="en-US"/>
          </a:p>
        </p:txBody>
      </p:sp>
    </p:spTree>
    <p:extLst>
      <p:ext uri="{BB962C8B-B14F-4D97-AF65-F5344CB8AC3E}">
        <p14:creationId xmlns:p14="http://schemas.microsoft.com/office/powerpoint/2010/main" val="81023006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7378" name="Rectangle 2">
            <a:extLst>
              <a:ext uri="{FF2B5EF4-FFF2-40B4-BE49-F238E27FC236}">
                <a16:creationId xmlns:a16="http://schemas.microsoft.com/office/drawing/2014/main" id="{0921D66C-0A43-55A4-152F-A0A6E1835C3D}"/>
              </a:ext>
            </a:extLst>
          </p:cNvPr>
          <p:cNvSpPr>
            <a:spLocks noGrp="1" noChangeArrowheads="1"/>
          </p:cNvSpPr>
          <p:nvPr>
            <p:ph type="title"/>
          </p:nvPr>
        </p:nvSpPr>
        <p:spPr/>
        <p:txBody>
          <a:bodyPr/>
          <a:lstStyle/>
          <a:p>
            <a:r>
              <a:rPr lang="en-US" altLang="en-US" sz="3200"/>
              <a:t>Pairwise combinations: 17 test cases</a:t>
            </a:r>
          </a:p>
        </p:txBody>
      </p:sp>
      <p:sp>
        <p:nvSpPr>
          <p:cNvPr id="2" name="Footer Placeholder 3">
            <a:extLst>
              <a:ext uri="{FF2B5EF4-FFF2-40B4-BE49-F238E27FC236}">
                <a16:creationId xmlns:a16="http://schemas.microsoft.com/office/drawing/2014/main" id="{8DE16E4F-1FBD-1F9A-F587-852B33165E7D}"/>
              </a:ext>
            </a:extLst>
          </p:cNvPr>
          <p:cNvSpPr>
            <a:spLocks noGrp="1"/>
          </p:cNvSpPr>
          <p:nvPr>
            <p:ph type="ftr" sz="quarter" idx="11"/>
          </p:nvPr>
        </p:nvSpPr>
        <p:spPr/>
        <p:txBody>
          <a:bodyPr/>
          <a:lstStyle/>
          <a:p>
            <a:r>
              <a:rPr lang="en-US" altLang="en-US"/>
              <a:t>Updated Stuart Anderson from (c) 2007 Mauro Pezzè &amp; Michal Young</a:t>
            </a:r>
          </a:p>
        </p:txBody>
      </p:sp>
      <p:sp>
        <p:nvSpPr>
          <p:cNvPr id="3" name="Slide Number Placeholder 4">
            <a:extLst>
              <a:ext uri="{FF2B5EF4-FFF2-40B4-BE49-F238E27FC236}">
                <a16:creationId xmlns:a16="http://schemas.microsoft.com/office/drawing/2014/main" id="{A4F941BF-3877-787A-A231-F2D5EA6E78AF}"/>
              </a:ext>
            </a:extLst>
          </p:cNvPr>
          <p:cNvSpPr>
            <a:spLocks noGrp="1"/>
          </p:cNvSpPr>
          <p:nvPr>
            <p:ph type="sldNum" sz="quarter" idx="12"/>
          </p:nvPr>
        </p:nvSpPr>
        <p:spPr/>
        <p:txBody>
          <a:bodyPr/>
          <a:lstStyle/>
          <a:p>
            <a:r>
              <a:rPr lang="en-US" altLang="en-US"/>
              <a:t> Ch 11, slide </a:t>
            </a:r>
            <a:fld id="{C36620CC-6C46-224C-8806-792F86CF9FFD}" type="slidenum">
              <a:rPr lang="en-US" altLang="en-US"/>
              <a:pPr/>
              <a:t>27</a:t>
            </a:fld>
            <a:endParaRPr lang="en-US" altLang="en-US"/>
          </a:p>
        </p:txBody>
      </p:sp>
      <p:pic>
        <p:nvPicPr>
          <p:cNvPr id="12" name="Content Placeholder 11" descr="Table&#10;&#10;Description automatically generated">
            <a:extLst>
              <a:ext uri="{FF2B5EF4-FFF2-40B4-BE49-F238E27FC236}">
                <a16:creationId xmlns:a16="http://schemas.microsoft.com/office/drawing/2014/main" id="{83518E6D-0F5A-877C-72BF-3DDE86B91371}"/>
              </a:ext>
            </a:extLst>
          </p:cNvPr>
          <p:cNvPicPr>
            <a:picLocks noGrp="1" noChangeAspect="1"/>
          </p:cNvPicPr>
          <p:nvPr>
            <p:ph idx="1"/>
          </p:nvPr>
        </p:nvPicPr>
        <p:blipFill>
          <a:blip r:embed="rId2"/>
          <a:stretch>
            <a:fillRect/>
          </a:stretch>
        </p:blipFill>
        <p:spPr>
          <a:xfrm>
            <a:off x="2251521" y="1825625"/>
            <a:ext cx="7688957" cy="4351338"/>
          </a:xfrm>
        </p:spPr>
      </p:pic>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02" name="Rectangle 2">
            <a:extLst>
              <a:ext uri="{FF2B5EF4-FFF2-40B4-BE49-F238E27FC236}">
                <a16:creationId xmlns:a16="http://schemas.microsoft.com/office/drawing/2014/main" id="{6B63FCFB-CA30-51BE-895A-3A1712A17527}"/>
              </a:ext>
            </a:extLst>
          </p:cNvPr>
          <p:cNvSpPr>
            <a:spLocks noGrp="1" noChangeArrowheads="1"/>
          </p:cNvSpPr>
          <p:nvPr>
            <p:ph type="title"/>
          </p:nvPr>
        </p:nvSpPr>
        <p:spPr/>
        <p:txBody>
          <a:bodyPr/>
          <a:lstStyle/>
          <a:p>
            <a:r>
              <a:rPr lang="en-US" altLang="en-US"/>
              <a:t>Adding constraints</a:t>
            </a:r>
          </a:p>
        </p:txBody>
      </p:sp>
      <p:sp>
        <p:nvSpPr>
          <p:cNvPr id="358403" name="Rectangle 3">
            <a:extLst>
              <a:ext uri="{FF2B5EF4-FFF2-40B4-BE49-F238E27FC236}">
                <a16:creationId xmlns:a16="http://schemas.microsoft.com/office/drawing/2014/main" id="{FE2F38FB-ABC4-8960-D36C-8146D129CF50}"/>
              </a:ext>
            </a:extLst>
          </p:cNvPr>
          <p:cNvSpPr>
            <a:spLocks noGrp="1" noChangeArrowheads="1"/>
          </p:cNvSpPr>
          <p:nvPr>
            <p:ph idx="1"/>
          </p:nvPr>
        </p:nvSpPr>
        <p:spPr/>
        <p:txBody>
          <a:bodyPr/>
          <a:lstStyle/>
          <a:p>
            <a:r>
              <a:rPr lang="en-US" altLang="en-US"/>
              <a:t>Simple constraints</a:t>
            </a:r>
          </a:p>
          <a:p>
            <a:pPr>
              <a:buFontTx/>
              <a:buNone/>
            </a:pPr>
            <a:r>
              <a:rPr lang="en-US" altLang="en-US"/>
              <a:t>	</a:t>
            </a:r>
            <a:r>
              <a:rPr lang="en-US" altLang="en-US" i="1"/>
              <a:t>example: color monochrome not compatible with screen laptop and full size</a:t>
            </a:r>
            <a:endParaRPr lang="en-US" altLang="en-US"/>
          </a:p>
          <a:p>
            <a:pPr>
              <a:buFontTx/>
              <a:buNone/>
            </a:pPr>
            <a:r>
              <a:rPr lang="en-US" altLang="en-US"/>
              <a:t>	can be handled by considering the case in separate tables</a:t>
            </a:r>
          </a:p>
        </p:txBody>
      </p:sp>
      <p:sp>
        <p:nvSpPr>
          <p:cNvPr id="2" name="Footer Placeholder 3">
            <a:extLst>
              <a:ext uri="{FF2B5EF4-FFF2-40B4-BE49-F238E27FC236}">
                <a16:creationId xmlns:a16="http://schemas.microsoft.com/office/drawing/2014/main" id="{7BBB7F38-E45A-B044-D3A2-4424DB84E65C}"/>
              </a:ext>
            </a:extLst>
          </p:cNvPr>
          <p:cNvSpPr>
            <a:spLocks noGrp="1"/>
          </p:cNvSpPr>
          <p:nvPr>
            <p:ph type="ftr" sz="quarter" idx="11"/>
          </p:nvPr>
        </p:nvSpPr>
        <p:spPr/>
        <p:txBody>
          <a:bodyPr/>
          <a:lstStyle/>
          <a:p>
            <a:r>
              <a:rPr lang="en-US" altLang="en-US"/>
              <a:t>Updated Stuart Anderson from (c) 2007 Mauro Pezzè &amp; Michal Young</a:t>
            </a:r>
          </a:p>
        </p:txBody>
      </p:sp>
      <p:sp>
        <p:nvSpPr>
          <p:cNvPr id="3" name="Slide Number Placeholder 4">
            <a:extLst>
              <a:ext uri="{FF2B5EF4-FFF2-40B4-BE49-F238E27FC236}">
                <a16:creationId xmlns:a16="http://schemas.microsoft.com/office/drawing/2014/main" id="{616C6A02-5A6E-068E-1694-B0951825FBD9}"/>
              </a:ext>
            </a:extLst>
          </p:cNvPr>
          <p:cNvSpPr>
            <a:spLocks noGrp="1"/>
          </p:cNvSpPr>
          <p:nvPr>
            <p:ph type="sldNum" sz="quarter" idx="12"/>
          </p:nvPr>
        </p:nvSpPr>
        <p:spPr/>
        <p:txBody>
          <a:bodyPr/>
          <a:lstStyle/>
          <a:p>
            <a:r>
              <a:rPr lang="en-US" altLang="en-US"/>
              <a:t> Ch 11, slide </a:t>
            </a:r>
            <a:fld id="{0C97F042-4688-CD40-ACD2-6A96F20A607F}" type="slidenum">
              <a:rPr lang="en-US" altLang="en-US"/>
              <a:pPr/>
              <a:t>28</a:t>
            </a:fld>
            <a:endParaRPr lang="en-US" altLang="en-US"/>
          </a:p>
        </p:txBody>
      </p:sp>
      <p:sp>
        <p:nvSpPr>
          <p:cNvPr id="4" name="Date Placeholder 3">
            <a:extLst>
              <a:ext uri="{FF2B5EF4-FFF2-40B4-BE49-F238E27FC236}">
                <a16:creationId xmlns:a16="http://schemas.microsoft.com/office/drawing/2014/main" id="{B8B5D59F-E72A-816E-ABAC-93F7FC0C5EB2}"/>
              </a:ext>
            </a:extLst>
          </p:cNvPr>
          <p:cNvSpPr>
            <a:spLocks noGrp="1"/>
          </p:cNvSpPr>
          <p:nvPr>
            <p:ph type="dt" sz="half" idx="10"/>
          </p:nvPr>
        </p:nvSpPr>
        <p:spPr/>
        <p:txBody>
          <a:bodyPr/>
          <a:lstStyle/>
          <a:p>
            <a:fld id="{FE9389F8-F79D-E64B-8696-51C710EAA24A}" type="datetime1">
              <a:rPr lang="en-GB" smtClean="0"/>
              <a:t>23/10/2022</a:t>
            </a:fld>
            <a:endParaRPr lang="en-US" dirty="0"/>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9426" name="Rectangle 2">
            <a:extLst>
              <a:ext uri="{FF2B5EF4-FFF2-40B4-BE49-F238E27FC236}">
                <a16:creationId xmlns:a16="http://schemas.microsoft.com/office/drawing/2014/main" id="{BFDF6230-5FC2-6F3A-7C51-A7481071628E}"/>
              </a:ext>
            </a:extLst>
          </p:cNvPr>
          <p:cNvSpPr>
            <a:spLocks noGrp="1" noChangeArrowheads="1"/>
          </p:cNvSpPr>
          <p:nvPr>
            <p:ph type="title"/>
          </p:nvPr>
        </p:nvSpPr>
        <p:spPr>
          <a:xfrm>
            <a:off x="1981200" y="76201"/>
            <a:ext cx="8229600" cy="1096963"/>
          </a:xfrm>
        </p:spPr>
        <p:txBody>
          <a:bodyPr/>
          <a:lstStyle/>
          <a:p>
            <a:r>
              <a:rPr lang="en-US" altLang="en-US" sz="3200"/>
              <a:t>Example: Monochrome only with hand-held</a:t>
            </a:r>
          </a:p>
        </p:txBody>
      </p:sp>
      <p:sp>
        <p:nvSpPr>
          <p:cNvPr id="2" name="Footer Placeholder 2">
            <a:extLst>
              <a:ext uri="{FF2B5EF4-FFF2-40B4-BE49-F238E27FC236}">
                <a16:creationId xmlns:a16="http://schemas.microsoft.com/office/drawing/2014/main" id="{FC54F152-E8C3-B964-E3B1-FE2889CC7B45}"/>
              </a:ext>
            </a:extLst>
          </p:cNvPr>
          <p:cNvSpPr>
            <a:spLocks noGrp="1"/>
          </p:cNvSpPr>
          <p:nvPr>
            <p:ph type="ftr" sz="quarter" idx="11"/>
          </p:nvPr>
        </p:nvSpPr>
        <p:spPr/>
        <p:txBody>
          <a:bodyPr/>
          <a:lstStyle/>
          <a:p>
            <a:r>
              <a:rPr lang="en-US" altLang="en-US"/>
              <a:t>Updated Stuart Anderson from (c) 2007 Mauro Pezzè &amp; Michal Young</a:t>
            </a:r>
          </a:p>
        </p:txBody>
      </p:sp>
      <p:sp>
        <p:nvSpPr>
          <p:cNvPr id="3" name="Slide Number Placeholder 3">
            <a:extLst>
              <a:ext uri="{FF2B5EF4-FFF2-40B4-BE49-F238E27FC236}">
                <a16:creationId xmlns:a16="http://schemas.microsoft.com/office/drawing/2014/main" id="{827CA5EA-092D-436F-A9B0-E169EF32DBC1}"/>
              </a:ext>
            </a:extLst>
          </p:cNvPr>
          <p:cNvSpPr>
            <a:spLocks noGrp="1"/>
          </p:cNvSpPr>
          <p:nvPr>
            <p:ph type="sldNum" sz="quarter" idx="12"/>
          </p:nvPr>
        </p:nvSpPr>
        <p:spPr/>
        <p:txBody>
          <a:bodyPr/>
          <a:lstStyle/>
          <a:p>
            <a:r>
              <a:rPr lang="en-US" altLang="en-US"/>
              <a:t> Ch 11, slide </a:t>
            </a:r>
            <a:fld id="{08C33BC9-073E-D745-BA2D-7B8183FAD28F}" type="slidenum">
              <a:rPr lang="en-US" altLang="en-US"/>
              <a:pPr/>
              <a:t>29</a:t>
            </a:fld>
            <a:endParaRPr lang="en-US" altLang="en-US"/>
          </a:p>
        </p:txBody>
      </p:sp>
      <p:graphicFrame>
        <p:nvGraphicFramePr>
          <p:cNvPr id="359509" name="Group 85">
            <a:extLst>
              <a:ext uri="{FF2B5EF4-FFF2-40B4-BE49-F238E27FC236}">
                <a16:creationId xmlns:a16="http://schemas.microsoft.com/office/drawing/2014/main" id="{CCAEE0A3-0210-787C-AC3A-491E7ED22CFD}"/>
              </a:ext>
            </a:extLst>
          </p:cNvPr>
          <p:cNvGraphicFramePr>
            <a:graphicFrameLocks noGrp="1"/>
          </p:cNvGraphicFramePr>
          <p:nvPr/>
        </p:nvGraphicFramePr>
        <p:xfrm>
          <a:off x="1676400" y="3787775"/>
          <a:ext cx="8839200" cy="2286000"/>
        </p:xfrm>
        <a:graphic>
          <a:graphicData uri="http://schemas.openxmlformats.org/drawingml/2006/table">
            <a:tbl>
              <a:tblPr/>
              <a:tblGrid>
                <a:gridCol w="1968500">
                  <a:extLst>
                    <a:ext uri="{9D8B030D-6E8A-4147-A177-3AD203B41FA5}">
                      <a16:colId xmlns:a16="http://schemas.microsoft.com/office/drawing/2014/main" val="468548477"/>
                    </a:ext>
                  </a:extLst>
                </a:gridCol>
                <a:gridCol w="1717675">
                  <a:extLst>
                    <a:ext uri="{9D8B030D-6E8A-4147-A177-3AD203B41FA5}">
                      <a16:colId xmlns:a16="http://schemas.microsoft.com/office/drawing/2014/main" val="1932055195"/>
                    </a:ext>
                  </a:extLst>
                </a:gridCol>
                <a:gridCol w="1719263">
                  <a:extLst>
                    <a:ext uri="{9D8B030D-6E8A-4147-A177-3AD203B41FA5}">
                      <a16:colId xmlns:a16="http://schemas.microsoft.com/office/drawing/2014/main" val="1548886975"/>
                    </a:ext>
                  </a:extLst>
                </a:gridCol>
                <a:gridCol w="1716087">
                  <a:extLst>
                    <a:ext uri="{9D8B030D-6E8A-4147-A177-3AD203B41FA5}">
                      <a16:colId xmlns:a16="http://schemas.microsoft.com/office/drawing/2014/main" val="1387386345"/>
                    </a:ext>
                  </a:extLst>
                </a:gridCol>
                <a:gridCol w="1717675">
                  <a:extLst>
                    <a:ext uri="{9D8B030D-6E8A-4147-A177-3AD203B41FA5}">
                      <a16:colId xmlns:a16="http://schemas.microsoft.com/office/drawing/2014/main" val="4146081698"/>
                    </a:ext>
                  </a:extLst>
                </a:gridCol>
              </a:tblGrid>
              <a:tr h="227013">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chemeClr val="hlink"/>
                          </a:solidFill>
                          <a:effectLst/>
                          <a:latin typeface="Arial" panose="020B0604020202020204" pitchFamily="34" charset="0"/>
                        </a:rPr>
                        <a:t>Display Mode</a:t>
                      </a:r>
                    </a:p>
                  </a:txBody>
                  <a:tcPr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28575"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chemeClr val="hlink"/>
                          </a:solidFill>
                          <a:effectLst/>
                          <a:latin typeface="Arial" panose="020B0604020202020204" pitchFamily="34" charset="0"/>
                        </a:rPr>
                        <a:t>Language</a:t>
                      </a:r>
                    </a:p>
                  </a:txBody>
                  <a:tcPr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28575"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chemeClr val="hlink"/>
                          </a:solidFill>
                          <a:effectLst/>
                          <a:latin typeface="Arial" panose="020B0604020202020204" pitchFamily="34" charset="0"/>
                        </a:rPr>
                        <a:t>Fonts</a:t>
                      </a:r>
                    </a:p>
                  </a:txBody>
                  <a:tcPr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28575"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chemeClr val="hlink"/>
                          </a:solidFill>
                          <a:effectLst/>
                          <a:latin typeface="Arial" panose="020B0604020202020204" pitchFamily="34" charset="0"/>
                        </a:rPr>
                        <a:t>Color</a:t>
                      </a:r>
                    </a:p>
                  </a:txBody>
                  <a:tcPr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28575"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chemeClr val="hlink"/>
                          </a:solidFill>
                          <a:effectLst/>
                          <a:latin typeface="Arial" panose="020B0604020202020204" pitchFamily="34" charset="0"/>
                        </a:rPr>
                        <a:t>Screen size</a:t>
                      </a:r>
                    </a:p>
                  </a:txBody>
                  <a:tcPr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28575"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extLst>
                  <a:ext uri="{0D108BD9-81ED-4DB2-BD59-A6C34878D82A}">
                    <a16:rowId xmlns:a16="http://schemas.microsoft.com/office/drawing/2014/main" val="1759238676"/>
                  </a:ext>
                </a:extLst>
              </a:tr>
              <a:tr h="236538">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chemeClr val="tx1"/>
                          </a:solidFill>
                          <a:effectLst/>
                          <a:latin typeface="Arial" panose="020B0604020202020204" pitchFamily="34" charset="0"/>
                        </a:rPr>
                        <a:t>full-graphics</a:t>
                      </a:r>
                    </a:p>
                  </a:txBody>
                  <a:tcPr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chemeClr val="tx1"/>
                          </a:solidFill>
                          <a:effectLst/>
                          <a:latin typeface="Arial" panose="020B0604020202020204" pitchFamily="34" charset="0"/>
                        </a:rPr>
                        <a:t>English</a:t>
                      </a:r>
                    </a:p>
                  </a:txBody>
                  <a:tcPr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chemeClr val="tx1"/>
                          </a:solidFill>
                          <a:effectLst/>
                          <a:latin typeface="Arial" panose="020B0604020202020204" pitchFamily="34" charset="0"/>
                        </a:rPr>
                        <a:t>Minimal</a:t>
                      </a:r>
                    </a:p>
                  </a:txBody>
                  <a:tcPr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it-IT" altLang="en-US" sz="20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it-IT" altLang="en-US" sz="20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extLst>
                  <a:ext uri="{0D108BD9-81ED-4DB2-BD59-A6C34878D82A}">
                    <a16:rowId xmlns:a16="http://schemas.microsoft.com/office/drawing/2014/main" val="1917704197"/>
                  </a:ext>
                </a:extLst>
              </a:tr>
              <a:tr h="234950">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chemeClr val="tx1"/>
                          </a:solidFill>
                          <a:effectLst/>
                          <a:latin typeface="Arial" panose="020B0604020202020204" pitchFamily="34" charset="0"/>
                        </a:rPr>
                        <a:t>text-only</a:t>
                      </a:r>
                    </a:p>
                  </a:txBody>
                  <a:tcPr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chemeClr val="tx1"/>
                          </a:solidFill>
                          <a:effectLst/>
                          <a:latin typeface="Arial" panose="020B0604020202020204" pitchFamily="34" charset="0"/>
                        </a:rPr>
                        <a:t>French</a:t>
                      </a:r>
                    </a:p>
                  </a:txBody>
                  <a:tcPr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chemeClr val="tx1"/>
                          </a:solidFill>
                          <a:effectLst/>
                          <a:latin typeface="Arial" panose="020B0604020202020204" pitchFamily="34" charset="0"/>
                        </a:rPr>
                        <a:t>Standard</a:t>
                      </a:r>
                    </a:p>
                  </a:txBody>
                  <a:tcPr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chemeClr val="tx1"/>
                          </a:solidFill>
                          <a:effectLst/>
                          <a:latin typeface="Arial" panose="020B0604020202020204" pitchFamily="34" charset="0"/>
                        </a:rPr>
                        <a:t>Color-map</a:t>
                      </a:r>
                    </a:p>
                  </a:txBody>
                  <a:tcPr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chemeClr val="tx1"/>
                          </a:solidFill>
                          <a:effectLst/>
                          <a:latin typeface="Arial" panose="020B0604020202020204" pitchFamily="34" charset="0"/>
                        </a:rPr>
                        <a:t>Laptop</a:t>
                      </a:r>
                    </a:p>
                  </a:txBody>
                  <a:tcPr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extLst>
                  <a:ext uri="{0D108BD9-81ED-4DB2-BD59-A6C34878D82A}">
                    <a16:rowId xmlns:a16="http://schemas.microsoft.com/office/drawing/2014/main" val="3655677079"/>
                  </a:ext>
                </a:extLst>
              </a:tr>
              <a:tr h="361950">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chemeClr val="tx1"/>
                          </a:solidFill>
                          <a:effectLst/>
                          <a:latin typeface="Arial" panose="020B0604020202020204" pitchFamily="34" charset="0"/>
                        </a:rPr>
                        <a:t>limited-bandwidth</a:t>
                      </a:r>
                    </a:p>
                  </a:txBody>
                  <a:tcPr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chemeClr val="tx1"/>
                          </a:solidFill>
                          <a:effectLst/>
                          <a:latin typeface="Arial" panose="020B0604020202020204" pitchFamily="34" charset="0"/>
                        </a:rPr>
                        <a:t>Spanish</a:t>
                      </a:r>
                    </a:p>
                  </a:txBody>
                  <a:tcPr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chemeClr val="tx1"/>
                          </a:solidFill>
                          <a:effectLst/>
                          <a:latin typeface="Arial" panose="020B0604020202020204" pitchFamily="34" charset="0"/>
                        </a:rPr>
                        <a:t>Document-loaded</a:t>
                      </a:r>
                    </a:p>
                  </a:txBody>
                  <a:tcPr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chemeClr val="tx1"/>
                          </a:solidFill>
                          <a:effectLst/>
                          <a:latin typeface="Arial" panose="020B0604020202020204" pitchFamily="34" charset="0"/>
                        </a:rPr>
                        <a:t>16-bit</a:t>
                      </a:r>
                    </a:p>
                  </a:txBody>
                  <a:tcPr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chemeClr val="tx1"/>
                          </a:solidFill>
                          <a:effectLst/>
                          <a:latin typeface="Arial" panose="020B0604020202020204" pitchFamily="34" charset="0"/>
                        </a:rPr>
                        <a:t>Full-size</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0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extLst>
                  <a:ext uri="{0D108BD9-81ED-4DB2-BD59-A6C34878D82A}">
                    <a16:rowId xmlns:a16="http://schemas.microsoft.com/office/drawing/2014/main" val="4013598033"/>
                  </a:ext>
                </a:extLst>
              </a:tr>
              <a:tr h="234950">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it-IT" altLang="en-US" sz="2000" b="0" i="0" u="none" strike="noStrike" cap="none" normalizeH="0" baseline="0">
                        <a:ln>
                          <a:noFill/>
                        </a:ln>
                        <a:solidFill>
                          <a:schemeClr val="tx1"/>
                        </a:solidFill>
                        <a:effectLst/>
                        <a:latin typeface="Arial" panose="020B0604020202020204" pitchFamily="34" charset="0"/>
                      </a:endParaRPr>
                    </a:p>
                  </a:txBody>
                  <a:tcPr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28575" cap="flat" cmpd="sng" algn="ctr">
                      <a:solidFill>
                        <a:schemeClr val="tx1"/>
                      </a:solidFill>
                      <a:prstDash val="solid"/>
                      <a:round/>
                      <a:headEnd type="none" w="med" len="med"/>
                      <a:tailEnd type="none" w="sm" len="sm"/>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chemeClr val="tx1"/>
                          </a:solidFill>
                          <a:effectLst/>
                          <a:latin typeface="Arial" panose="020B0604020202020204" pitchFamily="34" charset="0"/>
                        </a:rPr>
                        <a:t>Portuguese</a:t>
                      </a:r>
                    </a:p>
                  </a:txBody>
                  <a:tcPr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28575" cap="flat" cmpd="sng" algn="ctr">
                      <a:solidFill>
                        <a:schemeClr val="tx1"/>
                      </a:solidFill>
                      <a:prstDash val="solid"/>
                      <a:round/>
                      <a:headEnd type="none" w="med" len="med"/>
                      <a:tailEnd type="none" w="sm" len="sm"/>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it-IT" altLang="en-US" sz="20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28575" cap="flat" cmpd="sng" algn="ctr">
                      <a:solidFill>
                        <a:schemeClr val="tx1"/>
                      </a:solidFill>
                      <a:prstDash val="solid"/>
                      <a:round/>
                      <a:headEnd type="none" w="med" len="med"/>
                      <a:tailEnd type="none" w="sm" len="sm"/>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chemeClr val="tx1"/>
                          </a:solidFill>
                          <a:effectLst/>
                          <a:latin typeface="Arial" panose="020B0604020202020204" pitchFamily="34" charset="0"/>
                        </a:rPr>
                        <a:t>True-color</a:t>
                      </a:r>
                    </a:p>
                  </a:txBody>
                  <a:tcPr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28575" cap="flat" cmpd="sng" algn="ctr">
                      <a:solidFill>
                        <a:schemeClr val="tx1"/>
                      </a:solidFill>
                      <a:prstDash val="solid"/>
                      <a:round/>
                      <a:headEnd type="none" w="med" len="med"/>
                      <a:tailEnd type="none" w="sm" len="sm"/>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it-IT" altLang="en-US" sz="20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28575" cap="flat" cmpd="sng" algn="ctr">
                      <a:solidFill>
                        <a:schemeClr val="tx1"/>
                      </a:solidFill>
                      <a:prstDash val="solid"/>
                      <a:round/>
                      <a:headEnd type="none" w="med" len="med"/>
                      <a:tailEnd type="none" w="sm" len="sm"/>
                    </a:lnB>
                    <a:lnTlToBr>
                      <a:noFill/>
                    </a:lnTlToBr>
                    <a:lnBlToTr>
                      <a:noFill/>
                    </a:lnBlToTr>
                    <a:noFill/>
                  </a:tcPr>
                </a:tc>
                <a:extLst>
                  <a:ext uri="{0D108BD9-81ED-4DB2-BD59-A6C34878D82A}">
                    <a16:rowId xmlns:a16="http://schemas.microsoft.com/office/drawing/2014/main" val="525091769"/>
                  </a:ext>
                </a:extLst>
              </a:tr>
            </a:tbl>
          </a:graphicData>
        </a:graphic>
      </p:graphicFrame>
      <p:graphicFrame>
        <p:nvGraphicFramePr>
          <p:cNvPr id="359508" name="Group 84">
            <a:extLst>
              <a:ext uri="{FF2B5EF4-FFF2-40B4-BE49-F238E27FC236}">
                <a16:creationId xmlns:a16="http://schemas.microsoft.com/office/drawing/2014/main" id="{59F38DBA-865D-BEAD-0791-4993DF5D1A3F}"/>
              </a:ext>
            </a:extLst>
          </p:cNvPr>
          <p:cNvGraphicFramePr>
            <a:graphicFrameLocks noGrp="1"/>
          </p:cNvGraphicFramePr>
          <p:nvPr/>
        </p:nvGraphicFramePr>
        <p:xfrm>
          <a:off x="1600200" y="1219200"/>
          <a:ext cx="8991600" cy="2286000"/>
        </p:xfrm>
        <a:graphic>
          <a:graphicData uri="http://schemas.openxmlformats.org/drawingml/2006/table">
            <a:tbl>
              <a:tblPr/>
              <a:tblGrid>
                <a:gridCol w="2003425">
                  <a:extLst>
                    <a:ext uri="{9D8B030D-6E8A-4147-A177-3AD203B41FA5}">
                      <a16:colId xmlns:a16="http://schemas.microsoft.com/office/drawing/2014/main" val="1692545591"/>
                    </a:ext>
                  </a:extLst>
                </a:gridCol>
                <a:gridCol w="1746250">
                  <a:extLst>
                    <a:ext uri="{9D8B030D-6E8A-4147-A177-3AD203B41FA5}">
                      <a16:colId xmlns:a16="http://schemas.microsoft.com/office/drawing/2014/main" val="915313430"/>
                    </a:ext>
                  </a:extLst>
                </a:gridCol>
                <a:gridCol w="1747838">
                  <a:extLst>
                    <a:ext uri="{9D8B030D-6E8A-4147-A177-3AD203B41FA5}">
                      <a16:colId xmlns:a16="http://schemas.microsoft.com/office/drawing/2014/main" val="2747000082"/>
                    </a:ext>
                  </a:extLst>
                </a:gridCol>
                <a:gridCol w="1747837">
                  <a:extLst>
                    <a:ext uri="{9D8B030D-6E8A-4147-A177-3AD203B41FA5}">
                      <a16:colId xmlns:a16="http://schemas.microsoft.com/office/drawing/2014/main" val="114934368"/>
                    </a:ext>
                  </a:extLst>
                </a:gridCol>
                <a:gridCol w="1746250">
                  <a:extLst>
                    <a:ext uri="{9D8B030D-6E8A-4147-A177-3AD203B41FA5}">
                      <a16:colId xmlns:a16="http://schemas.microsoft.com/office/drawing/2014/main" val="194751487"/>
                    </a:ext>
                  </a:extLst>
                </a:gridCol>
              </a:tblGrid>
              <a:tr h="333375">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chemeClr val="hlink"/>
                          </a:solidFill>
                          <a:effectLst/>
                          <a:latin typeface="Arial" panose="020B0604020202020204" pitchFamily="34" charset="0"/>
                        </a:rPr>
                        <a:t>Display Mode</a:t>
                      </a:r>
                    </a:p>
                  </a:txBody>
                  <a:tcPr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28575"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chemeClr val="hlink"/>
                          </a:solidFill>
                          <a:effectLst/>
                          <a:latin typeface="Arial" panose="020B0604020202020204" pitchFamily="34" charset="0"/>
                        </a:rPr>
                        <a:t>Language</a:t>
                      </a:r>
                    </a:p>
                  </a:txBody>
                  <a:tcPr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28575"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chemeClr val="hlink"/>
                          </a:solidFill>
                          <a:effectLst/>
                          <a:latin typeface="Arial" panose="020B0604020202020204" pitchFamily="34" charset="0"/>
                        </a:rPr>
                        <a:t>Fonts</a:t>
                      </a:r>
                    </a:p>
                  </a:txBody>
                  <a:tcPr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28575"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chemeClr val="hlink"/>
                          </a:solidFill>
                          <a:effectLst/>
                          <a:latin typeface="Arial" panose="020B0604020202020204" pitchFamily="34" charset="0"/>
                        </a:rPr>
                        <a:t>Color</a:t>
                      </a:r>
                    </a:p>
                  </a:txBody>
                  <a:tcPr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28575"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chemeClr val="hlink"/>
                          </a:solidFill>
                          <a:effectLst/>
                          <a:latin typeface="Arial" panose="020B0604020202020204" pitchFamily="34" charset="0"/>
                        </a:rPr>
                        <a:t>Screen size</a:t>
                      </a:r>
                    </a:p>
                  </a:txBody>
                  <a:tcPr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28575"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extLst>
                  <a:ext uri="{0D108BD9-81ED-4DB2-BD59-A6C34878D82A}">
                    <a16:rowId xmlns:a16="http://schemas.microsoft.com/office/drawing/2014/main" val="3467919544"/>
                  </a:ext>
                </a:extLst>
              </a:tr>
              <a:tr h="144463">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chemeClr val="tx1"/>
                          </a:solidFill>
                          <a:effectLst/>
                          <a:latin typeface="Arial" panose="020B0604020202020204" pitchFamily="34" charset="0"/>
                        </a:rPr>
                        <a:t>full-graphics</a:t>
                      </a:r>
                    </a:p>
                  </a:txBody>
                  <a:tcPr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chemeClr val="tx1"/>
                          </a:solidFill>
                          <a:effectLst/>
                          <a:latin typeface="Arial" panose="020B0604020202020204" pitchFamily="34" charset="0"/>
                        </a:rPr>
                        <a:t>English</a:t>
                      </a:r>
                    </a:p>
                  </a:txBody>
                  <a:tcPr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chemeClr val="tx1"/>
                          </a:solidFill>
                          <a:effectLst/>
                          <a:latin typeface="Arial" panose="020B0604020202020204" pitchFamily="34" charset="0"/>
                        </a:rPr>
                        <a:t>Minimal</a:t>
                      </a:r>
                    </a:p>
                  </a:txBody>
                  <a:tcPr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chemeClr val="tx1"/>
                          </a:solidFill>
                          <a:effectLst/>
                          <a:latin typeface="Arial" panose="020B0604020202020204" pitchFamily="34" charset="0"/>
                        </a:rPr>
                        <a:t>Monochrome</a:t>
                      </a:r>
                    </a:p>
                  </a:txBody>
                  <a:tcPr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chemeClr val="tx1"/>
                          </a:solidFill>
                          <a:effectLst/>
                          <a:latin typeface="Arial" panose="020B0604020202020204" pitchFamily="34" charset="0"/>
                        </a:rPr>
                        <a:t>Hand-held</a:t>
                      </a:r>
                    </a:p>
                  </a:txBody>
                  <a:tcPr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extLst>
                  <a:ext uri="{0D108BD9-81ED-4DB2-BD59-A6C34878D82A}">
                    <a16:rowId xmlns:a16="http://schemas.microsoft.com/office/drawing/2014/main" val="1544968307"/>
                  </a:ext>
                </a:extLst>
              </a:tr>
              <a:tr h="142875">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chemeClr val="tx1"/>
                          </a:solidFill>
                          <a:effectLst/>
                          <a:latin typeface="Arial" panose="020B0604020202020204" pitchFamily="34" charset="0"/>
                        </a:rPr>
                        <a:t>text-only</a:t>
                      </a:r>
                    </a:p>
                  </a:txBody>
                  <a:tcPr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chemeClr val="tx1"/>
                          </a:solidFill>
                          <a:effectLst/>
                          <a:latin typeface="Arial" panose="020B0604020202020204" pitchFamily="34" charset="0"/>
                        </a:rPr>
                        <a:t>French</a:t>
                      </a:r>
                    </a:p>
                  </a:txBody>
                  <a:tcPr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chemeClr val="tx1"/>
                          </a:solidFill>
                          <a:effectLst/>
                          <a:latin typeface="Arial" panose="020B0604020202020204" pitchFamily="34" charset="0"/>
                        </a:rPr>
                        <a:t>Standard</a:t>
                      </a:r>
                    </a:p>
                  </a:txBody>
                  <a:tcPr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chemeClr val="tx1"/>
                          </a:solidFill>
                          <a:effectLst/>
                          <a:latin typeface="Arial" panose="020B0604020202020204" pitchFamily="34" charset="0"/>
                        </a:rPr>
                        <a:t>Color-map</a:t>
                      </a:r>
                    </a:p>
                  </a:txBody>
                  <a:tcPr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it-IT" altLang="en-US" sz="20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extLst>
                  <a:ext uri="{0D108BD9-81ED-4DB2-BD59-A6C34878D82A}">
                    <a16:rowId xmlns:a16="http://schemas.microsoft.com/office/drawing/2014/main" val="2439522758"/>
                  </a:ext>
                </a:extLst>
              </a:tr>
              <a:tr h="273050">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chemeClr val="tx1"/>
                          </a:solidFill>
                          <a:effectLst/>
                          <a:latin typeface="Arial" panose="020B0604020202020204" pitchFamily="34" charset="0"/>
                        </a:rPr>
                        <a:t>limited-bandwidth</a:t>
                      </a:r>
                    </a:p>
                  </a:txBody>
                  <a:tcPr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chemeClr val="tx1"/>
                          </a:solidFill>
                          <a:effectLst/>
                          <a:latin typeface="Arial" panose="020B0604020202020204" pitchFamily="34" charset="0"/>
                        </a:rPr>
                        <a:t>Spanish</a:t>
                      </a:r>
                    </a:p>
                  </a:txBody>
                  <a:tcPr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chemeClr val="tx1"/>
                          </a:solidFill>
                          <a:effectLst/>
                          <a:latin typeface="Arial" panose="020B0604020202020204" pitchFamily="34" charset="0"/>
                        </a:rPr>
                        <a:t>Document-loaded</a:t>
                      </a:r>
                    </a:p>
                  </a:txBody>
                  <a:tcPr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chemeClr val="tx1"/>
                          </a:solidFill>
                          <a:effectLst/>
                          <a:latin typeface="Arial" panose="020B0604020202020204" pitchFamily="34" charset="0"/>
                        </a:rPr>
                        <a:t>16-bit</a:t>
                      </a:r>
                    </a:p>
                  </a:txBody>
                  <a:tcPr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000" b="0" i="0" u="none" strike="noStrike" cap="none" normalizeH="0" baseline="0">
                        <a:ln>
                          <a:noFill/>
                        </a:ln>
                        <a:solidFill>
                          <a:schemeClr val="tx1"/>
                        </a:solidFill>
                        <a:effectLst/>
                        <a:latin typeface="Arial" panose="020B0604020202020204"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0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extLst>
                  <a:ext uri="{0D108BD9-81ED-4DB2-BD59-A6C34878D82A}">
                    <a16:rowId xmlns:a16="http://schemas.microsoft.com/office/drawing/2014/main" val="1995506174"/>
                  </a:ext>
                </a:extLst>
              </a:tr>
              <a:tr h="144463">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it-IT" altLang="en-US" sz="2000" b="0" i="0" u="none" strike="noStrike" cap="none" normalizeH="0" baseline="0">
                        <a:ln>
                          <a:noFill/>
                        </a:ln>
                        <a:solidFill>
                          <a:schemeClr val="tx1"/>
                        </a:solidFill>
                        <a:effectLst/>
                        <a:latin typeface="Arial" panose="020B0604020202020204" pitchFamily="34" charset="0"/>
                      </a:endParaRPr>
                    </a:p>
                  </a:txBody>
                  <a:tcPr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28575" cap="flat" cmpd="sng" algn="ctr">
                      <a:solidFill>
                        <a:schemeClr val="tx1"/>
                      </a:solidFill>
                      <a:prstDash val="solid"/>
                      <a:round/>
                      <a:headEnd type="none" w="med" len="med"/>
                      <a:tailEnd type="none" w="sm" len="sm"/>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chemeClr val="tx1"/>
                          </a:solidFill>
                          <a:effectLst/>
                          <a:latin typeface="Arial" panose="020B0604020202020204" pitchFamily="34" charset="0"/>
                        </a:rPr>
                        <a:t>Portuguese</a:t>
                      </a:r>
                    </a:p>
                  </a:txBody>
                  <a:tcPr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28575" cap="flat" cmpd="sng" algn="ctr">
                      <a:solidFill>
                        <a:schemeClr val="tx1"/>
                      </a:solidFill>
                      <a:prstDash val="solid"/>
                      <a:round/>
                      <a:headEnd type="none" w="med" len="med"/>
                      <a:tailEnd type="none" w="sm" len="sm"/>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it-IT" altLang="en-US" sz="20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28575" cap="flat" cmpd="sng" algn="ctr">
                      <a:solidFill>
                        <a:schemeClr val="tx1"/>
                      </a:solidFill>
                      <a:prstDash val="solid"/>
                      <a:round/>
                      <a:headEnd type="none" w="med" len="med"/>
                      <a:tailEnd type="none" w="sm" len="sm"/>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chemeClr val="tx1"/>
                          </a:solidFill>
                          <a:effectLst/>
                          <a:latin typeface="Arial" panose="020B0604020202020204" pitchFamily="34" charset="0"/>
                        </a:rPr>
                        <a:t>True-color</a:t>
                      </a:r>
                    </a:p>
                  </a:txBody>
                  <a:tcPr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28575" cap="flat" cmpd="sng" algn="ctr">
                      <a:solidFill>
                        <a:schemeClr val="tx1"/>
                      </a:solidFill>
                      <a:prstDash val="solid"/>
                      <a:round/>
                      <a:headEnd type="none" w="med" len="med"/>
                      <a:tailEnd type="none" w="sm" len="sm"/>
                    </a:lnB>
                    <a:lnTlToBr>
                      <a:noFill/>
                    </a:lnTlToBr>
                    <a:lnBlToTr>
                      <a:noFill/>
                    </a:lnBlToTr>
                    <a:noFill/>
                  </a:tcPr>
                </a:tc>
                <a:tc>
                  <a:txBody>
                    <a:bodyPr/>
                    <a:lstStyle>
                      <a:lvl1pPr>
                        <a:spcBef>
                          <a:spcPct val="20000"/>
                        </a:spcBef>
                        <a:defRPr sz="2400">
                          <a:solidFill>
                            <a:srgbClr val="1A4422"/>
                          </a:solidFill>
                          <a:latin typeface="Trebuchet MS" panose="020B0703020202090204" pitchFamily="34" charset="0"/>
                        </a:defRPr>
                      </a:lvl1pPr>
                      <a:lvl2pPr>
                        <a:spcBef>
                          <a:spcPct val="20000"/>
                        </a:spcBef>
                        <a:defRPr sz="2000">
                          <a:solidFill>
                            <a:srgbClr val="1A4422"/>
                          </a:solidFill>
                          <a:latin typeface="Trebuchet MS" panose="020B0703020202090204" pitchFamily="34" charset="0"/>
                        </a:defRPr>
                      </a:lvl2pPr>
                      <a:lvl3pPr>
                        <a:spcBef>
                          <a:spcPct val="20000"/>
                        </a:spcBef>
                        <a:defRPr>
                          <a:solidFill>
                            <a:srgbClr val="1A4422"/>
                          </a:solidFill>
                          <a:latin typeface="Trebuchet MS" panose="020B0703020202090204" pitchFamily="34" charset="0"/>
                        </a:defRPr>
                      </a:lvl3pPr>
                      <a:lvl4pPr>
                        <a:spcBef>
                          <a:spcPct val="20000"/>
                        </a:spcBef>
                        <a:defRPr sz="1600">
                          <a:solidFill>
                            <a:srgbClr val="1A4422"/>
                          </a:solidFill>
                          <a:latin typeface="Trebuchet MS" panose="020B0703020202090204" pitchFamily="34" charset="0"/>
                        </a:defRPr>
                      </a:lvl4pPr>
                      <a:lvl5pPr>
                        <a:spcBef>
                          <a:spcPct val="20000"/>
                        </a:spcBef>
                        <a:defRPr sz="1600">
                          <a:solidFill>
                            <a:srgbClr val="1A4422"/>
                          </a:solidFill>
                          <a:latin typeface="Trebuchet MS" panose="020B0703020202090204" pitchFamily="34" charset="0"/>
                        </a:defRPr>
                      </a:lvl5pPr>
                      <a:lvl6pPr fontAlgn="base">
                        <a:spcBef>
                          <a:spcPct val="20000"/>
                        </a:spcBef>
                        <a:spcAft>
                          <a:spcPct val="0"/>
                        </a:spcAft>
                        <a:defRPr sz="1600">
                          <a:solidFill>
                            <a:srgbClr val="1A4422"/>
                          </a:solidFill>
                          <a:latin typeface="Trebuchet MS" panose="020B0703020202090204" pitchFamily="34" charset="0"/>
                        </a:defRPr>
                      </a:lvl6pPr>
                      <a:lvl7pPr fontAlgn="base">
                        <a:spcBef>
                          <a:spcPct val="20000"/>
                        </a:spcBef>
                        <a:spcAft>
                          <a:spcPct val="0"/>
                        </a:spcAft>
                        <a:defRPr sz="1600">
                          <a:solidFill>
                            <a:srgbClr val="1A4422"/>
                          </a:solidFill>
                          <a:latin typeface="Trebuchet MS" panose="020B0703020202090204" pitchFamily="34" charset="0"/>
                        </a:defRPr>
                      </a:lvl7pPr>
                      <a:lvl8pPr fontAlgn="base">
                        <a:spcBef>
                          <a:spcPct val="20000"/>
                        </a:spcBef>
                        <a:spcAft>
                          <a:spcPct val="0"/>
                        </a:spcAft>
                        <a:defRPr sz="1600">
                          <a:solidFill>
                            <a:srgbClr val="1A4422"/>
                          </a:solidFill>
                          <a:latin typeface="Trebuchet MS" panose="020B0703020202090204" pitchFamily="34" charset="0"/>
                        </a:defRPr>
                      </a:lvl8pPr>
                      <a:lvl9pPr fontAlgn="base">
                        <a:spcBef>
                          <a:spcPct val="20000"/>
                        </a:spcBef>
                        <a:spcAft>
                          <a:spcPct val="0"/>
                        </a:spcAft>
                        <a:defRPr sz="1600">
                          <a:solidFill>
                            <a:srgbClr val="1A4422"/>
                          </a:solidFill>
                          <a:latin typeface="Trebuchet MS" panose="020B070302020209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it-IT" altLang="en-US" sz="20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28575" cap="flat" cmpd="sng" algn="ctr">
                      <a:solidFill>
                        <a:schemeClr val="tx1"/>
                      </a:solidFill>
                      <a:prstDash val="solid"/>
                      <a:round/>
                      <a:headEnd type="none" w="med" len="med"/>
                      <a:tailEnd type="none" w="sm" len="sm"/>
                    </a:lnB>
                    <a:lnTlToBr>
                      <a:noFill/>
                    </a:lnTlToBr>
                    <a:lnBlToTr>
                      <a:noFill/>
                    </a:lnBlToTr>
                    <a:noFill/>
                  </a:tcPr>
                </a:tc>
                <a:extLst>
                  <a:ext uri="{0D108BD9-81ED-4DB2-BD59-A6C34878D82A}">
                    <a16:rowId xmlns:a16="http://schemas.microsoft.com/office/drawing/2014/main" val="1114837680"/>
                  </a:ext>
                </a:extLst>
              </a:tr>
            </a:tbl>
          </a:graphicData>
        </a:graphic>
      </p:graphicFrame>
      <p:sp>
        <p:nvSpPr>
          <p:cNvPr id="4" name="Date Placeholder 3">
            <a:extLst>
              <a:ext uri="{FF2B5EF4-FFF2-40B4-BE49-F238E27FC236}">
                <a16:creationId xmlns:a16="http://schemas.microsoft.com/office/drawing/2014/main" id="{5342095F-5E8A-7982-7D75-C5895FFE7825}"/>
              </a:ext>
            </a:extLst>
          </p:cNvPr>
          <p:cNvSpPr>
            <a:spLocks noGrp="1"/>
          </p:cNvSpPr>
          <p:nvPr>
            <p:ph type="dt" sz="half" idx="10"/>
          </p:nvPr>
        </p:nvSpPr>
        <p:spPr/>
        <p:txBody>
          <a:bodyPr/>
          <a:lstStyle/>
          <a:p>
            <a:fld id="{8C603739-CEA9-0941-B443-FA5667C402C4}" type="datetime1">
              <a:rPr lang="en-GB" smtClean="0"/>
              <a:t>23/10/2022</a:t>
            </a:fld>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4722" name="Rectangle 2">
            <a:extLst>
              <a:ext uri="{FF2B5EF4-FFF2-40B4-BE49-F238E27FC236}">
                <a16:creationId xmlns:a16="http://schemas.microsoft.com/office/drawing/2014/main" id="{AA2913BF-D1EB-774A-F045-A441673F15BB}"/>
              </a:ext>
            </a:extLst>
          </p:cNvPr>
          <p:cNvSpPr>
            <a:spLocks noGrp="1" noChangeArrowheads="1"/>
          </p:cNvSpPr>
          <p:nvPr>
            <p:ph type="title"/>
          </p:nvPr>
        </p:nvSpPr>
        <p:spPr/>
        <p:txBody>
          <a:bodyPr/>
          <a:lstStyle/>
          <a:p>
            <a:r>
              <a:rPr lang="en-US" altLang="en-US"/>
              <a:t>Combinatorial testing: Basic idea</a:t>
            </a:r>
          </a:p>
        </p:txBody>
      </p:sp>
      <p:sp>
        <p:nvSpPr>
          <p:cNvPr id="414723" name="Rectangle 3">
            <a:extLst>
              <a:ext uri="{FF2B5EF4-FFF2-40B4-BE49-F238E27FC236}">
                <a16:creationId xmlns:a16="http://schemas.microsoft.com/office/drawing/2014/main" id="{C5C5EA2E-5192-24FA-CBD6-37940423B587}"/>
              </a:ext>
            </a:extLst>
          </p:cNvPr>
          <p:cNvSpPr>
            <a:spLocks noGrp="1" noChangeArrowheads="1"/>
          </p:cNvSpPr>
          <p:nvPr>
            <p:ph idx="1"/>
          </p:nvPr>
        </p:nvSpPr>
        <p:spPr/>
        <p:txBody>
          <a:bodyPr/>
          <a:lstStyle/>
          <a:p>
            <a:r>
              <a:rPr lang="en-US" altLang="en-US" dirty="0"/>
              <a:t>Identify distinct attributes that can be varied </a:t>
            </a:r>
          </a:p>
          <a:p>
            <a:pPr lvl="1"/>
            <a:r>
              <a:rPr lang="en-US" altLang="en-US" dirty="0"/>
              <a:t>In the data, environment, or configuration</a:t>
            </a:r>
          </a:p>
          <a:p>
            <a:pPr lvl="1"/>
            <a:r>
              <a:rPr lang="en-US" altLang="en-US" dirty="0"/>
              <a:t>Example:  browser could be “Chrome” or “Firefox”, operating system could be “Win11”, “Linux”, or “MacOS”</a:t>
            </a:r>
          </a:p>
          <a:p>
            <a:r>
              <a:rPr lang="en-US" altLang="en-US" dirty="0"/>
              <a:t>Systematically generate combinations to be tested</a:t>
            </a:r>
          </a:p>
          <a:p>
            <a:pPr lvl="1"/>
            <a:r>
              <a:rPr lang="en-US" altLang="en-US" dirty="0"/>
              <a:t>Example: Chrome on Win11, Chrome on Linux, Firefox on Win11, Firefox on MacOS, ... </a:t>
            </a:r>
          </a:p>
          <a:p>
            <a:r>
              <a:rPr lang="en-US" altLang="en-US" dirty="0"/>
              <a:t>Rationale:  Test cases should be varied and include possible “corner cases”</a:t>
            </a:r>
          </a:p>
        </p:txBody>
      </p:sp>
      <p:sp>
        <p:nvSpPr>
          <p:cNvPr id="2" name="Footer Placeholder 3">
            <a:extLst>
              <a:ext uri="{FF2B5EF4-FFF2-40B4-BE49-F238E27FC236}">
                <a16:creationId xmlns:a16="http://schemas.microsoft.com/office/drawing/2014/main" id="{90C34598-0F03-AFEB-E98C-36ED24A9F150}"/>
              </a:ext>
            </a:extLst>
          </p:cNvPr>
          <p:cNvSpPr>
            <a:spLocks noGrp="1"/>
          </p:cNvSpPr>
          <p:nvPr>
            <p:ph type="ftr" sz="quarter" idx="11"/>
          </p:nvPr>
        </p:nvSpPr>
        <p:spPr/>
        <p:txBody>
          <a:bodyPr/>
          <a:lstStyle/>
          <a:p>
            <a:r>
              <a:rPr lang="en-US" altLang="en-US"/>
              <a:t>Updated Stuart Anderson from (c) 2007 Mauro Pezzè &amp; Michal Young</a:t>
            </a:r>
          </a:p>
        </p:txBody>
      </p:sp>
      <p:sp>
        <p:nvSpPr>
          <p:cNvPr id="3" name="Slide Number Placeholder 4">
            <a:extLst>
              <a:ext uri="{FF2B5EF4-FFF2-40B4-BE49-F238E27FC236}">
                <a16:creationId xmlns:a16="http://schemas.microsoft.com/office/drawing/2014/main" id="{47BEEBCF-EE98-BA3F-F4F0-DD4516CC1B17}"/>
              </a:ext>
            </a:extLst>
          </p:cNvPr>
          <p:cNvSpPr>
            <a:spLocks noGrp="1"/>
          </p:cNvSpPr>
          <p:nvPr>
            <p:ph type="sldNum" sz="quarter" idx="12"/>
          </p:nvPr>
        </p:nvSpPr>
        <p:spPr/>
        <p:txBody>
          <a:bodyPr/>
          <a:lstStyle/>
          <a:p>
            <a:r>
              <a:rPr lang="en-US" altLang="en-US"/>
              <a:t> Ch 11, slide </a:t>
            </a:r>
            <a:fld id="{81DE3C91-0A43-724F-A33C-648583485DCF}" type="slidenum">
              <a:rPr lang="en-US" altLang="en-US"/>
              <a:pPr/>
              <a:t>3</a:t>
            </a:fld>
            <a:endParaRPr lang="en-US" altLang="en-US"/>
          </a:p>
        </p:txBody>
      </p:sp>
      <p:sp>
        <p:nvSpPr>
          <p:cNvPr id="4" name="Date Placeholder 3">
            <a:extLst>
              <a:ext uri="{FF2B5EF4-FFF2-40B4-BE49-F238E27FC236}">
                <a16:creationId xmlns:a16="http://schemas.microsoft.com/office/drawing/2014/main" id="{B6C365E3-692A-1C52-3CCD-28488457DFDD}"/>
              </a:ext>
            </a:extLst>
          </p:cNvPr>
          <p:cNvSpPr>
            <a:spLocks noGrp="1"/>
          </p:cNvSpPr>
          <p:nvPr>
            <p:ph type="dt" sz="half" idx="10"/>
          </p:nvPr>
        </p:nvSpPr>
        <p:spPr/>
        <p:txBody>
          <a:bodyPr/>
          <a:lstStyle/>
          <a:p>
            <a:fld id="{210F4DA5-DE68-CA4C-8198-6653B419403D}" type="datetime1">
              <a:rPr lang="en-GB" smtClean="0"/>
              <a:t>23/10/2022</a:t>
            </a:fld>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8818" name="Rectangle 2">
            <a:extLst>
              <a:ext uri="{FF2B5EF4-FFF2-40B4-BE49-F238E27FC236}">
                <a16:creationId xmlns:a16="http://schemas.microsoft.com/office/drawing/2014/main" id="{4558C637-3942-1F22-6AAA-C54CA1CF7828}"/>
              </a:ext>
            </a:extLst>
          </p:cNvPr>
          <p:cNvSpPr>
            <a:spLocks noGrp="1" noChangeArrowheads="1"/>
          </p:cNvSpPr>
          <p:nvPr>
            <p:ph type="title"/>
          </p:nvPr>
        </p:nvSpPr>
        <p:spPr/>
        <p:txBody>
          <a:bodyPr/>
          <a:lstStyle/>
          <a:p>
            <a:r>
              <a:rPr lang="en-US" altLang="en-US"/>
              <a:t>Next ... </a:t>
            </a:r>
          </a:p>
        </p:txBody>
      </p:sp>
      <p:sp>
        <p:nvSpPr>
          <p:cNvPr id="418819" name="Rectangle 3">
            <a:extLst>
              <a:ext uri="{FF2B5EF4-FFF2-40B4-BE49-F238E27FC236}">
                <a16:creationId xmlns:a16="http://schemas.microsoft.com/office/drawing/2014/main" id="{B0D8D178-0BE4-4230-7356-BE88CC6417AC}"/>
              </a:ext>
            </a:extLst>
          </p:cNvPr>
          <p:cNvSpPr>
            <a:spLocks noGrp="1" noChangeArrowheads="1"/>
          </p:cNvSpPr>
          <p:nvPr>
            <p:ph idx="1"/>
          </p:nvPr>
        </p:nvSpPr>
        <p:spPr/>
        <p:txBody>
          <a:bodyPr/>
          <a:lstStyle/>
          <a:p>
            <a:r>
              <a:rPr lang="en-US" altLang="en-US"/>
              <a:t>Category-partition approach gives us ... </a:t>
            </a:r>
          </a:p>
          <a:p>
            <a:pPr lvl="1"/>
            <a:r>
              <a:rPr lang="en-US" altLang="en-US"/>
              <a:t>Separation between (manual) identification of parameter characteristics and values and (automatic) generation of test cases that combine them</a:t>
            </a:r>
          </a:p>
          <a:p>
            <a:pPr lvl="1"/>
            <a:r>
              <a:rPr lang="en-US" altLang="en-US"/>
              <a:t>Constraints to reduce the number of combinations</a:t>
            </a:r>
          </a:p>
          <a:p>
            <a:r>
              <a:rPr lang="en-US" altLang="en-US"/>
              <a:t>Pairwise (or n-way) testing gives us ... </a:t>
            </a:r>
          </a:p>
          <a:p>
            <a:pPr lvl="1"/>
            <a:r>
              <a:rPr lang="en-US" altLang="en-US"/>
              <a:t>Much smaller test suites, even without constraints</a:t>
            </a:r>
          </a:p>
          <a:p>
            <a:pPr lvl="2"/>
            <a:r>
              <a:rPr lang="en-US" altLang="en-US"/>
              <a:t>(but we can still use constraints)</a:t>
            </a:r>
          </a:p>
          <a:p>
            <a:r>
              <a:rPr lang="en-US" altLang="en-US"/>
              <a:t>We still need ... </a:t>
            </a:r>
          </a:p>
          <a:p>
            <a:pPr lvl="1"/>
            <a:r>
              <a:rPr lang="en-US" altLang="en-US"/>
              <a:t>Help to make the manual step more systematic </a:t>
            </a:r>
          </a:p>
        </p:txBody>
      </p:sp>
      <p:sp>
        <p:nvSpPr>
          <p:cNvPr id="2" name="Footer Placeholder 3">
            <a:extLst>
              <a:ext uri="{FF2B5EF4-FFF2-40B4-BE49-F238E27FC236}">
                <a16:creationId xmlns:a16="http://schemas.microsoft.com/office/drawing/2014/main" id="{D24BEB74-201E-0F3A-9643-537B88418CF1}"/>
              </a:ext>
            </a:extLst>
          </p:cNvPr>
          <p:cNvSpPr>
            <a:spLocks noGrp="1"/>
          </p:cNvSpPr>
          <p:nvPr>
            <p:ph type="ftr" sz="quarter" idx="11"/>
          </p:nvPr>
        </p:nvSpPr>
        <p:spPr/>
        <p:txBody>
          <a:bodyPr/>
          <a:lstStyle/>
          <a:p>
            <a:r>
              <a:rPr lang="en-US" altLang="en-US"/>
              <a:t>Updated Stuart Anderson from (c) 2007 Mauro Pezzè &amp; Michal Young</a:t>
            </a:r>
          </a:p>
        </p:txBody>
      </p:sp>
      <p:sp>
        <p:nvSpPr>
          <p:cNvPr id="3" name="Slide Number Placeholder 4">
            <a:extLst>
              <a:ext uri="{FF2B5EF4-FFF2-40B4-BE49-F238E27FC236}">
                <a16:creationId xmlns:a16="http://schemas.microsoft.com/office/drawing/2014/main" id="{2E50FE43-3FB8-E05B-3880-595D0DA917A7}"/>
              </a:ext>
            </a:extLst>
          </p:cNvPr>
          <p:cNvSpPr>
            <a:spLocks noGrp="1"/>
          </p:cNvSpPr>
          <p:nvPr>
            <p:ph type="sldNum" sz="quarter" idx="12"/>
          </p:nvPr>
        </p:nvSpPr>
        <p:spPr/>
        <p:txBody>
          <a:bodyPr/>
          <a:lstStyle/>
          <a:p>
            <a:r>
              <a:rPr lang="en-US" altLang="en-US"/>
              <a:t> Ch 11, slide </a:t>
            </a:r>
            <a:fld id="{FF427819-8E72-3C49-8A71-7D9B7D195C12}" type="slidenum">
              <a:rPr lang="en-US" altLang="en-US"/>
              <a:pPr/>
              <a:t>30</a:t>
            </a:fld>
            <a:endParaRPr lang="en-US" altLang="en-US"/>
          </a:p>
        </p:txBody>
      </p:sp>
      <p:sp>
        <p:nvSpPr>
          <p:cNvPr id="4" name="Date Placeholder 3">
            <a:extLst>
              <a:ext uri="{FF2B5EF4-FFF2-40B4-BE49-F238E27FC236}">
                <a16:creationId xmlns:a16="http://schemas.microsoft.com/office/drawing/2014/main" id="{DF1A303C-0461-4245-4931-44BE892EE5C4}"/>
              </a:ext>
            </a:extLst>
          </p:cNvPr>
          <p:cNvSpPr>
            <a:spLocks noGrp="1"/>
          </p:cNvSpPr>
          <p:nvPr>
            <p:ph type="dt" sz="half" idx="10"/>
          </p:nvPr>
        </p:nvSpPr>
        <p:spPr/>
        <p:txBody>
          <a:bodyPr/>
          <a:lstStyle/>
          <a:p>
            <a:fld id="{E927FC4F-523D-0E41-8011-8E860D51BCD0}" type="datetime1">
              <a:rPr lang="en-GB" smtClean="0"/>
              <a:t>23/10/2022</a:t>
            </a:fld>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0690" name="Rectangle 2">
            <a:extLst>
              <a:ext uri="{FF2B5EF4-FFF2-40B4-BE49-F238E27FC236}">
                <a16:creationId xmlns:a16="http://schemas.microsoft.com/office/drawing/2014/main" id="{D7A55FE3-695F-5D7C-0F7B-841972E5E488}"/>
              </a:ext>
            </a:extLst>
          </p:cNvPr>
          <p:cNvSpPr>
            <a:spLocks noGrp="1" noChangeArrowheads="1"/>
          </p:cNvSpPr>
          <p:nvPr>
            <p:ph type="title"/>
          </p:nvPr>
        </p:nvSpPr>
        <p:spPr/>
        <p:txBody>
          <a:bodyPr/>
          <a:lstStyle/>
          <a:p>
            <a:r>
              <a:rPr lang="en-US" altLang="en-US"/>
              <a:t>Catalog based testing</a:t>
            </a:r>
          </a:p>
        </p:txBody>
      </p:sp>
      <p:sp>
        <p:nvSpPr>
          <p:cNvPr id="370691" name="Rectangle 3">
            <a:extLst>
              <a:ext uri="{FF2B5EF4-FFF2-40B4-BE49-F238E27FC236}">
                <a16:creationId xmlns:a16="http://schemas.microsoft.com/office/drawing/2014/main" id="{9BDD1E40-8093-8794-D70B-DA9917E8DE28}"/>
              </a:ext>
            </a:extLst>
          </p:cNvPr>
          <p:cNvSpPr>
            <a:spLocks noGrp="1" noChangeArrowheads="1"/>
          </p:cNvSpPr>
          <p:nvPr>
            <p:ph idx="1"/>
          </p:nvPr>
        </p:nvSpPr>
        <p:spPr/>
        <p:txBody>
          <a:bodyPr>
            <a:normAutofit fontScale="92500" lnSpcReduction="10000"/>
          </a:bodyPr>
          <a:lstStyle/>
          <a:p>
            <a:pPr>
              <a:lnSpc>
                <a:spcPct val="90000"/>
              </a:lnSpc>
            </a:pPr>
            <a:r>
              <a:rPr lang="en-US" altLang="en-US" sz="2400"/>
              <a:t>Deriving value classes requires human judgment </a:t>
            </a:r>
          </a:p>
          <a:p>
            <a:pPr>
              <a:lnSpc>
                <a:spcPct val="90000"/>
              </a:lnSpc>
            </a:pPr>
            <a:r>
              <a:rPr lang="en-US" altLang="en-US" sz="2400"/>
              <a:t>Gathering experience in a systematic collection can:</a:t>
            </a:r>
          </a:p>
          <a:p>
            <a:pPr lvl="1">
              <a:lnSpc>
                <a:spcPct val="90000"/>
              </a:lnSpc>
            </a:pPr>
            <a:r>
              <a:rPr lang="en-US" altLang="en-US" sz="2000"/>
              <a:t>speed up the test design process </a:t>
            </a:r>
          </a:p>
          <a:p>
            <a:pPr lvl="1">
              <a:lnSpc>
                <a:spcPct val="90000"/>
              </a:lnSpc>
            </a:pPr>
            <a:r>
              <a:rPr lang="en-US" altLang="en-US" sz="2000"/>
              <a:t>routinize many decisions, better focusing human effort</a:t>
            </a:r>
          </a:p>
          <a:p>
            <a:pPr lvl="1">
              <a:lnSpc>
                <a:spcPct val="90000"/>
              </a:lnSpc>
            </a:pPr>
            <a:r>
              <a:rPr lang="en-US" altLang="en-US" sz="2000"/>
              <a:t>accelerate training and reduce human error </a:t>
            </a:r>
          </a:p>
          <a:p>
            <a:pPr>
              <a:lnSpc>
                <a:spcPct val="90000"/>
              </a:lnSpc>
            </a:pPr>
            <a:r>
              <a:rPr lang="en-US" altLang="en-US" sz="2400"/>
              <a:t>Catalogs </a:t>
            </a:r>
            <a:r>
              <a:rPr lang="en-US" altLang="en-US" sz="2400">
                <a:solidFill>
                  <a:schemeClr val="accent2"/>
                </a:solidFill>
              </a:rPr>
              <a:t>capture the experience of test designers</a:t>
            </a:r>
            <a:r>
              <a:rPr lang="en-US" altLang="en-US" sz="2400"/>
              <a:t> by listing important cases for each possible type of variable</a:t>
            </a:r>
          </a:p>
          <a:p>
            <a:pPr lvl="1">
              <a:lnSpc>
                <a:spcPct val="90000"/>
              </a:lnSpc>
            </a:pPr>
            <a:r>
              <a:rPr lang="en-US" altLang="en-US" sz="2000" i="1"/>
              <a:t>Example: if the computation uses an integer variable a catalog might indicate the following relevant cases</a:t>
            </a:r>
          </a:p>
          <a:p>
            <a:pPr lvl="2">
              <a:lnSpc>
                <a:spcPct val="90000"/>
              </a:lnSpc>
            </a:pPr>
            <a:r>
              <a:rPr lang="en-US" altLang="en-US" sz="1800" i="1"/>
              <a:t>The element immediately preceding the lower bound </a:t>
            </a:r>
          </a:p>
          <a:p>
            <a:pPr lvl="2">
              <a:lnSpc>
                <a:spcPct val="90000"/>
              </a:lnSpc>
            </a:pPr>
            <a:r>
              <a:rPr lang="en-US" altLang="en-US" sz="1800" i="1"/>
              <a:t>The lower bound of the interval</a:t>
            </a:r>
          </a:p>
          <a:p>
            <a:pPr lvl="2">
              <a:lnSpc>
                <a:spcPct val="90000"/>
              </a:lnSpc>
            </a:pPr>
            <a:r>
              <a:rPr lang="en-US" altLang="en-US" sz="1800" i="1"/>
              <a:t>A non-boundary  element within the interval</a:t>
            </a:r>
          </a:p>
          <a:p>
            <a:pPr lvl="2">
              <a:lnSpc>
                <a:spcPct val="90000"/>
              </a:lnSpc>
            </a:pPr>
            <a:r>
              <a:rPr lang="en-US" altLang="en-US" sz="1800" i="1"/>
              <a:t>The upper bound of the interval</a:t>
            </a:r>
          </a:p>
          <a:p>
            <a:pPr lvl="2">
              <a:lnSpc>
                <a:spcPct val="90000"/>
              </a:lnSpc>
            </a:pPr>
            <a:r>
              <a:rPr lang="en-US" altLang="en-US" sz="1800" i="1"/>
              <a:t>The element immediately following the upper bound</a:t>
            </a:r>
            <a:endParaRPr lang="it-IT" altLang="en-US" sz="1800"/>
          </a:p>
        </p:txBody>
      </p:sp>
      <p:sp>
        <p:nvSpPr>
          <p:cNvPr id="4" name="Date Placeholder 3">
            <a:extLst>
              <a:ext uri="{FF2B5EF4-FFF2-40B4-BE49-F238E27FC236}">
                <a16:creationId xmlns:a16="http://schemas.microsoft.com/office/drawing/2014/main" id="{E11EA101-914B-4C8F-E7F8-3E414C66C7E7}"/>
              </a:ext>
            </a:extLst>
          </p:cNvPr>
          <p:cNvSpPr>
            <a:spLocks noGrp="1"/>
          </p:cNvSpPr>
          <p:nvPr>
            <p:ph type="dt" sz="half" idx="10"/>
          </p:nvPr>
        </p:nvSpPr>
        <p:spPr/>
        <p:txBody>
          <a:bodyPr/>
          <a:lstStyle/>
          <a:p>
            <a:fld id="{667F7B9D-957E-D34A-B5BE-4294AE3845BD}" type="datetime1">
              <a:rPr lang="en-GB" smtClean="0"/>
              <a:t>23/10/2022</a:t>
            </a:fld>
            <a:endParaRPr lang="en-US" dirty="0"/>
          </a:p>
        </p:txBody>
      </p:sp>
      <p:sp>
        <p:nvSpPr>
          <p:cNvPr id="2" name="Footer Placeholder 3">
            <a:extLst>
              <a:ext uri="{FF2B5EF4-FFF2-40B4-BE49-F238E27FC236}">
                <a16:creationId xmlns:a16="http://schemas.microsoft.com/office/drawing/2014/main" id="{16744FD2-6A3A-2333-267C-79841C713A7C}"/>
              </a:ext>
            </a:extLst>
          </p:cNvPr>
          <p:cNvSpPr>
            <a:spLocks noGrp="1"/>
          </p:cNvSpPr>
          <p:nvPr>
            <p:ph type="ftr" sz="quarter" idx="11"/>
          </p:nvPr>
        </p:nvSpPr>
        <p:spPr/>
        <p:txBody>
          <a:bodyPr/>
          <a:lstStyle/>
          <a:p>
            <a:r>
              <a:rPr lang="en-US" altLang="en-US"/>
              <a:t>Updated Stuart Anderson from (c) 2007 Mauro Pezzè &amp; Michal Young</a:t>
            </a:r>
          </a:p>
        </p:txBody>
      </p:sp>
      <p:sp>
        <p:nvSpPr>
          <p:cNvPr id="3" name="Slide Number Placeholder 4">
            <a:extLst>
              <a:ext uri="{FF2B5EF4-FFF2-40B4-BE49-F238E27FC236}">
                <a16:creationId xmlns:a16="http://schemas.microsoft.com/office/drawing/2014/main" id="{B69FB9C6-493A-5533-3505-19DADEB91C07}"/>
              </a:ext>
            </a:extLst>
          </p:cNvPr>
          <p:cNvSpPr>
            <a:spLocks noGrp="1"/>
          </p:cNvSpPr>
          <p:nvPr>
            <p:ph type="sldNum" sz="quarter" idx="12"/>
          </p:nvPr>
        </p:nvSpPr>
        <p:spPr/>
        <p:txBody>
          <a:bodyPr/>
          <a:lstStyle/>
          <a:p>
            <a:r>
              <a:rPr lang="en-US" altLang="en-US"/>
              <a:t> Ch 11, slide </a:t>
            </a:r>
            <a:fld id="{15B580B8-7E56-5646-9AA6-4F9B1275A28B}" type="slidenum">
              <a:rPr lang="en-US" altLang="en-US"/>
              <a:pPr/>
              <a:t>31</a:t>
            </a:fld>
            <a:endParaRPr lang="en-US" altLang="en-US"/>
          </a:p>
        </p:txBody>
      </p:sp>
    </p:spTree>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1714" name="Rectangle 2">
            <a:extLst>
              <a:ext uri="{FF2B5EF4-FFF2-40B4-BE49-F238E27FC236}">
                <a16:creationId xmlns:a16="http://schemas.microsoft.com/office/drawing/2014/main" id="{49E73C5E-6025-EE6B-E46A-D75B736D9E43}"/>
              </a:ext>
            </a:extLst>
          </p:cNvPr>
          <p:cNvSpPr>
            <a:spLocks noGrp="1" noChangeArrowheads="1"/>
          </p:cNvSpPr>
          <p:nvPr>
            <p:ph type="title"/>
          </p:nvPr>
        </p:nvSpPr>
        <p:spPr/>
        <p:txBody>
          <a:bodyPr/>
          <a:lstStyle/>
          <a:p>
            <a:r>
              <a:rPr lang="en-US" altLang="en-US"/>
              <a:t>Catalog based testing process</a:t>
            </a:r>
          </a:p>
        </p:txBody>
      </p:sp>
      <p:sp>
        <p:nvSpPr>
          <p:cNvPr id="371715" name="Rectangle 3">
            <a:extLst>
              <a:ext uri="{FF2B5EF4-FFF2-40B4-BE49-F238E27FC236}">
                <a16:creationId xmlns:a16="http://schemas.microsoft.com/office/drawing/2014/main" id="{A5A9F15C-673A-B74B-B0EE-3EB6EE703E05}"/>
              </a:ext>
            </a:extLst>
          </p:cNvPr>
          <p:cNvSpPr>
            <a:spLocks noGrp="1" noChangeArrowheads="1"/>
          </p:cNvSpPr>
          <p:nvPr>
            <p:ph idx="1"/>
          </p:nvPr>
        </p:nvSpPr>
        <p:spPr/>
        <p:txBody>
          <a:bodyPr/>
          <a:lstStyle/>
          <a:p>
            <a:pPr>
              <a:buFontTx/>
              <a:buNone/>
            </a:pPr>
            <a:r>
              <a:rPr lang="en-US" altLang="en-US" sz="2000" b="1"/>
              <a:t>Step1:</a:t>
            </a:r>
            <a:br>
              <a:rPr lang="en-US" altLang="en-US" sz="2000" b="1"/>
            </a:br>
            <a:r>
              <a:rPr lang="en-US" altLang="en-US" sz="2000"/>
              <a:t>Analyze the initial specification to identify simple elements:</a:t>
            </a:r>
          </a:p>
          <a:p>
            <a:pPr lvl="1"/>
            <a:r>
              <a:rPr lang="en-US" altLang="en-US" sz="2000"/>
              <a:t>Pre-conditions</a:t>
            </a:r>
          </a:p>
          <a:p>
            <a:pPr lvl="1"/>
            <a:r>
              <a:rPr lang="en-US" altLang="en-US" sz="2000"/>
              <a:t>Post-conditions</a:t>
            </a:r>
          </a:p>
          <a:p>
            <a:pPr lvl="1"/>
            <a:r>
              <a:rPr lang="en-US" altLang="en-US" sz="2000"/>
              <a:t>Definitions</a:t>
            </a:r>
          </a:p>
          <a:p>
            <a:pPr lvl="1"/>
            <a:r>
              <a:rPr lang="en-US" altLang="en-US" sz="2000"/>
              <a:t>Variables</a:t>
            </a:r>
          </a:p>
          <a:p>
            <a:pPr lvl="1"/>
            <a:r>
              <a:rPr lang="en-US" altLang="en-US" sz="2000"/>
              <a:t>Operations</a:t>
            </a:r>
          </a:p>
          <a:p>
            <a:pPr>
              <a:buFontTx/>
              <a:buNone/>
            </a:pPr>
            <a:r>
              <a:rPr lang="en-US" altLang="en-US" sz="2000" b="1"/>
              <a:t>Step 2:</a:t>
            </a:r>
            <a:br>
              <a:rPr lang="en-US" altLang="en-US" sz="2000" b="1"/>
            </a:br>
            <a:r>
              <a:rPr lang="en-US" altLang="en-US" sz="2000"/>
              <a:t>Derive a first set of test case specifications from pre-conditions, post-conditions and definitions </a:t>
            </a:r>
          </a:p>
          <a:p>
            <a:pPr>
              <a:buFontTx/>
              <a:buNone/>
            </a:pPr>
            <a:r>
              <a:rPr lang="en-US" altLang="en-US" sz="2000" b="1"/>
              <a:t>Step 3:</a:t>
            </a:r>
            <a:br>
              <a:rPr lang="en-US" altLang="en-US" sz="2000" b="1"/>
            </a:br>
            <a:r>
              <a:rPr lang="en-US" altLang="en-US" sz="2000"/>
              <a:t>Complete the set of test case specifications using test catalogs</a:t>
            </a:r>
          </a:p>
        </p:txBody>
      </p:sp>
      <p:sp>
        <p:nvSpPr>
          <p:cNvPr id="2" name="Footer Placeholder 3">
            <a:extLst>
              <a:ext uri="{FF2B5EF4-FFF2-40B4-BE49-F238E27FC236}">
                <a16:creationId xmlns:a16="http://schemas.microsoft.com/office/drawing/2014/main" id="{A194CEB7-BA9D-74FD-BED7-11A12189391E}"/>
              </a:ext>
            </a:extLst>
          </p:cNvPr>
          <p:cNvSpPr>
            <a:spLocks noGrp="1"/>
          </p:cNvSpPr>
          <p:nvPr>
            <p:ph type="ftr" sz="quarter" idx="11"/>
          </p:nvPr>
        </p:nvSpPr>
        <p:spPr/>
        <p:txBody>
          <a:bodyPr/>
          <a:lstStyle/>
          <a:p>
            <a:r>
              <a:rPr lang="en-US" altLang="en-US"/>
              <a:t>Updated Stuart Anderson from (c) 2007 Mauro Pezzè &amp; Michal Young</a:t>
            </a:r>
          </a:p>
        </p:txBody>
      </p:sp>
      <p:sp>
        <p:nvSpPr>
          <p:cNvPr id="3" name="Slide Number Placeholder 4">
            <a:extLst>
              <a:ext uri="{FF2B5EF4-FFF2-40B4-BE49-F238E27FC236}">
                <a16:creationId xmlns:a16="http://schemas.microsoft.com/office/drawing/2014/main" id="{13757171-D131-FA9F-1675-C7D68D9A38D0}"/>
              </a:ext>
            </a:extLst>
          </p:cNvPr>
          <p:cNvSpPr>
            <a:spLocks noGrp="1"/>
          </p:cNvSpPr>
          <p:nvPr>
            <p:ph type="sldNum" sz="quarter" idx="12"/>
          </p:nvPr>
        </p:nvSpPr>
        <p:spPr/>
        <p:txBody>
          <a:bodyPr/>
          <a:lstStyle/>
          <a:p>
            <a:r>
              <a:rPr lang="en-US" altLang="en-US"/>
              <a:t> Ch 11, slide </a:t>
            </a:r>
            <a:fld id="{88E77E94-A938-4B42-B7D1-DDF60DA306DA}" type="slidenum">
              <a:rPr lang="en-US" altLang="en-US"/>
              <a:pPr/>
              <a:t>32</a:t>
            </a:fld>
            <a:endParaRPr lang="en-US" altLang="en-US"/>
          </a:p>
        </p:txBody>
      </p:sp>
      <p:sp>
        <p:nvSpPr>
          <p:cNvPr id="4" name="Date Placeholder 3">
            <a:extLst>
              <a:ext uri="{FF2B5EF4-FFF2-40B4-BE49-F238E27FC236}">
                <a16:creationId xmlns:a16="http://schemas.microsoft.com/office/drawing/2014/main" id="{902CEAB6-CB7A-378C-129F-4FBC6F165C17}"/>
              </a:ext>
            </a:extLst>
          </p:cNvPr>
          <p:cNvSpPr>
            <a:spLocks noGrp="1"/>
          </p:cNvSpPr>
          <p:nvPr>
            <p:ph type="dt" sz="half" idx="10"/>
          </p:nvPr>
        </p:nvSpPr>
        <p:spPr/>
        <p:txBody>
          <a:bodyPr/>
          <a:lstStyle/>
          <a:p>
            <a:fld id="{35D9DBD2-A4C0-224C-AD5B-E6BFE4C1240E}" type="datetime1">
              <a:rPr lang="en-GB" smtClean="0"/>
              <a:t>23/10/2022</a:t>
            </a:fld>
            <a:endParaRPr lang="en-US" dirty="0"/>
          </a:p>
        </p:txBody>
      </p:sp>
    </p:spTree>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8" name="Rectangle 2">
            <a:extLst>
              <a:ext uri="{FF2B5EF4-FFF2-40B4-BE49-F238E27FC236}">
                <a16:creationId xmlns:a16="http://schemas.microsoft.com/office/drawing/2014/main" id="{BD20C923-E1B0-AE5E-CE18-BCA7FA120518}"/>
              </a:ext>
            </a:extLst>
          </p:cNvPr>
          <p:cNvSpPr>
            <a:spLocks noGrp="1" noChangeArrowheads="1"/>
          </p:cNvSpPr>
          <p:nvPr>
            <p:ph type="title"/>
          </p:nvPr>
        </p:nvSpPr>
        <p:spPr/>
        <p:txBody>
          <a:bodyPr/>
          <a:lstStyle/>
          <a:p>
            <a:r>
              <a:rPr lang="en-US" altLang="en-US"/>
              <a:t>An informal specification: </a:t>
            </a:r>
            <a:r>
              <a:rPr lang="en-US" altLang="en-US" sz="3200"/>
              <a:t>cgi_decode </a:t>
            </a:r>
          </a:p>
        </p:txBody>
      </p:sp>
      <p:sp>
        <p:nvSpPr>
          <p:cNvPr id="372739" name="Rectangle 3">
            <a:extLst>
              <a:ext uri="{FF2B5EF4-FFF2-40B4-BE49-F238E27FC236}">
                <a16:creationId xmlns:a16="http://schemas.microsoft.com/office/drawing/2014/main" id="{8210429A-722A-301A-7A55-CF90957BBA54}"/>
              </a:ext>
            </a:extLst>
          </p:cNvPr>
          <p:cNvSpPr>
            <a:spLocks noGrp="1" noChangeArrowheads="1"/>
          </p:cNvSpPr>
          <p:nvPr>
            <p:ph idx="1"/>
          </p:nvPr>
        </p:nvSpPr>
        <p:spPr/>
        <p:txBody>
          <a:bodyPr/>
          <a:lstStyle/>
          <a:p>
            <a:r>
              <a:rPr lang="en-US" altLang="en-US" sz="2400" dirty="0"/>
              <a:t>Function </a:t>
            </a:r>
            <a:r>
              <a:rPr lang="en-US" altLang="en-US" sz="2400" i="1" dirty="0" err="1"/>
              <a:t>cgi_decode</a:t>
            </a:r>
            <a:r>
              <a:rPr lang="en-US" altLang="en-US" sz="2400" dirty="0"/>
              <a:t> translates a </a:t>
            </a:r>
            <a:r>
              <a:rPr lang="en-US" altLang="en-US" sz="2400" dirty="0" err="1"/>
              <a:t>cgi</a:t>
            </a:r>
            <a:r>
              <a:rPr lang="en-US" altLang="en-US" sz="2400" dirty="0"/>
              <a:t>-encoded string to a plain ASCII string, reversing the encoding applied by the common gateway interface (CGI) of most web servers</a:t>
            </a:r>
          </a:p>
          <a:p>
            <a:r>
              <a:rPr lang="en-US" altLang="en-US" sz="2400" dirty="0"/>
              <a:t>CGI translates </a:t>
            </a:r>
            <a:r>
              <a:rPr lang="en-US" altLang="en-US" sz="2400" dirty="0">
                <a:solidFill>
                  <a:srgbClr val="000080"/>
                </a:solidFill>
                <a:latin typeface="Tahoma" panose="020B0604030504040204" pitchFamily="34" charset="0"/>
              </a:rPr>
              <a:t>spaces</a:t>
            </a:r>
            <a:r>
              <a:rPr lang="en-US" altLang="en-US" sz="2400" dirty="0"/>
              <a:t> to </a:t>
            </a:r>
            <a:r>
              <a:rPr lang="en-US" altLang="en-US" sz="2400" dirty="0">
                <a:solidFill>
                  <a:srgbClr val="000080"/>
                </a:solidFill>
                <a:latin typeface="Tahoma" panose="020B0604030504040204" pitchFamily="34" charset="0"/>
              </a:rPr>
              <a:t>+</a:t>
            </a:r>
            <a:r>
              <a:rPr lang="en-US" altLang="en-US" sz="2400" dirty="0"/>
              <a:t>, and translates most other </a:t>
            </a:r>
            <a:r>
              <a:rPr lang="en-US" altLang="en-US" sz="2400" dirty="0">
                <a:solidFill>
                  <a:srgbClr val="000080"/>
                </a:solidFill>
                <a:latin typeface="Tahoma" panose="020B0604030504040204" pitchFamily="34" charset="0"/>
              </a:rPr>
              <a:t>non-alphanumeric</a:t>
            </a:r>
            <a:r>
              <a:rPr lang="en-US" altLang="en-US" sz="2400" dirty="0"/>
              <a:t> characters to </a:t>
            </a:r>
            <a:r>
              <a:rPr lang="en-US" altLang="en-US" sz="2400" dirty="0">
                <a:solidFill>
                  <a:srgbClr val="000080"/>
                </a:solidFill>
                <a:latin typeface="Tahoma" panose="020B0604030504040204" pitchFamily="34" charset="0"/>
              </a:rPr>
              <a:t>hexadecimal escape</a:t>
            </a:r>
            <a:r>
              <a:rPr lang="en-US" altLang="en-US" sz="2400" dirty="0"/>
              <a:t> sequences</a:t>
            </a:r>
          </a:p>
          <a:p>
            <a:r>
              <a:rPr lang="en-US" altLang="en-US" sz="2400" dirty="0" err="1"/>
              <a:t>cgi_decode</a:t>
            </a:r>
            <a:r>
              <a:rPr lang="en-US" altLang="en-US" sz="2400" dirty="0"/>
              <a:t> maps </a:t>
            </a:r>
            <a:r>
              <a:rPr lang="en-US" altLang="en-US" sz="2400" dirty="0">
                <a:solidFill>
                  <a:srgbClr val="000080"/>
                </a:solidFill>
                <a:latin typeface="Tahoma" panose="020B0604030504040204" pitchFamily="34" charset="0"/>
              </a:rPr>
              <a:t>+</a:t>
            </a:r>
            <a:r>
              <a:rPr lang="en-US" altLang="en-US" sz="2400" dirty="0"/>
              <a:t> to </a:t>
            </a:r>
            <a:r>
              <a:rPr lang="en-US" altLang="en-US" sz="2400" dirty="0">
                <a:solidFill>
                  <a:srgbClr val="000080"/>
                </a:solidFill>
                <a:latin typeface="Tahoma" panose="020B0604030504040204" pitchFamily="34" charset="0"/>
              </a:rPr>
              <a:t>spaces</a:t>
            </a:r>
            <a:r>
              <a:rPr lang="en-US" altLang="en-US" sz="2400" dirty="0"/>
              <a:t>, </a:t>
            </a:r>
            <a:r>
              <a:rPr lang="en-US" altLang="en-US" sz="2400" dirty="0">
                <a:solidFill>
                  <a:srgbClr val="000080"/>
                </a:solidFill>
                <a:latin typeface="Tahoma" panose="020B0604030504040204" pitchFamily="34" charset="0"/>
              </a:rPr>
              <a:t>%</a:t>
            </a:r>
            <a:r>
              <a:rPr lang="en-US" altLang="en-US" sz="2400" dirty="0" err="1">
                <a:solidFill>
                  <a:srgbClr val="000080"/>
                </a:solidFill>
                <a:latin typeface="Tahoma" panose="020B0604030504040204" pitchFamily="34" charset="0"/>
              </a:rPr>
              <a:t>xy</a:t>
            </a:r>
            <a:r>
              <a:rPr lang="en-US" altLang="en-US" sz="2400" dirty="0"/>
              <a:t> (where </a:t>
            </a:r>
            <a:r>
              <a:rPr lang="en-US" altLang="en-US" sz="2400" dirty="0">
                <a:solidFill>
                  <a:srgbClr val="000080"/>
                </a:solidFill>
                <a:latin typeface="Tahoma" panose="020B0604030504040204" pitchFamily="34" charset="0"/>
              </a:rPr>
              <a:t>x</a:t>
            </a:r>
            <a:r>
              <a:rPr lang="en-US" altLang="en-US" sz="2400" dirty="0"/>
              <a:t> and </a:t>
            </a:r>
            <a:r>
              <a:rPr lang="en-US" altLang="en-US" sz="2400" dirty="0">
                <a:solidFill>
                  <a:srgbClr val="000080"/>
                </a:solidFill>
                <a:latin typeface="Tahoma" panose="020B0604030504040204" pitchFamily="34" charset="0"/>
              </a:rPr>
              <a:t>y</a:t>
            </a:r>
            <a:r>
              <a:rPr lang="en-US" altLang="en-US" sz="2400" dirty="0"/>
              <a:t> are hexadecimal digits) to the corresponding ASCII character, and other alphanumeric characters to themselves</a:t>
            </a:r>
          </a:p>
        </p:txBody>
      </p:sp>
      <p:sp>
        <p:nvSpPr>
          <p:cNvPr id="4" name="Date Placeholder 3">
            <a:extLst>
              <a:ext uri="{FF2B5EF4-FFF2-40B4-BE49-F238E27FC236}">
                <a16:creationId xmlns:a16="http://schemas.microsoft.com/office/drawing/2014/main" id="{08C6BC10-8D4A-E879-1055-844254036CC5}"/>
              </a:ext>
            </a:extLst>
          </p:cNvPr>
          <p:cNvSpPr>
            <a:spLocks noGrp="1"/>
          </p:cNvSpPr>
          <p:nvPr>
            <p:ph type="dt" sz="half" idx="10"/>
          </p:nvPr>
        </p:nvSpPr>
        <p:spPr/>
        <p:txBody>
          <a:bodyPr/>
          <a:lstStyle/>
          <a:p>
            <a:fld id="{6DCC9243-CF63-194E-A7EB-B31D05988573}" type="datetime1">
              <a:rPr lang="en-GB" smtClean="0"/>
              <a:t>23/10/2022</a:t>
            </a:fld>
            <a:endParaRPr lang="en-US" dirty="0"/>
          </a:p>
        </p:txBody>
      </p:sp>
      <p:sp>
        <p:nvSpPr>
          <p:cNvPr id="2" name="Footer Placeholder 3">
            <a:extLst>
              <a:ext uri="{FF2B5EF4-FFF2-40B4-BE49-F238E27FC236}">
                <a16:creationId xmlns:a16="http://schemas.microsoft.com/office/drawing/2014/main" id="{DEB2F438-621C-1A71-6C01-0E1DF823DC20}"/>
              </a:ext>
            </a:extLst>
          </p:cNvPr>
          <p:cNvSpPr>
            <a:spLocks noGrp="1"/>
          </p:cNvSpPr>
          <p:nvPr>
            <p:ph type="ftr" sz="quarter" idx="11"/>
          </p:nvPr>
        </p:nvSpPr>
        <p:spPr/>
        <p:txBody>
          <a:bodyPr/>
          <a:lstStyle/>
          <a:p>
            <a:r>
              <a:rPr lang="en-US" altLang="en-US"/>
              <a:t>Updated Stuart Anderson from (c) 2007 Mauro Pezzè &amp; Michal Young</a:t>
            </a:r>
          </a:p>
        </p:txBody>
      </p:sp>
      <p:sp>
        <p:nvSpPr>
          <p:cNvPr id="3" name="Slide Number Placeholder 4">
            <a:extLst>
              <a:ext uri="{FF2B5EF4-FFF2-40B4-BE49-F238E27FC236}">
                <a16:creationId xmlns:a16="http://schemas.microsoft.com/office/drawing/2014/main" id="{3EC7E3D0-4ABD-2266-F66A-6B86AFF248FC}"/>
              </a:ext>
            </a:extLst>
          </p:cNvPr>
          <p:cNvSpPr>
            <a:spLocks noGrp="1"/>
          </p:cNvSpPr>
          <p:nvPr>
            <p:ph type="sldNum" sz="quarter" idx="12"/>
          </p:nvPr>
        </p:nvSpPr>
        <p:spPr/>
        <p:txBody>
          <a:bodyPr/>
          <a:lstStyle/>
          <a:p>
            <a:r>
              <a:rPr lang="en-US" altLang="en-US"/>
              <a:t> Ch 11, slide </a:t>
            </a:r>
            <a:fld id="{794415A7-D1B6-E94D-B17F-77721A93008D}" type="slidenum">
              <a:rPr lang="en-US" altLang="en-US"/>
              <a:pPr/>
              <a:t>33</a:t>
            </a:fld>
            <a:endParaRPr lang="en-US" altLang="en-US"/>
          </a:p>
        </p:txBody>
      </p:sp>
    </p:spTree>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3762" name="Rectangle 2">
            <a:extLst>
              <a:ext uri="{FF2B5EF4-FFF2-40B4-BE49-F238E27FC236}">
                <a16:creationId xmlns:a16="http://schemas.microsoft.com/office/drawing/2014/main" id="{0970E19E-48DC-3C75-F8AC-3B75510177F2}"/>
              </a:ext>
            </a:extLst>
          </p:cNvPr>
          <p:cNvSpPr>
            <a:spLocks noGrp="1" noChangeArrowheads="1"/>
          </p:cNvSpPr>
          <p:nvPr>
            <p:ph type="title"/>
          </p:nvPr>
        </p:nvSpPr>
        <p:spPr/>
        <p:txBody>
          <a:bodyPr/>
          <a:lstStyle/>
          <a:p>
            <a:r>
              <a:rPr lang="en-US" altLang="en-US"/>
              <a:t>An informal specification: </a:t>
            </a:r>
            <a:r>
              <a:rPr lang="en-US" altLang="en-US" sz="3200"/>
              <a:t>input/output</a:t>
            </a:r>
          </a:p>
        </p:txBody>
      </p:sp>
      <p:sp>
        <p:nvSpPr>
          <p:cNvPr id="373763" name="Rectangle 3">
            <a:extLst>
              <a:ext uri="{FF2B5EF4-FFF2-40B4-BE49-F238E27FC236}">
                <a16:creationId xmlns:a16="http://schemas.microsoft.com/office/drawing/2014/main" id="{CE83B7AB-C323-B9DC-A05E-C23AC71587D7}"/>
              </a:ext>
            </a:extLst>
          </p:cNvPr>
          <p:cNvSpPr>
            <a:spLocks noGrp="1" noChangeArrowheads="1"/>
          </p:cNvSpPr>
          <p:nvPr>
            <p:ph idx="1"/>
          </p:nvPr>
        </p:nvSpPr>
        <p:spPr/>
        <p:txBody>
          <a:bodyPr>
            <a:normAutofit lnSpcReduction="10000"/>
          </a:bodyPr>
          <a:lstStyle/>
          <a:p>
            <a:pPr>
              <a:lnSpc>
                <a:spcPct val="80000"/>
              </a:lnSpc>
              <a:buFontTx/>
              <a:buNone/>
            </a:pPr>
            <a:r>
              <a:rPr lang="en-US" altLang="en-US" sz="1800" dirty="0">
                <a:solidFill>
                  <a:srgbClr val="000080"/>
                </a:solidFill>
                <a:latin typeface="Tahoma" panose="020B0604030504040204" pitchFamily="34" charset="0"/>
              </a:rPr>
              <a:t>[INPUT]</a:t>
            </a:r>
            <a:r>
              <a:rPr lang="en-US" altLang="en-US" sz="1600" dirty="0"/>
              <a:t> </a:t>
            </a:r>
            <a:r>
              <a:rPr lang="en-US" altLang="en-US" sz="1600" dirty="0">
                <a:solidFill>
                  <a:srgbClr val="000080"/>
                </a:solidFill>
                <a:latin typeface="Tahoma" panose="020B0604030504040204" pitchFamily="34" charset="0"/>
              </a:rPr>
              <a:t>encoded</a:t>
            </a:r>
            <a:r>
              <a:rPr lang="en-US" altLang="en-US" sz="2000" dirty="0">
                <a:solidFill>
                  <a:srgbClr val="000080"/>
                </a:solidFill>
                <a:latin typeface="Tahoma" panose="020B0604030504040204" pitchFamily="34" charset="0"/>
              </a:rPr>
              <a:t>:</a:t>
            </a:r>
            <a:r>
              <a:rPr lang="en-US" altLang="en-US" sz="2000" dirty="0"/>
              <a:t> string of characters (the input CGI sequence)</a:t>
            </a:r>
          </a:p>
          <a:p>
            <a:pPr>
              <a:lnSpc>
                <a:spcPct val="80000"/>
              </a:lnSpc>
              <a:buFontTx/>
              <a:buNone/>
            </a:pPr>
            <a:r>
              <a:rPr lang="en-US" altLang="en-US" sz="2000" dirty="0"/>
              <a:t>	can contain:</a:t>
            </a:r>
          </a:p>
          <a:p>
            <a:pPr lvl="1">
              <a:lnSpc>
                <a:spcPct val="80000"/>
              </a:lnSpc>
            </a:pPr>
            <a:r>
              <a:rPr lang="en-US" altLang="en-US" sz="2000" dirty="0"/>
              <a:t>alphanumeric characters</a:t>
            </a:r>
          </a:p>
          <a:p>
            <a:pPr lvl="1">
              <a:lnSpc>
                <a:spcPct val="80000"/>
              </a:lnSpc>
            </a:pPr>
            <a:r>
              <a:rPr lang="en-US" altLang="en-US" sz="2000" dirty="0"/>
              <a:t>the character </a:t>
            </a:r>
            <a:r>
              <a:rPr lang="en-US" altLang="en-US" sz="2000" dirty="0">
                <a:solidFill>
                  <a:srgbClr val="000080"/>
                </a:solidFill>
                <a:latin typeface="Tahoma" panose="020B0604030504040204" pitchFamily="34" charset="0"/>
              </a:rPr>
              <a:t>+</a:t>
            </a:r>
            <a:endParaRPr lang="en-US" altLang="en-US" sz="2000" dirty="0"/>
          </a:p>
          <a:p>
            <a:pPr lvl="1">
              <a:lnSpc>
                <a:spcPct val="80000"/>
              </a:lnSpc>
            </a:pPr>
            <a:r>
              <a:rPr lang="en-US" altLang="en-US" sz="2000" dirty="0"/>
              <a:t>the substring </a:t>
            </a:r>
            <a:r>
              <a:rPr lang="en-US" altLang="en-US" sz="2000" dirty="0">
                <a:solidFill>
                  <a:srgbClr val="000080"/>
                </a:solidFill>
                <a:latin typeface="Tahoma" panose="020B0604030504040204" pitchFamily="34" charset="0"/>
              </a:rPr>
              <a:t>%</a:t>
            </a:r>
            <a:r>
              <a:rPr lang="en-US" altLang="en-US" sz="2000" dirty="0" err="1">
                <a:solidFill>
                  <a:srgbClr val="000080"/>
                </a:solidFill>
                <a:latin typeface="Tahoma" panose="020B0604030504040204" pitchFamily="34" charset="0"/>
              </a:rPr>
              <a:t>xy</a:t>
            </a:r>
            <a:r>
              <a:rPr lang="en-US" altLang="en-US" sz="2000" dirty="0"/>
              <a:t>, where x and y are hexadecimal digits</a:t>
            </a:r>
          </a:p>
          <a:p>
            <a:pPr lvl="1">
              <a:lnSpc>
                <a:spcPct val="80000"/>
              </a:lnSpc>
              <a:buFontTx/>
              <a:buNone/>
            </a:pPr>
            <a:r>
              <a:rPr lang="en-US" altLang="en-US" sz="2000" dirty="0"/>
              <a:t>is terminated by a null character  </a:t>
            </a:r>
          </a:p>
          <a:p>
            <a:pPr>
              <a:lnSpc>
                <a:spcPct val="80000"/>
              </a:lnSpc>
              <a:buFontTx/>
              <a:buNone/>
            </a:pPr>
            <a:r>
              <a:rPr lang="en-US" altLang="en-US" sz="1800" dirty="0">
                <a:solidFill>
                  <a:srgbClr val="000080"/>
                </a:solidFill>
                <a:latin typeface="Tahoma" panose="020B0604030504040204" pitchFamily="34" charset="0"/>
              </a:rPr>
              <a:t>[OUTPUT]</a:t>
            </a:r>
            <a:r>
              <a:rPr lang="en-US" altLang="en-US" sz="1600" dirty="0"/>
              <a:t> </a:t>
            </a:r>
            <a:r>
              <a:rPr lang="en-US" altLang="en-US" sz="1600" dirty="0">
                <a:solidFill>
                  <a:srgbClr val="000080"/>
                </a:solidFill>
                <a:latin typeface="Tahoma" panose="020B0604030504040204" pitchFamily="34" charset="0"/>
              </a:rPr>
              <a:t>decoded</a:t>
            </a:r>
            <a:r>
              <a:rPr lang="en-US" altLang="en-US" sz="2000" dirty="0">
                <a:solidFill>
                  <a:srgbClr val="000080"/>
                </a:solidFill>
                <a:latin typeface="Tahoma" panose="020B0604030504040204" pitchFamily="34" charset="0"/>
              </a:rPr>
              <a:t>:</a:t>
            </a:r>
            <a:r>
              <a:rPr lang="en-US" altLang="en-US" sz="2000" dirty="0"/>
              <a:t> string of characters (the plain ASCII characters corresponding to the input CGI sequence)</a:t>
            </a:r>
          </a:p>
          <a:p>
            <a:pPr lvl="1">
              <a:lnSpc>
                <a:spcPct val="80000"/>
              </a:lnSpc>
            </a:pPr>
            <a:r>
              <a:rPr lang="en-US" altLang="en-US" sz="2000" dirty="0"/>
              <a:t>alphanumeric characters copied into output (in corresponding positions)</a:t>
            </a:r>
          </a:p>
          <a:p>
            <a:pPr lvl="1">
              <a:lnSpc>
                <a:spcPct val="80000"/>
              </a:lnSpc>
            </a:pPr>
            <a:r>
              <a:rPr lang="en-US" altLang="en-US" sz="2000" dirty="0"/>
              <a:t>blank for each </a:t>
            </a:r>
            <a:r>
              <a:rPr lang="en-US" altLang="en-US" sz="2000" dirty="0">
                <a:solidFill>
                  <a:srgbClr val="000080"/>
                </a:solidFill>
                <a:latin typeface="Tahoma" panose="020B0604030504040204" pitchFamily="34" charset="0"/>
              </a:rPr>
              <a:t>+ </a:t>
            </a:r>
            <a:r>
              <a:rPr lang="en-US" altLang="en-US" sz="2000" dirty="0"/>
              <a:t>character in the input</a:t>
            </a:r>
          </a:p>
          <a:p>
            <a:pPr lvl="1">
              <a:lnSpc>
                <a:spcPct val="80000"/>
              </a:lnSpc>
            </a:pPr>
            <a:r>
              <a:rPr lang="en-US" altLang="en-US" sz="2000" dirty="0"/>
              <a:t>single ASCII character with value </a:t>
            </a:r>
            <a:r>
              <a:rPr lang="en-US" altLang="en-US" sz="2000" dirty="0" err="1">
                <a:solidFill>
                  <a:srgbClr val="000080"/>
                </a:solidFill>
                <a:latin typeface="Tahoma" panose="020B0604030504040204" pitchFamily="34" charset="0"/>
              </a:rPr>
              <a:t>xy</a:t>
            </a:r>
            <a:r>
              <a:rPr lang="en-US" altLang="en-US" sz="2000" dirty="0"/>
              <a:t> for each substring </a:t>
            </a:r>
            <a:r>
              <a:rPr lang="en-US" altLang="en-US" sz="2000" dirty="0">
                <a:solidFill>
                  <a:srgbClr val="000080"/>
                </a:solidFill>
                <a:latin typeface="Tahoma" panose="020B0604030504040204" pitchFamily="34" charset="0"/>
              </a:rPr>
              <a:t>%</a:t>
            </a:r>
            <a:r>
              <a:rPr lang="en-US" altLang="en-US" sz="2000" dirty="0" err="1">
                <a:solidFill>
                  <a:srgbClr val="000080"/>
                </a:solidFill>
                <a:latin typeface="Tahoma" panose="020B0604030504040204" pitchFamily="34" charset="0"/>
              </a:rPr>
              <a:t>xy</a:t>
            </a:r>
            <a:endParaRPr lang="en-US" altLang="en-US" sz="2000" dirty="0">
              <a:solidFill>
                <a:srgbClr val="000080"/>
              </a:solidFill>
              <a:latin typeface="Tahoma" panose="020B0604030504040204" pitchFamily="34" charset="0"/>
            </a:endParaRPr>
          </a:p>
          <a:p>
            <a:pPr>
              <a:lnSpc>
                <a:spcPct val="80000"/>
              </a:lnSpc>
              <a:buFontTx/>
              <a:buNone/>
            </a:pPr>
            <a:r>
              <a:rPr lang="en-US" altLang="en-US" sz="1800" dirty="0">
                <a:solidFill>
                  <a:srgbClr val="000080"/>
                </a:solidFill>
                <a:latin typeface="Tahoma" panose="020B0604030504040204" pitchFamily="34" charset="0"/>
              </a:rPr>
              <a:t>[OUTPUT]</a:t>
            </a:r>
            <a:r>
              <a:rPr lang="en-US" altLang="en-US" sz="1600" dirty="0"/>
              <a:t> </a:t>
            </a:r>
            <a:r>
              <a:rPr lang="en-US" altLang="en-US" sz="1600" dirty="0">
                <a:solidFill>
                  <a:srgbClr val="000080"/>
                </a:solidFill>
                <a:latin typeface="Tahoma" panose="020B0604030504040204" pitchFamily="34" charset="0"/>
              </a:rPr>
              <a:t>return</a:t>
            </a:r>
            <a:r>
              <a:rPr lang="en-US" altLang="en-US" sz="1600" dirty="0"/>
              <a:t> </a:t>
            </a:r>
            <a:r>
              <a:rPr lang="en-US" altLang="en-US" sz="1600" dirty="0">
                <a:solidFill>
                  <a:srgbClr val="000080"/>
                </a:solidFill>
                <a:latin typeface="Tahoma" panose="020B0604030504040204" pitchFamily="34" charset="0"/>
              </a:rPr>
              <a:t>value:</a:t>
            </a:r>
            <a:r>
              <a:rPr lang="en-US" altLang="en-US" sz="1600" dirty="0"/>
              <a:t> </a:t>
            </a:r>
            <a:r>
              <a:rPr lang="en-US" altLang="en-US" sz="2000" dirty="0" err="1"/>
              <a:t>cgi_decode</a:t>
            </a:r>
            <a:r>
              <a:rPr lang="en-US" altLang="en-US" sz="2000" dirty="0"/>
              <a:t> returns</a:t>
            </a:r>
          </a:p>
          <a:p>
            <a:pPr lvl="1">
              <a:lnSpc>
                <a:spcPct val="80000"/>
              </a:lnSpc>
            </a:pPr>
            <a:r>
              <a:rPr lang="en-US" altLang="en-US" sz="2000" dirty="0"/>
              <a:t>0 for success </a:t>
            </a:r>
          </a:p>
          <a:p>
            <a:pPr lvl="1">
              <a:lnSpc>
                <a:spcPct val="80000"/>
              </a:lnSpc>
            </a:pPr>
            <a:r>
              <a:rPr lang="en-US" altLang="en-US" sz="2000" dirty="0"/>
              <a:t>1 if the input is malformed</a:t>
            </a:r>
          </a:p>
        </p:txBody>
      </p:sp>
      <p:sp>
        <p:nvSpPr>
          <p:cNvPr id="2" name="Footer Placeholder 3">
            <a:extLst>
              <a:ext uri="{FF2B5EF4-FFF2-40B4-BE49-F238E27FC236}">
                <a16:creationId xmlns:a16="http://schemas.microsoft.com/office/drawing/2014/main" id="{B51EDD80-CFB4-4E8B-C2C5-B62C866922E7}"/>
              </a:ext>
            </a:extLst>
          </p:cNvPr>
          <p:cNvSpPr>
            <a:spLocks noGrp="1"/>
          </p:cNvSpPr>
          <p:nvPr>
            <p:ph type="ftr" sz="quarter" idx="11"/>
          </p:nvPr>
        </p:nvSpPr>
        <p:spPr/>
        <p:txBody>
          <a:bodyPr/>
          <a:lstStyle/>
          <a:p>
            <a:r>
              <a:rPr lang="en-US" altLang="en-US"/>
              <a:t>Updated Stuart Anderson from (c) 2007 Mauro Pezzè &amp; Michal Young</a:t>
            </a:r>
          </a:p>
        </p:txBody>
      </p:sp>
      <p:sp>
        <p:nvSpPr>
          <p:cNvPr id="3" name="Slide Number Placeholder 4">
            <a:extLst>
              <a:ext uri="{FF2B5EF4-FFF2-40B4-BE49-F238E27FC236}">
                <a16:creationId xmlns:a16="http://schemas.microsoft.com/office/drawing/2014/main" id="{89F5248D-4237-EFE6-20B5-DEB42C73F84A}"/>
              </a:ext>
            </a:extLst>
          </p:cNvPr>
          <p:cNvSpPr>
            <a:spLocks noGrp="1"/>
          </p:cNvSpPr>
          <p:nvPr>
            <p:ph type="sldNum" sz="quarter" idx="12"/>
          </p:nvPr>
        </p:nvSpPr>
        <p:spPr/>
        <p:txBody>
          <a:bodyPr/>
          <a:lstStyle/>
          <a:p>
            <a:r>
              <a:rPr lang="en-US" altLang="en-US"/>
              <a:t> Ch 11, slide </a:t>
            </a:r>
            <a:fld id="{1165D059-73C8-3E4F-A9C4-4773D7F19B0F}" type="slidenum">
              <a:rPr lang="en-US" altLang="en-US"/>
              <a:pPr/>
              <a:t>34</a:t>
            </a:fld>
            <a:endParaRPr lang="en-US" altLang="en-US"/>
          </a:p>
        </p:txBody>
      </p:sp>
      <p:sp>
        <p:nvSpPr>
          <p:cNvPr id="4" name="Date Placeholder 3">
            <a:extLst>
              <a:ext uri="{FF2B5EF4-FFF2-40B4-BE49-F238E27FC236}">
                <a16:creationId xmlns:a16="http://schemas.microsoft.com/office/drawing/2014/main" id="{FFAC1F87-4639-B366-0736-098244B74EFF}"/>
              </a:ext>
            </a:extLst>
          </p:cNvPr>
          <p:cNvSpPr>
            <a:spLocks noGrp="1"/>
          </p:cNvSpPr>
          <p:nvPr>
            <p:ph type="dt" sz="half" idx="10"/>
          </p:nvPr>
        </p:nvSpPr>
        <p:spPr/>
        <p:txBody>
          <a:bodyPr/>
          <a:lstStyle/>
          <a:p>
            <a:fld id="{36D3C4FE-9CF0-DF4F-A653-969798BBC37F}" type="datetime1">
              <a:rPr lang="en-GB" smtClean="0"/>
              <a:t>23/10/2022</a:t>
            </a:fld>
            <a:endParaRPr lang="en-US" dirty="0"/>
          </a:p>
        </p:txBody>
      </p:sp>
    </p:spTree>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4786" name="Rectangle 2">
            <a:extLst>
              <a:ext uri="{FF2B5EF4-FFF2-40B4-BE49-F238E27FC236}">
                <a16:creationId xmlns:a16="http://schemas.microsoft.com/office/drawing/2014/main" id="{8FD7584C-E141-781F-A8F1-7F2E7C823F32}"/>
              </a:ext>
            </a:extLst>
          </p:cNvPr>
          <p:cNvSpPr>
            <a:spLocks noGrp="1" noChangeArrowheads="1"/>
          </p:cNvSpPr>
          <p:nvPr>
            <p:ph type="title"/>
          </p:nvPr>
        </p:nvSpPr>
        <p:spPr/>
        <p:txBody>
          <a:bodyPr/>
          <a:lstStyle/>
          <a:p>
            <a:r>
              <a:rPr lang="en-US" altLang="en-US"/>
              <a:t>Step 1: Identify simple elements</a:t>
            </a:r>
          </a:p>
        </p:txBody>
      </p:sp>
      <p:sp>
        <p:nvSpPr>
          <p:cNvPr id="374787" name="Rectangle 3">
            <a:extLst>
              <a:ext uri="{FF2B5EF4-FFF2-40B4-BE49-F238E27FC236}">
                <a16:creationId xmlns:a16="http://schemas.microsoft.com/office/drawing/2014/main" id="{970674BA-E4DF-0B41-5C22-1DBF03156945}"/>
              </a:ext>
            </a:extLst>
          </p:cNvPr>
          <p:cNvSpPr>
            <a:spLocks noGrp="1" noChangeArrowheads="1"/>
          </p:cNvSpPr>
          <p:nvPr>
            <p:ph idx="1"/>
          </p:nvPr>
        </p:nvSpPr>
        <p:spPr/>
        <p:txBody>
          <a:bodyPr/>
          <a:lstStyle/>
          <a:p>
            <a:pPr>
              <a:buFontTx/>
              <a:buNone/>
            </a:pPr>
            <a:r>
              <a:rPr lang="en-US" altLang="en-US">
                <a:solidFill>
                  <a:srgbClr val="000080"/>
                </a:solidFill>
                <a:latin typeface="Tahoma" panose="020B0604030504040204" pitchFamily="34" charset="0"/>
              </a:rPr>
              <a:t>Pre-conditions</a:t>
            </a:r>
            <a:r>
              <a:rPr lang="en-US" altLang="en-US"/>
              <a:t>: conditions on inputs that must be true before the execution</a:t>
            </a:r>
          </a:p>
          <a:p>
            <a:pPr lvl="1"/>
            <a:r>
              <a:rPr lang="en-US" altLang="en-US"/>
              <a:t>validated preconditions: checked by the system</a:t>
            </a:r>
          </a:p>
          <a:p>
            <a:pPr lvl="1"/>
            <a:r>
              <a:rPr lang="en-US" altLang="en-US"/>
              <a:t>assumed preconditions: assumed by the system</a:t>
            </a:r>
          </a:p>
          <a:p>
            <a:pPr>
              <a:buFontTx/>
              <a:buNone/>
            </a:pPr>
            <a:r>
              <a:rPr lang="en-US" altLang="en-US">
                <a:solidFill>
                  <a:srgbClr val="000080"/>
                </a:solidFill>
                <a:latin typeface="Tahoma" panose="020B0604030504040204" pitchFamily="34" charset="0"/>
              </a:rPr>
              <a:t>Post-conditions</a:t>
            </a:r>
            <a:r>
              <a:rPr lang="en-US" altLang="en-US"/>
              <a:t>: results of the execution</a:t>
            </a:r>
          </a:p>
          <a:p>
            <a:pPr>
              <a:buFontTx/>
              <a:buNone/>
            </a:pPr>
            <a:r>
              <a:rPr lang="en-US" altLang="en-US">
                <a:solidFill>
                  <a:srgbClr val="000080"/>
                </a:solidFill>
                <a:latin typeface="Tahoma" panose="020B0604030504040204" pitchFamily="34" charset="0"/>
              </a:rPr>
              <a:t>Variables</a:t>
            </a:r>
            <a:r>
              <a:rPr lang="en-US" altLang="en-US"/>
              <a:t>: elements used for the computation</a:t>
            </a:r>
          </a:p>
          <a:p>
            <a:pPr>
              <a:buFontTx/>
              <a:buNone/>
            </a:pPr>
            <a:r>
              <a:rPr lang="en-US" altLang="en-US">
                <a:solidFill>
                  <a:srgbClr val="000080"/>
                </a:solidFill>
                <a:latin typeface="Tahoma" panose="020B0604030504040204" pitchFamily="34" charset="0"/>
              </a:rPr>
              <a:t>Operations</a:t>
            </a:r>
            <a:r>
              <a:rPr lang="en-US" altLang="en-US"/>
              <a:t>: main operations on variables and inputs</a:t>
            </a:r>
          </a:p>
          <a:p>
            <a:pPr>
              <a:buFontTx/>
              <a:buNone/>
            </a:pPr>
            <a:r>
              <a:rPr lang="en-US" altLang="en-US">
                <a:solidFill>
                  <a:srgbClr val="000080"/>
                </a:solidFill>
                <a:latin typeface="Tahoma" panose="020B0604030504040204" pitchFamily="34" charset="0"/>
              </a:rPr>
              <a:t>Definitions</a:t>
            </a:r>
            <a:r>
              <a:rPr lang="en-US" altLang="en-US"/>
              <a:t>: abbreviations</a:t>
            </a:r>
          </a:p>
        </p:txBody>
      </p:sp>
      <p:sp>
        <p:nvSpPr>
          <p:cNvPr id="4" name="Date Placeholder 3">
            <a:extLst>
              <a:ext uri="{FF2B5EF4-FFF2-40B4-BE49-F238E27FC236}">
                <a16:creationId xmlns:a16="http://schemas.microsoft.com/office/drawing/2014/main" id="{BAC74EF2-9B7B-C2D0-4791-516F996CFAB9}"/>
              </a:ext>
            </a:extLst>
          </p:cNvPr>
          <p:cNvSpPr>
            <a:spLocks noGrp="1"/>
          </p:cNvSpPr>
          <p:nvPr>
            <p:ph type="dt" sz="half" idx="10"/>
          </p:nvPr>
        </p:nvSpPr>
        <p:spPr/>
        <p:txBody>
          <a:bodyPr/>
          <a:lstStyle/>
          <a:p>
            <a:fld id="{252E1167-02E5-9B4B-BB77-4CFBE62EC198}" type="datetime1">
              <a:rPr lang="en-GB" smtClean="0"/>
              <a:t>23/10/2022</a:t>
            </a:fld>
            <a:endParaRPr lang="en-US" dirty="0"/>
          </a:p>
        </p:txBody>
      </p:sp>
      <p:sp>
        <p:nvSpPr>
          <p:cNvPr id="2" name="Footer Placeholder 3">
            <a:extLst>
              <a:ext uri="{FF2B5EF4-FFF2-40B4-BE49-F238E27FC236}">
                <a16:creationId xmlns:a16="http://schemas.microsoft.com/office/drawing/2014/main" id="{D9FD8487-70D9-6C73-E2C8-55CB5D0DA207}"/>
              </a:ext>
            </a:extLst>
          </p:cNvPr>
          <p:cNvSpPr>
            <a:spLocks noGrp="1"/>
          </p:cNvSpPr>
          <p:nvPr>
            <p:ph type="ftr" sz="quarter" idx="11"/>
          </p:nvPr>
        </p:nvSpPr>
        <p:spPr/>
        <p:txBody>
          <a:bodyPr/>
          <a:lstStyle/>
          <a:p>
            <a:r>
              <a:rPr lang="en-US" altLang="en-US"/>
              <a:t>Updated Stuart Anderson from (c) 2007 Mauro Pezzè &amp; Michal Young</a:t>
            </a:r>
          </a:p>
        </p:txBody>
      </p:sp>
      <p:sp>
        <p:nvSpPr>
          <p:cNvPr id="3" name="Slide Number Placeholder 4">
            <a:extLst>
              <a:ext uri="{FF2B5EF4-FFF2-40B4-BE49-F238E27FC236}">
                <a16:creationId xmlns:a16="http://schemas.microsoft.com/office/drawing/2014/main" id="{06627419-5B8B-E3D2-3725-CA4CC901B28B}"/>
              </a:ext>
            </a:extLst>
          </p:cNvPr>
          <p:cNvSpPr>
            <a:spLocks noGrp="1"/>
          </p:cNvSpPr>
          <p:nvPr>
            <p:ph type="sldNum" sz="quarter" idx="12"/>
          </p:nvPr>
        </p:nvSpPr>
        <p:spPr/>
        <p:txBody>
          <a:bodyPr/>
          <a:lstStyle/>
          <a:p>
            <a:r>
              <a:rPr lang="en-US" altLang="en-US"/>
              <a:t> Ch 11, slide </a:t>
            </a:r>
            <a:fld id="{29C4A1C2-08FD-2F43-841E-ACA46F2B0E70}" type="slidenum">
              <a:rPr lang="en-US" altLang="en-US"/>
              <a:pPr/>
              <a:t>35</a:t>
            </a:fld>
            <a:endParaRPr lang="en-US" altLang="en-US"/>
          </a:p>
        </p:txBody>
      </p:sp>
    </p:spTree>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5810" name="Rectangle 2">
            <a:extLst>
              <a:ext uri="{FF2B5EF4-FFF2-40B4-BE49-F238E27FC236}">
                <a16:creationId xmlns:a16="http://schemas.microsoft.com/office/drawing/2014/main" id="{4269DBDC-2F56-9146-50EC-D67ACECD84F1}"/>
              </a:ext>
            </a:extLst>
          </p:cNvPr>
          <p:cNvSpPr>
            <a:spLocks noGrp="1" noChangeArrowheads="1"/>
          </p:cNvSpPr>
          <p:nvPr>
            <p:ph type="title"/>
          </p:nvPr>
        </p:nvSpPr>
        <p:spPr/>
        <p:txBody>
          <a:bodyPr/>
          <a:lstStyle/>
          <a:p>
            <a:r>
              <a:rPr lang="en-US" altLang="en-US"/>
              <a:t>Step 1: cgi_decode (pre and post)</a:t>
            </a:r>
          </a:p>
        </p:txBody>
      </p:sp>
      <p:sp>
        <p:nvSpPr>
          <p:cNvPr id="375811" name="Rectangle 3">
            <a:extLst>
              <a:ext uri="{FF2B5EF4-FFF2-40B4-BE49-F238E27FC236}">
                <a16:creationId xmlns:a16="http://schemas.microsoft.com/office/drawing/2014/main" id="{719DDE45-7FD3-7FDB-E97E-6BCF159C66B6}"/>
              </a:ext>
            </a:extLst>
          </p:cNvPr>
          <p:cNvSpPr>
            <a:spLocks noGrp="1" noChangeArrowheads="1"/>
          </p:cNvSpPr>
          <p:nvPr>
            <p:ph idx="1"/>
          </p:nvPr>
        </p:nvSpPr>
        <p:spPr/>
        <p:txBody>
          <a:bodyPr/>
          <a:lstStyle/>
          <a:p>
            <a:pPr>
              <a:buFontTx/>
              <a:buNone/>
            </a:pPr>
            <a:r>
              <a:rPr lang="en-US" altLang="en-US" sz="2000">
                <a:solidFill>
                  <a:srgbClr val="000080"/>
                </a:solidFill>
                <a:latin typeface="Tahoma" panose="020B0604030504040204" pitchFamily="34" charset="0"/>
              </a:rPr>
              <a:t>PRE 1 (Assumed)</a:t>
            </a:r>
            <a:r>
              <a:rPr lang="en-US" altLang="en-US" sz="2000"/>
              <a:t> input string </a:t>
            </a:r>
            <a:r>
              <a:rPr lang="en-US" altLang="en-US" sz="2000">
                <a:solidFill>
                  <a:srgbClr val="000080"/>
                </a:solidFill>
                <a:latin typeface="Tahoma" panose="020B0604030504040204" pitchFamily="34" charset="0"/>
              </a:rPr>
              <a:t>encoded</a:t>
            </a:r>
            <a:r>
              <a:rPr lang="en-US" altLang="en-US" sz="2000"/>
              <a:t> null-terminated string of chars</a:t>
            </a:r>
          </a:p>
          <a:p>
            <a:pPr>
              <a:buFontTx/>
              <a:buNone/>
            </a:pPr>
            <a:r>
              <a:rPr lang="en-US" altLang="en-US" sz="2000">
                <a:solidFill>
                  <a:srgbClr val="000080"/>
                </a:solidFill>
                <a:latin typeface="Tahoma" panose="020B0604030504040204" pitchFamily="34" charset="0"/>
              </a:rPr>
              <a:t>PRE 2 (Validated)</a:t>
            </a:r>
            <a:r>
              <a:rPr lang="en-US" altLang="en-US" sz="2000"/>
              <a:t> input string </a:t>
            </a:r>
            <a:r>
              <a:rPr lang="en-US" altLang="en-US" sz="2000">
                <a:solidFill>
                  <a:srgbClr val="000080"/>
                </a:solidFill>
                <a:latin typeface="Tahoma" panose="020B0604030504040204" pitchFamily="34" charset="0"/>
              </a:rPr>
              <a:t>encoded</a:t>
            </a:r>
            <a:r>
              <a:rPr lang="en-US" altLang="en-US" sz="2000"/>
              <a:t> sequence of CGI items</a:t>
            </a:r>
          </a:p>
          <a:p>
            <a:pPr>
              <a:buFontTx/>
              <a:buNone/>
            </a:pPr>
            <a:r>
              <a:rPr lang="en-US" altLang="en-US" sz="2000">
                <a:solidFill>
                  <a:srgbClr val="000080"/>
                </a:solidFill>
                <a:latin typeface="Tahoma" panose="020B0604030504040204" pitchFamily="34" charset="0"/>
              </a:rPr>
              <a:t>POST 1</a:t>
            </a:r>
            <a:r>
              <a:rPr lang="en-US" altLang="en-US" sz="2000"/>
              <a:t> if </a:t>
            </a:r>
            <a:r>
              <a:rPr lang="en-US" altLang="en-US" sz="2000">
                <a:solidFill>
                  <a:srgbClr val="000080"/>
                </a:solidFill>
                <a:latin typeface="Tahoma" panose="020B0604030504040204" pitchFamily="34" charset="0"/>
              </a:rPr>
              <a:t>encoded</a:t>
            </a:r>
            <a:r>
              <a:rPr lang="en-US" altLang="en-US" sz="2000"/>
              <a:t> contains alphanumeric characters, they are copied to the output string</a:t>
            </a:r>
          </a:p>
          <a:p>
            <a:pPr>
              <a:buFontTx/>
              <a:buNone/>
            </a:pPr>
            <a:r>
              <a:rPr lang="en-US" altLang="en-US" sz="2000">
                <a:solidFill>
                  <a:srgbClr val="000080"/>
                </a:solidFill>
                <a:latin typeface="Tahoma" panose="020B0604030504040204" pitchFamily="34" charset="0"/>
              </a:rPr>
              <a:t>POST 2</a:t>
            </a:r>
            <a:r>
              <a:rPr lang="en-US" altLang="en-US" sz="2000"/>
              <a:t> if </a:t>
            </a:r>
            <a:r>
              <a:rPr lang="en-US" altLang="en-US" sz="2000">
                <a:solidFill>
                  <a:srgbClr val="000080"/>
                </a:solidFill>
                <a:latin typeface="Tahoma" panose="020B0604030504040204" pitchFamily="34" charset="0"/>
              </a:rPr>
              <a:t>encoded</a:t>
            </a:r>
            <a:r>
              <a:rPr lang="en-US" altLang="en-US" sz="2000"/>
              <a:t> contains characters </a:t>
            </a:r>
            <a:r>
              <a:rPr lang="en-US" altLang="en-US" sz="2000">
                <a:solidFill>
                  <a:srgbClr val="000080"/>
                </a:solidFill>
                <a:latin typeface="Tahoma" panose="020B0604030504040204" pitchFamily="34" charset="0"/>
              </a:rPr>
              <a:t>+</a:t>
            </a:r>
            <a:r>
              <a:rPr lang="en-US" altLang="en-US" sz="2000"/>
              <a:t>, they are replaced in the output string by ASCII SPACE characters </a:t>
            </a:r>
          </a:p>
          <a:p>
            <a:pPr>
              <a:buFontTx/>
              <a:buNone/>
            </a:pPr>
            <a:r>
              <a:rPr lang="en-US" altLang="en-US" sz="2000">
                <a:solidFill>
                  <a:srgbClr val="000080"/>
                </a:solidFill>
                <a:latin typeface="Tahoma" panose="020B0604030504040204" pitchFamily="34" charset="0"/>
              </a:rPr>
              <a:t>POST 3</a:t>
            </a:r>
            <a:r>
              <a:rPr lang="en-US" altLang="en-US" sz="2000"/>
              <a:t> if </a:t>
            </a:r>
            <a:r>
              <a:rPr lang="en-US" altLang="en-US" sz="2000">
                <a:solidFill>
                  <a:srgbClr val="000080"/>
                </a:solidFill>
                <a:latin typeface="Tahoma" panose="020B0604030504040204" pitchFamily="34" charset="0"/>
              </a:rPr>
              <a:t>encoded</a:t>
            </a:r>
            <a:r>
              <a:rPr lang="en-US" altLang="en-US" sz="2000"/>
              <a:t> contains CGI hexadecimals, they are replaced by the corresponding ASCII characters</a:t>
            </a:r>
          </a:p>
          <a:p>
            <a:pPr>
              <a:buFontTx/>
              <a:buNone/>
            </a:pPr>
            <a:r>
              <a:rPr lang="en-US" altLang="en-US" sz="2000">
                <a:solidFill>
                  <a:srgbClr val="000080"/>
                </a:solidFill>
                <a:latin typeface="Tahoma" panose="020B0604030504040204" pitchFamily="34" charset="0"/>
              </a:rPr>
              <a:t>POST 4</a:t>
            </a:r>
            <a:r>
              <a:rPr lang="en-US" altLang="en-US" sz="2000"/>
              <a:t> if </a:t>
            </a:r>
            <a:r>
              <a:rPr lang="en-US" altLang="en-US" sz="2000">
                <a:solidFill>
                  <a:srgbClr val="000080"/>
                </a:solidFill>
                <a:latin typeface="Tahoma" panose="020B0604030504040204" pitchFamily="34" charset="0"/>
              </a:rPr>
              <a:t>encoded</a:t>
            </a:r>
            <a:r>
              <a:rPr lang="en-US" altLang="en-US" sz="2000"/>
              <a:t> is processed correctly, it returns </a:t>
            </a:r>
            <a:r>
              <a:rPr lang="en-US" altLang="en-US" sz="2000">
                <a:solidFill>
                  <a:srgbClr val="000080"/>
                </a:solidFill>
                <a:latin typeface="Tahoma" panose="020B0604030504040204" pitchFamily="34" charset="0"/>
              </a:rPr>
              <a:t>0</a:t>
            </a:r>
          </a:p>
          <a:p>
            <a:pPr>
              <a:buFontTx/>
              <a:buNone/>
            </a:pPr>
            <a:r>
              <a:rPr lang="en-US" altLang="en-US" sz="2000">
                <a:solidFill>
                  <a:srgbClr val="000080"/>
                </a:solidFill>
                <a:latin typeface="Tahoma" panose="020B0604030504040204" pitchFamily="34" charset="0"/>
              </a:rPr>
              <a:t>POST 5</a:t>
            </a:r>
            <a:r>
              <a:rPr lang="en-US" altLang="en-US" sz="2000"/>
              <a:t> if </a:t>
            </a:r>
            <a:r>
              <a:rPr lang="en-US" altLang="en-US" sz="2000">
                <a:solidFill>
                  <a:srgbClr val="000080"/>
                </a:solidFill>
                <a:latin typeface="Tahoma" panose="020B0604030504040204" pitchFamily="34" charset="0"/>
              </a:rPr>
              <a:t>encoded</a:t>
            </a:r>
            <a:r>
              <a:rPr lang="en-US" altLang="en-US" sz="2000"/>
              <a:t> contains a wrong CGI hexadecimal (a substring </a:t>
            </a:r>
            <a:r>
              <a:rPr lang="en-US" altLang="en-US" sz="2000">
                <a:solidFill>
                  <a:srgbClr val="000080"/>
                </a:solidFill>
                <a:latin typeface="Tahoma" panose="020B0604030504040204" pitchFamily="34" charset="0"/>
              </a:rPr>
              <a:t>xy</a:t>
            </a:r>
            <a:r>
              <a:rPr lang="en-US" altLang="en-US" sz="2000"/>
              <a:t>, where either x or y are absent or are not hexadecimal digits, cgi_decode returns </a:t>
            </a:r>
            <a:r>
              <a:rPr lang="en-US" altLang="en-US" sz="2000">
                <a:solidFill>
                  <a:srgbClr val="000080"/>
                </a:solidFill>
                <a:latin typeface="Tahoma" panose="020B0604030504040204" pitchFamily="34" charset="0"/>
              </a:rPr>
              <a:t>1</a:t>
            </a:r>
            <a:r>
              <a:rPr lang="en-US" altLang="en-US" sz="2000"/>
              <a:t> </a:t>
            </a:r>
          </a:p>
          <a:p>
            <a:pPr>
              <a:buFontTx/>
              <a:buNone/>
            </a:pPr>
            <a:r>
              <a:rPr lang="en-US" altLang="en-US" sz="2000">
                <a:solidFill>
                  <a:srgbClr val="000080"/>
                </a:solidFill>
                <a:latin typeface="Tahoma" panose="020B0604030504040204" pitchFamily="34" charset="0"/>
              </a:rPr>
              <a:t>POST 6</a:t>
            </a:r>
            <a:r>
              <a:rPr lang="en-US" altLang="en-US" sz="2000"/>
              <a:t> if </a:t>
            </a:r>
            <a:r>
              <a:rPr lang="en-US" altLang="en-US" sz="2000">
                <a:solidFill>
                  <a:srgbClr val="000080"/>
                </a:solidFill>
                <a:latin typeface="Tahoma" panose="020B0604030504040204" pitchFamily="34" charset="0"/>
              </a:rPr>
              <a:t>encoded</a:t>
            </a:r>
            <a:r>
              <a:rPr lang="en-US" altLang="en-US" sz="2000"/>
              <a:t> contains any illegal character, it returns </a:t>
            </a:r>
            <a:r>
              <a:rPr lang="en-US" altLang="en-US" sz="2000">
                <a:solidFill>
                  <a:srgbClr val="000080"/>
                </a:solidFill>
                <a:latin typeface="Tahoma" panose="020B0604030504040204" pitchFamily="34" charset="0"/>
              </a:rPr>
              <a:t>1</a:t>
            </a:r>
          </a:p>
        </p:txBody>
      </p:sp>
      <p:sp>
        <p:nvSpPr>
          <p:cNvPr id="2" name="Footer Placeholder 3">
            <a:extLst>
              <a:ext uri="{FF2B5EF4-FFF2-40B4-BE49-F238E27FC236}">
                <a16:creationId xmlns:a16="http://schemas.microsoft.com/office/drawing/2014/main" id="{FC6BDD92-ACBC-6218-F943-B427F2028B05}"/>
              </a:ext>
            </a:extLst>
          </p:cNvPr>
          <p:cNvSpPr>
            <a:spLocks noGrp="1"/>
          </p:cNvSpPr>
          <p:nvPr>
            <p:ph type="ftr" sz="quarter" idx="11"/>
          </p:nvPr>
        </p:nvSpPr>
        <p:spPr/>
        <p:txBody>
          <a:bodyPr/>
          <a:lstStyle/>
          <a:p>
            <a:r>
              <a:rPr lang="en-US" altLang="en-US"/>
              <a:t>Updated Stuart Anderson from (c) 2007 Mauro Pezzè &amp; Michal Young</a:t>
            </a:r>
          </a:p>
        </p:txBody>
      </p:sp>
      <p:sp>
        <p:nvSpPr>
          <p:cNvPr id="3" name="Slide Number Placeholder 4">
            <a:extLst>
              <a:ext uri="{FF2B5EF4-FFF2-40B4-BE49-F238E27FC236}">
                <a16:creationId xmlns:a16="http://schemas.microsoft.com/office/drawing/2014/main" id="{BB65A93D-4E0B-78B4-F40A-E866F6D22BD6}"/>
              </a:ext>
            </a:extLst>
          </p:cNvPr>
          <p:cNvSpPr>
            <a:spLocks noGrp="1"/>
          </p:cNvSpPr>
          <p:nvPr>
            <p:ph type="sldNum" sz="quarter" idx="12"/>
          </p:nvPr>
        </p:nvSpPr>
        <p:spPr/>
        <p:txBody>
          <a:bodyPr/>
          <a:lstStyle/>
          <a:p>
            <a:r>
              <a:rPr lang="en-US" altLang="en-US"/>
              <a:t> Ch 11, slide </a:t>
            </a:r>
            <a:fld id="{12CD3573-25C8-E047-A97C-4F58104EAAD2}" type="slidenum">
              <a:rPr lang="en-US" altLang="en-US"/>
              <a:pPr/>
              <a:t>36</a:t>
            </a:fld>
            <a:endParaRPr lang="en-US" altLang="en-US"/>
          </a:p>
        </p:txBody>
      </p:sp>
      <p:sp>
        <p:nvSpPr>
          <p:cNvPr id="4" name="Date Placeholder 3">
            <a:extLst>
              <a:ext uri="{FF2B5EF4-FFF2-40B4-BE49-F238E27FC236}">
                <a16:creationId xmlns:a16="http://schemas.microsoft.com/office/drawing/2014/main" id="{D42365D8-7A2B-4F38-89EE-BA86715DEAB5}"/>
              </a:ext>
            </a:extLst>
          </p:cNvPr>
          <p:cNvSpPr>
            <a:spLocks noGrp="1"/>
          </p:cNvSpPr>
          <p:nvPr>
            <p:ph type="dt" sz="half" idx="10"/>
          </p:nvPr>
        </p:nvSpPr>
        <p:spPr/>
        <p:txBody>
          <a:bodyPr/>
          <a:lstStyle/>
          <a:p>
            <a:fld id="{BBC05E75-86AF-5B45-B84F-ADB070A2C2D6}" type="datetime1">
              <a:rPr lang="en-GB" smtClean="0"/>
              <a:t>23/10/2022</a:t>
            </a:fld>
            <a:endParaRPr lang="en-US" dirty="0"/>
          </a:p>
        </p:txBody>
      </p:sp>
    </p:spTree>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6834" name="Rectangle 2">
            <a:extLst>
              <a:ext uri="{FF2B5EF4-FFF2-40B4-BE49-F238E27FC236}">
                <a16:creationId xmlns:a16="http://schemas.microsoft.com/office/drawing/2014/main" id="{322DBF44-B8C6-29BF-736E-ED5E337AF97D}"/>
              </a:ext>
            </a:extLst>
          </p:cNvPr>
          <p:cNvSpPr>
            <a:spLocks noGrp="1" noChangeArrowheads="1"/>
          </p:cNvSpPr>
          <p:nvPr>
            <p:ph type="title"/>
          </p:nvPr>
        </p:nvSpPr>
        <p:spPr/>
        <p:txBody>
          <a:bodyPr/>
          <a:lstStyle/>
          <a:p>
            <a:r>
              <a:rPr lang="en-US" altLang="en-US"/>
              <a:t>Step 1: cgi_decode (var, def, op.)</a:t>
            </a:r>
          </a:p>
        </p:txBody>
      </p:sp>
      <p:sp>
        <p:nvSpPr>
          <p:cNvPr id="376835" name="Rectangle 3">
            <a:extLst>
              <a:ext uri="{FF2B5EF4-FFF2-40B4-BE49-F238E27FC236}">
                <a16:creationId xmlns:a16="http://schemas.microsoft.com/office/drawing/2014/main" id="{43A18C99-28EA-3DC5-E06C-2A3D69A0DF1D}"/>
              </a:ext>
            </a:extLst>
          </p:cNvPr>
          <p:cNvSpPr>
            <a:spLocks noGrp="1" noChangeArrowheads="1"/>
          </p:cNvSpPr>
          <p:nvPr>
            <p:ph idx="1"/>
          </p:nvPr>
        </p:nvSpPr>
        <p:spPr/>
        <p:txBody>
          <a:bodyPr/>
          <a:lstStyle/>
          <a:p>
            <a:pPr>
              <a:buFontTx/>
              <a:buNone/>
            </a:pPr>
            <a:r>
              <a:rPr lang="en-US" altLang="en-US" sz="2000">
                <a:solidFill>
                  <a:srgbClr val="000080"/>
                </a:solidFill>
                <a:latin typeface="Tahoma" panose="020B0604030504040204" pitchFamily="34" charset="0"/>
              </a:rPr>
              <a:t>VAR 1 encoded</a:t>
            </a:r>
            <a:r>
              <a:rPr lang="en-US" altLang="en-US" sz="2000"/>
              <a:t>: a string of ASCII characters</a:t>
            </a:r>
          </a:p>
          <a:p>
            <a:pPr>
              <a:buFontTx/>
              <a:buNone/>
            </a:pPr>
            <a:r>
              <a:rPr lang="en-US" altLang="en-US" sz="2000">
                <a:solidFill>
                  <a:srgbClr val="000080"/>
                </a:solidFill>
                <a:latin typeface="Tahoma" panose="020B0604030504040204" pitchFamily="34" charset="0"/>
              </a:rPr>
              <a:t>VAR 2 decoded</a:t>
            </a:r>
            <a:r>
              <a:rPr lang="en-US" altLang="en-US" sz="2000"/>
              <a:t>: a string of ASCII characters</a:t>
            </a:r>
          </a:p>
          <a:p>
            <a:pPr>
              <a:buFontTx/>
              <a:buNone/>
            </a:pPr>
            <a:r>
              <a:rPr lang="en-US" altLang="en-US" sz="2000">
                <a:solidFill>
                  <a:srgbClr val="000080"/>
                </a:solidFill>
                <a:latin typeface="Tahoma" panose="020B0604030504040204" pitchFamily="34" charset="0"/>
              </a:rPr>
              <a:t>VAR 3 return value</a:t>
            </a:r>
            <a:r>
              <a:rPr lang="en-US" altLang="en-US" sz="2000"/>
              <a:t>: a boolean</a:t>
            </a:r>
          </a:p>
          <a:p>
            <a:pPr>
              <a:buFontTx/>
              <a:buNone/>
            </a:pPr>
            <a:r>
              <a:rPr lang="en-US" altLang="en-US" sz="2000">
                <a:solidFill>
                  <a:srgbClr val="000080"/>
                </a:solidFill>
                <a:latin typeface="Tahoma" panose="020B0604030504040204" pitchFamily="34" charset="0"/>
              </a:rPr>
              <a:t>DEF 1 hexadecimal characters</a:t>
            </a:r>
            <a:r>
              <a:rPr lang="en-US" altLang="en-US" sz="2000"/>
              <a:t>, in range  ['0' .. '9', 'A' .. 'F', 'a' .. 'f']</a:t>
            </a:r>
          </a:p>
          <a:p>
            <a:pPr>
              <a:buFontTx/>
              <a:buNone/>
            </a:pPr>
            <a:r>
              <a:rPr lang="en-US" altLang="en-US" sz="2000">
                <a:solidFill>
                  <a:srgbClr val="000080"/>
                </a:solidFill>
                <a:latin typeface="Tahoma" panose="020B0604030504040204" pitchFamily="34" charset="0"/>
              </a:rPr>
              <a:t>DEF 2 sequences %xy</a:t>
            </a:r>
            <a:r>
              <a:rPr lang="en-US" altLang="en-US" sz="2000"/>
              <a:t>, where x and y are hexadecimal characters</a:t>
            </a:r>
          </a:p>
          <a:p>
            <a:pPr>
              <a:buFontTx/>
              <a:buNone/>
            </a:pPr>
            <a:r>
              <a:rPr lang="en-US" altLang="en-US" sz="2000">
                <a:solidFill>
                  <a:srgbClr val="000080"/>
                </a:solidFill>
                <a:latin typeface="Tahoma" panose="020B0604030504040204" pitchFamily="34" charset="0"/>
              </a:rPr>
              <a:t>DEF 3 CGI items</a:t>
            </a:r>
            <a:r>
              <a:rPr lang="en-US" altLang="en-US" sz="2000" i="1"/>
              <a:t> </a:t>
            </a:r>
            <a:r>
              <a:rPr lang="en-US" altLang="en-US" sz="2000"/>
              <a:t>as alphanumeric character, or '+', or CGI hexadecimal</a:t>
            </a:r>
          </a:p>
          <a:p>
            <a:pPr>
              <a:buFontTx/>
              <a:buNone/>
            </a:pPr>
            <a:r>
              <a:rPr lang="en-US" altLang="en-US" sz="2000">
                <a:solidFill>
                  <a:srgbClr val="000080"/>
                </a:solidFill>
                <a:latin typeface="Tahoma" panose="020B0604030504040204" pitchFamily="34" charset="0"/>
              </a:rPr>
              <a:t>OP 1 Scan encoded</a:t>
            </a:r>
            <a:endParaRPr lang="en-US" altLang="en-US" sz="2000"/>
          </a:p>
        </p:txBody>
      </p:sp>
      <p:sp>
        <p:nvSpPr>
          <p:cNvPr id="2" name="Footer Placeholder 3">
            <a:extLst>
              <a:ext uri="{FF2B5EF4-FFF2-40B4-BE49-F238E27FC236}">
                <a16:creationId xmlns:a16="http://schemas.microsoft.com/office/drawing/2014/main" id="{322CBBA9-2108-521F-6D0A-F442428549AD}"/>
              </a:ext>
            </a:extLst>
          </p:cNvPr>
          <p:cNvSpPr>
            <a:spLocks noGrp="1"/>
          </p:cNvSpPr>
          <p:nvPr>
            <p:ph type="ftr" sz="quarter" idx="11"/>
          </p:nvPr>
        </p:nvSpPr>
        <p:spPr/>
        <p:txBody>
          <a:bodyPr/>
          <a:lstStyle/>
          <a:p>
            <a:r>
              <a:rPr lang="en-US" altLang="en-US"/>
              <a:t>Updated Stuart Anderson from (c) 2007 Mauro Pezzè &amp; Michal Young</a:t>
            </a:r>
          </a:p>
        </p:txBody>
      </p:sp>
      <p:sp>
        <p:nvSpPr>
          <p:cNvPr id="3" name="Slide Number Placeholder 4">
            <a:extLst>
              <a:ext uri="{FF2B5EF4-FFF2-40B4-BE49-F238E27FC236}">
                <a16:creationId xmlns:a16="http://schemas.microsoft.com/office/drawing/2014/main" id="{18C372CA-1885-3BC7-AD1F-13D68ADAB76F}"/>
              </a:ext>
            </a:extLst>
          </p:cNvPr>
          <p:cNvSpPr>
            <a:spLocks noGrp="1"/>
          </p:cNvSpPr>
          <p:nvPr>
            <p:ph type="sldNum" sz="quarter" idx="12"/>
          </p:nvPr>
        </p:nvSpPr>
        <p:spPr/>
        <p:txBody>
          <a:bodyPr/>
          <a:lstStyle/>
          <a:p>
            <a:r>
              <a:rPr lang="en-US" altLang="en-US"/>
              <a:t> Ch 11, slide </a:t>
            </a:r>
            <a:fld id="{2DB336F3-5281-0C49-81B3-6D6F142B7B34}" type="slidenum">
              <a:rPr lang="en-US" altLang="en-US"/>
              <a:pPr/>
              <a:t>37</a:t>
            </a:fld>
            <a:endParaRPr lang="en-US" altLang="en-US"/>
          </a:p>
        </p:txBody>
      </p:sp>
      <p:sp>
        <p:nvSpPr>
          <p:cNvPr id="4" name="Date Placeholder 3">
            <a:extLst>
              <a:ext uri="{FF2B5EF4-FFF2-40B4-BE49-F238E27FC236}">
                <a16:creationId xmlns:a16="http://schemas.microsoft.com/office/drawing/2014/main" id="{91174F9F-A80B-F26C-5538-BC3990D76F91}"/>
              </a:ext>
            </a:extLst>
          </p:cNvPr>
          <p:cNvSpPr>
            <a:spLocks noGrp="1"/>
          </p:cNvSpPr>
          <p:nvPr>
            <p:ph type="dt" sz="half" idx="10"/>
          </p:nvPr>
        </p:nvSpPr>
        <p:spPr/>
        <p:txBody>
          <a:bodyPr/>
          <a:lstStyle/>
          <a:p>
            <a:fld id="{FDBDEC10-04FB-3340-9B8D-D26DD14B43A1}" type="datetime1">
              <a:rPr lang="en-GB" smtClean="0"/>
              <a:t>23/10/2022</a:t>
            </a:fld>
            <a:endParaRPr lang="en-US" dirty="0"/>
          </a:p>
        </p:txBody>
      </p:sp>
    </p:spTree>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7858" name="Rectangle 2">
            <a:extLst>
              <a:ext uri="{FF2B5EF4-FFF2-40B4-BE49-F238E27FC236}">
                <a16:creationId xmlns:a16="http://schemas.microsoft.com/office/drawing/2014/main" id="{214B8763-6B2E-AC2A-0231-CFE68132702D}"/>
              </a:ext>
            </a:extLst>
          </p:cNvPr>
          <p:cNvSpPr>
            <a:spLocks noGrp="1" noChangeArrowheads="1"/>
          </p:cNvSpPr>
          <p:nvPr>
            <p:ph type="title"/>
          </p:nvPr>
        </p:nvSpPr>
        <p:spPr/>
        <p:txBody>
          <a:bodyPr>
            <a:normAutofit/>
          </a:bodyPr>
          <a:lstStyle/>
          <a:p>
            <a:r>
              <a:rPr lang="en-US" altLang="en-US"/>
              <a:t>Step 2: Derive initial set of test case specs</a:t>
            </a:r>
          </a:p>
        </p:txBody>
      </p:sp>
      <p:sp>
        <p:nvSpPr>
          <p:cNvPr id="377859" name="Rectangle 3">
            <a:extLst>
              <a:ext uri="{FF2B5EF4-FFF2-40B4-BE49-F238E27FC236}">
                <a16:creationId xmlns:a16="http://schemas.microsoft.com/office/drawing/2014/main" id="{8C23B2EF-2883-09F6-5EF2-2449DA55042E}"/>
              </a:ext>
            </a:extLst>
          </p:cNvPr>
          <p:cNvSpPr>
            <a:spLocks noGrp="1" noChangeArrowheads="1"/>
          </p:cNvSpPr>
          <p:nvPr>
            <p:ph idx="1"/>
          </p:nvPr>
        </p:nvSpPr>
        <p:spPr/>
        <p:txBody>
          <a:bodyPr/>
          <a:lstStyle/>
          <a:p>
            <a:r>
              <a:rPr lang="en-US" altLang="en-US" sz="2400"/>
              <a:t>Validated preconditions:</a:t>
            </a:r>
          </a:p>
          <a:p>
            <a:pPr lvl="1"/>
            <a:r>
              <a:rPr lang="en-US" altLang="en-US" sz="2100"/>
              <a:t>simple precondition (expression without operators)</a:t>
            </a:r>
          </a:p>
          <a:p>
            <a:pPr lvl="2"/>
            <a:r>
              <a:rPr lang="en-US" altLang="en-US" sz="1900"/>
              <a:t>2 classes of inputs: </a:t>
            </a:r>
          </a:p>
          <a:p>
            <a:pPr lvl="3"/>
            <a:r>
              <a:rPr lang="en-US" altLang="en-US" sz="1600"/>
              <a:t>inputs that satisfy the precondition</a:t>
            </a:r>
          </a:p>
          <a:p>
            <a:pPr lvl="3"/>
            <a:r>
              <a:rPr lang="en-US" altLang="en-US" sz="1600"/>
              <a:t>inputs that do not satisfy the precondition</a:t>
            </a:r>
          </a:p>
          <a:p>
            <a:pPr lvl="1"/>
            <a:r>
              <a:rPr lang="en-US" altLang="en-US" sz="2100"/>
              <a:t>compound precondition (with AND or OR):</a:t>
            </a:r>
          </a:p>
          <a:p>
            <a:pPr lvl="2"/>
            <a:r>
              <a:rPr lang="en-US" altLang="en-US"/>
              <a:t>apply modified condition/decision (MC/DC) criterion</a:t>
            </a:r>
          </a:p>
          <a:p>
            <a:r>
              <a:rPr lang="en-US" altLang="en-US" sz="2400"/>
              <a:t>Assumed precondition:</a:t>
            </a:r>
          </a:p>
          <a:p>
            <a:pPr lvl="1"/>
            <a:r>
              <a:rPr lang="en-US" altLang="en-US" sz="2000"/>
              <a:t>apply MC/DC only to “OR preconditions”  </a:t>
            </a:r>
          </a:p>
          <a:p>
            <a:r>
              <a:rPr lang="en-US" altLang="en-US" sz="2400"/>
              <a:t>Postconditions and Definitions : </a:t>
            </a:r>
          </a:p>
          <a:p>
            <a:pPr lvl="1"/>
            <a:r>
              <a:rPr lang="en-US" altLang="en-US" sz="2000"/>
              <a:t>if given as conditional expressions, consider conditions as if they were validated preconditions</a:t>
            </a:r>
          </a:p>
        </p:txBody>
      </p:sp>
      <p:sp>
        <p:nvSpPr>
          <p:cNvPr id="4" name="Date Placeholder 3">
            <a:extLst>
              <a:ext uri="{FF2B5EF4-FFF2-40B4-BE49-F238E27FC236}">
                <a16:creationId xmlns:a16="http://schemas.microsoft.com/office/drawing/2014/main" id="{29C31FDA-D484-DC20-B4F9-70BBC88798F6}"/>
              </a:ext>
            </a:extLst>
          </p:cNvPr>
          <p:cNvSpPr>
            <a:spLocks noGrp="1"/>
          </p:cNvSpPr>
          <p:nvPr>
            <p:ph type="dt" sz="half" idx="10"/>
          </p:nvPr>
        </p:nvSpPr>
        <p:spPr/>
        <p:txBody>
          <a:bodyPr/>
          <a:lstStyle/>
          <a:p>
            <a:fld id="{BD9E1019-CFEF-AF41-932E-3DF7B4CEA9A9}" type="datetime1">
              <a:rPr lang="en-GB" smtClean="0"/>
              <a:t>23/10/2022</a:t>
            </a:fld>
            <a:endParaRPr lang="en-US" dirty="0"/>
          </a:p>
        </p:txBody>
      </p:sp>
      <p:sp>
        <p:nvSpPr>
          <p:cNvPr id="2" name="Footer Placeholder 3">
            <a:extLst>
              <a:ext uri="{FF2B5EF4-FFF2-40B4-BE49-F238E27FC236}">
                <a16:creationId xmlns:a16="http://schemas.microsoft.com/office/drawing/2014/main" id="{BB037210-5DD0-B9C8-C470-73D0D94C0958}"/>
              </a:ext>
            </a:extLst>
          </p:cNvPr>
          <p:cNvSpPr>
            <a:spLocks noGrp="1"/>
          </p:cNvSpPr>
          <p:nvPr>
            <p:ph type="ftr" sz="quarter" idx="11"/>
          </p:nvPr>
        </p:nvSpPr>
        <p:spPr/>
        <p:txBody>
          <a:bodyPr/>
          <a:lstStyle/>
          <a:p>
            <a:r>
              <a:rPr lang="en-US" altLang="en-US"/>
              <a:t>Updated Stuart Anderson from (c) 2007 Mauro Pezzè &amp; Michal Young</a:t>
            </a:r>
          </a:p>
        </p:txBody>
      </p:sp>
      <p:sp>
        <p:nvSpPr>
          <p:cNvPr id="3" name="Slide Number Placeholder 4">
            <a:extLst>
              <a:ext uri="{FF2B5EF4-FFF2-40B4-BE49-F238E27FC236}">
                <a16:creationId xmlns:a16="http://schemas.microsoft.com/office/drawing/2014/main" id="{302D984A-0006-A9D6-9169-A3732EB98E31}"/>
              </a:ext>
            </a:extLst>
          </p:cNvPr>
          <p:cNvSpPr>
            <a:spLocks noGrp="1"/>
          </p:cNvSpPr>
          <p:nvPr>
            <p:ph type="sldNum" sz="quarter" idx="12"/>
          </p:nvPr>
        </p:nvSpPr>
        <p:spPr/>
        <p:txBody>
          <a:bodyPr/>
          <a:lstStyle/>
          <a:p>
            <a:r>
              <a:rPr lang="en-US" altLang="en-US"/>
              <a:t> Ch 11, slide </a:t>
            </a:r>
            <a:fld id="{325B67EE-2E8B-394B-9EF5-F766D69D0278}" type="slidenum">
              <a:rPr lang="en-US" altLang="en-US"/>
              <a:pPr/>
              <a:t>38</a:t>
            </a:fld>
            <a:endParaRPr lang="en-US" altLang="en-US"/>
          </a:p>
        </p:txBody>
      </p:sp>
    </p:spTree>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82" name="Rectangle 2">
            <a:extLst>
              <a:ext uri="{FF2B5EF4-FFF2-40B4-BE49-F238E27FC236}">
                <a16:creationId xmlns:a16="http://schemas.microsoft.com/office/drawing/2014/main" id="{6BE2CD4C-C651-E433-0D22-62D672239949}"/>
              </a:ext>
            </a:extLst>
          </p:cNvPr>
          <p:cNvSpPr>
            <a:spLocks noGrp="1" noChangeArrowheads="1"/>
          </p:cNvSpPr>
          <p:nvPr>
            <p:ph type="title"/>
          </p:nvPr>
        </p:nvSpPr>
        <p:spPr/>
        <p:txBody>
          <a:bodyPr/>
          <a:lstStyle/>
          <a:p>
            <a:r>
              <a:rPr lang="en-US" altLang="en-US"/>
              <a:t>Step 2: cgi_decode (tests from Pre)</a:t>
            </a:r>
          </a:p>
        </p:txBody>
      </p:sp>
      <p:sp>
        <p:nvSpPr>
          <p:cNvPr id="378883" name="Rectangle 3">
            <a:extLst>
              <a:ext uri="{FF2B5EF4-FFF2-40B4-BE49-F238E27FC236}">
                <a16:creationId xmlns:a16="http://schemas.microsoft.com/office/drawing/2014/main" id="{D4C6FBDB-EA53-0A6C-B10D-089D9708C386}"/>
              </a:ext>
            </a:extLst>
          </p:cNvPr>
          <p:cNvSpPr>
            <a:spLocks noGrp="1" noChangeArrowheads="1"/>
          </p:cNvSpPr>
          <p:nvPr>
            <p:ph idx="1"/>
          </p:nvPr>
        </p:nvSpPr>
        <p:spPr/>
        <p:txBody>
          <a:bodyPr/>
          <a:lstStyle/>
          <a:p>
            <a:r>
              <a:rPr lang="en-US" altLang="en-US" sz="2000" dirty="0">
                <a:solidFill>
                  <a:srgbClr val="000080"/>
                </a:solidFill>
                <a:latin typeface="Tahoma" panose="020B0604030504040204" pitchFamily="34" charset="0"/>
              </a:rPr>
              <a:t>PRE 2 (Validated)</a:t>
            </a:r>
            <a:r>
              <a:rPr lang="en-US" altLang="en-US" sz="2000" dirty="0"/>
              <a:t> the input string </a:t>
            </a:r>
            <a:r>
              <a:rPr lang="en-US" altLang="en-US" sz="2000" dirty="0">
                <a:solidFill>
                  <a:srgbClr val="000080"/>
                </a:solidFill>
                <a:latin typeface="Tahoma" panose="020B0604030504040204" pitchFamily="34" charset="0"/>
              </a:rPr>
              <a:t>encoded</a:t>
            </a:r>
            <a:r>
              <a:rPr lang="en-US" altLang="en-US" sz="2000" dirty="0"/>
              <a:t> is a sequence of CGI items </a:t>
            </a:r>
          </a:p>
          <a:p>
            <a:pPr lvl="1"/>
            <a:r>
              <a:rPr lang="en-US" altLang="en-US" sz="2000" i="1" dirty="0">
                <a:solidFill>
                  <a:srgbClr val="000080"/>
                </a:solidFill>
                <a:latin typeface="Tahoma" panose="020B0604030504040204" pitchFamily="34" charset="0"/>
              </a:rPr>
              <a:t>TC-PRE2-1: encoded</a:t>
            </a:r>
            <a:r>
              <a:rPr lang="en-US" altLang="en-US" sz="2000" i="1" dirty="0"/>
              <a:t> is a sequence of CGI items </a:t>
            </a:r>
          </a:p>
          <a:p>
            <a:pPr lvl="1"/>
            <a:r>
              <a:rPr lang="en-US" altLang="en-US" sz="2000" i="1" dirty="0">
                <a:solidFill>
                  <a:srgbClr val="000080"/>
                </a:solidFill>
                <a:latin typeface="Tahoma" panose="020B0604030504040204" pitchFamily="34" charset="0"/>
              </a:rPr>
              <a:t>TC-PRE2-2: encoded</a:t>
            </a:r>
            <a:r>
              <a:rPr lang="en-US" altLang="en-US" sz="2000" i="1" dirty="0"/>
              <a:t> is not a sequence of CGI items</a:t>
            </a:r>
          </a:p>
          <a:p>
            <a:r>
              <a:rPr lang="en-US" altLang="en-US" sz="2000" dirty="0">
                <a:solidFill>
                  <a:srgbClr val="000080"/>
                </a:solidFill>
                <a:latin typeface="Tahoma" panose="020B0604030504040204" pitchFamily="34" charset="0"/>
              </a:rPr>
              <a:t>POST 1</a:t>
            </a:r>
            <a:r>
              <a:rPr lang="en-US" altLang="en-US" sz="2000" dirty="0"/>
              <a:t> if </a:t>
            </a:r>
            <a:r>
              <a:rPr lang="en-US" altLang="en-US" sz="2000" dirty="0">
                <a:solidFill>
                  <a:srgbClr val="000080"/>
                </a:solidFill>
                <a:latin typeface="Tahoma" panose="020B0604030504040204" pitchFamily="34" charset="0"/>
              </a:rPr>
              <a:t>encoded</a:t>
            </a:r>
            <a:r>
              <a:rPr lang="en-US" altLang="en-US" sz="2000" dirty="0"/>
              <a:t> contains alphanumeric characters, they are copied in the output string in the corresponding position</a:t>
            </a:r>
          </a:p>
          <a:p>
            <a:pPr lvl="1"/>
            <a:r>
              <a:rPr lang="en-US" altLang="en-US" sz="2000" i="1" dirty="0">
                <a:solidFill>
                  <a:srgbClr val="000080"/>
                </a:solidFill>
                <a:latin typeface="Tahoma" panose="020B0604030504040204" pitchFamily="34" charset="0"/>
              </a:rPr>
              <a:t>TC-POST1-1: encoded</a:t>
            </a:r>
            <a:r>
              <a:rPr lang="en-US" altLang="en-US" sz="2000" i="1" dirty="0"/>
              <a:t> contains alphanumeric characters </a:t>
            </a:r>
          </a:p>
          <a:p>
            <a:pPr lvl="1"/>
            <a:r>
              <a:rPr lang="en-US" altLang="en-US" sz="2000" i="1" dirty="0">
                <a:solidFill>
                  <a:srgbClr val="000080"/>
                </a:solidFill>
                <a:latin typeface="Tahoma" panose="020B0604030504040204" pitchFamily="34" charset="0"/>
              </a:rPr>
              <a:t>TC-POST1-2: encoded</a:t>
            </a:r>
            <a:r>
              <a:rPr lang="en-US" altLang="en-US" sz="2000" i="1" dirty="0"/>
              <a:t> does not contain alphanumeric characters</a:t>
            </a:r>
          </a:p>
          <a:p>
            <a:r>
              <a:rPr lang="en-US" altLang="en-US" sz="2000" dirty="0">
                <a:solidFill>
                  <a:srgbClr val="000080"/>
                </a:solidFill>
                <a:latin typeface="Tahoma" panose="020B0604030504040204" pitchFamily="34" charset="0"/>
              </a:rPr>
              <a:t>POST 2</a:t>
            </a:r>
            <a:r>
              <a:rPr lang="en-US" altLang="en-US" sz="2000" dirty="0"/>
              <a:t> if </a:t>
            </a:r>
            <a:r>
              <a:rPr lang="en-US" altLang="en-US" sz="2000" dirty="0">
                <a:solidFill>
                  <a:srgbClr val="000080"/>
                </a:solidFill>
                <a:latin typeface="Tahoma" panose="020B0604030504040204" pitchFamily="34" charset="0"/>
              </a:rPr>
              <a:t>encoded</a:t>
            </a:r>
            <a:r>
              <a:rPr lang="en-US" altLang="en-US" sz="2000" dirty="0"/>
              <a:t> contains characters </a:t>
            </a:r>
            <a:r>
              <a:rPr lang="en-US" altLang="en-US" sz="2000" dirty="0">
                <a:solidFill>
                  <a:srgbClr val="000080"/>
                </a:solidFill>
                <a:latin typeface="Tahoma" panose="020B0604030504040204" pitchFamily="34" charset="0"/>
              </a:rPr>
              <a:t>+</a:t>
            </a:r>
            <a:r>
              <a:rPr lang="en-US" altLang="en-US" sz="2000" dirty="0"/>
              <a:t>, they are replaced in the output string by ASCII SPACE characters</a:t>
            </a:r>
          </a:p>
          <a:p>
            <a:pPr lvl="1"/>
            <a:r>
              <a:rPr lang="en-US" altLang="en-US" sz="2000" i="1" dirty="0">
                <a:solidFill>
                  <a:srgbClr val="000080"/>
                </a:solidFill>
                <a:latin typeface="Tahoma" panose="020B0604030504040204" pitchFamily="34" charset="0"/>
              </a:rPr>
              <a:t>TC-POST2-1: encoded</a:t>
            </a:r>
            <a:r>
              <a:rPr lang="en-US" altLang="en-US" sz="2000" i="1" dirty="0"/>
              <a:t> contains character </a:t>
            </a:r>
            <a:r>
              <a:rPr lang="en-US" altLang="en-US" sz="1800" dirty="0">
                <a:solidFill>
                  <a:srgbClr val="000080"/>
                </a:solidFill>
                <a:latin typeface="Tahoma" panose="020B0604030504040204" pitchFamily="34" charset="0"/>
              </a:rPr>
              <a:t>+</a:t>
            </a:r>
            <a:r>
              <a:rPr lang="en-US" altLang="en-US" sz="2000" i="1" dirty="0"/>
              <a:t> </a:t>
            </a:r>
          </a:p>
          <a:p>
            <a:pPr lvl="1"/>
            <a:r>
              <a:rPr lang="en-US" altLang="en-US" sz="2000" i="1" dirty="0">
                <a:solidFill>
                  <a:srgbClr val="000080"/>
                </a:solidFill>
                <a:latin typeface="Tahoma" panose="020B0604030504040204" pitchFamily="34" charset="0"/>
              </a:rPr>
              <a:t>TC-POST2-2: encoded</a:t>
            </a:r>
            <a:r>
              <a:rPr lang="en-US" altLang="en-US" sz="2000" i="1" dirty="0"/>
              <a:t> does not contain character </a:t>
            </a:r>
            <a:r>
              <a:rPr lang="en-US" altLang="en-US" sz="1800" dirty="0">
                <a:solidFill>
                  <a:srgbClr val="000080"/>
                </a:solidFill>
                <a:latin typeface="Tahoma" panose="020B0604030504040204" pitchFamily="34" charset="0"/>
              </a:rPr>
              <a:t>+</a:t>
            </a:r>
            <a:endParaRPr lang="en-US" altLang="en-US" sz="2000" i="1" dirty="0"/>
          </a:p>
        </p:txBody>
      </p:sp>
      <p:sp>
        <p:nvSpPr>
          <p:cNvPr id="4" name="Date Placeholder 3">
            <a:extLst>
              <a:ext uri="{FF2B5EF4-FFF2-40B4-BE49-F238E27FC236}">
                <a16:creationId xmlns:a16="http://schemas.microsoft.com/office/drawing/2014/main" id="{FC905DB0-34AC-D59A-11FD-FBE0FCE36DE2}"/>
              </a:ext>
            </a:extLst>
          </p:cNvPr>
          <p:cNvSpPr>
            <a:spLocks noGrp="1"/>
          </p:cNvSpPr>
          <p:nvPr>
            <p:ph type="dt" sz="half" idx="10"/>
          </p:nvPr>
        </p:nvSpPr>
        <p:spPr/>
        <p:txBody>
          <a:bodyPr/>
          <a:lstStyle/>
          <a:p>
            <a:fld id="{086DD26A-A567-3E4F-A240-B90C8C45AAAA}" type="datetime1">
              <a:rPr lang="en-GB" smtClean="0"/>
              <a:t>23/10/2022</a:t>
            </a:fld>
            <a:endParaRPr lang="en-US" dirty="0"/>
          </a:p>
        </p:txBody>
      </p:sp>
      <p:sp>
        <p:nvSpPr>
          <p:cNvPr id="2" name="Footer Placeholder 3">
            <a:extLst>
              <a:ext uri="{FF2B5EF4-FFF2-40B4-BE49-F238E27FC236}">
                <a16:creationId xmlns:a16="http://schemas.microsoft.com/office/drawing/2014/main" id="{E25874CC-0A02-D88F-FB0B-EA99B2C21581}"/>
              </a:ext>
            </a:extLst>
          </p:cNvPr>
          <p:cNvSpPr>
            <a:spLocks noGrp="1"/>
          </p:cNvSpPr>
          <p:nvPr>
            <p:ph type="ftr" sz="quarter" idx="11"/>
          </p:nvPr>
        </p:nvSpPr>
        <p:spPr/>
        <p:txBody>
          <a:bodyPr/>
          <a:lstStyle/>
          <a:p>
            <a:r>
              <a:rPr lang="en-US" altLang="en-US"/>
              <a:t>Updated Stuart Anderson from (c) 2007 Mauro Pezzè &amp; Michal Young</a:t>
            </a:r>
          </a:p>
        </p:txBody>
      </p:sp>
      <p:sp>
        <p:nvSpPr>
          <p:cNvPr id="3" name="Slide Number Placeholder 4">
            <a:extLst>
              <a:ext uri="{FF2B5EF4-FFF2-40B4-BE49-F238E27FC236}">
                <a16:creationId xmlns:a16="http://schemas.microsoft.com/office/drawing/2014/main" id="{605072F5-33A9-C929-FF1E-46A41994A6A6}"/>
              </a:ext>
            </a:extLst>
          </p:cNvPr>
          <p:cNvSpPr>
            <a:spLocks noGrp="1"/>
          </p:cNvSpPr>
          <p:nvPr>
            <p:ph type="sldNum" sz="quarter" idx="12"/>
          </p:nvPr>
        </p:nvSpPr>
        <p:spPr/>
        <p:txBody>
          <a:bodyPr/>
          <a:lstStyle/>
          <a:p>
            <a:r>
              <a:rPr lang="en-US" altLang="en-US"/>
              <a:t> Ch 11, slide </a:t>
            </a:r>
            <a:fld id="{381B0670-0E6A-884B-9728-677DF882B34D}" type="slidenum">
              <a:rPr lang="en-US" altLang="en-US"/>
              <a:pPr/>
              <a:t>39</a:t>
            </a:fld>
            <a:endParaRPr lang="en-US" altLang="en-US"/>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8338" name="Rectangle 2">
            <a:extLst>
              <a:ext uri="{FF2B5EF4-FFF2-40B4-BE49-F238E27FC236}">
                <a16:creationId xmlns:a16="http://schemas.microsoft.com/office/drawing/2014/main" id="{13523E19-E3FE-043A-7B83-1DE39DE72111}"/>
              </a:ext>
            </a:extLst>
          </p:cNvPr>
          <p:cNvSpPr>
            <a:spLocks noGrp="1" noChangeArrowheads="1"/>
          </p:cNvSpPr>
          <p:nvPr>
            <p:ph type="title"/>
          </p:nvPr>
        </p:nvSpPr>
        <p:spPr/>
        <p:txBody>
          <a:bodyPr/>
          <a:lstStyle/>
          <a:p>
            <a:r>
              <a:rPr lang="en-US" altLang="en-US"/>
              <a:t>Key ideas in combinatorial approaches</a:t>
            </a:r>
          </a:p>
        </p:txBody>
      </p:sp>
      <p:sp>
        <p:nvSpPr>
          <p:cNvPr id="398339" name="Rectangle 3">
            <a:extLst>
              <a:ext uri="{FF2B5EF4-FFF2-40B4-BE49-F238E27FC236}">
                <a16:creationId xmlns:a16="http://schemas.microsoft.com/office/drawing/2014/main" id="{DF32A48E-C00B-9152-049C-E95201B52827}"/>
              </a:ext>
            </a:extLst>
          </p:cNvPr>
          <p:cNvSpPr>
            <a:spLocks noGrp="1" noChangeArrowheads="1"/>
          </p:cNvSpPr>
          <p:nvPr>
            <p:ph idx="1"/>
          </p:nvPr>
        </p:nvSpPr>
        <p:spPr/>
        <p:txBody>
          <a:bodyPr/>
          <a:lstStyle/>
          <a:p>
            <a:r>
              <a:rPr lang="en-US" altLang="en-US" sz="2400">
                <a:solidFill>
                  <a:schemeClr val="accent2"/>
                </a:solidFill>
              </a:rPr>
              <a:t>Category-partition testing</a:t>
            </a:r>
          </a:p>
          <a:p>
            <a:pPr lvl="1"/>
            <a:r>
              <a:rPr lang="en-US" altLang="en-US" sz="2000"/>
              <a:t>separate (manual) identification of values that characterize the input space from (automatic) generation of combinations </a:t>
            </a:r>
            <a:br>
              <a:rPr lang="en-US" altLang="en-US" sz="2000"/>
            </a:br>
            <a:r>
              <a:rPr lang="en-US" altLang="en-US" sz="2000"/>
              <a:t>for test cases</a:t>
            </a:r>
          </a:p>
          <a:p>
            <a:r>
              <a:rPr lang="en-US" altLang="en-US" sz="2400">
                <a:solidFill>
                  <a:schemeClr val="accent2"/>
                </a:solidFill>
              </a:rPr>
              <a:t>Pairwise testing </a:t>
            </a:r>
          </a:p>
          <a:p>
            <a:pPr lvl="1"/>
            <a:r>
              <a:rPr lang="en-US" altLang="en-US" sz="2000"/>
              <a:t>systematically test interactions among attributes of the program input space with a relatively small number of test cases</a:t>
            </a:r>
          </a:p>
          <a:p>
            <a:r>
              <a:rPr lang="en-US" altLang="en-US" sz="2400">
                <a:solidFill>
                  <a:schemeClr val="accent2"/>
                </a:solidFill>
              </a:rPr>
              <a:t>Catalog-based testing</a:t>
            </a:r>
          </a:p>
          <a:p>
            <a:pPr lvl="1"/>
            <a:r>
              <a:rPr lang="en-US" altLang="en-US" sz="2000"/>
              <a:t>aggregate and synthesize the experience of test designers in a particular organization or application domain, to aid in identifying attribute values</a:t>
            </a:r>
          </a:p>
        </p:txBody>
      </p:sp>
      <p:sp>
        <p:nvSpPr>
          <p:cNvPr id="2" name="Footer Placeholder 3">
            <a:extLst>
              <a:ext uri="{FF2B5EF4-FFF2-40B4-BE49-F238E27FC236}">
                <a16:creationId xmlns:a16="http://schemas.microsoft.com/office/drawing/2014/main" id="{49C824A6-C97A-5CD8-E3FB-101872A67B8D}"/>
              </a:ext>
            </a:extLst>
          </p:cNvPr>
          <p:cNvSpPr>
            <a:spLocks noGrp="1"/>
          </p:cNvSpPr>
          <p:nvPr>
            <p:ph type="ftr" sz="quarter" idx="11"/>
          </p:nvPr>
        </p:nvSpPr>
        <p:spPr/>
        <p:txBody>
          <a:bodyPr/>
          <a:lstStyle/>
          <a:p>
            <a:r>
              <a:rPr lang="en-US" altLang="en-US"/>
              <a:t>Updated Stuart Anderson from (c) 2007 Mauro Pezzè &amp; Michal Young</a:t>
            </a:r>
          </a:p>
        </p:txBody>
      </p:sp>
      <p:sp>
        <p:nvSpPr>
          <p:cNvPr id="3" name="Slide Number Placeholder 4">
            <a:extLst>
              <a:ext uri="{FF2B5EF4-FFF2-40B4-BE49-F238E27FC236}">
                <a16:creationId xmlns:a16="http://schemas.microsoft.com/office/drawing/2014/main" id="{5665B455-519E-C8F8-C64A-F9738DA1FFF5}"/>
              </a:ext>
            </a:extLst>
          </p:cNvPr>
          <p:cNvSpPr>
            <a:spLocks noGrp="1"/>
          </p:cNvSpPr>
          <p:nvPr>
            <p:ph type="sldNum" sz="quarter" idx="12"/>
          </p:nvPr>
        </p:nvSpPr>
        <p:spPr/>
        <p:txBody>
          <a:bodyPr/>
          <a:lstStyle/>
          <a:p>
            <a:r>
              <a:rPr lang="en-US" altLang="en-US"/>
              <a:t> Ch 11, slide </a:t>
            </a:r>
            <a:fld id="{3DCA3FB9-F0C4-B44C-A6A4-68E94B3E3F91}" type="slidenum">
              <a:rPr lang="en-US" altLang="en-US"/>
              <a:pPr/>
              <a:t>4</a:t>
            </a:fld>
            <a:endParaRPr lang="en-US" altLang="en-US"/>
          </a:p>
        </p:txBody>
      </p:sp>
      <p:sp>
        <p:nvSpPr>
          <p:cNvPr id="4" name="Date Placeholder 3">
            <a:extLst>
              <a:ext uri="{FF2B5EF4-FFF2-40B4-BE49-F238E27FC236}">
                <a16:creationId xmlns:a16="http://schemas.microsoft.com/office/drawing/2014/main" id="{88F16D5D-D0B7-6C3A-2DA7-6778E952B45A}"/>
              </a:ext>
            </a:extLst>
          </p:cNvPr>
          <p:cNvSpPr>
            <a:spLocks noGrp="1"/>
          </p:cNvSpPr>
          <p:nvPr>
            <p:ph type="dt" sz="half" idx="10"/>
          </p:nvPr>
        </p:nvSpPr>
        <p:spPr/>
        <p:txBody>
          <a:bodyPr/>
          <a:lstStyle/>
          <a:p>
            <a:fld id="{2B5B4B20-F343-A541-B08B-51BB901D2A35}" type="datetime1">
              <a:rPr lang="en-GB" smtClean="0"/>
              <a:t>23/10/2022</a:t>
            </a:fld>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9906" name="Rectangle 2">
            <a:extLst>
              <a:ext uri="{FF2B5EF4-FFF2-40B4-BE49-F238E27FC236}">
                <a16:creationId xmlns:a16="http://schemas.microsoft.com/office/drawing/2014/main" id="{C70D3739-9999-E85D-491C-871901CD4D31}"/>
              </a:ext>
            </a:extLst>
          </p:cNvPr>
          <p:cNvSpPr>
            <a:spLocks noGrp="1" noChangeArrowheads="1"/>
          </p:cNvSpPr>
          <p:nvPr>
            <p:ph type="title"/>
          </p:nvPr>
        </p:nvSpPr>
        <p:spPr/>
        <p:txBody>
          <a:bodyPr/>
          <a:lstStyle/>
          <a:p>
            <a:r>
              <a:rPr lang="en-US" altLang="en-US"/>
              <a:t>Step 2: cgi_decode (tests from Post)</a:t>
            </a:r>
          </a:p>
        </p:txBody>
      </p:sp>
      <p:sp>
        <p:nvSpPr>
          <p:cNvPr id="379907" name="Rectangle 3">
            <a:extLst>
              <a:ext uri="{FF2B5EF4-FFF2-40B4-BE49-F238E27FC236}">
                <a16:creationId xmlns:a16="http://schemas.microsoft.com/office/drawing/2014/main" id="{533E45C3-563F-AC8A-839B-364EA5366A51}"/>
              </a:ext>
            </a:extLst>
          </p:cNvPr>
          <p:cNvSpPr>
            <a:spLocks noGrp="1" noChangeArrowheads="1"/>
          </p:cNvSpPr>
          <p:nvPr>
            <p:ph idx="1"/>
          </p:nvPr>
        </p:nvSpPr>
        <p:spPr/>
        <p:txBody>
          <a:bodyPr/>
          <a:lstStyle/>
          <a:p>
            <a:r>
              <a:rPr lang="en-US" altLang="en-US" sz="2000" dirty="0">
                <a:solidFill>
                  <a:srgbClr val="000080"/>
                </a:solidFill>
                <a:latin typeface="Tahoma" panose="020B0604030504040204" pitchFamily="34" charset="0"/>
              </a:rPr>
              <a:t>POST 3</a:t>
            </a:r>
            <a:r>
              <a:rPr lang="en-US" altLang="en-US" sz="2000" dirty="0"/>
              <a:t> if </a:t>
            </a:r>
            <a:r>
              <a:rPr lang="en-US" altLang="en-US" sz="2000" dirty="0">
                <a:solidFill>
                  <a:srgbClr val="000080"/>
                </a:solidFill>
                <a:latin typeface="Tahoma" panose="020B0604030504040204" pitchFamily="34" charset="0"/>
              </a:rPr>
              <a:t>encoded</a:t>
            </a:r>
            <a:r>
              <a:rPr lang="en-US" altLang="en-US" sz="2000" dirty="0"/>
              <a:t> contains CGI hexadecimals, they are replaced by the corresponding ASCII characters</a:t>
            </a:r>
          </a:p>
          <a:p>
            <a:pPr lvl="1"/>
            <a:r>
              <a:rPr lang="en-US" altLang="en-US" sz="2000" i="1" dirty="0">
                <a:solidFill>
                  <a:srgbClr val="000080"/>
                </a:solidFill>
                <a:latin typeface="Tahoma" panose="020B0604030504040204" pitchFamily="34" charset="0"/>
              </a:rPr>
              <a:t>TC-POST3-1 Encoded</a:t>
            </a:r>
            <a:r>
              <a:rPr lang="en-US" altLang="en-US" sz="2000" i="1" dirty="0"/>
              <a:t>: contains CGI hexadecimals </a:t>
            </a:r>
          </a:p>
          <a:p>
            <a:pPr lvl="1"/>
            <a:r>
              <a:rPr lang="en-US" altLang="en-US" sz="2000" i="1" dirty="0">
                <a:solidFill>
                  <a:srgbClr val="000080"/>
                </a:solidFill>
                <a:latin typeface="Tahoma" panose="020B0604030504040204" pitchFamily="34" charset="0"/>
              </a:rPr>
              <a:t>TC-POST3-2 Encoded</a:t>
            </a:r>
            <a:r>
              <a:rPr lang="en-US" altLang="en-US" sz="2000" i="1" dirty="0"/>
              <a:t>: does not contain a CGI hexadecimal</a:t>
            </a:r>
          </a:p>
          <a:p>
            <a:r>
              <a:rPr lang="en-US" altLang="en-US" sz="2000" dirty="0">
                <a:solidFill>
                  <a:srgbClr val="000080"/>
                </a:solidFill>
                <a:latin typeface="Tahoma" panose="020B0604030504040204" pitchFamily="34" charset="0"/>
              </a:rPr>
              <a:t>POST 4</a:t>
            </a:r>
            <a:r>
              <a:rPr lang="en-US" altLang="en-US" sz="2000" dirty="0"/>
              <a:t> if </a:t>
            </a:r>
            <a:r>
              <a:rPr lang="en-US" altLang="en-US" sz="2000" dirty="0">
                <a:solidFill>
                  <a:srgbClr val="000080"/>
                </a:solidFill>
                <a:latin typeface="Tahoma" panose="020B0604030504040204" pitchFamily="34" charset="0"/>
              </a:rPr>
              <a:t>encoded</a:t>
            </a:r>
            <a:r>
              <a:rPr lang="en-US" altLang="en-US" sz="2000" dirty="0"/>
              <a:t> is processed correctly, it returns </a:t>
            </a:r>
            <a:r>
              <a:rPr lang="en-US" altLang="en-US" sz="2000" dirty="0">
                <a:solidFill>
                  <a:srgbClr val="000080"/>
                </a:solidFill>
                <a:latin typeface="Tahoma" panose="020B0604030504040204" pitchFamily="34" charset="0"/>
              </a:rPr>
              <a:t>0</a:t>
            </a:r>
          </a:p>
          <a:p>
            <a:r>
              <a:rPr lang="en-US" altLang="en-US" sz="2000" dirty="0">
                <a:solidFill>
                  <a:srgbClr val="000080"/>
                </a:solidFill>
                <a:latin typeface="Tahoma" panose="020B0604030504040204" pitchFamily="34" charset="0"/>
              </a:rPr>
              <a:t>POST 5</a:t>
            </a:r>
            <a:r>
              <a:rPr lang="en-US" altLang="en-US" sz="2000" dirty="0"/>
              <a:t> if </a:t>
            </a:r>
            <a:r>
              <a:rPr lang="en-US" altLang="en-US" sz="2000" dirty="0">
                <a:solidFill>
                  <a:srgbClr val="000080"/>
                </a:solidFill>
                <a:latin typeface="Tahoma" panose="020B0604030504040204" pitchFamily="34" charset="0"/>
              </a:rPr>
              <a:t>encoded</a:t>
            </a:r>
            <a:r>
              <a:rPr lang="en-US" altLang="en-US" sz="2000" dirty="0"/>
              <a:t> contains a wrong CGI hexadecimal (a substring </a:t>
            </a:r>
            <a:r>
              <a:rPr lang="en-US" altLang="en-US" sz="2000" dirty="0" err="1">
                <a:solidFill>
                  <a:srgbClr val="000080"/>
                </a:solidFill>
                <a:latin typeface="Tahoma" panose="020B0604030504040204" pitchFamily="34" charset="0"/>
              </a:rPr>
              <a:t>xy</a:t>
            </a:r>
            <a:r>
              <a:rPr lang="en-US" altLang="en-US" sz="2000" dirty="0"/>
              <a:t>, where either x or y are absent or are not hexadecimal digits, </a:t>
            </a:r>
            <a:r>
              <a:rPr lang="en-US" altLang="en-US" sz="2000" dirty="0" err="1"/>
              <a:t>cgi_decode</a:t>
            </a:r>
            <a:r>
              <a:rPr lang="en-US" altLang="en-US" sz="2000" dirty="0"/>
              <a:t> returns </a:t>
            </a:r>
            <a:r>
              <a:rPr lang="en-US" altLang="en-US" sz="2000" dirty="0">
                <a:solidFill>
                  <a:srgbClr val="000080"/>
                </a:solidFill>
                <a:latin typeface="Tahoma" panose="020B0604030504040204" pitchFamily="34" charset="0"/>
              </a:rPr>
              <a:t>1</a:t>
            </a:r>
            <a:endParaRPr lang="en-US" altLang="en-US" sz="2000" dirty="0"/>
          </a:p>
          <a:p>
            <a:pPr lvl="1"/>
            <a:r>
              <a:rPr lang="en-US" altLang="en-US" sz="2000" i="1" dirty="0">
                <a:solidFill>
                  <a:srgbClr val="000080"/>
                </a:solidFill>
                <a:latin typeface="Tahoma" panose="020B0604030504040204" pitchFamily="34" charset="0"/>
              </a:rPr>
              <a:t>TC-POST5-1 Encoded</a:t>
            </a:r>
            <a:r>
              <a:rPr lang="en-US" altLang="en-US" sz="2000" i="1" dirty="0"/>
              <a:t>: contains erroneous CGI hexadecimals </a:t>
            </a:r>
          </a:p>
          <a:p>
            <a:r>
              <a:rPr lang="en-US" altLang="en-US" sz="2000" dirty="0">
                <a:solidFill>
                  <a:srgbClr val="000080"/>
                </a:solidFill>
                <a:latin typeface="Tahoma" panose="020B0604030504040204" pitchFamily="34" charset="0"/>
              </a:rPr>
              <a:t>POST 6</a:t>
            </a:r>
            <a:r>
              <a:rPr lang="en-US" altLang="en-US" sz="2000" dirty="0"/>
              <a:t> if </a:t>
            </a:r>
            <a:r>
              <a:rPr lang="en-US" altLang="en-US" sz="2000" dirty="0">
                <a:solidFill>
                  <a:srgbClr val="000080"/>
                </a:solidFill>
                <a:latin typeface="Tahoma" panose="020B0604030504040204" pitchFamily="34" charset="0"/>
              </a:rPr>
              <a:t>encoded</a:t>
            </a:r>
            <a:r>
              <a:rPr lang="en-US" altLang="en-US" sz="2000" dirty="0"/>
              <a:t> contains any illegal character, it returns </a:t>
            </a:r>
            <a:r>
              <a:rPr lang="en-US" altLang="en-US" sz="2000" dirty="0">
                <a:solidFill>
                  <a:srgbClr val="000080"/>
                </a:solidFill>
                <a:latin typeface="Tahoma" panose="020B0604030504040204" pitchFamily="34" charset="0"/>
              </a:rPr>
              <a:t>1</a:t>
            </a:r>
            <a:endParaRPr lang="en-US" altLang="en-US" sz="2000" dirty="0"/>
          </a:p>
          <a:p>
            <a:pPr lvl="1"/>
            <a:r>
              <a:rPr lang="en-US" altLang="en-US" sz="2000" i="1" dirty="0">
                <a:solidFill>
                  <a:srgbClr val="000080"/>
                </a:solidFill>
                <a:latin typeface="Tahoma" panose="020B0604030504040204" pitchFamily="34" charset="0"/>
              </a:rPr>
              <a:t>TC-POST6-1 Encoded</a:t>
            </a:r>
            <a:r>
              <a:rPr lang="en-US" altLang="en-US" sz="2000" i="1" dirty="0"/>
              <a:t>: contains illegal characters</a:t>
            </a:r>
            <a:endParaRPr lang="en-US" altLang="en-US" sz="1800" dirty="0"/>
          </a:p>
        </p:txBody>
      </p:sp>
      <p:sp>
        <p:nvSpPr>
          <p:cNvPr id="4" name="Date Placeholder 3">
            <a:extLst>
              <a:ext uri="{FF2B5EF4-FFF2-40B4-BE49-F238E27FC236}">
                <a16:creationId xmlns:a16="http://schemas.microsoft.com/office/drawing/2014/main" id="{F998D833-F42E-ACD4-69E4-ECF13D6B2649}"/>
              </a:ext>
            </a:extLst>
          </p:cNvPr>
          <p:cNvSpPr>
            <a:spLocks noGrp="1"/>
          </p:cNvSpPr>
          <p:nvPr>
            <p:ph type="dt" sz="half" idx="10"/>
          </p:nvPr>
        </p:nvSpPr>
        <p:spPr/>
        <p:txBody>
          <a:bodyPr/>
          <a:lstStyle/>
          <a:p>
            <a:fld id="{F0F8FA5D-FC93-C84D-8BAC-E39D0133FCBC}" type="datetime1">
              <a:rPr lang="en-GB" smtClean="0"/>
              <a:t>23/10/2022</a:t>
            </a:fld>
            <a:endParaRPr lang="en-US" dirty="0"/>
          </a:p>
        </p:txBody>
      </p:sp>
      <p:sp>
        <p:nvSpPr>
          <p:cNvPr id="2" name="Footer Placeholder 3">
            <a:extLst>
              <a:ext uri="{FF2B5EF4-FFF2-40B4-BE49-F238E27FC236}">
                <a16:creationId xmlns:a16="http://schemas.microsoft.com/office/drawing/2014/main" id="{5370C42A-4B59-2E07-D366-FE6F12CBC515}"/>
              </a:ext>
            </a:extLst>
          </p:cNvPr>
          <p:cNvSpPr>
            <a:spLocks noGrp="1"/>
          </p:cNvSpPr>
          <p:nvPr>
            <p:ph type="ftr" sz="quarter" idx="11"/>
          </p:nvPr>
        </p:nvSpPr>
        <p:spPr/>
        <p:txBody>
          <a:bodyPr/>
          <a:lstStyle/>
          <a:p>
            <a:r>
              <a:rPr lang="en-US" altLang="en-US"/>
              <a:t>Updated Stuart Anderson from (c) 2007 Mauro Pezzè &amp; Michal Young</a:t>
            </a:r>
          </a:p>
        </p:txBody>
      </p:sp>
      <p:sp>
        <p:nvSpPr>
          <p:cNvPr id="3" name="Slide Number Placeholder 4">
            <a:extLst>
              <a:ext uri="{FF2B5EF4-FFF2-40B4-BE49-F238E27FC236}">
                <a16:creationId xmlns:a16="http://schemas.microsoft.com/office/drawing/2014/main" id="{22A927D7-D720-C0FB-27DB-2F71314A9E95}"/>
              </a:ext>
            </a:extLst>
          </p:cNvPr>
          <p:cNvSpPr>
            <a:spLocks noGrp="1"/>
          </p:cNvSpPr>
          <p:nvPr>
            <p:ph type="sldNum" sz="quarter" idx="12"/>
          </p:nvPr>
        </p:nvSpPr>
        <p:spPr/>
        <p:txBody>
          <a:bodyPr/>
          <a:lstStyle/>
          <a:p>
            <a:r>
              <a:rPr lang="en-US" altLang="en-US"/>
              <a:t> Ch 11, slide </a:t>
            </a:r>
            <a:fld id="{53C15CD2-4572-B940-86E3-39B3C71B1F95}" type="slidenum">
              <a:rPr lang="en-US" altLang="en-US"/>
              <a:pPr/>
              <a:t>40</a:t>
            </a:fld>
            <a:endParaRPr lang="en-US" altLang="en-US"/>
          </a:p>
        </p:txBody>
      </p:sp>
    </p:spTree>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0930" name="Rectangle 2">
            <a:extLst>
              <a:ext uri="{FF2B5EF4-FFF2-40B4-BE49-F238E27FC236}">
                <a16:creationId xmlns:a16="http://schemas.microsoft.com/office/drawing/2014/main" id="{34398479-E335-136A-F553-EE1B8CF86095}"/>
              </a:ext>
            </a:extLst>
          </p:cNvPr>
          <p:cNvSpPr>
            <a:spLocks noGrp="1" noChangeArrowheads="1"/>
          </p:cNvSpPr>
          <p:nvPr>
            <p:ph type="title"/>
          </p:nvPr>
        </p:nvSpPr>
        <p:spPr/>
        <p:txBody>
          <a:bodyPr/>
          <a:lstStyle/>
          <a:p>
            <a:r>
              <a:rPr lang="en-US" altLang="en-US"/>
              <a:t>Step 2: cgi_decode (tests from Var)</a:t>
            </a:r>
          </a:p>
        </p:txBody>
      </p:sp>
      <p:sp>
        <p:nvSpPr>
          <p:cNvPr id="380931" name="Rectangle 3">
            <a:extLst>
              <a:ext uri="{FF2B5EF4-FFF2-40B4-BE49-F238E27FC236}">
                <a16:creationId xmlns:a16="http://schemas.microsoft.com/office/drawing/2014/main" id="{CD4DACAB-4888-2AF7-ED53-6E9EFC664D91}"/>
              </a:ext>
            </a:extLst>
          </p:cNvPr>
          <p:cNvSpPr>
            <a:spLocks noGrp="1" noChangeArrowheads="1"/>
          </p:cNvSpPr>
          <p:nvPr>
            <p:ph idx="1"/>
          </p:nvPr>
        </p:nvSpPr>
        <p:spPr/>
        <p:txBody>
          <a:bodyPr/>
          <a:lstStyle/>
          <a:p>
            <a:pPr>
              <a:buFontTx/>
              <a:buNone/>
            </a:pPr>
            <a:r>
              <a:rPr lang="en-US" altLang="en-US" sz="2000">
                <a:solidFill>
                  <a:srgbClr val="000080"/>
                </a:solidFill>
                <a:latin typeface="Tahoma" panose="020B0604030504040204" pitchFamily="34" charset="0"/>
              </a:rPr>
              <a:t>VAR 1 encoded</a:t>
            </a:r>
            <a:r>
              <a:rPr lang="en-US" altLang="en-US" sz="2000"/>
              <a:t>: a string of ASCII characters</a:t>
            </a:r>
          </a:p>
          <a:p>
            <a:pPr>
              <a:buFontTx/>
              <a:buNone/>
            </a:pPr>
            <a:r>
              <a:rPr lang="en-US" altLang="en-US" sz="2000">
                <a:solidFill>
                  <a:srgbClr val="000080"/>
                </a:solidFill>
                <a:latin typeface="Tahoma" panose="020B0604030504040204" pitchFamily="34" charset="0"/>
              </a:rPr>
              <a:t>VAR 2 decoded</a:t>
            </a:r>
            <a:r>
              <a:rPr lang="en-US" altLang="en-US" sz="2000"/>
              <a:t>: a string of ASCII characters</a:t>
            </a:r>
          </a:p>
          <a:p>
            <a:pPr>
              <a:buFontTx/>
              <a:buNone/>
            </a:pPr>
            <a:r>
              <a:rPr lang="en-US" altLang="en-US" sz="2000">
                <a:solidFill>
                  <a:srgbClr val="000080"/>
                </a:solidFill>
                <a:latin typeface="Tahoma" panose="020B0604030504040204" pitchFamily="34" charset="0"/>
              </a:rPr>
              <a:t>VAR 3 return value</a:t>
            </a:r>
            <a:r>
              <a:rPr lang="en-US" altLang="en-US" sz="2000"/>
              <a:t>: a boolean</a:t>
            </a:r>
          </a:p>
          <a:p>
            <a:pPr>
              <a:buFontTx/>
              <a:buNone/>
            </a:pPr>
            <a:r>
              <a:rPr lang="en-US" altLang="en-US" sz="2000">
                <a:solidFill>
                  <a:srgbClr val="000080"/>
                </a:solidFill>
                <a:latin typeface="Tahoma" panose="020B0604030504040204" pitchFamily="34" charset="0"/>
              </a:rPr>
              <a:t>DEF 1 hexadecimal characters</a:t>
            </a:r>
            <a:r>
              <a:rPr lang="en-US" altLang="en-US" sz="2000"/>
              <a:t>, in range  ['0' .. '9', 'A' .. 'F', 'a' .. 'f']</a:t>
            </a:r>
          </a:p>
          <a:p>
            <a:pPr>
              <a:buFontTx/>
              <a:buNone/>
            </a:pPr>
            <a:r>
              <a:rPr lang="en-US" altLang="en-US" sz="2000">
                <a:solidFill>
                  <a:srgbClr val="000080"/>
                </a:solidFill>
                <a:latin typeface="Tahoma" panose="020B0604030504040204" pitchFamily="34" charset="0"/>
              </a:rPr>
              <a:t>DEF 2 sequences %xy</a:t>
            </a:r>
            <a:r>
              <a:rPr lang="en-US" altLang="en-US" sz="2000"/>
              <a:t>, where x and y are hexadecimal characters</a:t>
            </a:r>
          </a:p>
          <a:p>
            <a:pPr>
              <a:buFontTx/>
              <a:buNone/>
            </a:pPr>
            <a:r>
              <a:rPr lang="en-US" altLang="en-US" sz="2000">
                <a:solidFill>
                  <a:srgbClr val="000080"/>
                </a:solidFill>
                <a:latin typeface="Tahoma" panose="020B0604030504040204" pitchFamily="34" charset="0"/>
              </a:rPr>
              <a:t>DEF 3 CGI items</a:t>
            </a:r>
            <a:r>
              <a:rPr lang="en-US" altLang="en-US" sz="2000" i="1"/>
              <a:t> </a:t>
            </a:r>
            <a:r>
              <a:rPr lang="en-US" altLang="en-US" sz="2000"/>
              <a:t>as alphanumeric character, or '+', or CGI hexadecimal</a:t>
            </a:r>
          </a:p>
          <a:p>
            <a:pPr>
              <a:buFontTx/>
              <a:buNone/>
            </a:pPr>
            <a:r>
              <a:rPr lang="en-US" altLang="en-US" sz="2000">
                <a:solidFill>
                  <a:srgbClr val="000080"/>
                </a:solidFill>
                <a:latin typeface="Tahoma" panose="020B0604030504040204" pitchFamily="34" charset="0"/>
              </a:rPr>
              <a:t>OP 1 Scan encoded</a:t>
            </a:r>
          </a:p>
        </p:txBody>
      </p:sp>
      <p:sp>
        <p:nvSpPr>
          <p:cNvPr id="4" name="Date Placeholder 3">
            <a:extLst>
              <a:ext uri="{FF2B5EF4-FFF2-40B4-BE49-F238E27FC236}">
                <a16:creationId xmlns:a16="http://schemas.microsoft.com/office/drawing/2014/main" id="{B8E38475-C38A-4C26-2ADB-4A49E30D6B75}"/>
              </a:ext>
            </a:extLst>
          </p:cNvPr>
          <p:cNvSpPr>
            <a:spLocks noGrp="1"/>
          </p:cNvSpPr>
          <p:nvPr>
            <p:ph type="dt" sz="half" idx="10"/>
          </p:nvPr>
        </p:nvSpPr>
        <p:spPr/>
        <p:txBody>
          <a:bodyPr/>
          <a:lstStyle/>
          <a:p>
            <a:fld id="{7D627BBA-E9FB-F541-8601-63A7C9079A58}" type="datetime1">
              <a:rPr lang="en-GB" smtClean="0"/>
              <a:t>23/10/2022</a:t>
            </a:fld>
            <a:endParaRPr lang="en-US" dirty="0"/>
          </a:p>
        </p:txBody>
      </p:sp>
      <p:sp>
        <p:nvSpPr>
          <p:cNvPr id="2" name="Footer Placeholder 3">
            <a:extLst>
              <a:ext uri="{FF2B5EF4-FFF2-40B4-BE49-F238E27FC236}">
                <a16:creationId xmlns:a16="http://schemas.microsoft.com/office/drawing/2014/main" id="{50AAC188-E2BB-2EF4-380F-F222BA014E62}"/>
              </a:ext>
            </a:extLst>
          </p:cNvPr>
          <p:cNvSpPr>
            <a:spLocks noGrp="1"/>
          </p:cNvSpPr>
          <p:nvPr>
            <p:ph type="ftr" sz="quarter" idx="11"/>
          </p:nvPr>
        </p:nvSpPr>
        <p:spPr/>
        <p:txBody>
          <a:bodyPr/>
          <a:lstStyle/>
          <a:p>
            <a:r>
              <a:rPr lang="en-US" altLang="en-US"/>
              <a:t>Updated Stuart Anderson from (c) 2007 Mauro Pezzè &amp; Michal Young</a:t>
            </a:r>
          </a:p>
        </p:txBody>
      </p:sp>
      <p:sp>
        <p:nvSpPr>
          <p:cNvPr id="3" name="Slide Number Placeholder 4">
            <a:extLst>
              <a:ext uri="{FF2B5EF4-FFF2-40B4-BE49-F238E27FC236}">
                <a16:creationId xmlns:a16="http://schemas.microsoft.com/office/drawing/2014/main" id="{C6FCA7D5-6571-706F-615E-D9D99590F96B}"/>
              </a:ext>
            </a:extLst>
          </p:cNvPr>
          <p:cNvSpPr>
            <a:spLocks noGrp="1"/>
          </p:cNvSpPr>
          <p:nvPr>
            <p:ph type="sldNum" sz="quarter" idx="12"/>
          </p:nvPr>
        </p:nvSpPr>
        <p:spPr/>
        <p:txBody>
          <a:bodyPr/>
          <a:lstStyle/>
          <a:p>
            <a:r>
              <a:rPr lang="en-US" altLang="en-US"/>
              <a:t> Ch 11, slide </a:t>
            </a:r>
            <a:fld id="{273D0C4C-2A28-F348-990B-8648C1D067C2}" type="slidenum">
              <a:rPr lang="en-US" altLang="en-US"/>
              <a:pPr/>
              <a:t>41</a:t>
            </a:fld>
            <a:endParaRPr lang="en-US" altLang="en-US"/>
          </a:p>
        </p:txBody>
      </p:sp>
    </p:spTree>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1954" name="Rectangle 2">
            <a:extLst>
              <a:ext uri="{FF2B5EF4-FFF2-40B4-BE49-F238E27FC236}">
                <a16:creationId xmlns:a16="http://schemas.microsoft.com/office/drawing/2014/main" id="{5B1F58E9-0506-A7F0-3242-19D91B689985}"/>
              </a:ext>
            </a:extLst>
          </p:cNvPr>
          <p:cNvSpPr>
            <a:spLocks noGrp="1" noChangeArrowheads="1"/>
          </p:cNvSpPr>
          <p:nvPr>
            <p:ph type="title"/>
          </p:nvPr>
        </p:nvSpPr>
        <p:spPr/>
        <p:txBody>
          <a:bodyPr/>
          <a:lstStyle/>
          <a:p>
            <a:r>
              <a:rPr lang="en-US" altLang="en-US"/>
              <a:t>Step 3: Apply the catalog</a:t>
            </a:r>
          </a:p>
        </p:txBody>
      </p:sp>
      <p:sp>
        <p:nvSpPr>
          <p:cNvPr id="381955" name="Rectangle 3">
            <a:extLst>
              <a:ext uri="{FF2B5EF4-FFF2-40B4-BE49-F238E27FC236}">
                <a16:creationId xmlns:a16="http://schemas.microsoft.com/office/drawing/2014/main" id="{2A2DA112-FDA0-8585-8991-24DFDA30E34A}"/>
              </a:ext>
            </a:extLst>
          </p:cNvPr>
          <p:cNvSpPr>
            <a:spLocks noGrp="1" noChangeArrowheads="1"/>
          </p:cNvSpPr>
          <p:nvPr>
            <p:ph idx="1"/>
          </p:nvPr>
        </p:nvSpPr>
        <p:spPr/>
        <p:txBody>
          <a:bodyPr>
            <a:normAutofit lnSpcReduction="10000"/>
          </a:bodyPr>
          <a:lstStyle/>
          <a:p>
            <a:pPr>
              <a:lnSpc>
                <a:spcPct val="90000"/>
              </a:lnSpc>
            </a:pPr>
            <a:r>
              <a:rPr lang="en-US" altLang="en-US" sz="2400"/>
              <a:t>Scan the catalog sequentially</a:t>
            </a:r>
          </a:p>
          <a:p>
            <a:pPr>
              <a:lnSpc>
                <a:spcPct val="90000"/>
              </a:lnSpc>
            </a:pPr>
            <a:r>
              <a:rPr lang="en-US" altLang="en-US" sz="2400"/>
              <a:t>For each element of the catalog</a:t>
            </a:r>
          </a:p>
          <a:p>
            <a:pPr lvl="1">
              <a:lnSpc>
                <a:spcPct val="90000"/>
              </a:lnSpc>
            </a:pPr>
            <a:r>
              <a:rPr lang="en-US" altLang="en-US" sz="2000"/>
              <a:t>scan the specifications</a:t>
            </a:r>
          </a:p>
          <a:p>
            <a:pPr lvl="1">
              <a:lnSpc>
                <a:spcPct val="90000"/>
              </a:lnSpc>
            </a:pPr>
            <a:r>
              <a:rPr lang="en-US" altLang="en-US" sz="2000"/>
              <a:t>apply the catalog entry </a:t>
            </a:r>
          </a:p>
          <a:p>
            <a:pPr>
              <a:lnSpc>
                <a:spcPct val="90000"/>
              </a:lnSpc>
            </a:pPr>
            <a:r>
              <a:rPr lang="en-US" altLang="en-US" sz="2400"/>
              <a:t>Delete redundant test cases</a:t>
            </a:r>
          </a:p>
          <a:p>
            <a:pPr>
              <a:lnSpc>
                <a:spcPct val="90000"/>
              </a:lnSpc>
            </a:pPr>
            <a:r>
              <a:rPr lang="en-US" altLang="en-US" sz="2400"/>
              <a:t>Catalog: </a:t>
            </a:r>
          </a:p>
          <a:p>
            <a:pPr lvl="1">
              <a:lnSpc>
                <a:spcPct val="90000"/>
              </a:lnSpc>
            </a:pPr>
            <a:r>
              <a:rPr lang="en-US" altLang="en-US" sz="2000"/>
              <a:t>List of kinds of elements that can occur in a specification</a:t>
            </a:r>
          </a:p>
          <a:p>
            <a:pPr lvl="1">
              <a:lnSpc>
                <a:spcPct val="90000"/>
              </a:lnSpc>
            </a:pPr>
            <a:r>
              <a:rPr lang="en-US" altLang="en-US" sz="2000"/>
              <a:t>Each catalog entry is associated with a list of generic test case specifications </a:t>
            </a:r>
          </a:p>
          <a:p>
            <a:pPr lvl="1">
              <a:lnSpc>
                <a:spcPct val="90000"/>
              </a:lnSpc>
              <a:buFontTx/>
              <a:buNone/>
            </a:pPr>
            <a:r>
              <a:rPr lang="en-US" altLang="en-US" sz="2000" i="1"/>
              <a:t>Example: </a:t>
            </a:r>
          </a:p>
          <a:p>
            <a:pPr lvl="1">
              <a:lnSpc>
                <a:spcPct val="90000"/>
              </a:lnSpc>
              <a:buFontTx/>
              <a:buNone/>
            </a:pPr>
            <a:r>
              <a:rPr lang="en-US" altLang="en-US" sz="2000" i="1"/>
              <a:t>catalog entry </a:t>
            </a:r>
            <a:r>
              <a:rPr lang="en-US" altLang="en-US" sz="2000" i="1">
                <a:solidFill>
                  <a:srgbClr val="000080"/>
                </a:solidFill>
                <a:latin typeface="Tahoma" panose="020B0604030504040204" pitchFamily="34" charset="0"/>
              </a:rPr>
              <a:t>Boolean</a:t>
            </a:r>
            <a:r>
              <a:rPr lang="en-US" altLang="en-US" sz="2000" i="1"/>
              <a:t> </a:t>
            </a:r>
          </a:p>
          <a:p>
            <a:pPr lvl="1">
              <a:lnSpc>
                <a:spcPct val="90000"/>
              </a:lnSpc>
              <a:buFontTx/>
              <a:buNone/>
            </a:pPr>
            <a:r>
              <a:rPr lang="en-US" altLang="en-US" sz="2000" i="1"/>
              <a:t>two test case specifications: </a:t>
            </a:r>
            <a:r>
              <a:rPr lang="en-US" altLang="en-US" sz="2000" i="1">
                <a:solidFill>
                  <a:srgbClr val="000080"/>
                </a:solidFill>
                <a:latin typeface="Tahoma" panose="020B0604030504040204" pitchFamily="34" charset="0"/>
              </a:rPr>
              <a:t>true</a:t>
            </a:r>
            <a:r>
              <a:rPr lang="en-US" altLang="en-US" sz="2000" i="1"/>
              <a:t>, </a:t>
            </a:r>
            <a:r>
              <a:rPr lang="en-US" altLang="en-US" sz="2000" i="1">
                <a:solidFill>
                  <a:srgbClr val="000080"/>
                </a:solidFill>
                <a:latin typeface="Tahoma" panose="020B0604030504040204" pitchFamily="34" charset="0"/>
              </a:rPr>
              <a:t>false</a:t>
            </a:r>
            <a:endParaRPr lang="en-US" altLang="en-US" sz="2000" i="1"/>
          </a:p>
          <a:p>
            <a:pPr lvl="1">
              <a:lnSpc>
                <a:spcPct val="90000"/>
              </a:lnSpc>
              <a:buFontTx/>
              <a:buNone/>
            </a:pPr>
            <a:r>
              <a:rPr lang="en-US" altLang="en-US" sz="2000" i="1"/>
              <a:t>Label in/out indicate if applicable only to </a:t>
            </a:r>
            <a:r>
              <a:rPr lang="en-US" altLang="en-US" sz="2000" i="1">
                <a:solidFill>
                  <a:srgbClr val="000080"/>
                </a:solidFill>
                <a:latin typeface="Tahoma" panose="020B0604030504040204" pitchFamily="34" charset="0"/>
              </a:rPr>
              <a:t>input</a:t>
            </a:r>
            <a:r>
              <a:rPr lang="en-US" altLang="en-US" sz="2000" i="1"/>
              <a:t>, </a:t>
            </a:r>
            <a:r>
              <a:rPr lang="en-US" altLang="en-US" sz="2000" i="1">
                <a:solidFill>
                  <a:srgbClr val="000080"/>
                </a:solidFill>
                <a:latin typeface="Tahoma" panose="020B0604030504040204" pitchFamily="34" charset="0"/>
              </a:rPr>
              <a:t>output</a:t>
            </a:r>
            <a:r>
              <a:rPr lang="en-US" altLang="en-US" sz="2000" i="1"/>
              <a:t>, </a:t>
            </a:r>
            <a:r>
              <a:rPr lang="en-US" altLang="en-US" sz="2000" i="1">
                <a:solidFill>
                  <a:srgbClr val="000080"/>
                </a:solidFill>
                <a:latin typeface="Tahoma" panose="020B0604030504040204" pitchFamily="34" charset="0"/>
              </a:rPr>
              <a:t>both</a:t>
            </a:r>
            <a:endParaRPr lang="en-US" altLang="en-US" sz="2000"/>
          </a:p>
        </p:txBody>
      </p:sp>
      <p:sp>
        <p:nvSpPr>
          <p:cNvPr id="2" name="Footer Placeholder 3">
            <a:extLst>
              <a:ext uri="{FF2B5EF4-FFF2-40B4-BE49-F238E27FC236}">
                <a16:creationId xmlns:a16="http://schemas.microsoft.com/office/drawing/2014/main" id="{5412F5E9-ABCA-89D9-1F4D-9C85530F9132}"/>
              </a:ext>
            </a:extLst>
          </p:cNvPr>
          <p:cNvSpPr>
            <a:spLocks noGrp="1"/>
          </p:cNvSpPr>
          <p:nvPr>
            <p:ph type="ftr" sz="quarter" idx="11"/>
          </p:nvPr>
        </p:nvSpPr>
        <p:spPr/>
        <p:txBody>
          <a:bodyPr/>
          <a:lstStyle/>
          <a:p>
            <a:r>
              <a:rPr lang="en-US" altLang="en-US"/>
              <a:t>Updated Stuart Anderson from (c) 2007 Mauro Pezzè &amp; Michal Young</a:t>
            </a:r>
          </a:p>
        </p:txBody>
      </p:sp>
      <p:sp>
        <p:nvSpPr>
          <p:cNvPr id="3" name="Slide Number Placeholder 4">
            <a:extLst>
              <a:ext uri="{FF2B5EF4-FFF2-40B4-BE49-F238E27FC236}">
                <a16:creationId xmlns:a16="http://schemas.microsoft.com/office/drawing/2014/main" id="{E7670CC1-4F03-E76E-2BC3-D53FA269A9EC}"/>
              </a:ext>
            </a:extLst>
          </p:cNvPr>
          <p:cNvSpPr>
            <a:spLocks noGrp="1"/>
          </p:cNvSpPr>
          <p:nvPr>
            <p:ph type="sldNum" sz="quarter" idx="12"/>
          </p:nvPr>
        </p:nvSpPr>
        <p:spPr/>
        <p:txBody>
          <a:bodyPr/>
          <a:lstStyle/>
          <a:p>
            <a:r>
              <a:rPr lang="en-US" altLang="en-US"/>
              <a:t> Ch 11, slide </a:t>
            </a:r>
            <a:fld id="{36527767-C257-F640-B340-158F8422E639}" type="slidenum">
              <a:rPr lang="en-US" altLang="en-US"/>
              <a:pPr/>
              <a:t>42</a:t>
            </a:fld>
            <a:endParaRPr lang="en-US" altLang="en-US"/>
          </a:p>
        </p:txBody>
      </p:sp>
      <p:sp>
        <p:nvSpPr>
          <p:cNvPr id="4" name="Date Placeholder 3">
            <a:extLst>
              <a:ext uri="{FF2B5EF4-FFF2-40B4-BE49-F238E27FC236}">
                <a16:creationId xmlns:a16="http://schemas.microsoft.com/office/drawing/2014/main" id="{157F3D29-BD68-3097-D64C-F29B57A837B4}"/>
              </a:ext>
            </a:extLst>
          </p:cNvPr>
          <p:cNvSpPr>
            <a:spLocks noGrp="1"/>
          </p:cNvSpPr>
          <p:nvPr>
            <p:ph type="dt" sz="half" idx="10"/>
          </p:nvPr>
        </p:nvSpPr>
        <p:spPr/>
        <p:txBody>
          <a:bodyPr/>
          <a:lstStyle/>
          <a:p>
            <a:fld id="{59FD159F-B482-0744-BCE8-94036D89626C}" type="datetime1">
              <a:rPr lang="en-GB" smtClean="0"/>
              <a:t>23/10/2022</a:t>
            </a:fld>
            <a:endParaRPr lang="en-US" dirty="0"/>
          </a:p>
        </p:txBody>
      </p:sp>
    </p:spTree>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2978" name="Rectangle 2">
            <a:extLst>
              <a:ext uri="{FF2B5EF4-FFF2-40B4-BE49-F238E27FC236}">
                <a16:creationId xmlns:a16="http://schemas.microsoft.com/office/drawing/2014/main" id="{05B80E53-D383-5E7B-9D2B-7DD0CD2AC210}"/>
              </a:ext>
            </a:extLst>
          </p:cNvPr>
          <p:cNvSpPr>
            <a:spLocks noGrp="1" noChangeArrowheads="1"/>
          </p:cNvSpPr>
          <p:nvPr>
            <p:ph type="title"/>
          </p:nvPr>
        </p:nvSpPr>
        <p:spPr>
          <a:xfrm>
            <a:off x="1981200" y="76201"/>
            <a:ext cx="8229600" cy="1096963"/>
          </a:xfrm>
        </p:spPr>
        <p:txBody>
          <a:bodyPr/>
          <a:lstStyle/>
          <a:p>
            <a:r>
              <a:rPr lang="en-US" altLang="en-US"/>
              <a:t>A simple catalog (part I)</a:t>
            </a:r>
          </a:p>
        </p:txBody>
      </p:sp>
      <p:sp>
        <p:nvSpPr>
          <p:cNvPr id="382979" name="Rectangle 3">
            <a:extLst>
              <a:ext uri="{FF2B5EF4-FFF2-40B4-BE49-F238E27FC236}">
                <a16:creationId xmlns:a16="http://schemas.microsoft.com/office/drawing/2014/main" id="{2E6AB49C-FD03-A17A-9DD6-4CF736DD329A}"/>
              </a:ext>
            </a:extLst>
          </p:cNvPr>
          <p:cNvSpPr>
            <a:spLocks noGrp="1" noChangeArrowheads="1"/>
          </p:cNvSpPr>
          <p:nvPr>
            <p:ph idx="1"/>
          </p:nvPr>
        </p:nvSpPr>
        <p:spPr>
          <a:xfrm>
            <a:off x="2286000" y="962026"/>
            <a:ext cx="7772400" cy="5133975"/>
          </a:xfrm>
          <a:solidFill>
            <a:schemeClr val="bg1"/>
          </a:solidFill>
        </p:spPr>
        <p:txBody>
          <a:bodyPr>
            <a:normAutofit lnSpcReduction="10000"/>
          </a:bodyPr>
          <a:lstStyle/>
          <a:p>
            <a:pPr>
              <a:lnSpc>
                <a:spcPct val="90000"/>
              </a:lnSpc>
            </a:pPr>
            <a:r>
              <a:rPr lang="en-US" altLang="en-US" sz="1800"/>
              <a:t>Boolean</a:t>
            </a:r>
          </a:p>
          <a:p>
            <a:pPr lvl="1">
              <a:lnSpc>
                <a:spcPct val="90000"/>
              </a:lnSpc>
            </a:pPr>
            <a:r>
              <a:rPr lang="en-US" altLang="en-US" sz="1600"/>
              <a:t>True					in/out</a:t>
            </a:r>
          </a:p>
          <a:p>
            <a:pPr lvl="1">
              <a:lnSpc>
                <a:spcPct val="90000"/>
              </a:lnSpc>
            </a:pPr>
            <a:r>
              <a:rPr lang="en-US" altLang="en-US" sz="1600"/>
              <a:t>False					in/out</a:t>
            </a:r>
          </a:p>
          <a:p>
            <a:pPr>
              <a:lnSpc>
                <a:spcPct val="90000"/>
              </a:lnSpc>
            </a:pPr>
            <a:r>
              <a:rPr lang="en-US" altLang="en-US" sz="1800"/>
              <a:t>Enumeration</a:t>
            </a:r>
          </a:p>
          <a:p>
            <a:pPr lvl="1">
              <a:lnSpc>
                <a:spcPct val="90000"/>
              </a:lnSpc>
            </a:pPr>
            <a:r>
              <a:rPr lang="en-US" altLang="en-US" sz="1600"/>
              <a:t>Each enumerated value			in/out</a:t>
            </a:r>
          </a:p>
          <a:p>
            <a:pPr lvl="1">
              <a:lnSpc>
                <a:spcPct val="90000"/>
              </a:lnSpc>
            </a:pPr>
            <a:r>
              <a:rPr lang="en-US" altLang="en-US" sz="1600"/>
              <a:t>Some value outside the enumerated set		in</a:t>
            </a:r>
          </a:p>
          <a:p>
            <a:pPr>
              <a:lnSpc>
                <a:spcPct val="90000"/>
              </a:lnSpc>
            </a:pPr>
            <a:r>
              <a:rPr lang="en-US" altLang="en-US" sz="1800"/>
              <a:t>Range L ... U</a:t>
            </a:r>
          </a:p>
          <a:p>
            <a:pPr lvl="1">
              <a:lnSpc>
                <a:spcPct val="90000"/>
              </a:lnSpc>
            </a:pPr>
            <a:r>
              <a:rPr lang="en-US" altLang="en-US" sz="1600"/>
              <a:t>L-1					in</a:t>
            </a:r>
          </a:p>
          <a:p>
            <a:pPr lvl="1">
              <a:lnSpc>
                <a:spcPct val="90000"/>
              </a:lnSpc>
            </a:pPr>
            <a:r>
              <a:rPr lang="en-US" altLang="en-US" sz="1600"/>
              <a:t>L						in/out</a:t>
            </a:r>
          </a:p>
          <a:p>
            <a:pPr lvl="1">
              <a:lnSpc>
                <a:spcPct val="90000"/>
              </a:lnSpc>
            </a:pPr>
            <a:r>
              <a:rPr lang="en-US" altLang="en-US" sz="1600"/>
              <a:t>A value between L and U			in/out</a:t>
            </a:r>
          </a:p>
          <a:p>
            <a:pPr lvl="1">
              <a:lnSpc>
                <a:spcPct val="90000"/>
              </a:lnSpc>
            </a:pPr>
            <a:r>
              <a:rPr lang="en-US" altLang="en-US" sz="1600"/>
              <a:t>U						in/out</a:t>
            </a:r>
          </a:p>
          <a:p>
            <a:pPr lvl="1">
              <a:lnSpc>
                <a:spcPct val="90000"/>
              </a:lnSpc>
            </a:pPr>
            <a:r>
              <a:rPr lang="en-US" altLang="en-US" sz="1600"/>
              <a:t>U+1 					in</a:t>
            </a:r>
          </a:p>
          <a:p>
            <a:pPr>
              <a:lnSpc>
                <a:spcPct val="90000"/>
              </a:lnSpc>
            </a:pPr>
            <a:r>
              <a:rPr lang="en-US" altLang="en-US" sz="1800"/>
              <a:t>Numeric Constant C</a:t>
            </a:r>
          </a:p>
          <a:p>
            <a:pPr lvl="1">
              <a:lnSpc>
                <a:spcPct val="90000"/>
              </a:lnSpc>
            </a:pPr>
            <a:r>
              <a:rPr lang="en-US" altLang="en-US" sz="1600"/>
              <a:t>C						in/out</a:t>
            </a:r>
          </a:p>
          <a:p>
            <a:pPr lvl="1">
              <a:lnSpc>
                <a:spcPct val="90000"/>
              </a:lnSpc>
            </a:pPr>
            <a:r>
              <a:rPr lang="en-US" altLang="en-US" sz="1600"/>
              <a:t>C –1					in</a:t>
            </a:r>
          </a:p>
          <a:p>
            <a:pPr lvl="1">
              <a:lnSpc>
                <a:spcPct val="90000"/>
              </a:lnSpc>
            </a:pPr>
            <a:r>
              <a:rPr lang="en-US" altLang="en-US" sz="1600"/>
              <a:t>C+1					in</a:t>
            </a:r>
          </a:p>
          <a:p>
            <a:pPr lvl="1">
              <a:lnSpc>
                <a:spcPct val="90000"/>
              </a:lnSpc>
            </a:pPr>
            <a:r>
              <a:rPr lang="en-US" altLang="en-US" sz="1600"/>
              <a:t>Any other constant compatible with C		in</a:t>
            </a:r>
          </a:p>
        </p:txBody>
      </p:sp>
      <p:sp>
        <p:nvSpPr>
          <p:cNvPr id="2" name="Footer Placeholder 3">
            <a:extLst>
              <a:ext uri="{FF2B5EF4-FFF2-40B4-BE49-F238E27FC236}">
                <a16:creationId xmlns:a16="http://schemas.microsoft.com/office/drawing/2014/main" id="{61475A4D-1215-C846-8DB5-72610FD8CCDE}"/>
              </a:ext>
            </a:extLst>
          </p:cNvPr>
          <p:cNvSpPr>
            <a:spLocks noGrp="1"/>
          </p:cNvSpPr>
          <p:nvPr>
            <p:ph type="ftr" sz="quarter" idx="11"/>
          </p:nvPr>
        </p:nvSpPr>
        <p:spPr/>
        <p:txBody>
          <a:bodyPr/>
          <a:lstStyle/>
          <a:p>
            <a:r>
              <a:rPr lang="en-US" altLang="en-US"/>
              <a:t>Updated Stuart Anderson from (c) 2007 Mauro Pezzè &amp; Michal Young</a:t>
            </a:r>
          </a:p>
        </p:txBody>
      </p:sp>
      <p:sp>
        <p:nvSpPr>
          <p:cNvPr id="3" name="Slide Number Placeholder 4">
            <a:extLst>
              <a:ext uri="{FF2B5EF4-FFF2-40B4-BE49-F238E27FC236}">
                <a16:creationId xmlns:a16="http://schemas.microsoft.com/office/drawing/2014/main" id="{7BC9BC17-50B3-3B46-60F4-E2FA92245A10}"/>
              </a:ext>
            </a:extLst>
          </p:cNvPr>
          <p:cNvSpPr>
            <a:spLocks noGrp="1"/>
          </p:cNvSpPr>
          <p:nvPr>
            <p:ph type="sldNum" sz="quarter" idx="12"/>
          </p:nvPr>
        </p:nvSpPr>
        <p:spPr/>
        <p:txBody>
          <a:bodyPr/>
          <a:lstStyle/>
          <a:p>
            <a:r>
              <a:rPr lang="en-US" altLang="en-US"/>
              <a:t> Ch 11, slide </a:t>
            </a:r>
            <a:fld id="{40926799-1817-4249-AC35-79A8EB1D7217}" type="slidenum">
              <a:rPr lang="en-US" altLang="en-US"/>
              <a:pPr/>
              <a:t>43</a:t>
            </a:fld>
            <a:endParaRPr lang="en-US" altLang="en-US"/>
          </a:p>
        </p:txBody>
      </p:sp>
      <p:sp>
        <p:nvSpPr>
          <p:cNvPr id="4" name="Date Placeholder 3">
            <a:extLst>
              <a:ext uri="{FF2B5EF4-FFF2-40B4-BE49-F238E27FC236}">
                <a16:creationId xmlns:a16="http://schemas.microsoft.com/office/drawing/2014/main" id="{F5A25371-630A-4AD7-F3EB-230C4336372C}"/>
              </a:ext>
            </a:extLst>
          </p:cNvPr>
          <p:cNvSpPr>
            <a:spLocks noGrp="1"/>
          </p:cNvSpPr>
          <p:nvPr>
            <p:ph type="dt" sz="half" idx="10"/>
          </p:nvPr>
        </p:nvSpPr>
        <p:spPr/>
        <p:txBody>
          <a:bodyPr/>
          <a:lstStyle/>
          <a:p>
            <a:fld id="{9B251D16-1879-F74C-92E9-42B62073A2E2}" type="datetime1">
              <a:rPr lang="en-GB" smtClean="0"/>
              <a:t>23/10/2022</a:t>
            </a:fld>
            <a:endParaRPr lang="en-US" dirty="0"/>
          </a:p>
        </p:txBody>
      </p:sp>
    </p:spTree>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4002" name="Rectangle 2">
            <a:extLst>
              <a:ext uri="{FF2B5EF4-FFF2-40B4-BE49-F238E27FC236}">
                <a16:creationId xmlns:a16="http://schemas.microsoft.com/office/drawing/2014/main" id="{FC84D7DE-FA6B-74F6-B7E7-A42192B6132E}"/>
              </a:ext>
            </a:extLst>
          </p:cNvPr>
          <p:cNvSpPr>
            <a:spLocks noGrp="1" noChangeArrowheads="1"/>
          </p:cNvSpPr>
          <p:nvPr>
            <p:ph type="title"/>
          </p:nvPr>
        </p:nvSpPr>
        <p:spPr>
          <a:xfrm>
            <a:off x="1981200" y="76201"/>
            <a:ext cx="8229600" cy="1096963"/>
          </a:xfrm>
        </p:spPr>
        <p:txBody>
          <a:bodyPr/>
          <a:lstStyle/>
          <a:p>
            <a:r>
              <a:rPr lang="en-US" altLang="en-US"/>
              <a:t>A simple catalog (part II)</a:t>
            </a:r>
          </a:p>
        </p:txBody>
      </p:sp>
      <p:sp>
        <p:nvSpPr>
          <p:cNvPr id="384003" name="Rectangle 3">
            <a:extLst>
              <a:ext uri="{FF2B5EF4-FFF2-40B4-BE49-F238E27FC236}">
                <a16:creationId xmlns:a16="http://schemas.microsoft.com/office/drawing/2014/main" id="{14B53476-D209-7409-435C-E607CC0DDC32}"/>
              </a:ext>
            </a:extLst>
          </p:cNvPr>
          <p:cNvSpPr>
            <a:spLocks noGrp="1" noChangeArrowheads="1"/>
          </p:cNvSpPr>
          <p:nvPr>
            <p:ph idx="1"/>
          </p:nvPr>
        </p:nvSpPr>
        <p:spPr>
          <a:xfrm>
            <a:off x="2362200" y="990600"/>
            <a:ext cx="7772400" cy="5410200"/>
          </a:xfrm>
          <a:solidFill>
            <a:schemeClr val="bg1"/>
          </a:solidFill>
        </p:spPr>
        <p:txBody>
          <a:bodyPr>
            <a:normAutofit lnSpcReduction="10000"/>
          </a:bodyPr>
          <a:lstStyle/>
          <a:p>
            <a:pPr>
              <a:lnSpc>
                <a:spcPct val="90000"/>
              </a:lnSpc>
            </a:pPr>
            <a:r>
              <a:rPr lang="en-US" altLang="en-US" sz="1800"/>
              <a:t>Non-Numeric Constant </a:t>
            </a:r>
            <a:r>
              <a:rPr lang="en-US" altLang="en-US" sz="1800">
                <a:solidFill>
                  <a:srgbClr val="000080"/>
                </a:solidFill>
                <a:latin typeface="Tahoma" panose="020B0604030504040204" pitchFamily="34" charset="0"/>
              </a:rPr>
              <a:t>C</a:t>
            </a:r>
          </a:p>
          <a:p>
            <a:pPr lvl="1">
              <a:lnSpc>
                <a:spcPct val="90000"/>
              </a:lnSpc>
            </a:pPr>
            <a:r>
              <a:rPr lang="en-US" altLang="en-US" sz="1600">
                <a:solidFill>
                  <a:srgbClr val="000080"/>
                </a:solidFill>
                <a:latin typeface="Tahoma" panose="020B0604030504040204" pitchFamily="34" charset="0"/>
              </a:rPr>
              <a:t>C</a:t>
            </a:r>
            <a:r>
              <a:rPr lang="en-US" altLang="en-US" sz="1600" i="1">
                <a:solidFill>
                  <a:srgbClr val="000080"/>
                </a:solidFill>
                <a:latin typeface="Tahoma" panose="020B0604030504040204" pitchFamily="34" charset="0"/>
              </a:rPr>
              <a:t>	</a:t>
            </a:r>
            <a:r>
              <a:rPr lang="en-US" altLang="en-US" sz="1600"/>
              <a:t>					in/out</a:t>
            </a:r>
          </a:p>
          <a:p>
            <a:pPr lvl="1">
              <a:lnSpc>
                <a:spcPct val="90000"/>
              </a:lnSpc>
            </a:pPr>
            <a:r>
              <a:rPr lang="en-US" altLang="en-US" sz="1600"/>
              <a:t>Any other constant compatible with </a:t>
            </a:r>
            <a:r>
              <a:rPr lang="en-US" altLang="en-US" sz="1600">
                <a:solidFill>
                  <a:srgbClr val="000080"/>
                </a:solidFill>
                <a:latin typeface="Tahoma" panose="020B0604030504040204" pitchFamily="34" charset="0"/>
              </a:rPr>
              <a:t>C</a:t>
            </a:r>
            <a:r>
              <a:rPr lang="en-US" altLang="en-US" sz="1600"/>
              <a:t>		in</a:t>
            </a:r>
          </a:p>
          <a:p>
            <a:pPr lvl="1">
              <a:lnSpc>
                <a:spcPct val="90000"/>
              </a:lnSpc>
            </a:pPr>
            <a:r>
              <a:rPr lang="en-US" altLang="en-US" sz="1600"/>
              <a:t>Some other compatible value			in</a:t>
            </a:r>
          </a:p>
          <a:p>
            <a:pPr>
              <a:lnSpc>
                <a:spcPct val="90000"/>
              </a:lnSpc>
            </a:pPr>
            <a:r>
              <a:rPr lang="en-US" altLang="en-US" sz="1800"/>
              <a:t>Sequence</a:t>
            </a:r>
          </a:p>
          <a:p>
            <a:pPr lvl="1">
              <a:lnSpc>
                <a:spcPct val="90000"/>
              </a:lnSpc>
            </a:pPr>
            <a:r>
              <a:rPr lang="en-US" altLang="en-US" sz="1600"/>
              <a:t>Empty					in/out</a:t>
            </a:r>
          </a:p>
          <a:p>
            <a:pPr lvl="1">
              <a:lnSpc>
                <a:spcPct val="90000"/>
              </a:lnSpc>
            </a:pPr>
            <a:r>
              <a:rPr lang="en-US" altLang="en-US" sz="1600"/>
              <a:t>A single element				in/out</a:t>
            </a:r>
          </a:p>
          <a:p>
            <a:pPr lvl="1">
              <a:lnSpc>
                <a:spcPct val="90000"/>
              </a:lnSpc>
            </a:pPr>
            <a:r>
              <a:rPr lang="en-US" altLang="en-US" sz="1600"/>
              <a:t>More than one element			in/out</a:t>
            </a:r>
          </a:p>
          <a:p>
            <a:pPr lvl="1">
              <a:lnSpc>
                <a:spcPct val="90000"/>
              </a:lnSpc>
            </a:pPr>
            <a:r>
              <a:rPr lang="en-US" altLang="en-US" sz="1600"/>
              <a:t>Maximum length (if bounded) or very long		in/out</a:t>
            </a:r>
          </a:p>
          <a:p>
            <a:pPr lvl="1">
              <a:lnSpc>
                <a:spcPct val="90000"/>
              </a:lnSpc>
            </a:pPr>
            <a:r>
              <a:rPr lang="en-US" altLang="en-US" sz="1600"/>
              <a:t>Longer than maximum length (if bounded)	in</a:t>
            </a:r>
          </a:p>
          <a:p>
            <a:pPr lvl="1">
              <a:lnSpc>
                <a:spcPct val="90000"/>
              </a:lnSpc>
            </a:pPr>
            <a:r>
              <a:rPr lang="en-US" altLang="en-US" sz="1600"/>
              <a:t>Incorrectly terminated			in</a:t>
            </a:r>
          </a:p>
          <a:p>
            <a:pPr>
              <a:lnSpc>
                <a:spcPct val="90000"/>
              </a:lnSpc>
            </a:pPr>
            <a:r>
              <a:rPr lang="en-US" altLang="en-US" sz="1800"/>
              <a:t>Scan with action on elements </a:t>
            </a:r>
            <a:r>
              <a:rPr lang="en-US" altLang="en-US" sz="1600">
                <a:solidFill>
                  <a:srgbClr val="000080"/>
                </a:solidFill>
                <a:latin typeface="Tahoma" panose="020B0604030504040204" pitchFamily="34" charset="0"/>
              </a:rPr>
              <a:t>P</a:t>
            </a:r>
            <a:endParaRPr lang="en-US" altLang="en-US" sz="1800"/>
          </a:p>
          <a:p>
            <a:pPr lvl="1">
              <a:lnSpc>
                <a:spcPct val="90000"/>
              </a:lnSpc>
            </a:pPr>
            <a:r>
              <a:rPr lang="en-US" altLang="en-US" sz="1600">
                <a:solidFill>
                  <a:srgbClr val="000080"/>
                </a:solidFill>
                <a:latin typeface="Tahoma" panose="020B0604030504040204" pitchFamily="34" charset="0"/>
              </a:rPr>
              <a:t>P</a:t>
            </a:r>
            <a:r>
              <a:rPr lang="en-US" altLang="en-US" sz="1600"/>
              <a:t> occurs at beginning of sequence		in</a:t>
            </a:r>
          </a:p>
          <a:p>
            <a:pPr lvl="1">
              <a:lnSpc>
                <a:spcPct val="90000"/>
              </a:lnSpc>
            </a:pPr>
            <a:r>
              <a:rPr lang="en-US" altLang="en-US" sz="1600">
                <a:solidFill>
                  <a:srgbClr val="000080"/>
                </a:solidFill>
                <a:latin typeface="Tahoma" panose="020B0604030504040204" pitchFamily="34" charset="0"/>
              </a:rPr>
              <a:t>P</a:t>
            </a:r>
            <a:r>
              <a:rPr lang="en-US" altLang="en-US" sz="1600"/>
              <a:t> occurs in interior of sequence			in</a:t>
            </a:r>
          </a:p>
          <a:p>
            <a:pPr lvl="1">
              <a:lnSpc>
                <a:spcPct val="90000"/>
              </a:lnSpc>
            </a:pPr>
            <a:r>
              <a:rPr lang="en-US" altLang="en-US" sz="1600">
                <a:solidFill>
                  <a:srgbClr val="000080"/>
                </a:solidFill>
                <a:latin typeface="Tahoma" panose="020B0604030504040204" pitchFamily="34" charset="0"/>
              </a:rPr>
              <a:t>P</a:t>
            </a:r>
            <a:r>
              <a:rPr lang="en-US" altLang="en-US" sz="1600"/>
              <a:t> occurs at end of sequence			in</a:t>
            </a:r>
          </a:p>
          <a:p>
            <a:pPr lvl="1">
              <a:lnSpc>
                <a:spcPct val="90000"/>
              </a:lnSpc>
            </a:pPr>
            <a:r>
              <a:rPr lang="en-US" altLang="en-US" sz="1600">
                <a:solidFill>
                  <a:srgbClr val="000080"/>
                </a:solidFill>
                <a:latin typeface="Tahoma" panose="020B0604030504040204" pitchFamily="34" charset="0"/>
              </a:rPr>
              <a:t>PP</a:t>
            </a:r>
            <a:r>
              <a:rPr lang="en-US" altLang="en-US" sz="1600"/>
              <a:t> occurs contiguously			in</a:t>
            </a:r>
          </a:p>
          <a:p>
            <a:pPr lvl="1">
              <a:lnSpc>
                <a:spcPct val="90000"/>
              </a:lnSpc>
            </a:pPr>
            <a:r>
              <a:rPr lang="en-US" altLang="en-US" sz="1600">
                <a:solidFill>
                  <a:srgbClr val="000080"/>
                </a:solidFill>
                <a:latin typeface="Tahoma" panose="020B0604030504040204" pitchFamily="34" charset="0"/>
              </a:rPr>
              <a:t>P </a:t>
            </a:r>
            <a:r>
              <a:rPr lang="en-US" altLang="en-US" sz="1600"/>
              <a:t>does not occur in sequence			in</a:t>
            </a:r>
          </a:p>
          <a:p>
            <a:pPr lvl="1">
              <a:lnSpc>
                <a:spcPct val="90000"/>
              </a:lnSpc>
            </a:pPr>
            <a:r>
              <a:rPr lang="en-US" altLang="en-US" sz="1600">
                <a:solidFill>
                  <a:srgbClr val="000080"/>
                </a:solidFill>
                <a:latin typeface="Tahoma" panose="020B0604030504040204" pitchFamily="34" charset="0"/>
              </a:rPr>
              <a:t>pP</a:t>
            </a:r>
            <a:r>
              <a:rPr lang="en-US" altLang="en-US" sz="1600"/>
              <a:t> where </a:t>
            </a:r>
            <a:r>
              <a:rPr lang="en-US" altLang="en-US" sz="1600">
                <a:solidFill>
                  <a:srgbClr val="000080"/>
                </a:solidFill>
                <a:latin typeface="Tahoma" panose="020B0604030504040204" pitchFamily="34" charset="0"/>
              </a:rPr>
              <a:t>p</a:t>
            </a:r>
            <a:r>
              <a:rPr lang="en-US" altLang="en-US" sz="1600"/>
              <a:t> is a proper prefix of </a:t>
            </a:r>
            <a:r>
              <a:rPr lang="en-US" altLang="en-US" sz="1600">
                <a:solidFill>
                  <a:srgbClr val="000080"/>
                </a:solidFill>
                <a:latin typeface="Tahoma" panose="020B0604030504040204" pitchFamily="34" charset="0"/>
              </a:rPr>
              <a:t>P</a:t>
            </a:r>
            <a:r>
              <a:rPr lang="en-US" altLang="en-US" sz="1600"/>
              <a:t>		in</a:t>
            </a:r>
          </a:p>
          <a:p>
            <a:pPr lvl="1">
              <a:lnSpc>
                <a:spcPct val="90000"/>
              </a:lnSpc>
            </a:pPr>
            <a:r>
              <a:rPr lang="en-US" altLang="en-US" sz="1600"/>
              <a:t>Proper prefix</a:t>
            </a:r>
            <a:r>
              <a:rPr lang="en-US" altLang="en-US" sz="1600">
                <a:solidFill>
                  <a:srgbClr val="000080"/>
                </a:solidFill>
                <a:latin typeface="Tahoma" panose="020B0604030504040204" pitchFamily="34" charset="0"/>
              </a:rPr>
              <a:t> p</a:t>
            </a:r>
            <a:r>
              <a:rPr lang="en-US" altLang="en-US" sz="1600"/>
              <a:t> occurs at end of sequence		in</a:t>
            </a:r>
          </a:p>
        </p:txBody>
      </p:sp>
      <p:sp>
        <p:nvSpPr>
          <p:cNvPr id="2" name="Footer Placeholder 3">
            <a:extLst>
              <a:ext uri="{FF2B5EF4-FFF2-40B4-BE49-F238E27FC236}">
                <a16:creationId xmlns:a16="http://schemas.microsoft.com/office/drawing/2014/main" id="{272E68BF-A31B-4D77-156C-D43F0545C0AC}"/>
              </a:ext>
            </a:extLst>
          </p:cNvPr>
          <p:cNvSpPr>
            <a:spLocks noGrp="1"/>
          </p:cNvSpPr>
          <p:nvPr>
            <p:ph type="ftr" sz="quarter" idx="11"/>
          </p:nvPr>
        </p:nvSpPr>
        <p:spPr/>
        <p:txBody>
          <a:bodyPr/>
          <a:lstStyle/>
          <a:p>
            <a:r>
              <a:rPr lang="en-US" altLang="en-US"/>
              <a:t>Updated Stuart Anderson from (c) 2007 Mauro Pezzè &amp; Michal Young</a:t>
            </a:r>
          </a:p>
        </p:txBody>
      </p:sp>
      <p:sp>
        <p:nvSpPr>
          <p:cNvPr id="3" name="Slide Number Placeholder 4">
            <a:extLst>
              <a:ext uri="{FF2B5EF4-FFF2-40B4-BE49-F238E27FC236}">
                <a16:creationId xmlns:a16="http://schemas.microsoft.com/office/drawing/2014/main" id="{EEF62521-1AA8-AFFF-35C6-011EF81068DD}"/>
              </a:ext>
            </a:extLst>
          </p:cNvPr>
          <p:cNvSpPr>
            <a:spLocks noGrp="1"/>
          </p:cNvSpPr>
          <p:nvPr>
            <p:ph type="sldNum" sz="quarter" idx="12"/>
          </p:nvPr>
        </p:nvSpPr>
        <p:spPr/>
        <p:txBody>
          <a:bodyPr/>
          <a:lstStyle/>
          <a:p>
            <a:r>
              <a:rPr lang="en-US" altLang="en-US"/>
              <a:t> Ch 11, slide </a:t>
            </a:r>
            <a:fld id="{F7C7A5EB-9595-F544-A05E-C39188E85909}" type="slidenum">
              <a:rPr lang="en-US" altLang="en-US"/>
              <a:pPr/>
              <a:t>44</a:t>
            </a:fld>
            <a:endParaRPr lang="en-US" altLang="en-US"/>
          </a:p>
        </p:txBody>
      </p:sp>
      <p:sp>
        <p:nvSpPr>
          <p:cNvPr id="4" name="Date Placeholder 3">
            <a:extLst>
              <a:ext uri="{FF2B5EF4-FFF2-40B4-BE49-F238E27FC236}">
                <a16:creationId xmlns:a16="http://schemas.microsoft.com/office/drawing/2014/main" id="{AAF185B5-AB50-5DA5-A7EE-7F058ED9C0B6}"/>
              </a:ext>
            </a:extLst>
          </p:cNvPr>
          <p:cNvSpPr>
            <a:spLocks noGrp="1"/>
          </p:cNvSpPr>
          <p:nvPr>
            <p:ph type="dt" sz="half" idx="10"/>
          </p:nvPr>
        </p:nvSpPr>
        <p:spPr/>
        <p:txBody>
          <a:bodyPr/>
          <a:lstStyle/>
          <a:p>
            <a:fld id="{F2E66831-6D10-B941-BA69-87F823CE29C4}" type="datetime1">
              <a:rPr lang="en-GB" smtClean="0"/>
              <a:t>23/10/2022</a:t>
            </a:fld>
            <a:endParaRPr lang="en-US" dirty="0"/>
          </a:p>
        </p:txBody>
      </p:sp>
    </p:spTree>
  </p:cSld>
  <p:clrMapOvr>
    <a:masterClrMapping/>
  </p:clrMapOv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5026" name="Rectangle 2">
            <a:extLst>
              <a:ext uri="{FF2B5EF4-FFF2-40B4-BE49-F238E27FC236}">
                <a16:creationId xmlns:a16="http://schemas.microsoft.com/office/drawing/2014/main" id="{71B2E9B8-6612-61F6-AABE-7EFD098EFCA1}"/>
              </a:ext>
            </a:extLst>
          </p:cNvPr>
          <p:cNvSpPr>
            <a:spLocks noGrp="1" noChangeArrowheads="1"/>
          </p:cNvSpPr>
          <p:nvPr>
            <p:ph type="title"/>
          </p:nvPr>
        </p:nvSpPr>
        <p:spPr/>
        <p:txBody>
          <a:bodyPr>
            <a:normAutofit/>
          </a:bodyPr>
          <a:lstStyle/>
          <a:p>
            <a:r>
              <a:rPr lang="en-US" altLang="en-US"/>
              <a:t>Example - Step 3: Catalog entry </a:t>
            </a:r>
            <a:r>
              <a:rPr lang="en-US" altLang="en-US" i="1"/>
              <a:t>boolean</a:t>
            </a:r>
            <a:endParaRPr lang="en-US" altLang="en-US"/>
          </a:p>
        </p:txBody>
      </p:sp>
      <p:sp>
        <p:nvSpPr>
          <p:cNvPr id="385027" name="Rectangle 3">
            <a:extLst>
              <a:ext uri="{FF2B5EF4-FFF2-40B4-BE49-F238E27FC236}">
                <a16:creationId xmlns:a16="http://schemas.microsoft.com/office/drawing/2014/main" id="{2286D7F7-CC13-BA94-C038-D570543B16EF}"/>
              </a:ext>
            </a:extLst>
          </p:cNvPr>
          <p:cNvSpPr>
            <a:spLocks noGrp="1" noChangeArrowheads="1"/>
          </p:cNvSpPr>
          <p:nvPr>
            <p:ph idx="1"/>
          </p:nvPr>
        </p:nvSpPr>
        <p:spPr>
          <a:xfrm>
            <a:off x="838200" y="1825625"/>
            <a:ext cx="10874424" cy="4351338"/>
          </a:xfrm>
        </p:spPr>
        <p:txBody>
          <a:bodyPr/>
          <a:lstStyle/>
          <a:p>
            <a:r>
              <a:rPr lang="en-US" altLang="en-US" dirty="0"/>
              <a:t>Boolean</a:t>
            </a:r>
          </a:p>
          <a:p>
            <a:pPr lvl="1"/>
            <a:r>
              <a:rPr lang="en-US" altLang="en-US" dirty="0"/>
              <a:t>True			in/out</a:t>
            </a:r>
          </a:p>
          <a:p>
            <a:pPr lvl="1"/>
            <a:r>
              <a:rPr lang="en-US" altLang="en-US" dirty="0"/>
              <a:t>False			in/out</a:t>
            </a:r>
          </a:p>
          <a:p>
            <a:r>
              <a:rPr lang="en-US" altLang="en-US" dirty="0"/>
              <a:t>applies to </a:t>
            </a:r>
            <a:r>
              <a:rPr lang="en-US" altLang="en-US" i="1" dirty="0">
                <a:solidFill>
                  <a:srgbClr val="000080"/>
                </a:solidFill>
                <a:latin typeface="Tahoma" panose="020B0604030504040204" pitchFamily="34" charset="0"/>
              </a:rPr>
              <a:t>return value</a:t>
            </a:r>
          </a:p>
          <a:p>
            <a:r>
              <a:rPr lang="en-US" altLang="en-US" dirty="0"/>
              <a:t>generates 2 test cases already covered by  </a:t>
            </a:r>
            <a:r>
              <a:rPr lang="en-US" altLang="en-US" dirty="0">
                <a:solidFill>
                  <a:srgbClr val="000080"/>
                </a:solidFill>
                <a:latin typeface="Tahoma" panose="020B0604030504040204" pitchFamily="34" charset="0"/>
              </a:rPr>
              <a:t>TC-PRE2-1 and TC-PRE2-2</a:t>
            </a:r>
          </a:p>
        </p:txBody>
      </p:sp>
      <p:sp>
        <p:nvSpPr>
          <p:cNvPr id="4" name="Date Placeholder 3">
            <a:extLst>
              <a:ext uri="{FF2B5EF4-FFF2-40B4-BE49-F238E27FC236}">
                <a16:creationId xmlns:a16="http://schemas.microsoft.com/office/drawing/2014/main" id="{5048A23E-95E8-D8C0-455D-42C336A52B19}"/>
              </a:ext>
            </a:extLst>
          </p:cNvPr>
          <p:cNvSpPr>
            <a:spLocks noGrp="1"/>
          </p:cNvSpPr>
          <p:nvPr>
            <p:ph type="dt" sz="half" idx="10"/>
          </p:nvPr>
        </p:nvSpPr>
        <p:spPr/>
        <p:txBody>
          <a:bodyPr/>
          <a:lstStyle/>
          <a:p>
            <a:fld id="{EF9CF970-FF1B-6E42-9F79-F8BCEBAF4128}" type="datetime1">
              <a:rPr lang="en-GB" smtClean="0"/>
              <a:t>23/10/2022</a:t>
            </a:fld>
            <a:endParaRPr lang="en-US" dirty="0"/>
          </a:p>
        </p:txBody>
      </p:sp>
      <p:sp>
        <p:nvSpPr>
          <p:cNvPr id="2" name="Footer Placeholder 3">
            <a:extLst>
              <a:ext uri="{FF2B5EF4-FFF2-40B4-BE49-F238E27FC236}">
                <a16:creationId xmlns:a16="http://schemas.microsoft.com/office/drawing/2014/main" id="{1DCC9073-4D73-8EC6-5ADA-E73013E7DF8D}"/>
              </a:ext>
            </a:extLst>
          </p:cNvPr>
          <p:cNvSpPr>
            <a:spLocks noGrp="1"/>
          </p:cNvSpPr>
          <p:nvPr>
            <p:ph type="ftr" sz="quarter" idx="11"/>
          </p:nvPr>
        </p:nvSpPr>
        <p:spPr/>
        <p:txBody>
          <a:bodyPr/>
          <a:lstStyle/>
          <a:p>
            <a:r>
              <a:rPr lang="en-US" altLang="en-US"/>
              <a:t>Updated Stuart Anderson from (c) 2007 Mauro Pezzè &amp; Michal Young</a:t>
            </a:r>
          </a:p>
        </p:txBody>
      </p:sp>
      <p:sp>
        <p:nvSpPr>
          <p:cNvPr id="3" name="Slide Number Placeholder 4">
            <a:extLst>
              <a:ext uri="{FF2B5EF4-FFF2-40B4-BE49-F238E27FC236}">
                <a16:creationId xmlns:a16="http://schemas.microsoft.com/office/drawing/2014/main" id="{E0D8FB57-5F1C-AD2A-A870-C0BBDA312DD5}"/>
              </a:ext>
            </a:extLst>
          </p:cNvPr>
          <p:cNvSpPr>
            <a:spLocks noGrp="1"/>
          </p:cNvSpPr>
          <p:nvPr>
            <p:ph type="sldNum" sz="quarter" idx="12"/>
          </p:nvPr>
        </p:nvSpPr>
        <p:spPr/>
        <p:txBody>
          <a:bodyPr/>
          <a:lstStyle/>
          <a:p>
            <a:r>
              <a:rPr lang="en-US" altLang="en-US"/>
              <a:t> Ch 11, slide </a:t>
            </a:r>
            <a:fld id="{1BF74CB8-E995-5643-87F1-82FA9A3A8A8F}" type="slidenum">
              <a:rPr lang="en-US" altLang="en-US"/>
              <a:pPr/>
              <a:t>45</a:t>
            </a:fld>
            <a:endParaRPr lang="en-US" altLang="en-US"/>
          </a:p>
        </p:txBody>
      </p:sp>
    </p:spTree>
  </p:cSld>
  <p:clrMapOvr>
    <a:masterClrMapping/>
  </p:clrMapOv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6050" name="Rectangle 2">
            <a:extLst>
              <a:ext uri="{FF2B5EF4-FFF2-40B4-BE49-F238E27FC236}">
                <a16:creationId xmlns:a16="http://schemas.microsoft.com/office/drawing/2014/main" id="{D0777903-9472-6560-3FF4-55A5E0DFBF74}"/>
              </a:ext>
            </a:extLst>
          </p:cNvPr>
          <p:cNvSpPr>
            <a:spLocks noGrp="1" noChangeArrowheads="1"/>
          </p:cNvSpPr>
          <p:nvPr>
            <p:ph type="title"/>
          </p:nvPr>
        </p:nvSpPr>
        <p:spPr/>
        <p:txBody>
          <a:bodyPr/>
          <a:lstStyle/>
          <a:p>
            <a:r>
              <a:rPr lang="en-US" altLang="en-US"/>
              <a:t>Example - Step 3: entry </a:t>
            </a:r>
            <a:r>
              <a:rPr lang="en-US" altLang="en-US" i="1"/>
              <a:t>enumeration</a:t>
            </a:r>
            <a:endParaRPr lang="en-US" altLang="en-US"/>
          </a:p>
        </p:txBody>
      </p:sp>
      <p:sp>
        <p:nvSpPr>
          <p:cNvPr id="386051" name="Rectangle 3">
            <a:extLst>
              <a:ext uri="{FF2B5EF4-FFF2-40B4-BE49-F238E27FC236}">
                <a16:creationId xmlns:a16="http://schemas.microsoft.com/office/drawing/2014/main" id="{6F87683F-70D5-9680-AAB4-2C4E3A40F66C}"/>
              </a:ext>
            </a:extLst>
          </p:cNvPr>
          <p:cNvSpPr>
            <a:spLocks noGrp="1" noChangeArrowheads="1"/>
          </p:cNvSpPr>
          <p:nvPr>
            <p:ph idx="1"/>
          </p:nvPr>
        </p:nvSpPr>
        <p:spPr/>
        <p:txBody>
          <a:bodyPr/>
          <a:lstStyle/>
          <a:p>
            <a:r>
              <a:rPr lang="en-US" altLang="en-US" dirty="0"/>
              <a:t>Enumeration</a:t>
            </a:r>
          </a:p>
          <a:p>
            <a:pPr lvl="1"/>
            <a:r>
              <a:rPr lang="en-US" altLang="en-US" dirty="0"/>
              <a:t>Each enumerated value			in/out</a:t>
            </a:r>
          </a:p>
          <a:p>
            <a:pPr lvl="1"/>
            <a:r>
              <a:rPr lang="en-US" altLang="en-US" dirty="0"/>
              <a:t>Some value outside the enumerated set	in</a:t>
            </a:r>
          </a:p>
          <a:p>
            <a:endParaRPr lang="en-US" altLang="en-US" dirty="0"/>
          </a:p>
          <a:p>
            <a:pPr>
              <a:buFontTx/>
              <a:buNone/>
            </a:pPr>
            <a:r>
              <a:rPr lang="en-US" altLang="en-US" dirty="0"/>
              <a:t>applies to</a:t>
            </a:r>
          </a:p>
          <a:p>
            <a:pPr lvl="1"/>
            <a:r>
              <a:rPr lang="en-US" altLang="en-US" sz="2800" i="1" dirty="0">
                <a:solidFill>
                  <a:srgbClr val="000080"/>
                </a:solidFill>
                <a:latin typeface="Tahoma" panose="020B0604030504040204" pitchFamily="34" charset="0"/>
              </a:rPr>
              <a:t>CGI item (DEF 3)</a:t>
            </a:r>
          </a:p>
          <a:p>
            <a:pPr lvl="1">
              <a:buFontTx/>
              <a:buNone/>
            </a:pPr>
            <a:r>
              <a:rPr lang="en-US" altLang="en-US" sz="2800" dirty="0"/>
              <a:t>	included in </a:t>
            </a:r>
            <a:r>
              <a:rPr lang="en-US" altLang="en-US" sz="3200" dirty="0">
                <a:solidFill>
                  <a:srgbClr val="000080"/>
                </a:solidFill>
                <a:latin typeface="Tahoma" panose="020B0604030504040204" pitchFamily="34" charset="0"/>
              </a:rPr>
              <a:t>TC-POST1-1, TC-POST1-2, TC-POST2-1, TC-POST2-2, TC-POST3-1, TC-POST3-2</a:t>
            </a:r>
            <a:endParaRPr lang="en-US" altLang="en-US" dirty="0"/>
          </a:p>
        </p:txBody>
      </p:sp>
      <p:sp>
        <p:nvSpPr>
          <p:cNvPr id="2" name="Footer Placeholder 3">
            <a:extLst>
              <a:ext uri="{FF2B5EF4-FFF2-40B4-BE49-F238E27FC236}">
                <a16:creationId xmlns:a16="http://schemas.microsoft.com/office/drawing/2014/main" id="{3584CB44-915B-AC8C-A65B-849EA0053D03}"/>
              </a:ext>
            </a:extLst>
          </p:cNvPr>
          <p:cNvSpPr>
            <a:spLocks noGrp="1"/>
          </p:cNvSpPr>
          <p:nvPr>
            <p:ph type="ftr" sz="quarter" idx="11"/>
          </p:nvPr>
        </p:nvSpPr>
        <p:spPr/>
        <p:txBody>
          <a:bodyPr/>
          <a:lstStyle/>
          <a:p>
            <a:r>
              <a:rPr lang="en-US" altLang="en-US"/>
              <a:t>Updated Stuart Anderson from (c) 2007 Mauro Pezzè &amp; Michal Young</a:t>
            </a:r>
          </a:p>
        </p:txBody>
      </p:sp>
      <p:sp>
        <p:nvSpPr>
          <p:cNvPr id="3" name="Slide Number Placeholder 4">
            <a:extLst>
              <a:ext uri="{FF2B5EF4-FFF2-40B4-BE49-F238E27FC236}">
                <a16:creationId xmlns:a16="http://schemas.microsoft.com/office/drawing/2014/main" id="{1BCC9281-7721-8D65-6834-050540C43455}"/>
              </a:ext>
            </a:extLst>
          </p:cNvPr>
          <p:cNvSpPr>
            <a:spLocks noGrp="1"/>
          </p:cNvSpPr>
          <p:nvPr>
            <p:ph type="sldNum" sz="quarter" idx="12"/>
          </p:nvPr>
        </p:nvSpPr>
        <p:spPr/>
        <p:txBody>
          <a:bodyPr/>
          <a:lstStyle/>
          <a:p>
            <a:r>
              <a:rPr lang="en-US" altLang="en-US"/>
              <a:t> Ch 11, slide </a:t>
            </a:r>
            <a:fld id="{BFB52C01-3372-AD48-AAC8-B82A49E464B5}" type="slidenum">
              <a:rPr lang="en-US" altLang="en-US"/>
              <a:pPr/>
              <a:t>46</a:t>
            </a:fld>
            <a:endParaRPr lang="en-US" altLang="en-US"/>
          </a:p>
        </p:txBody>
      </p:sp>
      <p:sp>
        <p:nvSpPr>
          <p:cNvPr id="4" name="Date Placeholder 3">
            <a:extLst>
              <a:ext uri="{FF2B5EF4-FFF2-40B4-BE49-F238E27FC236}">
                <a16:creationId xmlns:a16="http://schemas.microsoft.com/office/drawing/2014/main" id="{679EFF34-6465-DACB-1F69-3B68D3FCAAAE}"/>
              </a:ext>
            </a:extLst>
          </p:cNvPr>
          <p:cNvSpPr>
            <a:spLocks noGrp="1"/>
          </p:cNvSpPr>
          <p:nvPr>
            <p:ph type="dt" sz="half" idx="10"/>
          </p:nvPr>
        </p:nvSpPr>
        <p:spPr/>
        <p:txBody>
          <a:bodyPr/>
          <a:lstStyle/>
          <a:p>
            <a:fld id="{A9B8C6AF-19C6-5346-807E-2F3B51A6A0BF}" type="datetime1">
              <a:rPr lang="en-GB" smtClean="0"/>
              <a:t>23/10/2022</a:t>
            </a:fld>
            <a:endParaRPr lang="en-US" dirty="0"/>
          </a:p>
        </p:txBody>
      </p:sp>
    </p:spTree>
  </p:cSld>
  <p:clrMapOvr>
    <a:masterClrMapping/>
  </p:clrMapOvr>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7074" name="Rectangle 2">
            <a:extLst>
              <a:ext uri="{FF2B5EF4-FFF2-40B4-BE49-F238E27FC236}">
                <a16:creationId xmlns:a16="http://schemas.microsoft.com/office/drawing/2014/main" id="{6796ECBA-2D32-5314-7CBF-2B535772705D}"/>
              </a:ext>
            </a:extLst>
          </p:cNvPr>
          <p:cNvSpPr>
            <a:spLocks noGrp="1" noChangeArrowheads="1"/>
          </p:cNvSpPr>
          <p:nvPr>
            <p:ph type="title"/>
          </p:nvPr>
        </p:nvSpPr>
        <p:spPr/>
        <p:txBody>
          <a:bodyPr/>
          <a:lstStyle/>
          <a:p>
            <a:r>
              <a:rPr lang="en-US" altLang="en-US"/>
              <a:t>Example - Step 3: entry </a:t>
            </a:r>
            <a:r>
              <a:rPr lang="en-US" altLang="en-US" i="1"/>
              <a:t>enumeration</a:t>
            </a:r>
            <a:endParaRPr lang="en-US" altLang="en-US"/>
          </a:p>
        </p:txBody>
      </p:sp>
      <p:sp>
        <p:nvSpPr>
          <p:cNvPr id="387075" name="Rectangle 3">
            <a:extLst>
              <a:ext uri="{FF2B5EF4-FFF2-40B4-BE49-F238E27FC236}">
                <a16:creationId xmlns:a16="http://schemas.microsoft.com/office/drawing/2014/main" id="{66A3784B-7670-27DB-CAD1-5013537587A9}"/>
              </a:ext>
            </a:extLst>
          </p:cNvPr>
          <p:cNvSpPr>
            <a:spLocks noGrp="1" noChangeArrowheads="1"/>
          </p:cNvSpPr>
          <p:nvPr>
            <p:ph idx="1"/>
          </p:nvPr>
        </p:nvSpPr>
        <p:spPr/>
        <p:txBody>
          <a:bodyPr/>
          <a:lstStyle/>
          <a:p>
            <a:pPr>
              <a:buFontTx/>
              <a:buNone/>
            </a:pPr>
            <a:r>
              <a:rPr lang="en-US" altLang="en-US" sz="2400"/>
              <a:t>applies also to improper CGI hexadecimals</a:t>
            </a:r>
          </a:p>
          <a:p>
            <a:r>
              <a:rPr lang="en-US" altLang="en-US" sz="2400"/>
              <a:t>New test case specifications </a:t>
            </a:r>
          </a:p>
          <a:p>
            <a:pPr lvl="1"/>
            <a:r>
              <a:rPr lang="en-US" altLang="en-US" sz="2000">
                <a:solidFill>
                  <a:srgbClr val="000080"/>
                </a:solidFill>
                <a:latin typeface="Tahoma" panose="020B0604030504040204" pitchFamily="34" charset="0"/>
              </a:rPr>
              <a:t>TC-POST5-2 </a:t>
            </a:r>
            <a:r>
              <a:rPr lang="en-US" altLang="en-US" sz="2000" i="1">
                <a:solidFill>
                  <a:srgbClr val="000080"/>
                </a:solidFill>
                <a:latin typeface="Tahoma" panose="020B0604030504040204" pitchFamily="34" charset="0"/>
              </a:rPr>
              <a:t>encoded</a:t>
            </a:r>
            <a:r>
              <a:rPr lang="en-US" altLang="en-US" sz="2000" i="1"/>
              <a:t> terminated with </a:t>
            </a:r>
            <a:r>
              <a:rPr lang="en-US" altLang="en-US" sz="2000" i="1">
                <a:solidFill>
                  <a:srgbClr val="000080"/>
                </a:solidFill>
                <a:latin typeface="Tahoma" panose="020B0604030504040204" pitchFamily="34" charset="0"/>
              </a:rPr>
              <a:t>%x</a:t>
            </a:r>
            <a:r>
              <a:rPr lang="en-US" altLang="en-US" sz="2000" i="1"/>
              <a:t>, where </a:t>
            </a:r>
            <a:r>
              <a:rPr lang="en-US" altLang="en-US" sz="2000" i="1">
                <a:solidFill>
                  <a:srgbClr val="000080"/>
                </a:solidFill>
                <a:latin typeface="Tahoma" panose="020B0604030504040204" pitchFamily="34" charset="0"/>
              </a:rPr>
              <a:t>x</a:t>
            </a:r>
            <a:r>
              <a:rPr lang="en-US" altLang="en-US" sz="2000" i="1"/>
              <a:t> is a hexadecimal digit</a:t>
            </a:r>
          </a:p>
          <a:p>
            <a:pPr lvl="1"/>
            <a:r>
              <a:rPr lang="en-US" altLang="en-US" sz="2000">
                <a:solidFill>
                  <a:srgbClr val="000080"/>
                </a:solidFill>
                <a:latin typeface="Tahoma" panose="020B0604030504040204" pitchFamily="34" charset="0"/>
              </a:rPr>
              <a:t>TC-POST5-3</a:t>
            </a:r>
            <a:r>
              <a:rPr lang="en-US" altLang="en-US" sz="2000" i="1"/>
              <a:t> </a:t>
            </a:r>
            <a:r>
              <a:rPr lang="en-US" altLang="en-US" sz="2000" i="1">
                <a:solidFill>
                  <a:srgbClr val="000080"/>
                </a:solidFill>
                <a:latin typeface="Tahoma" panose="020B0604030504040204" pitchFamily="34" charset="0"/>
              </a:rPr>
              <a:t>encoded</a:t>
            </a:r>
            <a:r>
              <a:rPr lang="en-US" altLang="en-US" sz="2000" i="1"/>
              <a:t> contains </a:t>
            </a:r>
            <a:r>
              <a:rPr lang="en-US" altLang="en-US" sz="2000" i="1">
                <a:solidFill>
                  <a:srgbClr val="000080"/>
                </a:solidFill>
                <a:latin typeface="Tahoma" panose="020B0604030504040204" pitchFamily="34" charset="0"/>
              </a:rPr>
              <a:t>%ky</a:t>
            </a:r>
            <a:r>
              <a:rPr lang="en-US" altLang="en-US" sz="2000" i="1"/>
              <a:t>, where</a:t>
            </a:r>
            <a:r>
              <a:rPr lang="en-US" altLang="en-US" sz="2000" i="1">
                <a:solidFill>
                  <a:srgbClr val="000080"/>
                </a:solidFill>
                <a:latin typeface="Tahoma" panose="020B0604030504040204" pitchFamily="34" charset="0"/>
              </a:rPr>
              <a:t> k</a:t>
            </a:r>
            <a:r>
              <a:rPr lang="en-US" altLang="en-US" sz="2000" i="1"/>
              <a:t> is not a hexadecimal digit and </a:t>
            </a:r>
            <a:r>
              <a:rPr lang="en-US" altLang="en-US" sz="2000" i="1">
                <a:solidFill>
                  <a:srgbClr val="000080"/>
                </a:solidFill>
                <a:latin typeface="Tahoma" panose="020B0604030504040204" pitchFamily="34" charset="0"/>
              </a:rPr>
              <a:t>y</a:t>
            </a:r>
            <a:r>
              <a:rPr lang="en-US" altLang="en-US" sz="2000" i="1"/>
              <a:t> is a hexadecimal digit</a:t>
            </a:r>
          </a:p>
          <a:p>
            <a:pPr lvl="1"/>
            <a:r>
              <a:rPr lang="en-US" altLang="en-US" sz="2000">
                <a:solidFill>
                  <a:srgbClr val="000080"/>
                </a:solidFill>
                <a:latin typeface="Tahoma" panose="020B0604030504040204" pitchFamily="34" charset="0"/>
              </a:rPr>
              <a:t>TC-POST5-4</a:t>
            </a:r>
            <a:r>
              <a:rPr lang="en-US" altLang="en-US" sz="2000" i="1"/>
              <a:t> </a:t>
            </a:r>
            <a:r>
              <a:rPr lang="en-US" altLang="en-US" sz="2000" i="1">
                <a:solidFill>
                  <a:srgbClr val="000080"/>
                </a:solidFill>
                <a:latin typeface="Tahoma" panose="020B0604030504040204" pitchFamily="34" charset="0"/>
              </a:rPr>
              <a:t>encoded</a:t>
            </a:r>
            <a:r>
              <a:rPr lang="en-US" altLang="en-US" sz="2000" i="1"/>
              <a:t> contains </a:t>
            </a:r>
            <a:r>
              <a:rPr lang="en-US" altLang="en-US" sz="2000" i="1">
                <a:solidFill>
                  <a:srgbClr val="000080"/>
                </a:solidFill>
                <a:latin typeface="Tahoma" panose="020B0604030504040204" pitchFamily="34" charset="0"/>
              </a:rPr>
              <a:t>%xk</a:t>
            </a:r>
            <a:r>
              <a:rPr lang="en-US" altLang="en-US" sz="2000" i="1"/>
              <a:t>, where </a:t>
            </a:r>
            <a:r>
              <a:rPr lang="en-US" altLang="en-US" sz="2000" i="1">
                <a:solidFill>
                  <a:srgbClr val="000080"/>
                </a:solidFill>
                <a:latin typeface="Tahoma" panose="020B0604030504040204" pitchFamily="34" charset="0"/>
              </a:rPr>
              <a:t>x</a:t>
            </a:r>
            <a:r>
              <a:rPr lang="en-US" altLang="en-US" sz="2000" i="1"/>
              <a:t> is a hexadecimal digit and </a:t>
            </a:r>
            <a:r>
              <a:rPr lang="en-US" altLang="en-US" sz="2000" i="1">
                <a:solidFill>
                  <a:srgbClr val="000080"/>
                </a:solidFill>
                <a:latin typeface="Tahoma" panose="020B0604030504040204" pitchFamily="34" charset="0"/>
              </a:rPr>
              <a:t>k</a:t>
            </a:r>
            <a:r>
              <a:rPr lang="en-US" altLang="en-US" sz="2000" i="1"/>
              <a:t> is not</a:t>
            </a:r>
          </a:p>
          <a:p>
            <a:r>
              <a:rPr lang="en-US" altLang="en-US" sz="2400"/>
              <a:t>Old test case specifications can be eliminated if they are less specific than the newly generated cases</a:t>
            </a:r>
          </a:p>
          <a:p>
            <a:pPr lvl="1"/>
            <a:r>
              <a:rPr lang="en-US" altLang="en-US" sz="2000">
                <a:solidFill>
                  <a:srgbClr val="000080"/>
                </a:solidFill>
                <a:latin typeface="Tahoma" panose="020B0604030504040204" pitchFamily="34" charset="0"/>
              </a:rPr>
              <a:t>TC-POST3-1 </a:t>
            </a:r>
            <a:r>
              <a:rPr lang="en-US" altLang="en-US" sz="2000" i="1">
                <a:solidFill>
                  <a:srgbClr val="000080"/>
                </a:solidFill>
                <a:latin typeface="Tahoma" panose="020B0604030504040204" pitchFamily="34" charset="0"/>
              </a:rPr>
              <a:t>encoded</a:t>
            </a:r>
            <a:r>
              <a:rPr lang="en-US" altLang="en-US" sz="2000" i="1"/>
              <a:t> contains CGI hexadecimals </a:t>
            </a:r>
          </a:p>
          <a:p>
            <a:pPr lvl="1"/>
            <a:r>
              <a:rPr lang="en-US" altLang="en-US" sz="2000">
                <a:solidFill>
                  <a:srgbClr val="000080"/>
                </a:solidFill>
                <a:latin typeface="Tahoma" panose="020B0604030504040204" pitchFamily="34" charset="0"/>
              </a:rPr>
              <a:t>TC-POST5-1</a:t>
            </a:r>
            <a:r>
              <a:rPr lang="en-US" altLang="en-US" sz="2000" i="1"/>
              <a:t> </a:t>
            </a:r>
            <a:r>
              <a:rPr lang="en-US" altLang="en-US" sz="2000" i="1">
                <a:solidFill>
                  <a:srgbClr val="000080"/>
                </a:solidFill>
                <a:latin typeface="Tahoma" panose="020B0604030504040204" pitchFamily="34" charset="0"/>
              </a:rPr>
              <a:t>encoded</a:t>
            </a:r>
            <a:r>
              <a:rPr lang="en-US" altLang="en-US" sz="2000" i="1"/>
              <a:t> contains erroneous CGI hexadecimals </a:t>
            </a:r>
          </a:p>
        </p:txBody>
      </p:sp>
      <p:sp>
        <p:nvSpPr>
          <p:cNvPr id="4" name="Date Placeholder 3">
            <a:extLst>
              <a:ext uri="{FF2B5EF4-FFF2-40B4-BE49-F238E27FC236}">
                <a16:creationId xmlns:a16="http://schemas.microsoft.com/office/drawing/2014/main" id="{3085D266-B9AA-C460-D864-186F7DB74966}"/>
              </a:ext>
            </a:extLst>
          </p:cNvPr>
          <p:cNvSpPr>
            <a:spLocks noGrp="1"/>
          </p:cNvSpPr>
          <p:nvPr>
            <p:ph type="dt" sz="half" idx="10"/>
          </p:nvPr>
        </p:nvSpPr>
        <p:spPr/>
        <p:txBody>
          <a:bodyPr/>
          <a:lstStyle/>
          <a:p>
            <a:fld id="{776596F9-F138-994E-A3AA-B80DD6DA158F}" type="datetime1">
              <a:rPr lang="en-GB" smtClean="0"/>
              <a:t>23/10/2022</a:t>
            </a:fld>
            <a:endParaRPr lang="en-US" dirty="0"/>
          </a:p>
        </p:txBody>
      </p:sp>
      <p:sp>
        <p:nvSpPr>
          <p:cNvPr id="2" name="Footer Placeholder 3">
            <a:extLst>
              <a:ext uri="{FF2B5EF4-FFF2-40B4-BE49-F238E27FC236}">
                <a16:creationId xmlns:a16="http://schemas.microsoft.com/office/drawing/2014/main" id="{25B8CBB4-73C8-4090-C37C-DEDA5449CF28}"/>
              </a:ext>
            </a:extLst>
          </p:cNvPr>
          <p:cNvSpPr>
            <a:spLocks noGrp="1"/>
          </p:cNvSpPr>
          <p:nvPr>
            <p:ph type="ftr" sz="quarter" idx="11"/>
          </p:nvPr>
        </p:nvSpPr>
        <p:spPr/>
        <p:txBody>
          <a:bodyPr/>
          <a:lstStyle/>
          <a:p>
            <a:r>
              <a:rPr lang="en-US" altLang="en-US"/>
              <a:t>Updated Stuart Anderson from (c) 2007 Mauro Pezzè &amp; Michal Young</a:t>
            </a:r>
          </a:p>
        </p:txBody>
      </p:sp>
      <p:sp>
        <p:nvSpPr>
          <p:cNvPr id="3" name="Slide Number Placeholder 4">
            <a:extLst>
              <a:ext uri="{FF2B5EF4-FFF2-40B4-BE49-F238E27FC236}">
                <a16:creationId xmlns:a16="http://schemas.microsoft.com/office/drawing/2014/main" id="{FDF992C1-EE3E-17A4-1FE3-0C771C8D2410}"/>
              </a:ext>
            </a:extLst>
          </p:cNvPr>
          <p:cNvSpPr>
            <a:spLocks noGrp="1"/>
          </p:cNvSpPr>
          <p:nvPr>
            <p:ph type="sldNum" sz="quarter" idx="12"/>
          </p:nvPr>
        </p:nvSpPr>
        <p:spPr/>
        <p:txBody>
          <a:bodyPr/>
          <a:lstStyle/>
          <a:p>
            <a:r>
              <a:rPr lang="en-US" altLang="en-US"/>
              <a:t> Ch 11, slide </a:t>
            </a:r>
            <a:fld id="{8C75976C-9F4D-F94B-9C2D-B8DD7B50E17B}" type="slidenum">
              <a:rPr lang="en-US" altLang="en-US"/>
              <a:pPr/>
              <a:t>47</a:t>
            </a:fld>
            <a:endParaRPr lang="en-US" altLang="en-US"/>
          </a:p>
        </p:txBody>
      </p:sp>
    </p:spTree>
  </p:cSld>
  <p:clrMapOvr>
    <a:masterClrMapping/>
  </p:clrMapOvr>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8098" name="Rectangle 2">
            <a:extLst>
              <a:ext uri="{FF2B5EF4-FFF2-40B4-BE49-F238E27FC236}">
                <a16:creationId xmlns:a16="http://schemas.microsoft.com/office/drawing/2014/main" id="{4D93BCCA-0B73-118F-A85E-A2EB9F7817FB}"/>
              </a:ext>
            </a:extLst>
          </p:cNvPr>
          <p:cNvSpPr>
            <a:spLocks noGrp="1" noChangeArrowheads="1"/>
          </p:cNvSpPr>
          <p:nvPr>
            <p:ph type="title"/>
          </p:nvPr>
        </p:nvSpPr>
        <p:spPr/>
        <p:txBody>
          <a:bodyPr/>
          <a:lstStyle/>
          <a:p>
            <a:r>
              <a:rPr lang="en-US" altLang="en-US"/>
              <a:t>Example - Step 3: entry </a:t>
            </a:r>
            <a:r>
              <a:rPr lang="en-US" altLang="en-US" i="1"/>
              <a:t>range</a:t>
            </a:r>
            <a:endParaRPr lang="en-US" altLang="en-US"/>
          </a:p>
        </p:txBody>
      </p:sp>
      <p:sp>
        <p:nvSpPr>
          <p:cNvPr id="388099" name="Rectangle 3">
            <a:extLst>
              <a:ext uri="{FF2B5EF4-FFF2-40B4-BE49-F238E27FC236}">
                <a16:creationId xmlns:a16="http://schemas.microsoft.com/office/drawing/2014/main" id="{E03872FC-43CB-438C-5259-6D0EBCC70493}"/>
              </a:ext>
            </a:extLst>
          </p:cNvPr>
          <p:cNvSpPr>
            <a:spLocks noGrp="1" noChangeArrowheads="1"/>
          </p:cNvSpPr>
          <p:nvPr>
            <p:ph idx="1"/>
          </p:nvPr>
        </p:nvSpPr>
        <p:spPr/>
        <p:txBody>
          <a:bodyPr>
            <a:normAutofit lnSpcReduction="10000"/>
          </a:bodyPr>
          <a:lstStyle/>
          <a:p>
            <a:pPr>
              <a:lnSpc>
                <a:spcPct val="90000"/>
              </a:lnSpc>
              <a:buFontTx/>
              <a:buNone/>
            </a:pPr>
            <a:r>
              <a:rPr lang="en-US" altLang="en-US"/>
              <a:t>Applies to variables defined on a finite range</a:t>
            </a:r>
          </a:p>
          <a:p>
            <a:pPr>
              <a:lnSpc>
                <a:spcPct val="90000"/>
              </a:lnSpc>
            </a:pPr>
            <a:r>
              <a:rPr lang="en-US" altLang="en-US"/>
              <a:t>hexadecimal digit</a:t>
            </a:r>
          </a:p>
          <a:p>
            <a:pPr lvl="1">
              <a:lnSpc>
                <a:spcPct val="90000"/>
              </a:lnSpc>
            </a:pPr>
            <a:r>
              <a:rPr lang="en-US" altLang="en-US"/>
              <a:t>characters </a:t>
            </a:r>
            <a:r>
              <a:rPr lang="en-US" altLang="en-US">
                <a:solidFill>
                  <a:srgbClr val="000080"/>
                </a:solidFill>
                <a:latin typeface="Tahoma" panose="020B0604030504040204" pitchFamily="34" charset="0"/>
              </a:rPr>
              <a:t>/</a:t>
            </a:r>
            <a:r>
              <a:rPr lang="en-US" altLang="en-US"/>
              <a:t> and </a:t>
            </a:r>
            <a:r>
              <a:rPr lang="en-US" altLang="en-US">
                <a:solidFill>
                  <a:srgbClr val="000080"/>
                </a:solidFill>
                <a:latin typeface="Tahoma" panose="020B0604030504040204" pitchFamily="34" charset="0"/>
              </a:rPr>
              <a:t>:</a:t>
            </a:r>
            <a:r>
              <a:rPr lang="en-US" altLang="en-US"/>
              <a:t> </a:t>
            </a:r>
            <a:br>
              <a:rPr lang="en-US" altLang="en-US"/>
            </a:br>
            <a:r>
              <a:rPr lang="en-US" altLang="en-US"/>
              <a:t>(before </a:t>
            </a:r>
            <a:r>
              <a:rPr lang="en-US" altLang="en-US">
                <a:solidFill>
                  <a:srgbClr val="000080"/>
                </a:solidFill>
                <a:latin typeface="Tahoma" panose="020B0604030504040204" pitchFamily="34" charset="0"/>
              </a:rPr>
              <a:t>0</a:t>
            </a:r>
            <a:r>
              <a:rPr lang="en-US" altLang="en-US"/>
              <a:t> and after </a:t>
            </a:r>
            <a:r>
              <a:rPr lang="en-US" altLang="en-US">
                <a:solidFill>
                  <a:srgbClr val="000080"/>
                </a:solidFill>
                <a:latin typeface="Tahoma" panose="020B0604030504040204" pitchFamily="34" charset="0"/>
              </a:rPr>
              <a:t>9</a:t>
            </a:r>
            <a:r>
              <a:rPr lang="en-US" altLang="en-US"/>
              <a:t> in the ASCII table) </a:t>
            </a:r>
          </a:p>
          <a:p>
            <a:pPr lvl="1">
              <a:lnSpc>
                <a:spcPct val="90000"/>
              </a:lnSpc>
            </a:pPr>
            <a:r>
              <a:rPr lang="en-US" altLang="en-US"/>
              <a:t>values </a:t>
            </a:r>
            <a:r>
              <a:rPr lang="en-US" altLang="en-US">
                <a:solidFill>
                  <a:srgbClr val="000080"/>
                </a:solidFill>
                <a:latin typeface="Tahoma" panose="020B0604030504040204" pitchFamily="34" charset="0"/>
              </a:rPr>
              <a:t>0</a:t>
            </a:r>
            <a:r>
              <a:rPr lang="en-US" altLang="en-US"/>
              <a:t> and </a:t>
            </a:r>
            <a:r>
              <a:rPr lang="en-US" altLang="en-US">
                <a:solidFill>
                  <a:srgbClr val="000080"/>
                </a:solidFill>
                <a:latin typeface="Tahoma" panose="020B0604030504040204" pitchFamily="34" charset="0"/>
              </a:rPr>
              <a:t>9</a:t>
            </a:r>
            <a:r>
              <a:rPr lang="en-US" altLang="en-US"/>
              <a:t> (bounds),</a:t>
            </a:r>
          </a:p>
          <a:p>
            <a:pPr lvl="1">
              <a:lnSpc>
                <a:spcPct val="90000"/>
              </a:lnSpc>
            </a:pPr>
            <a:r>
              <a:rPr lang="en-US" altLang="en-US"/>
              <a:t>one value between </a:t>
            </a:r>
            <a:r>
              <a:rPr lang="en-US" altLang="en-US">
                <a:solidFill>
                  <a:srgbClr val="000080"/>
                </a:solidFill>
                <a:latin typeface="Tahoma" panose="020B0604030504040204" pitchFamily="34" charset="0"/>
              </a:rPr>
              <a:t>0</a:t>
            </a:r>
            <a:r>
              <a:rPr lang="en-US" altLang="en-US"/>
              <a:t> and </a:t>
            </a:r>
            <a:r>
              <a:rPr lang="en-US" altLang="en-US">
                <a:solidFill>
                  <a:srgbClr val="000080"/>
                </a:solidFill>
                <a:latin typeface="Tahoma" panose="020B0604030504040204" pitchFamily="34" charset="0"/>
              </a:rPr>
              <a:t>9</a:t>
            </a:r>
            <a:endParaRPr lang="en-US" altLang="en-US"/>
          </a:p>
          <a:p>
            <a:pPr lvl="1">
              <a:lnSpc>
                <a:spcPct val="90000"/>
              </a:lnSpc>
            </a:pPr>
            <a:r>
              <a:rPr lang="en-US" altLang="en-US">
                <a:solidFill>
                  <a:srgbClr val="000080"/>
                </a:solidFill>
                <a:latin typeface="Tahoma" panose="020B0604030504040204" pitchFamily="34" charset="0"/>
              </a:rPr>
              <a:t>@</a:t>
            </a:r>
            <a:r>
              <a:rPr lang="en-US" altLang="en-US"/>
              <a:t>, </a:t>
            </a:r>
            <a:r>
              <a:rPr lang="en-US" altLang="en-US">
                <a:solidFill>
                  <a:srgbClr val="000080"/>
                </a:solidFill>
                <a:latin typeface="Tahoma" panose="020B0604030504040204" pitchFamily="34" charset="0"/>
              </a:rPr>
              <a:t>G</a:t>
            </a:r>
            <a:r>
              <a:rPr lang="en-US" altLang="en-US"/>
              <a:t>, </a:t>
            </a:r>
            <a:r>
              <a:rPr lang="en-US" altLang="en-US">
                <a:solidFill>
                  <a:srgbClr val="000080"/>
                </a:solidFill>
                <a:latin typeface="Tahoma" panose="020B0604030504040204" pitchFamily="34" charset="0"/>
              </a:rPr>
              <a:t>A</a:t>
            </a:r>
            <a:r>
              <a:rPr lang="en-US" altLang="en-US"/>
              <a:t>, </a:t>
            </a:r>
            <a:r>
              <a:rPr lang="en-US" altLang="en-US">
                <a:solidFill>
                  <a:srgbClr val="000080"/>
                </a:solidFill>
                <a:latin typeface="Tahoma" panose="020B0604030504040204" pitchFamily="34" charset="0"/>
              </a:rPr>
              <a:t>F</a:t>
            </a:r>
            <a:r>
              <a:rPr lang="en-US" altLang="en-US"/>
              <a:t>, one value between</a:t>
            </a:r>
            <a:r>
              <a:rPr lang="en-US" altLang="en-US">
                <a:solidFill>
                  <a:srgbClr val="000080"/>
                </a:solidFill>
                <a:latin typeface="Tahoma" panose="020B0604030504040204" pitchFamily="34" charset="0"/>
              </a:rPr>
              <a:t> A</a:t>
            </a:r>
            <a:r>
              <a:rPr lang="en-US" altLang="en-US"/>
              <a:t> and </a:t>
            </a:r>
            <a:r>
              <a:rPr lang="en-US" altLang="en-US">
                <a:solidFill>
                  <a:srgbClr val="000080"/>
                </a:solidFill>
                <a:latin typeface="Tahoma" panose="020B0604030504040204" pitchFamily="34" charset="0"/>
              </a:rPr>
              <a:t>F</a:t>
            </a:r>
            <a:r>
              <a:rPr lang="en-US" altLang="en-US"/>
              <a:t> </a:t>
            </a:r>
          </a:p>
          <a:p>
            <a:pPr lvl="1">
              <a:lnSpc>
                <a:spcPct val="90000"/>
              </a:lnSpc>
            </a:pPr>
            <a:r>
              <a:rPr lang="en-US" altLang="en-US">
                <a:solidFill>
                  <a:srgbClr val="000080"/>
                </a:solidFill>
                <a:latin typeface="Tahoma" panose="020B0604030504040204" pitchFamily="34" charset="0"/>
              </a:rPr>
              <a:t>}</a:t>
            </a:r>
            <a:r>
              <a:rPr lang="en-US" altLang="en-US"/>
              <a:t>,</a:t>
            </a:r>
            <a:r>
              <a:rPr lang="en-US" altLang="en-US">
                <a:solidFill>
                  <a:srgbClr val="000080"/>
                </a:solidFill>
                <a:latin typeface="Tahoma" panose="020B0604030504040204" pitchFamily="34" charset="0"/>
              </a:rPr>
              <a:t> g</a:t>
            </a:r>
            <a:r>
              <a:rPr lang="en-US" altLang="en-US"/>
              <a:t>,</a:t>
            </a:r>
            <a:r>
              <a:rPr lang="en-US" altLang="en-US">
                <a:solidFill>
                  <a:srgbClr val="000080"/>
                </a:solidFill>
                <a:latin typeface="Tahoma" panose="020B0604030504040204" pitchFamily="34" charset="0"/>
              </a:rPr>
              <a:t> a</a:t>
            </a:r>
            <a:r>
              <a:rPr lang="en-US" altLang="en-US"/>
              <a:t>,</a:t>
            </a:r>
            <a:r>
              <a:rPr lang="en-US" altLang="en-US">
                <a:solidFill>
                  <a:srgbClr val="000080"/>
                </a:solidFill>
                <a:latin typeface="Tahoma" panose="020B0604030504040204" pitchFamily="34" charset="0"/>
              </a:rPr>
              <a:t> f</a:t>
            </a:r>
            <a:r>
              <a:rPr lang="en-US" altLang="en-US"/>
              <a:t>, one value between </a:t>
            </a:r>
            <a:r>
              <a:rPr lang="en-US" altLang="en-US">
                <a:solidFill>
                  <a:srgbClr val="000080"/>
                </a:solidFill>
                <a:latin typeface="Tahoma" panose="020B0604030504040204" pitchFamily="34" charset="0"/>
              </a:rPr>
              <a:t>a</a:t>
            </a:r>
            <a:r>
              <a:rPr lang="en-US" altLang="en-US"/>
              <a:t> and </a:t>
            </a:r>
            <a:r>
              <a:rPr lang="en-US" altLang="en-US">
                <a:solidFill>
                  <a:srgbClr val="000080"/>
                </a:solidFill>
                <a:latin typeface="Tahoma" panose="020B0604030504040204" pitchFamily="34" charset="0"/>
              </a:rPr>
              <a:t>f</a:t>
            </a:r>
            <a:endParaRPr lang="en-US" altLang="en-US"/>
          </a:p>
          <a:p>
            <a:pPr lvl="1">
              <a:lnSpc>
                <a:spcPct val="90000"/>
              </a:lnSpc>
            </a:pPr>
            <a:r>
              <a:rPr lang="en-US" altLang="en-US" i="1"/>
              <a:t>30 new test cases </a:t>
            </a:r>
            <a:r>
              <a:rPr lang="en-US" altLang="en-US"/>
              <a:t>(15 for each character)</a:t>
            </a:r>
          </a:p>
          <a:p>
            <a:pPr>
              <a:lnSpc>
                <a:spcPct val="90000"/>
              </a:lnSpc>
            </a:pPr>
            <a:r>
              <a:rPr lang="en-US" altLang="en-US"/>
              <a:t>Alphanumeric char (DEF 3):  </a:t>
            </a:r>
          </a:p>
          <a:p>
            <a:pPr lvl="1">
              <a:lnSpc>
                <a:spcPct val="90000"/>
              </a:lnSpc>
            </a:pPr>
            <a:r>
              <a:rPr lang="en-US" altLang="en-US" i="1"/>
              <a:t>5 new test cases</a:t>
            </a:r>
          </a:p>
        </p:txBody>
      </p:sp>
      <p:sp>
        <p:nvSpPr>
          <p:cNvPr id="4" name="Date Placeholder 3">
            <a:extLst>
              <a:ext uri="{FF2B5EF4-FFF2-40B4-BE49-F238E27FC236}">
                <a16:creationId xmlns:a16="http://schemas.microsoft.com/office/drawing/2014/main" id="{97082ED8-DB38-D80B-7807-BC7BAF6663F1}"/>
              </a:ext>
            </a:extLst>
          </p:cNvPr>
          <p:cNvSpPr>
            <a:spLocks noGrp="1"/>
          </p:cNvSpPr>
          <p:nvPr>
            <p:ph type="dt" sz="half" idx="10"/>
          </p:nvPr>
        </p:nvSpPr>
        <p:spPr/>
        <p:txBody>
          <a:bodyPr/>
          <a:lstStyle/>
          <a:p>
            <a:fld id="{210F731C-B34A-E043-9003-67234DF8B52B}" type="datetime1">
              <a:rPr lang="en-GB" smtClean="0"/>
              <a:t>23/10/2022</a:t>
            </a:fld>
            <a:endParaRPr lang="en-US" dirty="0"/>
          </a:p>
        </p:txBody>
      </p:sp>
      <p:sp>
        <p:nvSpPr>
          <p:cNvPr id="2" name="Footer Placeholder 3">
            <a:extLst>
              <a:ext uri="{FF2B5EF4-FFF2-40B4-BE49-F238E27FC236}">
                <a16:creationId xmlns:a16="http://schemas.microsoft.com/office/drawing/2014/main" id="{FF7EFF3F-ECA1-C515-36C9-D028E2A7DB67}"/>
              </a:ext>
            </a:extLst>
          </p:cNvPr>
          <p:cNvSpPr>
            <a:spLocks noGrp="1"/>
          </p:cNvSpPr>
          <p:nvPr>
            <p:ph type="ftr" sz="quarter" idx="11"/>
          </p:nvPr>
        </p:nvSpPr>
        <p:spPr/>
        <p:txBody>
          <a:bodyPr/>
          <a:lstStyle/>
          <a:p>
            <a:r>
              <a:rPr lang="en-US" altLang="en-US"/>
              <a:t>Updated Stuart Anderson from (c) 2007 Mauro Pezzè &amp; Michal Young</a:t>
            </a:r>
          </a:p>
        </p:txBody>
      </p:sp>
      <p:sp>
        <p:nvSpPr>
          <p:cNvPr id="3" name="Slide Number Placeholder 4">
            <a:extLst>
              <a:ext uri="{FF2B5EF4-FFF2-40B4-BE49-F238E27FC236}">
                <a16:creationId xmlns:a16="http://schemas.microsoft.com/office/drawing/2014/main" id="{5344DF88-567D-72D3-04EF-79DF273FDCC5}"/>
              </a:ext>
            </a:extLst>
          </p:cNvPr>
          <p:cNvSpPr>
            <a:spLocks noGrp="1"/>
          </p:cNvSpPr>
          <p:nvPr>
            <p:ph type="sldNum" sz="quarter" idx="12"/>
          </p:nvPr>
        </p:nvSpPr>
        <p:spPr/>
        <p:txBody>
          <a:bodyPr/>
          <a:lstStyle/>
          <a:p>
            <a:r>
              <a:rPr lang="en-US" altLang="en-US"/>
              <a:t> Ch 11, slide </a:t>
            </a:r>
            <a:fld id="{E4EDE90D-3F54-7940-B2D1-0947B9021A94}" type="slidenum">
              <a:rPr lang="en-US" altLang="en-US"/>
              <a:pPr/>
              <a:t>48</a:t>
            </a:fld>
            <a:endParaRPr lang="en-US" altLang="en-US"/>
          </a:p>
        </p:txBody>
      </p:sp>
    </p:spTree>
  </p:cSld>
  <p:clrMapOvr>
    <a:masterClrMapping/>
  </p:clrMapOvr>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22" name="Rectangle 2">
            <a:extLst>
              <a:ext uri="{FF2B5EF4-FFF2-40B4-BE49-F238E27FC236}">
                <a16:creationId xmlns:a16="http://schemas.microsoft.com/office/drawing/2014/main" id="{B19B01F8-BA2F-8F86-155B-EA6DA4AFDC05}"/>
              </a:ext>
            </a:extLst>
          </p:cNvPr>
          <p:cNvSpPr>
            <a:spLocks noGrp="1" noChangeArrowheads="1"/>
          </p:cNvSpPr>
          <p:nvPr>
            <p:ph type="title"/>
          </p:nvPr>
        </p:nvSpPr>
        <p:spPr>
          <a:xfrm>
            <a:off x="1676400" y="228600"/>
            <a:ext cx="8839200" cy="838200"/>
          </a:xfrm>
        </p:spPr>
        <p:txBody>
          <a:bodyPr>
            <a:normAutofit fontScale="90000"/>
          </a:bodyPr>
          <a:lstStyle/>
          <a:p>
            <a:r>
              <a:rPr lang="en-US" altLang="en-US"/>
              <a:t>Example - Step 3: entries</a:t>
            </a:r>
            <a:br>
              <a:rPr lang="en-US" altLang="en-US"/>
            </a:br>
            <a:r>
              <a:rPr lang="en-US" altLang="en-US" i="1"/>
              <a:t>numeric</a:t>
            </a:r>
            <a:r>
              <a:rPr lang="en-US" altLang="en-US"/>
              <a:t> and </a:t>
            </a:r>
            <a:r>
              <a:rPr lang="en-US" altLang="en-US" i="1"/>
              <a:t>non-numeric constant</a:t>
            </a:r>
            <a:endParaRPr lang="en-US" altLang="en-US"/>
          </a:p>
        </p:txBody>
      </p:sp>
      <p:sp>
        <p:nvSpPr>
          <p:cNvPr id="389123" name="Rectangle 3">
            <a:extLst>
              <a:ext uri="{FF2B5EF4-FFF2-40B4-BE49-F238E27FC236}">
                <a16:creationId xmlns:a16="http://schemas.microsoft.com/office/drawing/2014/main" id="{E57F0D64-AB34-D8E0-0F84-49C6858CB307}"/>
              </a:ext>
            </a:extLst>
          </p:cNvPr>
          <p:cNvSpPr>
            <a:spLocks noGrp="1" noChangeArrowheads="1"/>
          </p:cNvSpPr>
          <p:nvPr>
            <p:ph idx="1"/>
          </p:nvPr>
        </p:nvSpPr>
        <p:spPr/>
        <p:txBody>
          <a:bodyPr/>
          <a:lstStyle/>
          <a:p>
            <a:pPr>
              <a:buFontTx/>
              <a:buNone/>
            </a:pPr>
            <a:r>
              <a:rPr lang="en-US" altLang="en-US" i="1">
                <a:solidFill>
                  <a:srgbClr val="000080"/>
                </a:solidFill>
                <a:latin typeface="Tahoma" panose="020B0604030504040204" pitchFamily="34" charset="0"/>
              </a:rPr>
              <a:t>Numeric Constant</a:t>
            </a:r>
            <a:r>
              <a:rPr lang="en-US" altLang="en-US"/>
              <a:t> does not apply </a:t>
            </a:r>
          </a:p>
          <a:p>
            <a:pPr>
              <a:buFontTx/>
              <a:buNone/>
            </a:pPr>
            <a:r>
              <a:rPr lang="en-US" altLang="en-US" i="1">
                <a:solidFill>
                  <a:srgbClr val="000080"/>
                </a:solidFill>
                <a:latin typeface="Tahoma" panose="020B0604030504040204" pitchFamily="34" charset="0"/>
              </a:rPr>
              <a:t>Non-Numeric Constant</a:t>
            </a:r>
            <a:r>
              <a:rPr lang="en-US" altLang="en-US"/>
              <a:t> applies to</a:t>
            </a:r>
            <a:br>
              <a:rPr lang="en-US" altLang="en-US"/>
            </a:br>
            <a:r>
              <a:rPr lang="en-US" altLang="en-US" sz="2000">
                <a:solidFill>
                  <a:srgbClr val="000080"/>
                </a:solidFill>
                <a:latin typeface="Tahoma" panose="020B0604030504040204" pitchFamily="34" charset="0"/>
              </a:rPr>
              <a:t>+</a:t>
            </a:r>
            <a:r>
              <a:rPr lang="en-US" altLang="en-US"/>
              <a:t> and </a:t>
            </a:r>
            <a:r>
              <a:rPr lang="en-US" altLang="en-US" sz="2000">
                <a:solidFill>
                  <a:srgbClr val="000080"/>
                </a:solidFill>
                <a:latin typeface="Tahoma" panose="020B0604030504040204" pitchFamily="34" charset="0"/>
              </a:rPr>
              <a:t>%</a:t>
            </a:r>
            <a:r>
              <a:rPr lang="en-US" altLang="en-US"/>
              <a:t>, in </a:t>
            </a:r>
            <a:r>
              <a:rPr lang="en-US" altLang="en-US">
                <a:solidFill>
                  <a:srgbClr val="000080"/>
                </a:solidFill>
                <a:latin typeface="Tahoma" panose="020B0604030504040204" pitchFamily="34" charset="0"/>
              </a:rPr>
              <a:t>DEF 3</a:t>
            </a:r>
            <a:r>
              <a:rPr lang="en-US" altLang="en-US"/>
              <a:t> and </a:t>
            </a:r>
            <a:r>
              <a:rPr lang="en-US" altLang="en-US">
                <a:solidFill>
                  <a:srgbClr val="000080"/>
                </a:solidFill>
                <a:latin typeface="Tahoma" panose="020B0604030504040204" pitchFamily="34" charset="0"/>
              </a:rPr>
              <a:t>DEF 2</a:t>
            </a:r>
            <a:r>
              <a:rPr lang="en-US" altLang="en-US"/>
              <a:t>:</a:t>
            </a:r>
          </a:p>
          <a:p>
            <a:pPr lvl="1"/>
            <a:r>
              <a:rPr lang="en-US" altLang="en-US" i="1"/>
              <a:t>6 new Test Cases</a:t>
            </a:r>
            <a:r>
              <a:rPr lang="en-US" altLang="en-US"/>
              <a:t> (all redundant)</a:t>
            </a:r>
          </a:p>
        </p:txBody>
      </p:sp>
      <p:sp>
        <p:nvSpPr>
          <p:cNvPr id="2" name="Footer Placeholder 3">
            <a:extLst>
              <a:ext uri="{FF2B5EF4-FFF2-40B4-BE49-F238E27FC236}">
                <a16:creationId xmlns:a16="http://schemas.microsoft.com/office/drawing/2014/main" id="{D190D5F1-6520-5D07-8914-2C04CFBF6B68}"/>
              </a:ext>
            </a:extLst>
          </p:cNvPr>
          <p:cNvSpPr>
            <a:spLocks noGrp="1"/>
          </p:cNvSpPr>
          <p:nvPr>
            <p:ph type="ftr" sz="quarter" idx="11"/>
          </p:nvPr>
        </p:nvSpPr>
        <p:spPr/>
        <p:txBody>
          <a:bodyPr/>
          <a:lstStyle/>
          <a:p>
            <a:r>
              <a:rPr lang="en-US" altLang="en-US"/>
              <a:t>Updated Stuart Anderson from (c) 2007 Mauro Pezzè &amp; Michal Young</a:t>
            </a:r>
          </a:p>
        </p:txBody>
      </p:sp>
      <p:sp>
        <p:nvSpPr>
          <p:cNvPr id="3" name="Slide Number Placeholder 4">
            <a:extLst>
              <a:ext uri="{FF2B5EF4-FFF2-40B4-BE49-F238E27FC236}">
                <a16:creationId xmlns:a16="http://schemas.microsoft.com/office/drawing/2014/main" id="{D181EA0A-2A2C-3BC8-68B1-1F2B60918291}"/>
              </a:ext>
            </a:extLst>
          </p:cNvPr>
          <p:cNvSpPr>
            <a:spLocks noGrp="1"/>
          </p:cNvSpPr>
          <p:nvPr>
            <p:ph type="sldNum" sz="quarter" idx="12"/>
          </p:nvPr>
        </p:nvSpPr>
        <p:spPr/>
        <p:txBody>
          <a:bodyPr/>
          <a:lstStyle/>
          <a:p>
            <a:r>
              <a:rPr lang="en-US" altLang="en-US"/>
              <a:t> Ch 11, slide </a:t>
            </a:r>
            <a:fld id="{64EA9A05-2F4F-D745-B3FC-8C470C5CAB6F}" type="slidenum">
              <a:rPr lang="en-US" altLang="en-US"/>
              <a:pPr/>
              <a:t>49</a:t>
            </a:fld>
            <a:endParaRPr lang="en-US" altLang="en-US"/>
          </a:p>
        </p:txBody>
      </p:sp>
      <p:sp>
        <p:nvSpPr>
          <p:cNvPr id="4" name="Date Placeholder 3">
            <a:extLst>
              <a:ext uri="{FF2B5EF4-FFF2-40B4-BE49-F238E27FC236}">
                <a16:creationId xmlns:a16="http://schemas.microsoft.com/office/drawing/2014/main" id="{B156CAF9-4113-2967-DD44-D5CFC7D15B1D}"/>
              </a:ext>
            </a:extLst>
          </p:cNvPr>
          <p:cNvSpPr>
            <a:spLocks noGrp="1"/>
          </p:cNvSpPr>
          <p:nvPr>
            <p:ph type="dt" sz="half" idx="10"/>
          </p:nvPr>
        </p:nvSpPr>
        <p:spPr/>
        <p:txBody>
          <a:bodyPr/>
          <a:lstStyle/>
          <a:p>
            <a:fld id="{03898040-B1D7-3B42-A095-BF9B8F5938E4}" type="datetime1">
              <a:rPr lang="en-GB" smtClean="0"/>
              <a:t>23/10/2022</a:t>
            </a:fld>
            <a:endParaRPr lang="en-US" dirty="0"/>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8948" name="Rectangle 4">
            <a:extLst>
              <a:ext uri="{FF2B5EF4-FFF2-40B4-BE49-F238E27FC236}">
                <a16:creationId xmlns:a16="http://schemas.microsoft.com/office/drawing/2014/main" id="{B1C3260B-49E0-27C5-883B-357B72DFFFEE}"/>
              </a:ext>
            </a:extLst>
          </p:cNvPr>
          <p:cNvSpPr>
            <a:spLocks noGrp="1" noChangeArrowheads="1"/>
          </p:cNvSpPr>
          <p:nvPr>
            <p:ph type="title"/>
          </p:nvPr>
        </p:nvSpPr>
        <p:spPr/>
        <p:txBody>
          <a:bodyPr/>
          <a:lstStyle/>
          <a:p>
            <a:r>
              <a:rPr lang="en-US" altLang="en-US"/>
              <a:t>Category partition (manual steps)</a:t>
            </a:r>
          </a:p>
        </p:txBody>
      </p:sp>
      <p:sp>
        <p:nvSpPr>
          <p:cNvPr id="338949" name="Rectangle 5">
            <a:extLst>
              <a:ext uri="{FF2B5EF4-FFF2-40B4-BE49-F238E27FC236}">
                <a16:creationId xmlns:a16="http://schemas.microsoft.com/office/drawing/2014/main" id="{9F8FA04F-5A25-321B-3DB2-7831A49D5BE7}"/>
              </a:ext>
            </a:extLst>
          </p:cNvPr>
          <p:cNvSpPr>
            <a:spLocks noGrp="1" noChangeArrowheads="1"/>
          </p:cNvSpPr>
          <p:nvPr>
            <p:ph idx="1"/>
          </p:nvPr>
        </p:nvSpPr>
        <p:spPr/>
        <p:txBody>
          <a:bodyPr>
            <a:normAutofit lnSpcReduction="10000"/>
          </a:bodyPr>
          <a:lstStyle/>
          <a:p>
            <a:pPr marL="457200" indent="-457200">
              <a:lnSpc>
                <a:spcPct val="90000"/>
              </a:lnSpc>
              <a:buFont typeface="Arial" panose="020B0604020202020204" pitchFamily="34" charset="0"/>
              <a:buAutoNum type="arabicPeriod"/>
            </a:pPr>
            <a:r>
              <a:rPr lang="en-US" altLang="en-US" sz="2400"/>
              <a:t>Decompose the specification into independently testable features</a:t>
            </a:r>
          </a:p>
          <a:p>
            <a:pPr marL="838200" lvl="1" indent="-381000">
              <a:lnSpc>
                <a:spcPct val="90000"/>
              </a:lnSpc>
              <a:buFont typeface="Arial" panose="020B0604020202020204" pitchFamily="34" charset="0"/>
              <a:buChar char="–"/>
            </a:pPr>
            <a:r>
              <a:rPr lang="en-US" altLang="en-US" sz="2000"/>
              <a:t>for each feature identify</a:t>
            </a:r>
          </a:p>
          <a:p>
            <a:pPr marL="1257300" lvl="2" indent="-342900">
              <a:lnSpc>
                <a:spcPct val="90000"/>
              </a:lnSpc>
              <a:buFont typeface="Arial" panose="020B0604020202020204" pitchFamily="34" charset="0"/>
              <a:buChar char="•"/>
            </a:pPr>
            <a:r>
              <a:rPr lang="en-US" altLang="en-US" sz="1800"/>
              <a:t>parameters</a:t>
            </a:r>
          </a:p>
          <a:p>
            <a:pPr marL="1257300" lvl="2" indent="-342900">
              <a:lnSpc>
                <a:spcPct val="90000"/>
              </a:lnSpc>
              <a:buFont typeface="Arial" panose="020B0604020202020204" pitchFamily="34" charset="0"/>
              <a:buChar char="•"/>
            </a:pPr>
            <a:r>
              <a:rPr lang="en-US" altLang="en-US" sz="1800"/>
              <a:t>environment elements</a:t>
            </a:r>
          </a:p>
          <a:p>
            <a:pPr marL="838200" lvl="1" indent="-381000">
              <a:lnSpc>
                <a:spcPct val="90000"/>
              </a:lnSpc>
              <a:buFont typeface="Arial" panose="020B0604020202020204" pitchFamily="34" charset="0"/>
              <a:buChar char="–"/>
            </a:pPr>
            <a:r>
              <a:rPr lang="en-US" altLang="en-US" sz="2000"/>
              <a:t>for each parameter and environment element identify elementary characteristics (categories)</a:t>
            </a:r>
          </a:p>
          <a:p>
            <a:pPr marL="457200" indent="-457200">
              <a:lnSpc>
                <a:spcPct val="90000"/>
              </a:lnSpc>
              <a:buFont typeface="Arial" panose="020B0604020202020204" pitchFamily="34" charset="0"/>
              <a:buAutoNum type="arabicPeriod"/>
            </a:pPr>
            <a:r>
              <a:rPr lang="en-US" altLang="en-US" sz="2400"/>
              <a:t>Identify relevant values</a:t>
            </a:r>
          </a:p>
          <a:p>
            <a:pPr marL="838200" lvl="1" indent="-381000">
              <a:lnSpc>
                <a:spcPct val="90000"/>
              </a:lnSpc>
              <a:buFont typeface="Arial" panose="020B0604020202020204" pitchFamily="34" charset="0"/>
              <a:buChar char="–"/>
            </a:pPr>
            <a:r>
              <a:rPr lang="en-US" altLang="en-US" sz="2000"/>
              <a:t>for each characteristic (category) identify (classes of) values</a:t>
            </a:r>
          </a:p>
          <a:p>
            <a:pPr marL="1257300" lvl="2" indent="-342900">
              <a:lnSpc>
                <a:spcPct val="90000"/>
              </a:lnSpc>
              <a:buFont typeface="Arial" panose="020B0604020202020204" pitchFamily="34" charset="0"/>
              <a:buChar char="•"/>
            </a:pPr>
            <a:r>
              <a:rPr lang="en-US" altLang="en-US" sz="1800"/>
              <a:t>normal values</a:t>
            </a:r>
          </a:p>
          <a:p>
            <a:pPr marL="1257300" lvl="2" indent="-342900">
              <a:lnSpc>
                <a:spcPct val="90000"/>
              </a:lnSpc>
              <a:buFont typeface="Arial" panose="020B0604020202020204" pitchFamily="34" charset="0"/>
              <a:buChar char="•"/>
            </a:pPr>
            <a:r>
              <a:rPr lang="en-US" altLang="en-US" sz="1800"/>
              <a:t>boundary values</a:t>
            </a:r>
          </a:p>
          <a:p>
            <a:pPr marL="1257300" lvl="2" indent="-342900">
              <a:lnSpc>
                <a:spcPct val="90000"/>
              </a:lnSpc>
              <a:buFont typeface="Arial" panose="020B0604020202020204" pitchFamily="34" charset="0"/>
              <a:buChar char="•"/>
            </a:pPr>
            <a:r>
              <a:rPr lang="en-US" altLang="en-US" sz="1800"/>
              <a:t>special values</a:t>
            </a:r>
          </a:p>
          <a:p>
            <a:pPr marL="1257300" lvl="2" indent="-342900">
              <a:lnSpc>
                <a:spcPct val="90000"/>
              </a:lnSpc>
              <a:buFont typeface="Arial" panose="020B0604020202020204" pitchFamily="34" charset="0"/>
              <a:buChar char="•"/>
            </a:pPr>
            <a:r>
              <a:rPr lang="en-US" altLang="en-US" sz="1800"/>
              <a:t>error values</a:t>
            </a:r>
          </a:p>
          <a:p>
            <a:pPr marL="457200" indent="-457200">
              <a:lnSpc>
                <a:spcPct val="90000"/>
              </a:lnSpc>
              <a:buFont typeface="Arial" panose="020B0604020202020204" pitchFamily="34" charset="0"/>
              <a:buAutoNum type="arabicPeriod"/>
            </a:pPr>
            <a:r>
              <a:rPr lang="en-US" altLang="en-US" sz="2400"/>
              <a:t>Introduce constraints</a:t>
            </a:r>
          </a:p>
        </p:txBody>
      </p:sp>
      <p:sp>
        <p:nvSpPr>
          <p:cNvPr id="2" name="Footer Placeholder 3">
            <a:extLst>
              <a:ext uri="{FF2B5EF4-FFF2-40B4-BE49-F238E27FC236}">
                <a16:creationId xmlns:a16="http://schemas.microsoft.com/office/drawing/2014/main" id="{8427649D-0C01-13FB-E808-0E00ABA19FBF}"/>
              </a:ext>
            </a:extLst>
          </p:cNvPr>
          <p:cNvSpPr>
            <a:spLocks noGrp="1"/>
          </p:cNvSpPr>
          <p:nvPr>
            <p:ph type="ftr" sz="quarter" idx="11"/>
          </p:nvPr>
        </p:nvSpPr>
        <p:spPr/>
        <p:txBody>
          <a:bodyPr/>
          <a:lstStyle/>
          <a:p>
            <a:r>
              <a:rPr lang="en-US" altLang="en-US"/>
              <a:t>Updated Stuart Anderson from (c) 2007 Mauro Pezzè &amp; Michal Young</a:t>
            </a:r>
          </a:p>
        </p:txBody>
      </p:sp>
      <p:sp>
        <p:nvSpPr>
          <p:cNvPr id="3" name="Slide Number Placeholder 4">
            <a:extLst>
              <a:ext uri="{FF2B5EF4-FFF2-40B4-BE49-F238E27FC236}">
                <a16:creationId xmlns:a16="http://schemas.microsoft.com/office/drawing/2014/main" id="{853E21C9-A863-E505-4805-BFE2DBD72014}"/>
              </a:ext>
            </a:extLst>
          </p:cNvPr>
          <p:cNvSpPr>
            <a:spLocks noGrp="1"/>
          </p:cNvSpPr>
          <p:nvPr>
            <p:ph type="sldNum" sz="quarter" idx="12"/>
          </p:nvPr>
        </p:nvSpPr>
        <p:spPr/>
        <p:txBody>
          <a:bodyPr/>
          <a:lstStyle/>
          <a:p>
            <a:r>
              <a:rPr lang="en-US" altLang="en-US"/>
              <a:t> Ch 11, slide </a:t>
            </a:r>
            <a:fld id="{BB7A17C3-BF9D-D04F-B320-F15FE77F2134}" type="slidenum">
              <a:rPr lang="en-US" altLang="en-US"/>
              <a:pPr/>
              <a:t>5</a:t>
            </a:fld>
            <a:endParaRPr lang="en-US" altLang="en-US"/>
          </a:p>
        </p:txBody>
      </p:sp>
      <p:sp>
        <p:nvSpPr>
          <p:cNvPr id="4" name="Date Placeholder 3">
            <a:extLst>
              <a:ext uri="{FF2B5EF4-FFF2-40B4-BE49-F238E27FC236}">
                <a16:creationId xmlns:a16="http://schemas.microsoft.com/office/drawing/2014/main" id="{4A9E7989-A3B3-0444-09CB-7B0492F27384}"/>
              </a:ext>
            </a:extLst>
          </p:cNvPr>
          <p:cNvSpPr>
            <a:spLocks noGrp="1"/>
          </p:cNvSpPr>
          <p:nvPr>
            <p:ph type="dt" sz="half" idx="10"/>
          </p:nvPr>
        </p:nvSpPr>
        <p:spPr/>
        <p:txBody>
          <a:bodyPr/>
          <a:lstStyle/>
          <a:p>
            <a:fld id="{CA609849-81CF-0046-9940-5B1BF1C3F331}" type="datetime1">
              <a:rPr lang="en-GB" smtClean="0"/>
              <a:t>23/10/2022</a:t>
            </a:fld>
            <a:endParaRPr lang="en-US" dirty="0"/>
          </a:p>
        </p:txBody>
      </p:sp>
    </p:spTree>
  </p:cSld>
  <p:clrMapOvr>
    <a:masterClrMapping/>
  </p:clrMapOvr>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0146" name="Rectangle 2">
            <a:extLst>
              <a:ext uri="{FF2B5EF4-FFF2-40B4-BE49-F238E27FC236}">
                <a16:creationId xmlns:a16="http://schemas.microsoft.com/office/drawing/2014/main" id="{5D869B13-3E99-450B-157F-4D3CE4F8778C}"/>
              </a:ext>
            </a:extLst>
          </p:cNvPr>
          <p:cNvSpPr>
            <a:spLocks noGrp="1" noChangeArrowheads="1"/>
          </p:cNvSpPr>
          <p:nvPr>
            <p:ph type="title"/>
          </p:nvPr>
        </p:nvSpPr>
        <p:spPr/>
        <p:txBody>
          <a:bodyPr/>
          <a:lstStyle/>
          <a:p>
            <a:r>
              <a:rPr lang="en-US" altLang="en-US"/>
              <a:t>Step 3: entry </a:t>
            </a:r>
            <a:r>
              <a:rPr lang="en-US" altLang="en-US" i="1"/>
              <a:t>sequence</a:t>
            </a:r>
            <a:endParaRPr lang="en-US" altLang="en-US"/>
          </a:p>
        </p:txBody>
      </p:sp>
      <p:sp>
        <p:nvSpPr>
          <p:cNvPr id="390147" name="Rectangle 3">
            <a:extLst>
              <a:ext uri="{FF2B5EF4-FFF2-40B4-BE49-F238E27FC236}">
                <a16:creationId xmlns:a16="http://schemas.microsoft.com/office/drawing/2014/main" id="{147F80DA-59FA-C1DC-331A-A9CAC6641384}"/>
              </a:ext>
            </a:extLst>
          </p:cNvPr>
          <p:cNvSpPr>
            <a:spLocks noGrp="1" noChangeArrowheads="1"/>
          </p:cNvSpPr>
          <p:nvPr>
            <p:ph idx="1"/>
          </p:nvPr>
        </p:nvSpPr>
        <p:spPr>
          <a:xfrm>
            <a:off x="1981200" y="1295401"/>
            <a:ext cx="8229600" cy="4678363"/>
          </a:xfrm>
        </p:spPr>
        <p:txBody>
          <a:bodyPr/>
          <a:lstStyle/>
          <a:p>
            <a:pPr>
              <a:lnSpc>
                <a:spcPct val="90000"/>
              </a:lnSpc>
              <a:buFontTx/>
              <a:buNone/>
            </a:pPr>
            <a:r>
              <a:rPr lang="en-US" altLang="en-US" sz="2400"/>
              <a:t>apply to</a:t>
            </a:r>
          </a:p>
          <a:p>
            <a:pPr>
              <a:lnSpc>
                <a:spcPct val="90000"/>
              </a:lnSpc>
              <a:buFontTx/>
              <a:buNone/>
            </a:pPr>
            <a:r>
              <a:rPr lang="en-US" altLang="en-US" sz="2400" i="1">
                <a:solidFill>
                  <a:srgbClr val="000080"/>
                </a:solidFill>
                <a:latin typeface="Tahoma" panose="020B0604030504040204" pitchFamily="34" charset="0"/>
              </a:rPr>
              <a:t>encoded</a:t>
            </a:r>
            <a:r>
              <a:rPr lang="en-US" altLang="en-US" sz="2400"/>
              <a:t> (</a:t>
            </a:r>
            <a:r>
              <a:rPr lang="en-US" altLang="en-US" sz="2400">
                <a:solidFill>
                  <a:srgbClr val="000080"/>
                </a:solidFill>
                <a:latin typeface="Tahoma" panose="020B0604030504040204" pitchFamily="34" charset="0"/>
              </a:rPr>
              <a:t>VAR 1</a:t>
            </a:r>
            <a:r>
              <a:rPr lang="en-US" altLang="en-US" sz="2400"/>
              <a:t>), </a:t>
            </a:r>
            <a:r>
              <a:rPr lang="en-US" altLang="en-US" sz="2400" i="1">
                <a:solidFill>
                  <a:srgbClr val="000080"/>
                </a:solidFill>
                <a:latin typeface="Tahoma" panose="020B0604030504040204" pitchFamily="34" charset="0"/>
              </a:rPr>
              <a:t>decoded</a:t>
            </a:r>
            <a:r>
              <a:rPr lang="en-US" altLang="en-US" sz="2400" i="1"/>
              <a:t> </a:t>
            </a:r>
            <a:r>
              <a:rPr lang="en-US" altLang="en-US" sz="2400"/>
              <a:t>(</a:t>
            </a:r>
            <a:r>
              <a:rPr lang="en-US" altLang="en-US" sz="2400">
                <a:solidFill>
                  <a:srgbClr val="000080"/>
                </a:solidFill>
                <a:latin typeface="Tahoma" panose="020B0604030504040204" pitchFamily="34" charset="0"/>
              </a:rPr>
              <a:t>VAR 2</a:t>
            </a:r>
            <a:r>
              <a:rPr lang="en-US" altLang="en-US" sz="2400"/>
              <a:t>), and </a:t>
            </a:r>
            <a:r>
              <a:rPr lang="en-US" altLang="en-US" sz="2400" i="1">
                <a:solidFill>
                  <a:srgbClr val="000080"/>
                </a:solidFill>
                <a:latin typeface="Tahoma" panose="020B0604030504040204" pitchFamily="34" charset="0"/>
              </a:rPr>
              <a:t>cgi-item</a:t>
            </a:r>
            <a:r>
              <a:rPr lang="en-US" altLang="en-US" sz="2400"/>
              <a:t> (</a:t>
            </a:r>
            <a:r>
              <a:rPr lang="en-US" altLang="en-US" sz="2400">
                <a:solidFill>
                  <a:srgbClr val="000080"/>
                </a:solidFill>
                <a:latin typeface="Tahoma" panose="020B0604030504040204" pitchFamily="34" charset="0"/>
              </a:rPr>
              <a:t>DEF 2</a:t>
            </a:r>
            <a:r>
              <a:rPr lang="en-US" altLang="en-US" sz="2400"/>
              <a:t>)</a:t>
            </a:r>
          </a:p>
          <a:p>
            <a:pPr>
              <a:lnSpc>
                <a:spcPct val="90000"/>
              </a:lnSpc>
            </a:pPr>
            <a:r>
              <a:rPr lang="en-US" altLang="en-US" sz="2400"/>
              <a:t>6 new Test Cases for each variable</a:t>
            </a:r>
          </a:p>
          <a:p>
            <a:pPr>
              <a:lnSpc>
                <a:spcPct val="90000"/>
              </a:lnSpc>
            </a:pPr>
            <a:r>
              <a:rPr lang="en-US" altLang="en-US" sz="2400"/>
              <a:t>Only 6 are non-redundant:</a:t>
            </a:r>
          </a:p>
          <a:p>
            <a:pPr lvl="1">
              <a:lnSpc>
                <a:spcPct val="90000"/>
              </a:lnSpc>
            </a:pPr>
            <a:r>
              <a:rPr lang="en-US" altLang="en-US" i="1">
                <a:solidFill>
                  <a:srgbClr val="000080"/>
                </a:solidFill>
                <a:latin typeface="Tahoma" panose="020B0604030504040204" pitchFamily="34" charset="0"/>
              </a:rPr>
              <a:t>encoded</a:t>
            </a:r>
            <a:endParaRPr lang="en-US" altLang="en-US" sz="2200"/>
          </a:p>
          <a:p>
            <a:pPr lvl="2">
              <a:lnSpc>
                <a:spcPct val="90000"/>
              </a:lnSpc>
            </a:pPr>
            <a:r>
              <a:rPr lang="en-US" altLang="en-US"/>
              <a:t>empty sequence</a:t>
            </a:r>
          </a:p>
          <a:p>
            <a:pPr lvl="2">
              <a:lnSpc>
                <a:spcPct val="90000"/>
              </a:lnSpc>
            </a:pPr>
            <a:r>
              <a:rPr lang="en-US" altLang="en-US"/>
              <a:t>sequence of length one</a:t>
            </a:r>
          </a:p>
          <a:p>
            <a:pPr lvl="2">
              <a:lnSpc>
                <a:spcPct val="90000"/>
              </a:lnSpc>
            </a:pPr>
            <a:r>
              <a:rPr lang="en-US" altLang="en-US"/>
              <a:t>long sequence</a:t>
            </a:r>
          </a:p>
          <a:p>
            <a:pPr lvl="1">
              <a:lnSpc>
                <a:spcPct val="90000"/>
              </a:lnSpc>
            </a:pPr>
            <a:r>
              <a:rPr lang="en-US" altLang="en-US" i="1">
                <a:solidFill>
                  <a:srgbClr val="000080"/>
                </a:solidFill>
                <a:latin typeface="Tahoma" panose="020B0604030504040204" pitchFamily="34" charset="0"/>
              </a:rPr>
              <a:t>cgi-item</a:t>
            </a:r>
            <a:endParaRPr lang="en-US" altLang="en-US" sz="2200"/>
          </a:p>
          <a:p>
            <a:pPr lvl="2">
              <a:lnSpc>
                <a:spcPct val="90000"/>
              </a:lnSpc>
            </a:pPr>
            <a:r>
              <a:rPr lang="en-US" altLang="en-US">
                <a:solidFill>
                  <a:srgbClr val="000080"/>
                </a:solidFill>
                <a:latin typeface="Tahoma" panose="020B0604030504040204" pitchFamily="34" charset="0"/>
              </a:rPr>
              <a:t>%</a:t>
            </a:r>
            <a:r>
              <a:rPr lang="en-US" altLang="en-US"/>
              <a:t> terminated sequence (subsequence with one char)</a:t>
            </a:r>
          </a:p>
          <a:p>
            <a:pPr lvl="2">
              <a:lnSpc>
                <a:spcPct val="90000"/>
              </a:lnSpc>
            </a:pPr>
            <a:r>
              <a:rPr lang="en-US" altLang="en-US">
                <a:solidFill>
                  <a:srgbClr val="000080"/>
                </a:solidFill>
                <a:latin typeface="Tahoma" panose="020B0604030504040204" pitchFamily="34" charset="0"/>
              </a:rPr>
              <a:t>%</a:t>
            </a:r>
            <a:r>
              <a:rPr lang="en-US" altLang="en-US"/>
              <a:t> initiated sequence</a:t>
            </a:r>
          </a:p>
          <a:p>
            <a:pPr lvl="2">
              <a:lnSpc>
                <a:spcPct val="90000"/>
              </a:lnSpc>
            </a:pPr>
            <a:r>
              <a:rPr lang="en-US" altLang="en-US"/>
              <a:t>sequence including </a:t>
            </a:r>
            <a:r>
              <a:rPr lang="en-US" altLang="en-US">
                <a:solidFill>
                  <a:srgbClr val="000080"/>
                </a:solidFill>
                <a:latin typeface="Tahoma" panose="020B0604030504040204" pitchFamily="34" charset="0"/>
              </a:rPr>
              <a:t>%xyz</a:t>
            </a:r>
            <a:r>
              <a:rPr lang="en-US" altLang="en-US"/>
              <a:t>, with </a:t>
            </a:r>
            <a:r>
              <a:rPr lang="en-US" altLang="en-US">
                <a:solidFill>
                  <a:srgbClr val="000080"/>
                </a:solidFill>
                <a:latin typeface="Tahoma" panose="020B0604030504040204" pitchFamily="34" charset="0"/>
              </a:rPr>
              <a:t>x</a:t>
            </a:r>
            <a:r>
              <a:rPr lang="en-US" altLang="en-US"/>
              <a:t>, </a:t>
            </a:r>
            <a:r>
              <a:rPr lang="en-US" altLang="en-US">
                <a:solidFill>
                  <a:srgbClr val="000080"/>
                </a:solidFill>
                <a:latin typeface="Tahoma" panose="020B0604030504040204" pitchFamily="34" charset="0"/>
              </a:rPr>
              <a:t>y</a:t>
            </a:r>
            <a:r>
              <a:rPr lang="en-US" altLang="en-US"/>
              <a:t>, and </a:t>
            </a:r>
            <a:r>
              <a:rPr lang="en-US" altLang="en-US">
                <a:solidFill>
                  <a:srgbClr val="000080"/>
                </a:solidFill>
                <a:latin typeface="Tahoma" panose="020B0604030504040204" pitchFamily="34" charset="0"/>
              </a:rPr>
              <a:t>z</a:t>
            </a:r>
            <a:r>
              <a:rPr lang="en-US" altLang="en-US"/>
              <a:t> hexadecimals</a:t>
            </a:r>
          </a:p>
        </p:txBody>
      </p:sp>
      <p:sp>
        <p:nvSpPr>
          <p:cNvPr id="2" name="Footer Placeholder 3">
            <a:extLst>
              <a:ext uri="{FF2B5EF4-FFF2-40B4-BE49-F238E27FC236}">
                <a16:creationId xmlns:a16="http://schemas.microsoft.com/office/drawing/2014/main" id="{548CD1F2-F1E5-A14A-56C3-C4E3147ED97F}"/>
              </a:ext>
            </a:extLst>
          </p:cNvPr>
          <p:cNvSpPr>
            <a:spLocks noGrp="1"/>
          </p:cNvSpPr>
          <p:nvPr>
            <p:ph type="ftr" sz="quarter" idx="11"/>
          </p:nvPr>
        </p:nvSpPr>
        <p:spPr/>
        <p:txBody>
          <a:bodyPr/>
          <a:lstStyle/>
          <a:p>
            <a:r>
              <a:rPr lang="en-US" altLang="en-US"/>
              <a:t>Updated Stuart Anderson from (c) 2007 Mauro Pezzè &amp; Michal Young</a:t>
            </a:r>
          </a:p>
        </p:txBody>
      </p:sp>
      <p:sp>
        <p:nvSpPr>
          <p:cNvPr id="3" name="Slide Number Placeholder 4">
            <a:extLst>
              <a:ext uri="{FF2B5EF4-FFF2-40B4-BE49-F238E27FC236}">
                <a16:creationId xmlns:a16="http://schemas.microsoft.com/office/drawing/2014/main" id="{49A44D2B-3682-AA23-70FF-38B536AAE4A8}"/>
              </a:ext>
            </a:extLst>
          </p:cNvPr>
          <p:cNvSpPr>
            <a:spLocks noGrp="1"/>
          </p:cNvSpPr>
          <p:nvPr>
            <p:ph type="sldNum" sz="quarter" idx="12"/>
          </p:nvPr>
        </p:nvSpPr>
        <p:spPr/>
        <p:txBody>
          <a:bodyPr/>
          <a:lstStyle/>
          <a:p>
            <a:r>
              <a:rPr lang="en-US" altLang="en-US"/>
              <a:t> Ch 11, slide </a:t>
            </a:r>
            <a:fld id="{A371AE36-EB12-E34B-898D-C3F4C6D651AF}" type="slidenum">
              <a:rPr lang="en-US" altLang="en-US"/>
              <a:pPr/>
              <a:t>50</a:t>
            </a:fld>
            <a:endParaRPr lang="en-US" altLang="en-US"/>
          </a:p>
        </p:txBody>
      </p:sp>
      <p:sp>
        <p:nvSpPr>
          <p:cNvPr id="4" name="Date Placeholder 3">
            <a:extLst>
              <a:ext uri="{FF2B5EF4-FFF2-40B4-BE49-F238E27FC236}">
                <a16:creationId xmlns:a16="http://schemas.microsoft.com/office/drawing/2014/main" id="{80ECFD45-40F2-8F9F-3045-004E4FC58587}"/>
              </a:ext>
            </a:extLst>
          </p:cNvPr>
          <p:cNvSpPr>
            <a:spLocks noGrp="1"/>
          </p:cNvSpPr>
          <p:nvPr>
            <p:ph type="dt" sz="half" idx="10"/>
          </p:nvPr>
        </p:nvSpPr>
        <p:spPr/>
        <p:txBody>
          <a:bodyPr/>
          <a:lstStyle/>
          <a:p>
            <a:fld id="{9A3923D4-8D7C-5B45-8955-A405661B4A7E}" type="datetime1">
              <a:rPr lang="en-GB" smtClean="0"/>
              <a:t>23/10/2022</a:t>
            </a:fld>
            <a:endParaRPr lang="en-US" dirty="0"/>
          </a:p>
        </p:txBody>
      </p:sp>
    </p:spTree>
  </p:cSld>
  <p:clrMapOvr>
    <a:masterClrMapping/>
  </p:clrMapOvr>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1170" name="Rectangle 2">
            <a:extLst>
              <a:ext uri="{FF2B5EF4-FFF2-40B4-BE49-F238E27FC236}">
                <a16:creationId xmlns:a16="http://schemas.microsoft.com/office/drawing/2014/main" id="{1D7DEA45-6D45-A6C3-19CA-6C8CA83F4B6B}"/>
              </a:ext>
            </a:extLst>
          </p:cNvPr>
          <p:cNvSpPr>
            <a:spLocks noGrp="1" noChangeArrowheads="1"/>
          </p:cNvSpPr>
          <p:nvPr>
            <p:ph type="title"/>
          </p:nvPr>
        </p:nvSpPr>
        <p:spPr/>
        <p:txBody>
          <a:bodyPr/>
          <a:lstStyle/>
          <a:p>
            <a:r>
              <a:rPr lang="en-US" altLang="en-US"/>
              <a:t>Step 3: entry </a:t>
            </a:r>
            <a:r>
              <a:rPr lang="en-US" altLang="en-US" i="1"/>
              <a:t>scan</a:t>
            </a:r>
            <a:endParaRPr lang="en-US" altLang="en-US"/>
          </a:p>
        </p:txBody>
      </p:sp>
      <p:sp>
        <p:nvSpPr>
          <p:cNvPr id="391171" name="Rectangle 3">
            <a:extLst>
              <a:ext uri="{FF2B5EF4-FFF2-40B4-BE49-F238E27FC236}">
                <a16:creationId xmlns:a16="http://schemas.microsoft.com/office/drawing/2014/main" id="{76E7B6D6-A6AC-E174-AA5D-4B897659D788}"/>
              </a:ext>
            </a:extLst>
          </p:cNvPr>
          <p:cNvSpPr>
            <a:spLocks noGrp="1" noChangeArrowheads="1"/>
          </p:cNvSpPr>
          <p:nvPr>
            <p:ph idx="1"/>
          </p:nvPr>
        </p:nvSpPr>
        <p:spPr/>
        <p:txBody>
          <a:bodyPr/>
          <a:lstStyle/>
          <a:p>
            <a:pPr>
              <a:buFontTx/>
              <a:buNone/>
            </a:pPr>
            <a:r>
              <a:rPr lang="en-US" altLang="en-US" sz="2400"/>
              <a:t>applies to </a:t>
            </a:r>
            <a:r>
              <a:rPr lang="en-US" altLang="en-US" sz="2400" i="1">
                <a:solidFill>
                  <a:srgbClr val="000080"/>
                </a:solidFill>
                <a:latin typeface="Tahoma" panose="020B0604030504040204" pitchFamily="34" charset="0"/>
              </a:rPr>
              <a:t>Scan</a:t>
            </a:r>
            <a:r>
              <a:rPr lang="en-US" altLang="en-US" sz="2400" i="1"/>
              <a:t> </a:t>
            </a:r>
            <a:r>
              <a:rPr lang="en-US" altLang="en-US" sz="2400" i="1">
                <a:solidFill>
                  <a:srgbClr val="000080"/>
                </a:solidFill>
                <a:latin typeface="Tahoma" panose="020B0604030504040204" pitchFamily="34" charset="0"/>
              </a:rPr>
              <a:t>encoded</a:t>
            </a:r>
            <a:r>
              <a:rPr lang="en-US" altLang="en-US" sz="2400"/>
              <a:t> (</a:t>
            </a:r>
            <a:r>
              <a:rPr lang="en-US" altLang="en-US" sz="2400">
                <a:solidFill>
                  <a:srgbClr val="000080"/>
                </a:solidFill>
                <a:latin typeface="Tahoma" panose="020B0604030504040204" pitchFamily="34" charset="0"/>
              </a:rPr>
              <a:t>OP 1</a:t>
            </a:r>
            <a:r>
              <a:rPr lang="en-US" altLang="en-US" sz="2400"/>
              <a:t>) and generates 17 test cases:</a:t>
            </a:r>
          </a:p>
          <a:p>
            <a:r>
              <a:rPr lang="en-US" altLang="en-US" sz="2400"/>
              <a:t>only 10 are non-redundant</a:t>
            </a:r>
          </a:p>
        </p:txBody>
      </p:sp>
      <p:sp>
        <p:nvSpPr>
          <p:cNvPr id="2" name="Footer Placeholder 3">
            <a:extLst>
              <a:ext uri="{FF2B5EF4-FFF2-40B4-BE49-F238E27FC236}">
                <a16:creationId xmlns:a16="http://schemas.microsoft.com/office/drawing/2014/main" id="{9ADFDE37-7F26-2E0B-4DE1-043C2A7ED2EF}"/>
              </a:ext>
            </a:extLst>
          </p:cNvPr>
          <p:cNvSpPr>
            <a:spLocks noGrp="1"/>
          </p:cNvSpPr>
          <p:nvPr>
            <p:ph type="ftr" sz="quarter" idx="11"/>
          </p:nvPr>
        </p:nvSpPr>
        <p:spPr/>
        <p:txBody>
          <a:bodyPr/>
          <a:lstStyle/>
          <a:p>
            <a:r>
              <a:rPr lang="en-US" altLang="en-US"/>
              <a:t>Updated Stuart Anderson from (c) 2007 Mauro Pezzè &amp; Michal Young</a:t>
            </a:r>
          </a:p>
        </p:txBody>
      </p:sp>
      <p:sp>
        <p:nvSpPr>
          <p:cNvPr id="3" name="Slide Number Placeholder 4">
            <a:extLst>
              <a:ext uri="{FF2B5EF4-FFF2-40B4-BE49-F238E27FC236}">
                <a16:creationId xmlns:a16="http://schemas.microsoft.com/office/drawing/2014/main" id="{B05B693B-9358-49B1-B98F-1BD28FD4DC09}"/>
              </a:ext>
            </a:extLst>
          </p:cNvPr>
          <p:cNvSpPr>
            <a:spLocks noGrp="1"/>
          </p:cNvSpPr>
          <p:nvPr>
            <p:ph type="sldNum" sz="quarter" idx="12"/>
          </p:nvPr>
        </p:nvSpPr>
        <p:spPr/>
        <p:txBody>
          <a:bodyPr/>
          <a:lstStyle/>
          <a:p>
            <a:r>
              <a:rPr lang="en-US" altLang="en-US"/>
              <a:t> Ch 11, slide </a:t>
            </a:r>
            <a:fld id="{3FB47BAF-71BB-3747-ACC0-CC4CA706A37C}" type="slidenum">
              <a:rPr lang="en-US" altLang="en-US"/>
              <a:pPr/>
              <a:t>51</a:t>
            </a:fld>
            <a:endParaRPr lang="en-US" altLang="en-US"/>
          </a:p>
        </p:txBody>
      </p:sp>
      <p:sp>
        <p:nvSpPr>
          <p:cNvPr id="4" name="Date Placeholder 3">
            <a:extLst>
              <a:ext uri="{FF2B5EF4-FFF2-40B4-BE49-F238E27FC236}">
                <a16:creationId xmlns:a16="http://schemas.microsoft.com/office/drawing/2014/main" id="{6C498FEC-9D18-CE10-3DC2-6D64095C2C34}"/>
              </a:ext>
            </a:extLst>
          </p:cNvPr>
          <p:cNvSpPr>
            <a:spLocks noGrp="1"/>
          </p:cNvSpPr>
          <p:nvPr>
            <p:ph type="dt" sz="half" idx="10"/>
          </p:nvPr>
        </p:nvSpPr>
        <p:spPr/>
        <p:txBody>
          <a:bodyPr/>
          <a:lstStyle/>
          <a:p>
            <a:fld id="{639F3F70-8AB7-A64E-BCFD-A14F00602614}" type="datetime1">
              <a:rPr lang="en-GB" smtClean="0"/>
              <a:t>23/10/2022</a:t>
            </a:fld>
            <a:endParaRPr lang="en-US" dirty="0"/>
          </a:p>
        </p:txBody>
      </p:sp>
    </p:spTree>
  </p:cSld>
  <p:clrMapOvr>
    <a:masterClrMapping/>
  </p:clrMapOvr>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2194" name="Rectangle 2">
            <a:extLst>
              <a:ext uri="{FF2B5EF4-FFF2-40B4-BE49-F238E27FC236}">
                <a16:creationId xmlns:a16="http://schemas.microsoft.com/office/drawing/2014/main" id="{AD4C4086-2FF1-4696-223A-6E43CFD93463}"/>
              </a:ext>
            </a:extLst>
          </p:cNvPr>
          <p:cNvSpPr>
            <a:spLocks noGrp="1" noChangeArrowheads="1"/>
          </p:cNvSpPr>
          <p:nvPr>
            <p:ph type="title"/>
          </p:nvPr>
        </p:nvSpPr>
        <p:spPr/>
        <p:txBody>
          <a:bodyPr/>
          <a:lstStyle/>
          <a:p>
            <a:r>
              <a:rPr lang="en-US" altLang="en-US"/>
              <a:t>summary of generated test cases </a:t>
            </a:r>
            <a:r>
              <a:rPr lang="en-US" altLang="en-US" sz="2000"/>
              <a:t>(i/ii)</a:t>
            </a:r>
            <a:endParaRPr lang="en-US" altLang="en-US"/>
          </a:p>
        </p:txBody>
      </p:sp>
      <p:sp>
        <p:nvSpPr>
          <p:cNvPr id="392195" name="Rectangle 3">
            <a:extLst>
              <a:ext uri="{FF2B5EF4-FFF2-40B4-BE49-F238E27FC236}">
                <a16:creationId xmlns:a16="http://schemas.microsoft.com/office/drawing/2014/main" id="{EF07CDB9-4E76-740E-D067-0003E2133B15}"/>
              </a:ext>
            </a:extLst>
          </p:cNvPr>
          <p:cNvSpPr>
            <a:spLocks noGrp="1" noChangeArrowheads="1"/>
          </p:cNvSpPr>
          <p:nvPr>
            <p:ph sz="half" idx="1"/>
          </p:nvPr>
        </p:nvSpPr>
        <p:spPr>
          <a:xfrm>
            <a:off x="1752600" y="1600200"/>
            <a:ext cx="4267200" cy="4191000"/>
          </a:xfrm>
          <a:solidFill>
            <a:schemeClr val="bg1"/>
          </a:solidFill>
        </p:spPr>
        <p:txBody>
          <a:bodyPr>
            <a:normAutofit fontScale="70000" lnSpcReduction="20000"/>
          </a:bodyPr>
          <a:lstStyle/>
          <a:p>
            <a:pPr>
              <a:lnSpc>
                <a:spcPct val="80000"/>
              </a:lnSpc>
              <a:buFontTx/>
              <a:buNone/>
            </a:pPr>
            <a:r>
              <a:rPr lang="en-US" altLang="en-US" sz="1400">
                <a:solidFill>
                  <a:srgbClr val="000080"/>
                </a:solidFill>
                <a:latin typeface="Tahoma" panose="020B0604030504040204" pitchFamily="34" charset="0"/>
              </a:rPr>
              <a:t>TC-POST2-1: </a:t>
            </a:r>
            <a:r>
              <a:rPr lang="en-US" altLang="en-US" sz="1400" i="1">
                <a:solidFill>
                  <a:srgbClr val="000080"/>
                </a:solidFill>
                <a:latin typeface="Tahoma" panose="020B0604030504040204" pitchFamily="34" charset="0"/>
              </a:rPr>
              <a:t>encoded</a:t>
            </a:r>
            <a:r>
              <a:rPr lang="en-US" altLang="en-US" sz="1400"/>
              <a:t> contains </a:t>
            </a:r>
            <a:r>
              <a:rPr lang="en-US" altLang="en-US" sz="1400" i="1">
                <a:solidFill>
                  <a:srgbClr val="000080"/>
                </a:solidFill>
                <a:latin typeface="Tahoma" panose="020B0604030504040204" pitchFamily="34" charset="0"/>
              </a:rPr>
              <a:t>+ </a:t>
            </a:r>
          </a:p>
          <a:p>
            <a:pPr>
              <a:lnSpc>
                <a:spcPct val="80000"/>
              </a:lnSpc>
              <a:buFontTx/>
              <a:buNone/>
            </a:pPr>
            <a:r>
              <a:rPr lang="en-US" altLang="en-US" sz="1400">
                <a:solidFill>
                  <a:srgbClr val="000080"/>
                </a:solidFill>
                <a:latin typeface="Tahoma" panose="020B0604030504040204" pitchFamily="34" charset="0"/>
              </a:rPr>
              <a:t>TC-POST2-2:</a:t>
            </a:r>
            <a:r>
              <a:rPr lang="en-US" altLang="en-US" sz="1400"/>
              <a:t> </a:t>
            </a:r>
            <a:r>
              <a:rPr lang="en-US" altLang="en-US" sz="1400" i="1">
                <a:solidFill>
                  <a:srgbClr val="000080"/>
                </a:solidFill>
                <a:latin typeface="Tahoma" panose="020B0604030504040204" pitchFamily="34" charset="0"/>
              </a:rPr>
              <a:t>encoded</a:t>
            </a:r>
            <a:r>
              <a:rPr lang="en-US" altLang="en-US" sz="1400"/>
              <a:t> does not contain </a:t>
            </a:r>
            <a:r>
              <a:rPr lang="en-US" altLang="en-US" sz="1400" i="1">
                <a:solidFill>
                  <a:srgbClr val="000080"/>
                </a:solidFill>
                <a:latin typeface="Tahoma" panose="020B0604030504040204" pitchFamily="34" charset="0"/>
              </a:rPr>
              <a:t>+</a:t>
            </a:r>
            <a:r>
              <a:rPr lang="en-US" altLang="en-US" sz="1400"/>
              <a:t> </a:t>
            </a:r>
          </a:p>
          <a:p>
            <a:pPr>
              <a:lnSpc>
                <a:spcPct val="80000"/>
              </a:lnSpc>
              <a:buFontTx/>
              <a:buNone/>
            </a:pPr>
            <a:r>
              <a:rPr lang="en-US" altLang="en-US" sz="1400">
                <a:solidFill>
                  <a:srgbClr val="000080"/>
                </a:solidFill>
                <a:latin typeface="Tahoma" panose="020B0604030504040204" pitchFamily="34" charset="0"/>
              </a:rPr>
              <a:t>TC-POST3-2:</a:t>
            </a:r>
            <a:r>
              <a:rPr lang="en-US" altLang="en-US" sz="1400"/>
              <a:t> </a:t>
            </a:r>
            <a:r>
              <a:rPr lang="en-US" altLang="en-US" sz="1400" i="1">
                <a:solidFill>
                  <a:srgbClr val="000080"/>
                </a:solidFill>
                <a:latin typeface="Tahoma" panose="020B0604030504040204" pitchFamily="34" charset="0"/>
              </a:rPr>
              <a:t>encoded</a:t>
            </a:r>
            <a:r>
              <a:rPr lang="en-US" altLang="en-US" sz="1400"/>
              <a:t> does not contain a CGI-hexadecimal </a:t>
            </a:r>
          </a:p>
          <a:p>
            <a:pPr>
              <a:lnSpc>
                <a:spcPct val="80000"/>
              </a:lnSpc>
              <a:buFontTx/>
              <a:buNone/>
            </a:pPr>
            <a:r>
              <a:rPr lang="en-US" altLang="en-US" sz="1400">
                <a:solidFill>
                  <a:srgbClr val="000080"/>
                </a:solidFill>
                <a:latin typeface="Tahoma" panose="020B0604030504040204" pitchFamily="34" charset="0"/>
              </a:rPr>
              <a:t>TC-POST5-2:</a:t>
            </a:r>
            <a:r>
              <a:rPr lang="en-US" altLang="en-US" sz="1400"/>
              <a:t> </a:t>
            </a:r>
            <a:r>
              <a:rPr lang="en-US" altLang="en-US" sz="1400" i="1">
                <a:solidFill>
                  <a:srgbClr val="000080"/>
                </a:solidFill>
                <a:latin typeface="Tahoma" panose="020B0604030504040204" pitchFamily="34" charset="0"/>
              </a:rPr>
              <a:t>encoded</a:t>
            </a:r>
            <a:r>
              <a:rPr lang="en-US" altLang="en-US" sz="1400"/>
              <a:t> terminated with </a:t>
            </a:r>
            <a:r>
              <a:rPr lang="en-US" altLang="en-US" sz="1400" i="1">
                <a:solidFill>
                  <a:srgbClr val="000080"/>
                </a:solidFill>
                <a:latin typeface="Tahoma" panose="020B0604030504040204" pitchFamily="34" charset="0"/>
              </a:rPr>
              <a:t>%x</a:t>
            </a:r>
            <a:endParaRPr lang="en-US" altLang="en-US" sz="1400"/>
          </a:p>
          <a:p>
            <a:pPr>
              <a:lnSpc>
                <a:spcPct val="80000"/>
              </a:lnSpc>
              <a:buFontTx/>
              <a:buNone/>
            </a:pPr>
            <a:r>
              <a:rPr lang="en-US" altLang="en-US" sz="1400">
                <a:solidFill>
                  <a:srgbClr val="000080"/>
                </a:solidFill>
                <a:latin typeface="Tahoma" panose="020B0604030504040204" pitchFamily="34" charset="0"/>
              </a:rPr>
              <a:t>TC-VAR1-1:</a:t>
            </a:r>
            <a:r>
              <a:rPr lang="en-US" altLang="en-US" sz="1400"/>
              <a:t> </a:t>
            </a:r>
            <a:r>
              <a:rPr lang="en-US" altLang="en-US" sz="1400" i="1">
                <a:solidFill>
                  <a:srgbClr val="000080"/>
                </a:solidFill>
                <a:latin typeface="Tahoma" panose="020B0604030504040204" pitchFamily="34" charset="0"/>
              </a:rPr>
              <a:t>encoded</a:t>
            </a:r>
            <a:r>
              <a:rPr lang="en-US" altLang="en-US" sz="1400"/>
              <a:t> is the empty sequence</a:t>
            </a:r>
          </a:p>
          <a:p>
            <a:pPr>
              <a:lnSpc>
                <a:spcPct val="80000"/>
              </a:lnSpc>
              <a:buFontTx/>
              <a:buNone/>
            </a:pPr>
            <a:r>
              <a:rPr lang="en-US" altLang="en-US" sz="1400">
                <a:solidFill>
                  <a:srgbClr val="000080"/>
                </a:solidFill>
                <a:latin typeface="Tahoma" panose="020B0604030504040204" pitchFamily="34" charset="0"/>
              </a:rPr>
              <a:t>TC-VAR1-2:</a:t>
            </a:r>
            <a:r>
              <a:rPr lang="en-US" altLang="en-US" sz="1400"/>
              <a:t> </a:t>
            </a:r>
            <a:r>
              <a:rPr lang="en-US" altLang="en-US" sz="1400" i="1">
                <a:solidFill>
                  <a:srgbClr val="000080"/>
                </a:solidFill>
                <a:latin typeface="Tahoma" panose="020B0604030504040204" pitchFamily="34" charset="0"/>
              </a:rPr>
              <a:t>encoded</a:t>
            </a:r>
            <a:r>
              <a:rPr lang="en-US" altLang="en-US" sz="1400"/>
              <a:t> a sequence containing a single character</a:t>
            </a:r>
          </a:p>
          <a:p>
            <a:pPr>
              <a:lnSpc>
                <a:spcPct val="80000"/>
              </a:lnSpc>
              <a:buFontTx/>
              <a:buNone/>
            </a:pPr>
            <a:r>
              <a:rPr lang="en-US" altLang="en-US" sz="1400">
                <a:solidFill>
                  <a:srgbClr val="000080"/>
                </a:solidFill>
                <a:latin typeface="Tahoma" panose="020B0604030504040204" pitchFamily="34" charset="0"/>
              </a:rPr>
              <a:t>TC-VAR1-3: </a:t>
            </a:r>
            <a:r>
              <a:rPr lang="en-US" altLang="en-US" sz="1400" i="1">
                <a:solidFill>
                  <a:srgbClr val="000080"/>
                </a:solidFill>
                <a:latin typeface="Tahoma" panose="020B0604030504040204" pitchFamily="34" charset="0"/>
              </a:rPr>
              <a:t>encoded</a:t>
            </a:r>
            <a:r>
              <a:rPr lang="en-US" altLang="en-US" sz="1400"/>
              <a:t> is a very long sequence</a:t>
            </a:r>
          </a:p>
          <a:p>
            <a:pPr>
              <a:lnSpc>
                <a:spcPct val="80000"/>
              </a:lnSpc>
              <a:buFontTx/>
              <a:buNone/>
            </a:pPr>
            <a:r>
              <a:rPr lang="en-US" altLang="en-US" sz="1400">
                <a:solidFill>
                  <a:srgbClr val="000080"/>
                </a:solidFill>
                <a:latin typeface="Tahoma" panose="020B0604030504040204" pitchFamily="34" charset="0"/>
              </a:rPr>
              <a:t>TC-DEF2-1:</a:t>
            </a:r>
            <a:r>
              <a:rPr lang="en-US" altLang="en-US" sz="1400"/>
              <a:t> </a:t>
            </a:r>
            <a:r>
              <a:rPr lang="en-US" altLang="en-US" sz="1400" i="1">
                <a:solidFill>
                  <a:srgbClr val="000080"/>
                </a:solidFill>
                <a:latin typeface="Tahoma" panose="020B0604030504040204" pitchFamily="34" charset="0"/>
              </a:rPr>
              <a:t>encoded</a:t>
            </a:r>
            <a:r>
              <a:rPr lang="en-US" altLang="en-US" sz="1400"/>
              <a:t> contains </a:t>
            </a:r>
            <a:r>
              <a:rPr lang="en-US" altLang="en-US" sz="1400" i="1">
                <a:solidFill>
                  <a:srgbClr val="000080"/>
                </a:solidFill>
                <a:latin typeface="Tahoma" panose="020B0604030504040204" pitchFamily="34" charset="0"/>
              </a:rPr>
              <a:t>%/y</a:t>
            </a:r>
          </a:p>
          <a:p>
            <a:pPr>
              <a:lnSpc>
                <a:spcPct val="80000"/>
              </a:lnSpc>
              <a:buFontTx/>
              <a:buNone/>
            </a:pPr>
            <a:r>
              <a:rPr lang="en-US" altLang="en-US" sz="1400">
                <a:solidFill>
                  <a:srgbClr val="000080"/>
                </a:solidFill>
                <a:latin typeface="Tahoma" panose="020B0604030504040204" pitchFamily="34" charset="0"/>
              </a:rPr>
              <a:t>TC-DEF2-2:</a:t>
            </a:r>
            <a:r>
              <a:rPr lang="en-US" altLang="en-US" sz="1400"/>
              <a:t> </a:t>
            </a:r>
            <a:r>
              <a:rPr lang="en-US" altLang="en-US" sz="1400" i="1">
                <a:solidFill>
                  <a:srgbClr val="000080"/>
                </a:solidFill>
                <a:latin typeface="Tahoma" panose="020B0604030504040204" pitchFamily="34" charset="0"/>
              </a:rPr>
              <a:t>encoded</a:t>
            </a:r>
            <a:r>
              <a:rPr lang="en-US" altLang="en-US" sz="1400"/>
              <a:t> contains </a:t>
            </a:r>
            <a:r>
              <a:rPr lang="en-US" altLang="en-US" sz="1400" i="1">
                <a:solidFill>
                  <a:srgbClr val="000080"/>
                </a:solidFill>
                <a:latin typeface="Tahoma" panose="020B0604030504040204" pitchFamily="34" charset="0"/>
              </a:rPr>
              <a:t>%0y</a:t>
            </a:r>
          </a:p>
          <a:p>
            <a:pPr>
              <a:lnSpc>
                <a:spcPct val="80000"/>
              </a:lnSpc>
              <a:buFontTx/>
              <a:buNone/>
            </a:pPr>
            <a:r>
              <a:rPr lang="en-US" altLang="en-US" sz="1400">
                <a:solidFill>
                  <a:srgbClr val="000080"/>
                </a:solidFill>
                <a:latin typeface="Tahoma" panose="020B0604030504040204" pitchFamily="34" charset="0"/>
              </a:rPr>
              <a:t>TC-DEF2-3: </a:t>
            </a:r>
            <a:r>
              <a:rPr lang="en-US" altLang="en-US" sz="1400" i="1">
                <a:solidFill>
                  <a:srgbClr val="000080"/>
                </a:solidFill>
                <a:latin typeface="Tahoma" panose="020B0604030504040204" pitchFamily="34" charset="0"/>
              </a:rPr>
              <a:t>encoded</a:t>
            </a:r>
            <a:r>
              <a:rPr lang="en-US" altLang="en-US" sz="1400"/>
              <a:t> contains '</a:t>
            </a:r>
            <a:r>
              <a:rPr lang="en-US" altLang="en-US" sz="1400" i="1">
                <a:solidFill>
                  <a:srgbClr val="000080"/>
                </a:solidFill>
                <a:latin typeface="Tahoma" panose="020B0604030504040204" pitchFamily="34" charset="0"/>
              </a:rPr>
              <a:t>%xy'</a:t>
            </a:r>
            <a:r>
              <a:rPr lang="en-US" altLang="en-US" sz="1400"/>
              <a:t> (x in [1..8]) </a:t>
            </a:r>
          </a:p>
          <a:p>
            <a:pPr>
              <a:lnSpc>
                <a:spcPct val="80000"/>
              </a:lnSpc>
              <a:buFontTx/>
              <a:buNone/>
            </a:pPr>
            <a:r>
              <a:rPr lang="en-US" altLang="en-US" sz="1400">
                <a:solidFill>
                  <a:srgbClr val="000080"/>
                </a:solidFill>
                <a:latin typeface="Tahoma" panose="020B0604030504040204" pitchFamily="34" charset="0"/>
              </a:rPr>
              <a:t>TC-DEF2-4:</a:t>
            </a:r>
            <a:r>
              <a:rPr lang="en-US" altLang="en-US" sz="1400"/>
              <a:t> </a:t>
            </a:r>
            <a:r>
              <a:rPr lang="en-US" altLang="en-US" sz="1400" i="1">
                <a:solidFill>
                  <a:srgbClr val="000080"/>
                </a:solidFill>
                <a:latin typeface="Tahoma" panose="020B0604030504040204" pitchFamily="34" charset="0"/>
              </a:rPr>
              <a:t>encoded</a:t>
            </a:r>
            <a:r>
              <a:rPr lang="en-US" altLang="en-US" sz="1400"/>
              <a:t> contains '</a:t>
            </a:r>
            <a:r>
              <a:rPr lang="en-US" altLang="en-US" sz="1400" i="1">
                <a:solidFill>
                  <a:srgbClr val="000080"/>
                </a:solidFill>
                <a:latin typeface="Tahoma" panose="020B0604030504040204" pitchFamily="34" charset="0"/>
              </a:rPr>
              <a:t>%9y'</a:t>
            </a:r>
            <a:r>
              <a:rPr lang="en-US" altLang="en-US" sz="1400"/>
              <a:t> </a:t>
            </a:r>
          </a:p>
          <a:p>
            <a:pPr>
              <a:lnSpc>
                <a:spcPct val="80000"/>
              </a:lnSpc>
              <a:buFontTx/>
              <a:buNone/>
            </a:pPr>
            <a:r>
              <a:rPr lang="en-US" altLang="en-US" sz="1400">
                <a:solidFill>
                  <a:srgbClr val="000080"/>
                </a:solidFill>
                <a:latin typeface="Tahoma" panose="020B0604030504040204" pitchFamily="34" charset="0"/>
              </a:rPr>
              <a:t>TC-DEF2-5:</a:t>
            </a:r>
            <a:r>
              <a:rPr lang="en-US" altLang="en-US" sz="1400"/>
              <a:t> </a:t>
            </a:r>
            <a:r>
              <a:rPr lang="en-US" altLang="en-US" sz="1400" i="1">
                <a:solidFill>
                  <a:srgbClr val="000080"/>
                </a:solidFill>
                <a:latin typeface="Tahoma" panose="020B0604030504040204" pitchFamily="34" charset="0"/>
              </a:rPr>
              <a:t>encoded</a:t>
            </a:r>
            <a:r>
              <a:rPr lang="en-US" altLang="en-US" sz="1400"/>
              <a:t> contains '</a:t>
            </a:r>
            <a:r>
              <a:rPr lang="en-US" altLang="en-US" sz="1400" i="1">
                <a:solidFill>
                  <a:srgbClr val="000080"/>
                </a:solidFill>
                <a:latin typeface="Tahoma" panose="020B0604030504040204" pitchFamily="34" charset="0"/>
              </a:rPr>
              <a:t>%:y'</a:t>
            </a:r>
            <a:r>
              <a:rPr lang="en-US" altLang="en-US" sz="1400"/>
              <a:t> </a:t>
            </a:r>
          </a:p>
          <a:p>
            <a:pPr>
              <a:lnSpc>
                <a:spcPct val="80000"/>
              </a:lnSpc>
              <a:buFontTx/>
              <a:buNone/>
            </a:pPr>
            <a:r>
              <a:rPr lang="en-US" altLang="en-US" sz="1400">
                <a:solidFill>
                  <a:srgbClr val="000080"/>
                </a:solidFill>
                <a:latin typeface="Tahoma" panose="020B0604030504040204" pitchFamily="34" charset="0"/>
              </a:rPr>
              <a:t>TC-DEF2-6:</a:t>
            </a:r>
            <a:r>
              <a:rPr lang="en-US" altLang="en-US" sz="1400"/>
              <a:t> </a:t>
            </a:r>
            <a:r>
              <a:rPr lang="en-US" altLang="en-US" sz="1400" i="1">
                <a:solidFill>
                  <a:srgbClr val="000080"/>
                </a:solidFill>
                <a:latin typeface="Tahoma" panose="020B0604030504040204" pitchFamily="34" charset="0"/>
              </a:rPr>
              <a:t>encoded</a:t>
            </a:r>
            <a:r>
              <a:rPr lang="en-US" altLang="en-US" sz="1400"/>
              <a:t> contains '</a:t>
            </a:r>
            <a:r>
              <a:rPr lang="en-US" altLang="en-US" sz="1400" i="1">
                <a:solidFill>
                  <a:srgbClr val="000080"/>
                </a:solidFill>
                <a:latin typeface="Tahoma" panose="020B0604030504040204" pitchFamily="34" charset="0"/>
              </a:rPr>
              <a:t>%@y‘</a:t>
            </a:r>
            <a:endParaRPr lang="en-US" altLang="en-US" sz="1400"/>
          </a:p>
          <a:p>
            <a:pPr>
              <a:lnSpc>
                <a:spcPct val="80000"/>
              </a:lnSpc>
              <a:buFontTx/>
              <a:buNone/>
            </a:pPr>
            <a:r>
              <a:rPr lang="en-US" altLang="en-US" sz="1400">
                <a:solidFill>
                  <a:srgbClr val="000080"/>
                </a:solidFill>
                <a:latin typeface="Tahoma" panose="020B0604030504040204" pitchFamily="34" charset="0"/>
              </a:rPr>
              <a:t>TC-DEF2-7:</a:t>
            </a:r>
            <a:r>
              <a:rPr lang="en-US" altLang="en-US" sz="1400"/>
              <a:t> </a:t>
            </a:r>
            <a:r>
              <a:rPr lang="en-US" altLang="en-US" sz="1400" i="1">
                <a:solidFill>
                  <a:srgbClr val="000080"/>
                </a:solidFill>
                <a:latin typeface="Tahoma" panose="020B0604030504040204" pitchFamily="34" charset="0"/>
              </a:rPr>
              <a:t>encoded</a:t>
            </a:r>
            <a:r>
              <a:rPr lang="en-US" altLang="en-US" sz="1400"/>
              <a:t> contains '</a:t>
            </a:r>
            <a:r>
              <a:rPr lang="en-US" altLang="en-US" sz="1400" i="1">
                <a:solidFill>
                  <a:srgbClr val="000080"/>
                </a:solidFill>
                <a:latin typeface="Tahoma" panose="020B0604030504040204" pitchFamily="34" charset="0"/>
              </a:rPr>
              <a:t>%Ay' </a:t>
            </a:r>
          </a:p>
          <a:p>
            <a:pPr>
              <a:lnSpc>
                <a:spcPct val="80000"/>
              </a:lnSpc>
              <a:buFontTx/>
              <a:buNone/>
            </a:pPr>
            <a:r>
              <a:rPr lang="en-US" altLang="en-US" sz="1400">
                <a:solidFill>
                  <a:srgbClr val="000080"/>
                </a:solidFill>
                <a:latin typeface="Tahoma" panose="020B0604030504040204" pitchFamily="34" charset="0"/>
              </a:rPr>
              <a:t>TC-DEF2-8:</a:t>
            </a:r>
            <a:r>
              <a:rPr lang="en-US" altLang="en-US" sz="1400"/>
              <a:t> </a:t>
            </a:r>
            <a:r>
              <a:rPr lang="en-US" altLang="en-US" sz="1400" i="1">
                <a:solidFill>
                  <a:srgbClr val="000080"/>
                </a:solidFill>
                <a:latin typeface="Tahoma" panose="020B0604030504040204" pitchFamily="34" charset="0"/>
              </a:rPr>
              <a:t>encoded</a:t>
            </a:r>
            <a:r>
              <a:rPr lang="en-US" altLang="en-US" sz="1400"/>
              <a:t> contains </a:t>
            </a:r>
            <a:r>
              <a:rPr lang="en-US" altLang="en-US" sz="1400" i="1">
                <a:solidFill>
                  <a:srgbClr val="000080"/>
                </a:solidFill>
                <a:latin typeface="Tahoma" panose="020B0604030504040204" pitchFamily="34" charset="0"/>
              </a:rPr>
              <a:t>'%xy'</a:t>
            </a:r>
            <a:r>
              <a:rPr lang="en-US" altLang="en-US" sz="1400"/>
              <a:t> (x in [B..E])</a:t>
            </a:r>
          </a:p>
          <a:p>
            <a:pPr>
              <a:lnSpc>
                <a:spcPct val="80000"/>
              </a:lnSpc>
              <a:buFontTx/>
              <a:buNone/>
            </a:pPr>
            <a:r>
              <a:rPr lang="en-US" altLang="en-US" sz="1400">
                <a:solidFill>
                  <a:srgbClr val="000080"/>
                </a:solidFill>
                <a:latin typeface="Tahoma" panose="020B0604030504040204" pitchFamily="34" charset="0"/>
              </a:rPr>
              <a:t>TC-DEF2-9: </a:t>
            </a:r>
            <a:r>
              <a:rPr lang="en-US" altLang="en-US" sz="1400" i="1">
                <a:solidFill>
                  <a:srgbClr val="000080"/>
                </a:solidFill>
                <a:latin typeface="Tahoma" panose="020B0604030504040204" pitchFamily="34" charset="0"/>
              </a:rPr>
              <a:t>encoded</a:t>
            </a:r>
            <a:r>
              <a:rPr lang="en-US" altLang="en-US" sz="1400"/>
              <a:t> contains '</a:t>
            </a:r>
            <a:r>
              <a:rPr lang="en-US" altLang="en-US" sz="1400" i="1">
                <a:solidFill>
                  <a:srgbClr val="000080"/>
                </a:solidFill>
                <a:latin typeface="Tahoma" panose="020B0604030504040204" pitchFamily="34" charset="0"/>
              </a:rPr>
              <a:t>%Fy'</a:t>
            </a:r>
            <a:r>
              <a:rPr lang="en-US" altLang="en-US" sz="1400"/>
              <a:t> </a:t>
            </a:r>
          </a:p>
          <a:p>
            <a:pPr>
              <a:lnSpc>
                <a:spcPct val="80000"/>
              </a:lnSpc>
              <a:buFontTx/>
              <a:buNone/>
            </a:pPr>
            <a:r>
              <a:rPr lang="en-US" altLang="en-US" sz="1400">
                <a:solidFill>
                  <a:srgbClr val="000080"/>
                </a:solidFill>
                <a:latin typeface="Tahoma" panose="020B0604030504040204" pitchFamily="34" charset="0"/>
              </a:rPr>
              <a:t>TC-DEF2-10:</a:t>
            </a:r>
            <a:r>
              <a:rPr lang="en-US" altLang="en-US" sz="1400"/>
              <a:t> </a:t>
            </a:r>
            <a:r>
              <a:rPr lang="en-US" altLang="en-US" sz="1400" i="1">
                <a:solidFill>
                  <a:srgbClr val="000080"/>
                </a:solidFill>
                <a:latin typeface="Tahoma" panose="020B0604030504040204" pitchFamily="34" charset="0"/>
              </a:rPr>
              <a:t>encoded</a:t>
            </a:r>
            <a:r>
              <a:rPr lang="en-US" altLang="en-US" sz="1400"/>
              <a:t> contains '</a:t>
            </a:r>
            <a:r>
              <a:rPr lang="en-US" altLang="en-US" sz="1400" i="1">
                <a:solidFill>
                  <a:srgbClr val="000080"/>
                </a:solidFill>
                <a:latin typeface="Tahoma" panose="020B0604030504040204" pitchFamily="34" charset="0"/>
              </a:rPr>
              <a:t>%Gy'</a:t>
            </a:r>
            <a:endParaRPr lang="en-US" altLang="en-US" sz="1400"/>
          </a:p>
        </p:txBody>
      </p:sp>
      <p:sp>
        <p:nvSpPr>
          <p:cNvPr id="392196" name="Rectangle 4">
            <a:extLst>
              <a:ext uri="{FF2B5EF4-FFF2-40B4-BE49-F238E27FC236}">
                <a16:creationId xmlns:a16="http://schemas.microsoft.com/office/drawing/2014/main" id="{B33BB849-60F6-62D3-0A2C-D1CF81D8DE23}"/>
              </a:ext>
            </a:extLst>
          </p:cNvPr>
          <p:cNvSpPr>
            <a:spLocks noGrp="1" noChangeArrowheads="1"/>
          </p:cNvSpPr>
          <p:nvPr>
            <p:ph sz="half" idx="2"/>
          </p:nvPr>
        </p:nvSpPr>
        <p:spPr>
          <a:xfrm>
            <a:off x="6096000" y="1600200"/>
            <a:ext cx="4267200" cy="4191000"/>
          </a:xfrm>
          <a:solidFill>
            <a:schemeClr val="bg1"/>
          </a:solidFill>
        </p:spPr>
        <p:txBody>
          <a:bodyPr>
            <a:normAutofit fontScale="70000" lnSpcReduction="20000"/>
          </a:bodyPr>
          <a:lstStyle/>
          <a:p>
            <a:pPr>
              <a:lnSpc>
                <a:spcPct val="80000"/>
              </a:lnSpc>
              <a:buFontTx/>
              <a:buNone/>
            </a:pPr>
            <a:r>
              <a:rPr lang="en-US" altLang="en-US" sz="1400">
                <a:solidFill>
                  <a:srgbClr val="000080"/>
                </a:solidFill>
                <a:latin typeface="Tahoma" panose="020B0604030504040204" pitchFamily="34" charset="0"/>
              </a:rPr>
              <a:t>TC-DEF2-11:</a:t>
            </a:r>
            <a:r>
              <a:rPr lang="en-US" altLang="en-US" sz="1400"/>
              <a:t> </a:t>
            </a:r>
            <a:r>
              <a:rPr lang="en-US" altLang="en-US" sz="1400" i="1">
                <a:solidFill>
                  <a:srgbClr val="000080"/>
                </a:solidFill>
                <a:latin typeface="Tahoma" panose="020B0604030504040204" pitchFamily="34" charset="0"/>
              </a:rPr>
              <a:t>encoded</a:t>
            </a:r>
            <a:r>
              <a:rPr lang="en-US" altLang="en-US" sz="1400"/>
              <a:t> contains </a:t>
            </a:r>
            <a:r>
              <a:rPr lang="en-US" altLang="en-US" sz="1400" i="1">
                <a:solidFill>
                  <a:srgbClr val="000080"/>
                </a:solidFill>
                <a:latin typeface="Tahoma" panose="020B0604030504040204" pitchFamily="34" charset="0"/>
              </a:rPr>
              <a:t>%`y'</a:t>
            </a:r>
          </a:p>
          <a:p>
            <a:pPr>
              <a:lnSpc>
                <a:spcPct val="80000"/>
              </a:lnSpc>
              <a:buFontTx/>
              <a:buNone/>
            </a:pPr>
            <a:r>
              <a:rPr lang="en-US" altLang="en-US" sz="1400">
                <a:solidFill>
                  <a:srgbClr val="000080"/>
                </a:solidFill>
                <a:latin typeface="Tahoma" panose="020B0604030504040204" pitchFamily="34" charset="0"/>
              </a:rPr>
              <a:t>TC-DEF2-12: </a:t>
            </a:r>
            <a:r>
              <a:rPr lang="en-US" altLang="en-US" sz="1400" i="1">
                <a:solidFill>
                  <a:srgbClr val="000080"/>
                </a:solidFill>
                <a:latin typeface="Tahoma" panose="020B0604030504040204" pitchFamily="34" charset="0"/>
              </a:rPr>
              <a:t>encoded</a:t>
            </a:r>
            <a:r>
              <a:rPr lang="en-US" altLang="en-US" sz="1400"/>
              <a:t> contains </a:t>
            </a:r>
            <a:r>
              <a:rPr lang="en-US" altLang="en-US" sz="1400" i="1">
                <a:solidFill>
                  <a:srgbClr val="000080"/>
                </a:solidFill>
                <a:latin typeface="Tahoma" panose="020B0604030504040204" pitchFamily="34" charset="0"/>
              </a:rPr>
              <a:t>%ay</a:t>
            </a:r>
            <a:endParaRPr lang="en-US" altLang="en-US" sz="1400"/>
          </a:p>
          <a:p>
            <a:pPr>
              <a:lnSpc>
                <a:spcPct val="80000"/>
              </a:lnSpc>
              <a:buFontTx/>
              <a:buNone/>
            </a:pPr>
            <a:r>
              <a:rPr lang="en-US" altLang="en-US" sz="1400">
                <a:solidFill>
                  <a:srgbClr val="000080"/>
                </a:solidFill>
                <a:latin typeface="Tahoma" panose="020B0604030504040204" pitchFamily="34" charset="0"/>
              </a:rPr>
              <a:t>TC-DEF2-13:</a:t>
            </a:r>
            <a:r>
              <a:rPr lang="en-US" altLang="en-US" sz="1400"/>
              <a:t> </a:t>
            </a:r>
            <a:r>
              <a:rPr lang="en-US" altLang="en-US" sz="1400" i="1">
                <a:solidFill>
                  <a:srgbClr val="000080"/>
                </a:solidFill>
                <a:latin typeface="Tahoma" panose="020B0604030504040204" pitchFamily="34" charset="0"/>
              </a:rPr>
              <a:t>encoded</a:t>
            </a:r>
            <a:r>
              <a:rPr lang="en-US" altLang="en-US" sz="1400"/>
              <a:t> contains </a:t>
            </a:r>
            <a:r>
              <a:rPr lang="en-US" altLang="en-US" sz="1400" i="1">
                <a:solidFill>
                  <a:srgbClr val="000080"/>
                </a:solidFill>
                <a:latin typeface="Tahoma" panose="020B0604030504040204" pitchFamily="34" charset="0"/>
              </a:rPr>
              <a:t>%xy</a:t>
            </a:r>
            <a:r>
              <a:rPr lang="en-US" altLang="en-US" sz="1400"/>
              <a:t> (</a:t>
            </a:r>
            <a:r>
              <a:rPr lang="en-US" altLang="en-US" sz="1400" i="1">
                <a:solidFill>
                  <a:srgbClr val="000080"/>
                </a:solidFill>
                <a:latin typeface="Tahoma" panose="020B0604030504040204" pitchFamily="34" charset="0"/>
              </a:rPr>
              <a:t>x</a:t>
            </a:r>
            <a:r>
              <a:rPr lang="en-US" altLang="en-US" sz="1400"/>
              <a:t> in [</a:t>
            </a:r>
            <a:r>
              <a:rPr lang="en-US" altLang="en-US" sz="1400" i="1">
                <a:solidFill>
                  <a:srgbClr val="000080"/>
                </a:solidFill>
                <a:latin typeface="Tahoma" panose="020B0604030504040204" pitchFamily="34" charset="0"/>
              </a:rPr>
              <a:t>b..e</a:t>
            </a:r>
            <a:r>
              <a:rPr lang="en-US" altLang="en-US" sz="1400"/>
              <a:t>]) </a:t>
            </a:r>
          </a:p>
          <a:p>
            <a:pPr>
              <a:lnSpc>
                <a:spcPct val="80000"/>
              </a:lnSpc>
              <a:buFontTx/>
              <a:buNone/>
            </a:pPr>
            <a:r>
              <a:rPr lang="en-US" altLang="en-US" sz="1400">
                <a:solidFill>
                  <a:srgbClr val="000080"/>
                </a:solidFill>
                <a:latin typeface="Tahoma" panose="020B0604030504040204" pitchFamily="34" charset="0"/>
              </a:rPr>
              <a:t>TC-DEF2-14: </a:t>
            </a:r>
            <a:r>
              <a:rPr lang="en-US" altLang="en-US" sz="1400" i="1">
                <a:solidFill>
                  <a:srgbClr val="000080"/>
                </a:solidFill>
                <a:latin typeface="Tahoma" panose="020B0604030504040204" pitchFamily="34" charset="0"/>
              </a:rPr>
              <a:t>encoded</a:t>
            </a:r>
            <a:r>
              <a:rPr lang="en-US" altLang="en-US" sz="1400"/>
              <a:t> contains </a:t>
            </a:r>
            <a:r>
              <a:rPr lang="en-US" altLang="en-US" sz="1400" i="1">
                <a:solidFill>
                  <a:srgbClr val="000080"/>
                </a:solidFill>
                <a:latin typeface="Tahoma" panose="020B0604030504040204" pitchFamily="34" charset="0"/>
              </a:rPr>
              <a:t>%fy'</a:t>
            </a:r>
            <a:endParaRPr lang="en-US" altLang="en-US" sz="1400"/>
          </a:p>
          <a:p>
            <a:pPr>
              <a:lnSpc>
                <a:spcPct val="80000"/>
              </a:lnSpc>
              <a:buFontTx/>
              <a:buNone/>
            </a:pPr>
            <a:r>
              <a:rPr lang="en-US" altLang="en-US" sz="1400">
                <a:solidFill>
                  <a:srgbClr val="000080"/>
                </a:solidFill>
                <a:latin typeface="Tahoma" panose="020B0604030504040204" pitchFamily="34" charset="0"/>
              </a:rPr>
              <a:t>TC-DEF2-15:</a:t>
            </a:r>
            <a:r>
              <a:rPr lang="en-US" altLang="en-US" sz="1400"/>
              <a:t> </a:t>
            </a:r>
            <a:r>
              <a:rPr lang="en-US" altLang="en-US" sz="1400" i="1">
                <a:solidFill>
                  <a:srgbClr val="000080"/>
                </a:solidFill>
                <a:latin typeface="Tahoma" panose="020B0604030504040204" pitchFamily="34" charset="0"/>
              </a:rPr>
              <a:t>encoded</a:t>
            </a:r>
            <a:r>
              <a:rPr lang="en-US" altLang="en-US" sz="1400"/>
              <a:t> contains </a:t>
            </a:r>
            <a:r>
              <a:rPr lang="en-US" altLang="en-US" sz="1400" i="1">
                <a:solidFill>
                  <a:srgbClr val="000080"/>
                </a:solidFill>
                <a:latin typeface="Tahoma" panose="020B0604030504040204" pitchFamily="34" charset="0"/>
              </a:rPr>
              <a:t>%gy</a:t>
            </a:r>
            <a:endParaRPr lang="en-US" altLang="en-US" sz="1400"/>
          </a:p>
          <a:p>
            <a:pPr>
              <a:lnSpc>
                <a:spcPct val="80000"/>
              </a:lnSpc>
              <a:buFontTx/>
              <a:buNone/>
            </a:pPr>
            <a:r>
              <a:rPr lang="en-US" altLang="en-US" sz="1400">
                <a:solidFill>
                  <a:srgbClr val="000080"/>
                </a:solidFill>
                <a:latin typeface="Tahoma" panose="020B0604030504040204" pitchFamily="34" charset="0"/>
              </a:rPr>
              <a:t>TC-DEF2-16:</a:t>
            </a:r>
            <a:r>
              <a:rPr lang="en-US" altLang="en-US" sz="1400"/>
              <a:t> </a:t>
            </a:r>
            <a:r>
              <a:rPr lang="en-US" altLang="en-US" sz="1400" i="1">
                <a:solidFill>
                  <a:srgbClr val="000080"/>
                </a:solidFill>
                <a:latin typeface="Tahoma" panose="020B0604030504040204" pitchFamily="34" charset="0"/>
              </a:rPr>
              <a:t>encoded</a:t>
            </a:r>
            <a:r>
              <a:rPr lang="en-US" altLang="en-US" sz="1400"/>
              <a:t> contains </a:t>
            </a:r>
            <a:r>
              <a:rPr lang="en-US" altLang="en-US" sz="1400" i="1">
                <a:solidFill>
                  <a:srgbClr val="000080"/>
                </a:solidFill>
                <a:latin typeface="Tahoma" panose="020B0604030504040204" pitchFamily="34" charset="0"/>
              </a:rPr>
              <a:t>%x/</a:t>
            </a:r>
            <a:endParaRPr lang="en-US" altLang="en-US" sz="1400"/>
          </a:p>
          <a:p>
            <a:pPr>
              <a:lnSpc>
                <a:spcPct val="80000"/>
              </a:lnSpc>
              <a:buFontTx/>
              <a:buNone/>
            </a:pPr>
            <a:r>
              <a:rPr lang="en-US" altLang="en-US" sz="1400">
                <a:solidFill>
                  <a:srgbClr val="000080"/>
                </a:solidFill>
                <a:latin typeface="Tahoma" panose="020B0604030504040204" pitchFamily="34" charset="0"/>
              </a:rPr>
              <a:t>TC-DEF2-17: </a:t>
            </a:r>
            <a:r>
              <a:rPr lang="en-US" altLang="en-US" sz="1400" i="1">
                <a:solidFill>
                  <a:srgbClr val="000080"/>
                </a:solidFill>
                <a:latin typeface="Tahoma" panose="020B0604030504040204" pitchFamily="34" charset="0"/>
              </a:rPr>
              <a:t>encoded</a:t>
            </a:r>
            <a:r>
              <a:rPr lang="en-US" altLang="en-US" sz="1400"/>
              <a:t> contains </a:t>
            </a:r>
            <a:r>
              <a:rPr lang="en-US" altLang="en-US" sz="1400" i="1">
                <a:solidFill>
                  <a:srgbClr val="000080"/>
                </a:solidFill>
                <a:latin typeface="Tahoma" panose="020B0604030504040204" pitchFamily="34" charset="0"/>
              </a:rPr>
              <a:t>%x0</a:t>
            </a:r>
            <a:endParaRPr lang="en-US" altLang="en-US" sz="1400"/>
          </a:p>
          <a:p>
            <a:pPr>
              <a:lnSpc>
                <a:spcPct val="80000"/>
              </a:lnSpc>
              <a:buFontTx/>
              <a:buNone/>
            </a:pPr>
            <a:r>
              <a:rPr lang="en-US" altLang="en-US" sz="1400">
                <a:solidFill>
                  <a:srgbClr val="000080"/>
                </a:solidFill>
                <a:latin typeface="Tahoma" panose="020B0604030504040204" pitchFamily="34" charset="0"/>
              </a:rPr>
              <a:t>TC-DEF2-18:</a:t>
            </a:r>
            <a:r>
              <a:rPr lang="en-US" altLang="en-US" sz="1400"/>
              <a:t> </a:t>
            </a:r>
            <a:r>
              <a:rPr lang="en-US" altLang="en-US" sz="1400" i="1">
                <a:solidFill>
                  <a:srgbClr val="000080"/>
                </a:solidFill>
                <a:latin typeface="Tahoma" panose="020B0604030504040204" pitchFamily="34" charset="0"/>
              </a:rPr>
              <a:t>encoded</a:t>
            </a:r>
            <a:r>
              <a:rPr lang="en-US" altLang="en-US" sz="1400"/>
              <a:t> contains </a:t>
            </a:r>
            <a:r>
              <a:rPr lang="en-US" altLang="en-US" sz="1400" i="1">
                <a:solidFill>
                  <a:srgbClr val="000080"/>
                </a:solidFill>
                <a:latin typeface="Tahoma" panose="020B0604030504040204" pitchFamily="34" charset="0"/>
              </a:rPr>
              <a:t>%xy</a:t>
            </a:r>
            <a:r>
              <a:rPr lang="en-US" altLang="en-US" sz="1400"/>
              <a:t> (</a:t>
            </a:r>
            <a:r>
              <a:rPr lang="en-US" altLang="en-US" sz="1400" i="1">
                <a:solidFill>
                  <a:srgbClr val="000080"/>
                </a:solidFill>
                <a:latin typeface="Tahoma" panose="020B0604030504040204" pitchFamily="34" charset="0"/>
              </a:rPr>
              <a:t>y</a:t>
            </a:r>
            <a:r>
              <a:rPr lang="en-US" altLang="en-US" sz="1400"/>
              <a:t> in [</a:t>
            </a:r>
            <a:r>
              <a:rPr lang="en-US" altLang="en-US" sz="1400" i="1">
                <a:solidFill>
                  <a:srgbClr val="000080"/>
                </a:solidFill>
                <a:latin typeface="Tahoma" panose="020B0604030504040204" pitchFamily="34" charset="0"/>
              </a:rPr>
              <a:t>1..8</a:t>
            </a:r>
            <a:r>
              <a:rPr lang="en-US" altLang="en-US" sz="1400"/>
              <a:t>])</a:t>
            </a:r>
          </a:p>
          <a:p>
            <a:pPr>
              <a:lnSpc>
                <a:spcPct val="80000"/>
              </a:lnSpc>
              <a:buFontTx/>
              <a:buNone/>
            </a:pPr>
            <a:r>
              <a:rPr lang="en-US" altLang="en-US" sz="1400">
                <a:solidFill>
                  <a:srgbClr val="000080"/>
                </a:solidFill>
                <a:latin typeface="Tahoma" panose="020B0604030504040204" pitchFamily="34" charset="0"/>
              </a:rPr>
              <a:t>TC-DEF2-19:</a:t>
            </a:r>
            <a:r>
              <a:rPr lang="en-US" altLang="en-US" sz="1400"/>
              <a:t> </a:t>
            </a:r>
            <a:r>
              <a:rPr lang="en-US" altLang="en-US" sz="1400" i="1">
                <a:solidFill>
                  <a:srgbClr val="000080"/>
                </a:solidFill>
                <a:latin typeface="Tahoma" panose="020B0604030504040204" pitchFamily="34" charset="0"/>
              </a:rPr>
              <a:t>encoded</a:t>
            </a:r>
            <a:r>
              <a:rPr lang="en-US" altLang="en-US" sz="1400"/>
              <a:t> contains </a:t>
            </a:r>
            <a:r>
              <a:rPr lang="en-US" altLang="en-US" sz="1400" i="1">
                <a:solidFill>
                  <a:srgbClr val="000080"/>
                </a:solidFill>
                <a:latin typeface="Tahoma" panose="020B0604030504040204" pitchFamily="34" charset="0"/>
              </a:rPr>
              <a:t>%x9</a:t>
            </a:r>
            <a:endParaRPr lang="en-US" altLang="en-US" sz="1400"/>
          </a:p>
          <a:p>
            <a:pPr>
              <a:lnSpc>
                <a:spcPct val="80000"/>
              </a:lnSpc>
              <a:buFontTx/>
              <a:buNone/>
            </a:pPr>
            <a:r>
              <a:rPr lang="en-US" altLang="en-US" sz="1400">
                <a:solidFill>
                  <a:srgbClr val="000080"/>
                </a:solidFill>
                <a:latin typeface="Tahoma" panose="020B0604030504040204" pitchFamily="34" charset="0"/>
              </a:rPr>
              <a:t>TC-DEF2-20:</a:t>
            </a:r>
            <a:r>
              <a:rPr lang="en-US" altLang="en-US" sz="1400"/>
              <a:t> </a:t>
            </a:r>
            <a:r>
              <a:rPr lang="en-US" altLang="en-US" sz="1400" i="1">
                <a:solidFill>
                  <a:srgbClr val="000080"/>
                </a:solidFill>
                <a:latin typeface="Tahoma" panose="020B0604030504040204" pitchFamily="34" charset="0"/>
              </a:rPr>
              <a:t>encoded</a:t>
            </a:r>
            <a:r>
              <a:rPr lang="en-US" altLang="en-US" sz="1400"/>
              <a:t> contains </a:t>
            </a:r>
            <a:r>
              <a:rPr lang="en-US" altLang="en-US" sz="1400" i="1">
                <a:solidFill>
                  <a:srgbClr val="000080"/>
                </a:solidFill>
                <a:latin typeface="Tahoma" panose="020B0604030504040204" pitchFamily="34" charset="0"/>
              </a:rPr>
              <a:t>%x:</a:t>
            </a:r>
            <a:endParaRPr lang="en-US" altLang="en-US" sz="1400"/>
          </a:p>
          <a:p>
            <a:pPr>
              <a:lnSpc>
                <a:spcPct val="80000"/>
              </a:lnSpc>
              <a:buFontTx/>
              <a:buNone/>
            </a:pPr>
            <a:r>
              <a:rPr lang="en-US" altLang="en-US" sz="1400">
                <a:solidFill>
                  <a:srgbClr val="000080"/>
                </a:solidFill>
                <a:latin typeface="Tahoma" panose="020B0604030504040204" pitchFamily="34" charset="0"/>
              </a:rPr>
              <a:t>TC-DEF2-21:</a:t>
            </a:r>
            <a:r>
              <a:rPr lang="en-US" altLang="en-US" sz="1400"/>
              <a:t> </a:t>
            </a:r>
            <a:r>
              <a:rPr lang="en-US" altLang="en-US" sz="1400" i="1">
                <a:solidFill>
                  <a:srgbClr val="000080"/>
                </a:solidFill>
                <a:latin typeface="Tahoma" panose="020B0604030504040204" pitchFamily="34" charset="0"/>
              </a:rPr>
              <a:t>encoded</a:t>
            </a:r>
            <a:r>
              <a:rPr lang="en-US" altLang="en-US" sz="1400"/>
              <a:t> contains </a:t>
            </a:r>
            <a:r>
              <a:rPr lang="en-US" altLang="en-US" sz="1400" i="1">
                <a:solidFill>
                  <a:srgbClr val="000080"/>
                </a:solidFill>
                <a:latin typeface="Tahoma" panose="020B0604030504040204" pitchFamily="34" charset="0"/>
              </a:rPr>
              <a:t>%x@</a:t>
            </a:r>
            <a:endParaRPr lang="en-US" altLang="en-US" sz="1400"/>
          </a:p>
          <a:p>
            <a:pPr>
              <a:lnSpc>
                <a:spcPct val="80000"/>
              </a:lnSpc>
              <a:buFontTx/>
              <a:buNone/>
            </a:pPr>
            <a:r>
              <a:rPr lang="en-US" altLang="en-US" sz="1400">
                <a:solidFill>
                  <a:srgbClr val="000080"/>
                </a:solidFill>
                <a:latin typeface="Tahoma" panose="020B0604030504040204" pitchFamily="34" charset="0"/>
              </a:rPr>
              <a:t>TC-DEF2-22:</a:t>
            </a:r>
            <a:r>
              <a:rPr lang="en-US" altLang="en-US" sz="1400"/>
              <a:t> </a:t>
            </a:r>
            <a:r>
              <a:rPr lang="en-US" altLang="en-US" sz="1400" i="1">
                <a:solidFill>
                  <a:srgbClr val="000080"/>
                </a:solidFill>
                <a:latin typeface="Tahoma" panose="020B0604030504040204" pitchFamily="34" charset="0"/>
              </a:rPr>
              <a:t>encoded</a:t>
            </a:r>
            <a:r>
              <a:rPr lang="en-US" altLang="en-US" sz="1400"/>
              <a:t> contains </a:t>
            </a:r>
            <a:r>
              <a:rPr lang="en-US" altLang="en-US" sz="1400" i="1">
                <a:solidFill>
                  <a:srgbClr val="000080"/>
                </a:solidFill>
                <a:latin typeface="Tahoma" panose="020B0604030504040204" pitchFamily="34" charset="0"/>
              </a:rPr>
              <a:t>%xA </a:t>
            </a:r>
          </a:p>
          <a:p>
            <a:pPr>
              <a:lnSpc>
                <a:spcPct val="80000"/>
              </a:lnSpc>
              <a:buFontTx/>
              <a:buNone/>
            </a:pPr>
            <a:r>
              <a:rPr lang="en-US" altLang="en-US" sz="1400">
                <a:solidFill>
                  <a:srgbClr val="000080"/>
                </a:solidFill>
                <a:latin typeface="Tahoma" panose="020B0604030504040204" pitchFamily="34" charset="0"/>
              </a:rPr>
              <a:t>TC-DEF2-23:</a:t>
            </a:r>
            <a:r>
              <a:rPr lang="en-US" altLang="en-US" sz="1400"/>
              <a:t> </a:t>
            </a:r>
            <a:r>
              <a:rPr lang="en-US" altLang="en-US" sz="1400" i="1">
                <a:solidFill>
                  <a:srgbClr val="000080"/>
                </a:solidFill>
                <a:latin typeface="Tahoma" panose="020B0604030504040204" pitchFamily="34" charset="0"/>
              </a:rPr>
              <a:t>encoded</a:t>
            </a:r>
            <a:r>
              <a:rPr lang="en-US" altLang="en-US" sz="1400"/>
              <a:t> contains </a:t>
            </a:r>
            <a:r>
              <a:rPr lang="en-US" altLang="en-US" sz="1400" i="1">
                <a:solidFill>
                  <a:srgbClr val="000080"/>
                </a:solidFill>
                <a:latin typeface="Tahoma" panose="020B0604030504040204" pitchFamily="34" charset="0"/>
              </a:rPr>
              <a:t>%xy</a:t>
            </a:r>
            <a:r>
              <a:rPr lang="en-US" altLang="en-US" sz="1400"/>
              <a:t>(</a:t>
            </a:r>
            <a:r>
              <a:rPr lang="en-US" altLang="en-US" sz="1400" i="1">
                <a:solidFill>
                  <a:srgbClr val="000080"/>
                </a:solidFill>
                <a:latin typeface="Tahoma" panose="020B0604030504040204" pitchFamily="34" charset="0"/>
              </a:rPr>
              <a:t>y </a:t>
            </a:r>
            <a:r>
              <a:rPr lang="en-US" altLang="en-US" sz="1400"/>
              <a:t>in [</a:t>
            </a:r>
            <a:r>
              <a:rPr lang="en-US" altLang="en-US" sz="1400" i="1">
                <a:solidFill>
                  <a:srgbClr val="000080"/>
                </a:solidFill>
                <a:latin typeface="Tahoma" panose="020B0604030504040204" pitchFamily="34" charset="0"/>
              </a:rPr>
              <a:t>B..E</a:t>
            </a:r>
            <a:r>
              <a:rPr lang="en-US" altLang="en-US" sz="1400"/>
              <a:t>])</a:t>
            </a:r>
          </a:p>
          <a:p>
            <a:pPr>
              <a:lnSpc>
                <a:spcPct val="80000"/>
              </a:lnSpc>
              <a:buFontTx/>
              <a:buNone/>
            </a:pPr>
            <a:r>
              <a:rPr lang="en-US" altLang="en-US" sz="1400">
                <a:solidFill>
                  <a:srgbClr val="000080"/>
                </a:solidFill>
                <a:latin typeface="Tahoma" panose="020B0604030504040204" pitchFamily="34" charset="0"/>
              </a:rPr>
              <a:t>TC-DEF2-24:</a:t>
            </a:r>
            <a:r>
              <a:rPr lang="en-US" altLang="en-US" sz="1400"/>
              <a:t> </a:t>
            </a:r>
            <a:r>
              <a:rPr lang="en-US" altLang="en-US" sz="1400" i="1">
                <a:solidFill>
                  <a:srgbClr val="000080"/>
                </a:solidFill>
                <a:latin typeface="Tahoma" panose="020B0604030504040204" pitchFamily="34" charset="0"/>
              </a:rPr>
              <a:t>encoded</a:t>
            </a:r>
            <a:r>
              <a:rPr lang="en-US" altLang="en-US" sz="1400"/>
              <a:t> contains </a:t>
            </a:r>
            <a:r>
              <a:rPr lang="en-US" altLang="en-US" sz="1400" i="1">
                <a:solidFill>
                  <a:srgbClr val="000080"/>
                </a:solidFill>
                <a:latin typeface="Tahoma" panose="020B0604030504040204" pitchFamily="34" charset="0"/>
              </a:rPr>
              <a:t>%xF</a:t>
            </a:r>
            <a:endParaRPr lang="en-US" altLang="en-US" sz="1400"/>
          </a:p>
          <a:p>
            <a:pPr>
              <a:lnSpc>
                <a:spcPct val="80000"/>
              </a:lnSpc>
              <a:buFontTx/>
              <a:buNone/>
            </a:pPr>
            <a:r>
              <a:rPr lang="en-US" altLang="en-US" sz="1400">
                <a:solidFill>
                  <a:srgbClr val="000080"/>
                </a:solidFill>
                <a:latin typeface="Tahoma" panose="020B0604030504040204" pitchFamily="34" charset="0"/>
              </a:rPr>
              <a:t>TC-DEF2-25:</a:t>
            </a:r>
            <a:r>
              <a:rPr lang="en-US" altLang="en-US" sz="1400"/>
              <a:t> </a:t>
            </a:r>
            <a:r>
              <a:rPr lang="en-US" altLang="en-US" sz="1400" i="1">
                <a:solidFill>
                  <a:srgbClr val="000080"/>
                </a:solidFill>
                <a:latin typeface="Tahoma" panose="020B0604030504040204" pitchFamily="34" charset="0"/>
              </a:rPr>
              <a:t>encoded</a:t>
            </a:r>
            <a:r>
              <a:rPr lang="en-US" altLang="en-US" sz="1400"/>
              <a:t> contains </a:t>
            </a:r>
            <a:r>
              <a:rPr lang="en-US" altLang="en-US" sz="1400" i="1">
                <a:solidFill>
                  <a:srgbClr val="000080"/>
                </a:solidFill>
                <a:latin typeface="Tahoma" panose="020B0604030504040204" pitchFamily="34" charset="0"/>
              </a:rPr>
              <a:t>%xG</a:t>
            </a:r>
            <a:endParaRPr lang="en-US" altLang="en-US" sz="1400"/>
          </a:p>
          <a:p>
            <a:pPr>
              <a:lnSpc>
                <a:spcPct val="80000"/>
              </a:lnSpc>
              <a:buFontTx/>
              <a:buNone/>
            </a:pPr>
            <a:r>
              <a:rPr lang="en-US" altLang="en-US" sz="1400">
                <a:solidFill>
                  <a:srgbClr val="000080"/>
                </a:solidFill>
                <a:latin typeface="Tahoma" panose="020B0604030504040204" pitchFamily="34" charset="0"/>
              </a:rPr>
              <a:t>TC-DEF2-26:</a:t>
            </a:r>
            <a:r>
              <a:rPr lang="en-US" altLang="en-US" sz="1400"/>
              <a:t> </a:t>
            </a:r>
            <a:r>
              <a:rPr lang="en-US" altLang="en-US" sz="1400" i="1">
                <a:solidFill>
                  <a:srgbClr val="000080"/>
                </a:solidFill>
                <a:latin typeface="Tahoma" panose="020B0604030504040204" pitchFamily="34" charset="0"/>
              </a:rPr>
              <a:t>encoded</a:t>
            </a:r>
            <a:r>
              <a:rPr lang="en-US" altLang="en-US" sz="1400"/>
              <a:t> contains </a:t>
            </a:r>
            <a:r>
              <a:rPr lang="en-US" altLang="en-US" sz="1400" i="1">
                <a:solidFill>
                  <a:srgbClr val="000080"/>
                </a:solidFill>
                <a:latin typeface="Tahoma" panose="020B0604030504040204" pitchFamily="34" charset="0"/>
              </a:rPr>
              <a:t>%x`</a:t>
            </a:r>
            <a:endParaRPr lang="en-US" altLang="en-US" sz="1400"/>
          </a:p>
          <a:p>
            <a:pPr>
              <a:lnSpc>
                <a:spcPct val="80000"/>
              </a:lnSpc>
              <a:buFontTx/>
              <a:buNone/>
            </a:pPr>
            <a:r>
              <a:rPr lang="en-US" altLang="en-US" sz="1400">
                <a:solidFill>
                  <a:srgbClr val="000080"/>
                </a:solidFill>
                <a:latin typeface="Tahoma" panose="020B0604030504040204" pitchFamily="34" charset="0"/>
              </a:rPr>
              <a:t>TC-DEF2-27:</a:t>
            </a:r>
            <a:r>
              <a:rPr lang="en-US" altLang="en-US" sz="1400"/>
              <a:t> </a:t>
            </a:r>
            <a:r>
              <a:rPr lang="en-US" altLang="en-US" sz="1400" i="1">
                <a:solidFill>
                  <a:srgbClr val="000080"/>
                </a:solidFill>
                <a:latin typeface="Tahoma" panose="020B0604030504040204" pitchFamily="34" charset="0"/>
              </a:rPr>
              <a:t>encoded</a:t>
            </a:r>
            <a:r>
              <a:rPr lang="en-US" altLang="en-US" sz="1400"/>
              <a:t> contains </a:t>
            </a:r>
            <a:r>
              <a:rPr lang="en-US" altLang="en-US" sz="1400" i="1">
                <a:solidFill>
                  <a:srgbClr val="000080"/>
                </a:solidFill>
                <a:latin typeface="Tahoma" panose="020B0604030504040204" pitchFamily="34" charset="0"/>
              </a:rPr>
              <a:t>%xa</a:t>
            </a:r>
            <a:endParaRPr lang="en-US" altLang="en-US" sz="1400"/>
          </a:p>
          <a:p>
            <a:pPr>
              <a:lnSpc>
                <a:spcPct val="80000"/>
              </a:lnSpc>
              <a:buFontTx/>
              <a:buNone/>
            </a:pPr>
            <a:r>
              <a:rPr lang="en-US" altLang="en-US" sz="1400">
                <a:solidFill>
                  <a:srgbClr val="000080"/>
                </a:solidFill>
                <a:latin typeface="Tahoma" panose="020B0604030504040204" pitchFamily="34" charset="0"/>
              </a:rPr>
              <a:t>TC-DEF2-28: </a:t>
            </a:r>
            <a:r>
              <a:rPr lang="en-US" altLang="en-US" sz="1400" i="1">
                <a:solidFill>
                  <a:srgbClr val="000080"/>
                </a:solidFill>
                <a:latin typeface="Tahoma" panose="020B0604030504040204" pitchFamily="34" charset="0"/>
              </a:rPr>
              <a:t>encoded</a:t>
            </a:r>
            <a:r>
              <a:rPr lang="en-US" altLang="en-US" sz="1400"/>
              <a:t> contains </a:t>
            </a:r>
            <a:r>
              <a:rPr lang="en-US" altLang="en-US" sz="1400" i="1">
                <a:solidFill>
                  <a:srgbClr val="000080"/>
                </a:solidFill>
                <a:latin typeface="Tahoma" panose="020B0604030504040204" pitchFamily="34" charset="0"/>
              </a:rPr>
              <a:t>%xy</a:t>
            </a:r>
            <a:r>
              <a:rPr lang="en-US" altLang="en-US" sz="1400"/>
              <a:t> (</a:t>
            </a:r>
            <a:r>
              <a:rPr lang="en-US" altLang="en-US" sz="1400" i="1">
                <a:solidFill>
                  <a:srgbClr val="000080"/>
                </a:solidFill>
                <a:latin typeface="Tahoma" panose="020B0604030504040204" pitchFamily="34" charset="0"/>
              </a:rPr>
              <a:t>y </a:t>
            </a:r>
            <a:r>
              <a:rPr lang="en-US" altLang="en-US" sz="1400"/>
              <a:t>in [</a:t>
            </a:r>
            <a:r>
              <a:rPr lang="en-US" altLang="en-US" sz="1400" i="1">
                <a:solidFill>
                  <a:srgbClr val="000080"/>
                </a:solidFill>
                <a:latin typeface="Tahoma" panose="020B0604030504040204" pitchFamily="34" charset="0"/>
              </a:rPr>
              <a:t>b..e</a:t>
            </a:r>
            <a:r>
              <a:rPr lang="en-US" altLang="en-US" sz="1400"/>
              <a:t>])</a:t>
            </a:r>
          </a:p>
          <a:p>
            <a:pPr>
              <a:lnSpc>
                <a:spcPct val="80000"/>
              </a:lnSpc>
              <a:buFontTx/>
              <a:buNone/>
            </a:pPr>
            <a:r>
              <a:rPr lang="en-US" altLang="en-US" sz="1400">
                <a:solidFill>
                  <a:srgbClr val="000080"/>
                </a:solidFill>
                <a:latin typeface="Tahoma" panose="020B0604030504040204" pitchFamily="34" charset="0"/>
              </a:rPr>
              <a:t>TC-DEF2-29:</a:t>
            </a:r>
            <a:r>
              <a:rPr lang="en-US" altLang="en-US" sz="1400"/>
              <a:t> </a:t>
            </a:r>
            <a:r>
              <a:rPr lang="en-US" altLang="en-US" sz="1400" i="1">
                <a:solidFill>
                  <a:srgbClr val="000080"/>
                </a:solidFill>
                <a:latin typeface="Tahoma" panose="020B0604030504040204" pitchFamily="34" charset="0"/>
              </a:rPr>
              <a:t>encoded</a:t>
            </a:r>
            <a:r>
              <a:rPr lang="en-US" altLang="en-US" sz="1400"/>
              <a:t> contains </a:t>
            </a:r>
            <a:r>
              <a:rPr lang="en-US" altLang="en-US" sz="1400" i="1">
                <a:solidFill>
                  <a:srgbClr val="000080"/>
                </a:solidFill>
                <a:latin typeface="Tahoma" panose="020B0604030504040204" pitchFamily="34" charset="0"/>
              </a:rPr>
              <a:t>%xf</a:t>
            </a:r>
          </a:p>
        </p:txBody>
      </p:sp>
      <p:sp>
        <p:nvSpPr>
          <p:cNvPr id="2" name="Footer Placeholder 4">
            <a:extLst>
              <a:ext uri="{FF2B5EF4-FFF2-40B4-BE49-F238E27FC236}">
                <a16:creationId xmlns:a16="http://schemas.microsoft.com/office/drawing/2014/main" id="{C27647AD-5CE9-C22D-E70C-CEC76CAE8038}"/>
              </a:ext>
            </a:extLst>
          </p:cNvPr>
          <p:cNvSpPr>
            <a:spLocks noGrp="1"/>
          </p:cNvSpPr>
          <p:nvPr>
            <p:ph type="ftr" sz="quarter" idx="11"/>
          </p:nvPr>
        </p:nvSpPr>
        <p:spPr/>
        <p:txBody>
          <a:bodyPr/>
          <a:lstStyle/>
          <a:p>
            <a:r>
              <a:rPr lang="en-US" altLang="en-US"/>
              <a:t>Updated Stuart Anderson from (c) 2007 Mauro Pezzè &amp; Michal Young</a:t>
            </a:r>
          </a:p>
        </p:txBody>
      </p:sp>
      <p:sp>
        <p:nvSpPr>
          <p:cNvPr id="3" name="Slide Number Placeholder 5">
            <a:extLst>
              <a:ext uri="{FF2B5EF4-FFF2-40B4-BE49-F238E27FC236}">
                <a16:creationId xmlns:a16="http://schemas.microsoft.com/office/drawing/2014/main" id="{D555036A-0740-399F-C360-E73381BAF9CF}"/>
              </a:ext>
            </a:extLst>
          </p:cNvPr>
          <p:cNvSpPr>
            <a:spLocks noGrp="1"/>
          </p:cNvSpPr>
          <p:nvPr>
            <p:ph type="sldNum" sz="quarter" idx="12"/>
          </p:nvPr>
        </p:nvSpPr>
        <p:spPr/>
        <p:txBody>
          <a:bodyPr/>
          <a:lstStyle/>
          <a:p>
            <a:r>
              <a:rPr lang="en-US" altLang="en-US"/>
              <a:t> Ch 11, slide </a:t>
            </a:r>
            <a:fld id="{BF4E040A-E4FE-B342-B0E7-9E8C97CCA6C7}" type="slidenum">
              <a:rPr lang="en-US" altLang="en-US"/>
              <a:pPr/>
              <a:t>52</a:t>
            </a:fld>
            <a:endParaRPr lang="en-US" altLang="en-US"/>
          </a:p>
        </p:txBody>
      </p:sp>
      <p:sp>
        <p:nvSpPr>
          <p:cNvPr id="4" name="Date Placeholder 3">
            <a:extLst>
              <a:ext uri="{FF2B5EF4-FFF2-40B4-BE49-F238E27FC236}">
                <a16:creationId xmlns:a16="http://schemas.microsoft.com/office/drawing/2014/main" id="{4924C288-42BF-0B70-72E2-DFE71E537094}"/>
              </a:ext>
            </a:extLst>
          </p:cNvPr>
          <p:cNvSpPr>
            <a:spLocks noGrp="1"/>
          </p:cNvSpPr>
          <p:nvPr>
            <p:ph type="dt" sz="half" idx="10"/>
          </p:nvPr>
        </p:nvSpPr>
        <p:spPr/>
        <p:txBody>
          <a:bodyPr/>
          <a:lstStyle/>
          <a:p>
            <a:fld id="{96CEB4F6-F1E3-2C4E-B45D-D8674576FA23}" type="datetime1">
              <a:rPr lang="en-GB" smtClean="0"/>
              <a:t>23/10/2022</a:t>
            </a:fld>
            <a:endParaRPr lang="en-US" dirty="0"/>
          </a:p>
        </p:txBody>
      </p:sp>
    </p:spTree>
  </p:cSld>
  <p:clrMapOvr>
    <a:masterClrMapping/>
  </p:clrMapOvr>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3218" name="Rectangle 2">
            <a:extLst>
              <a:ext uri="{FF2B5EF4-FFF2-40B4-BE49-F238E27FC236}">
                <a16:creationId xmlns:a16="http://schemas.microsoft.com/office/drawing/2014/main" id="{112398A9-1E39-C776-4A80-91B3E4243B9E}"/>
              </a:ext>
            </a:extLst>
          </p:cNvPr>
          <p:cNvSpPr>
            <a:spLocks noGrp="1" noChangeArrowheads="1"/>
          </p:cNvSpPr>
          <p:nvPr>
            <p:ph type="title"/>
          </p:nvPr>
        </p:nvSpPr>
        <p:spPr/>
        <p:txBody>
          <a:bodyPr/>
          <a:lstStyle/>
          <a:p>
            <a:r>
              <a:rPr lang="en-US" altLang="en-US"/>
              <a:t>Summary of generated test cases </a:t>
            </a:r>
            <a:r>
              <a:rPr lang="en-US" altLang="en-US" sz="2000"/>
              <a:t>(ii/ii)</a:t>
            </a:r>
          </a:p>
        </p:txBody>
      </p:sp>
      <p:sp>
        <p:nvSpPr>
          <p:cNvPr id="393219" name="Rectangle 3">
            <a:extLst>
              <a:ext uri="{FF2B5EF4-FFF2-40B4-BE49-F238E27FC236}">
                <a16:creationId xmlns:a16="http://schemas.microsoft.com/office/drawing/2014/main" id="{CA93FA3B-8DB8-077F-7786-6F88E127D805}"/>
              </a:ext>
            </a:extLst>
          </p:cNvPr>
          <p:cNvSpPr>
            <a:spLocks noGrp="1" noChangeArrowheads="1"/>
          </p:cNvSpPr>
          <p:nvPr>
            <p:ph sz="half" idx="1"/>
          </p:nvPr>
        </p:nvSpPr>
        <p:spPr>
          <a:xfrm>
            <a:off x="2062164" y="1371600"/>
            <a:ext cx="4033837" cy="4724400"/>
          </a:xfrm>
          <a:solidFill>
            <a:schemeClr val="bg1"/>
          </a:solidFill>
        </p:spPr>
        <p:txBody>
          <a:bodyPr>
            <a:normAutofit fontScale="85000" lnSpcReduction="20000"/>
          </a:bodyPr>
          <a:lstStyle/>
          <a:p>
            <a:pPr>
              <a:lnSpc>
                <a:spcPct val="80000"/>
              </a:lnSpc>
              <a:buFontTx/>
              <a:buNone/>
            </a:pPr>
            <a:r>
              <a:rPr lang="en-US" altLang="en-US" sz="1600">
                <a:solidFill>
                  <a:srgbClr val="000080"/>
                </a:solidFill>
                <a:latin typeface="Tahoma" panose="020B0604030504040204" pitchFamily="34" charset="0"/>
              </a:rPr>
              <a:t>TC-DEF2-30:</a:t>
            </a:r>
            <a:r>
              <a:rPr lang="en-US" altLang="en-US" sz="1600"/>
              <a:t> </a:t>
            </a:r>
            <a:r>
              <a:rPr lang="en-US" altLang="en-US" sz="1600" i="1">
                <a:solidFill>
                  <a:srgbClr val="000080"/>
                </a:solidFill>
                <a:latin typeface="Tahoma" panose="020B0604030504040204" pitchFamily="34" charset="0"/>
              </a:rPr>
              <a:t>encoded</a:t>
            </a:r>
            <a:r>
              <a:rPr lang="en-US" altLang="en-US" sz="1600"/>
              <a:t> contains </a:t>
            </a:r>
            <a:r>
              <a:rPr lang="en-US" altLang="en-US" sz="1600" i="1">
                <a:solidFill>
                  <a:srgbClr val="000080"/>
                </a:solidFill>
                <a:latin typeface="Tahoma" panose="020B0604030504040204" pitchFamily="34" charset="0"/>
              </a:rPr>
              <a:t>%xg</a:t>
            </a:r>
            <a:endParaRPr lang="en-US" altLang="en-US" sz="1600"/>
          </a:p>
          <a:p>
            <a:pPr>
              <a:lnSpc>
                <a:spcPct val="80000"/>
              </a:lnSpc>
              <a:buFontTx/>
              <a:buNone/>
            </a:pPr>
            <a:r>
              <a:rPr lang="en-US" altLang="en-US" sz="1600">
                <a:solidFill>
                  <a:srgbClr val="000080"/>
                </a:solidFill>
                <a:latin typeface="Tahoma" panose="020B0604030504040204" pitchFamily="34" charset="0"/>
              </a:rPr>
              <a:t>TC-DEF2-31:</a:t>
            </a:r>
            <a:r>
              <a:rPr lang="en-US" altLang="en-US" sz="1600"/>
              <a:t> </a:t>
            </a:r>
            <a:r>
              <a:rPr lang="en-US" altLang="en-US" sz="1600" i="1">
                <a:solidFill>
                  <a:srgbClr val="000080"/>
                </a:solidFill>
                <a:latin typeface="Tahoma" panose="020B0604030504040204" pitchFamily="34" charset="0"/>
              </a:rPr>
              <a:t>encoded</a:t>
            </a:r>
            <a:r>
              <a:rPr lang="en-US" altLang="en-US" sz="1600"/>
              <a:t> terminates with </a:t>
            </a:r>
            <a:r>
              <a:rPr lang="en-US" altLang="en-US" sz="1600" i="1">
                <a:solidFill>
                  <a:srgbClr val="000080"/>
                </a:solidFill>
                <a:latin typeface="Tahoma" panose="020B0604030504040204" pitchFamily="34" charset="0"/>
              </a:rPr>
              <a:t>%</a:t>
            </a:r>
            <a:endParaRPr lang="en-US" altLang="en-US" sz="1600"/>
          </a:p>
          <a:p>
            <a:pPr>
              <a:lnSpc>
                <a:spcPct val="80000"/>
              </a:lnSpc>
              <a:buFontTx/>
              <a:buNone/>
            </a:pPr>
            <a:r>
              <a:rPr lang="en-US" altLang="en-US" sz="1600">
                <a:solidFill>
                  <a:srgbClr val="000080"/>
                </a:solidFill>
                <a:latin typeface="Tahoma" panose="020B0604030504040204" pitchFamily="34" charset="0"/>
              </a:rPr>
              <a:t>TC-DEF2-32: </a:t>
            </a:r>
            <a:r>
              <a:rPr lang="en-US" altLang="en-US" sz="1600" i="1">
                <a:solidFill>
                  <a:srgbClr val="000080"/>
                </a:solidFill>
                <a:latin typeface="Tahoma" panose="020B0604030504040204" pitchFamily="34" charset="0"/>
              </a:rPr>
              <a:t>encoded</a:t>
            </a:r>
            <a:r>
              <a:rPr lang="en-US" altLang="en-US" sz="1600"/>
              <a:t> contains </a:t>
            </a:r>
            <a:r>
              <a:rPr lang="en-US" altLang="en-US" sz="1600" i="1">
                <a:solidFill>
                  <a:srgbClr val="000080"/>
                </a:solidFill>
                <a:latin typeface="Tahoma" panose="020B0604030504040204" pitchFamily="34" charset="0"/>
              </a:rPr>
              <a:t>%xyz</a:t>
            </a:r>
            <a:endParaRPr lang="en-US" altLang="en-US" sz="1600"/>
          </a:p>
          <a:p>
            <a:pPr>
              <a:lnSpc>
                <a:spcPct val="80000"/>
              </a:lnSpc>
              <a:buFontTx/>
              <a:buNone/>
            </a:pPr>
            <a:r>
              <a:rPr lang="en-US" altLang="en-US" sz="1600">
                <a:solidFill>
                  <a:srgbClr val="000080"/>
                </a:solidFill>
                <a:latin typeface="Tahoma" panose="020B0604030504040204" pitchFamily="34" charset="0"/>
              </a:rPr>
              <a:t>TC-DEF3-1:</a:t>
            </a:r>
            <a:r>
              <a:rPr lang="en-US" altLang="en-US" sz="1600"/>
              <a:t> </a:t>
            </a:r>
            <a:r>
              <a:rPr lang="en-US" altLang="en-US" sz="1600" i="1">
                <a:solidFill>
                  <a:srgbClr val="000080"/>
                </a:solidFill>
                <a:latin typeface="Tahoma" panose="020B0604030504040204" pitchFamily="34" charset="0"/>
              </a:rPr>
              <a:t>encoded</a:t>
            </a:r>
            <a:r>
              <a:rPr lang="en-US" altLang="en-US" sz="1600"/>
              <a:t>  contains </a:t>
            </a:r>
            <a:r>
              <a:rPr lang="en-US" altLang="en-US" sz="1600" i="1">
                <a:solidFill>
                  <a:srgbClr val="000080"/>
                </a:solidFill>
                <a:latin typeface="Tahoma" panose="020B0604030504040204" pitchFamily="34" charset="0"/>
              </a:rPr>
              <a:t>/</a:t>
            </a:r>
            <a:endParaRPr lang="en-US" altLang="en-US" sz="1600"/>
          </a:p>
          <a:p>
            <a:pPr>
              <a:lnSpc>
                <a:spcPct val="80000"/>
              </a:lnSpc>
              <a:buFontTx/>
              <a:buNone/>
            </a:pPr>
            <a:r>
              <a:rPr lang="en-US" altLang="en-US" sz="1600">
                <a:solidFill>
                  <a:srgbClr val="000080"/>
                </a:solidFill>
                <a:latin typeface="Tahoma" panose="020B0604030504040204" pitchFamily="34" charset="0"/>
              </a:rPr>
              <a:t>TC-DEF3-2:</a:t>
            </a:r>
            <a:r>
              <a:rPr lang="en-US" altLang="en-US" sz="1600"/>
              <a:t> </a:t>
            </a:r>
            <a:r>
              <a:rPr lang="en-US" altLang="en-US" sz="1600" i="1">
                <a:solidFill>
                  <a:srgbClr val="000080"/>
                </a:solidFill>
                <a:latin typeface="Tahoma" panose="020B0604030504040204" pitchFamily="34" charset="0"/>
              </a:rPr>
              <a:t>encoded</a:t>
            </a:r>
            <a:r>
              <a:rPr lang="en-US" altLang="en-US" sz="1600"/>
              <a:t> contains </a:t>
            </a:r>
            <a:r>
              <a:rPr lang="en-US" altLang="en-US" sz="1600" i="1">
                <a:solidFill>
                  <a:srgbClr val="000080"/>
                </a:solidFill>
                <a:latin typeface="Tahoma" panose="020B0604030504040204" pitchFamily="34" charset="0"/>
              </a:rPr>
              <a:t>0</a:t>
            </a:r>
          </a:p>
          <a:p>
            <a:pPr>
              <a:lnSpc>
                <a:spcPct val="80000"/>
              </a:lnSpc>
              <a:buFontTx/>
              <a:buNone/>
            </a:pPr>
            <a:r>
              <a:rPr lang="en-US" altLang="en-US" sz="1600">
                <a:solidFill>
                  <a:srgbClr val="000080"/>
                </a:solidFill>
                <a:latin typeface="Tahoma" panose="020B0604030504040204" pitchFamily="34" charset="0"/>
              </a:rPr>
              <a:t>TC-DEF3-3:</a:t>
            </a:r>
            <a:r>
              <a:rPr lang="en-US" altLang="en-US" sz="1600"/>
              <a:t> </a:t>
            </a:r>
            <a:r>
              <a:rPr lang="en-US" altLang="en-US" sz="1600" i="1">
                <a:solidFill>
                  <a:srgbClr val="000080"/>
                </a:solidFill>
                <a:latin typeface="Tahoma" panose="020B0604030504040204" pitchFamily="34" charset="0"/>
              </a:rPr>
              <a:t>encoded</a:t>
            </a:r>
            <a:r>
              <a:rPr lang="en-US" altLang="en-US" sz="1600"/>
              <a:t> contains </a:t>
            </a:r>
            <a:r>
              <a:rPr lang="en-US" altLang="en-US" sz="1600" i="1">
                <a:solidFill>
                  <a:srgbClr val="000080"/>
                </a:solidFill>
                <a:latin typeface="Tahoma" panose="020B0604030504040204" pitchFamily="34" charset="0"/>
              </a:rPr>
              <a:t>c</a:t>
            </a:r>
            <a:r>
              <a:rPr lang="en-US" altLang="en-US" sz="1600"/>
              <a:t> in [</a:t>
            </a:r>
            <a:r>
              <a:rPr lang="en-US" altLang="en-US" sz="1600" i="1">
                <a:solidFill>
                  <a:srgbClr val="000080"/>
                </a:solidFill>
                <a:latin typeface="Tahoma" panose="020B0604030504040204" pitchFamily="34" charset="0"/>
              </a:rPr>
              <a:t>1..8</a:t>
            </a:r>
            <a:r>
              <a:rPr lang="en-US" altLang="en-US" sz="1600"/>
              <a:t>]</a:t>
            </a:r>
          </a:p>
          <a:p>
            <a:pPr>
              <a:lnSpc>
                <a:spcPct val="80000"/>
              </a:lnSpc>
              <a:buFontTx/>
              <a:buNone/>
            </a:pPr>
            <a:r>
              <a:rPr lang="en-US" altLang="en-US" sz="1600" i="1">
                <a:solidFill>
                  <a:srgbClr val="000080"/>
                </a:solidFill>
                <a:latin typeface="Tahoma" panose="020B0604030504040204" pitchFamily="34" charset="0"/>
              </a:rPr>
              <a:t>TC-DEF3-4: encoded </a:t>
            </a:r>
            <a:r>
              <a:rPr lang="en-US" altLang="en-US" sz="1600"/>
              <a:t>contains </a:t>
            </a:r>
            <a:r>
              <a:rPr lang="en-US" altLang="en-US" sz="1600" i="1">
                <a:solidFill>
                  <a:srgbClr val="000080"/>
                </a:solidFill>
                <a:latin typeface="Tahoma" panose="020B0604030504040204" pitchFamily="34" charset="0"/>
              </a:rPr>
              <a:t>9</a:t>
            </a:r>
          </a:p>
          <a:p>
            <a:pPr>
              <a:lnSpc>
                <a:spcPct val="80000"/>
              </a:lnSpc>
              <a:buFontTx/>
              <a:buNone/>
            </a:pPr>
            <a:r>
              <a:rPr lang="en-US" altLang="en-US" sz="1600">
                <a:solidFill>
                  <a:srgbClr val="000080"/>
                </a:solidFill>
                <a:latin typeface="Tahoma" panose="020B0604030504040204" pitchFamily="34" charset="0"/>
              </a:rPr>
              <a:t>TC-DEF3-5:</a:t>
            </a:r>
            <a:r>
              <a:rPr lang="en-US" altLang="en-US" sz="1600"/>
              <a:t> </a:t>
            </a:r>
            <a:r>
              <a:rPr lang="en-US" altLang="en-US" sz="1600" i="1">
                <a:solidFill>
                  <a:srgbClr val="000080"/>
                </a:solidFill>
                <a:latin typeface="Tahoma" panose="020B0604030504040204" pitchFamily="34" charset="0"/>
              </a:rPr>
              <a:t>encoded</a:t>
            </a:r>
            <a:r>
              <a:rPr lang="en-US" altLang="en-US" sz="1600"/>
              <a:t> contains </a:t>
            </a:r>
            <a:r>
              <a:rPr lang="en-US" altLang="en-US" sz="1600" i="1">
                <a:solidFill>
                  <a:srgbClr val="000080"/>
                </a:solidFill>
                <a:latin typeface="Tahoma" panose="020B0604030504040204" pitchFamily="34" charset="0"/>
              </a:rPr>
              <a:t>:</a:t>
            </a:r>
            <a:endParaRPr lang="en-US" altLang="en-US" sz="1600"/>
          </a:p>
          <a:p>
            <a:pPr>
              <a:lnSpc>
                <a:spcPct val="80000"/>
              </a:lnSpc>
              <a:buFontTx/>
              <a:buNone/>
            </a:pPr>
            <a:r>
              <a:rPr lang="en-US" altLang="en-US" sz="1600">
                <a:solidFill>
                  <a:srgbClr val="000080"/>
                </a:solidFill>
                <a:latin typeface="Tahoma" panose="020B0604030504040204" pitchFamily="34" charset="0"/>
              </a:rPr>
              <a:t>TC-DEF3-6:</a:t>
            </a:r>
            <a:r>
              <a:rPr lang="en-US" altLang="en-US" sz="1600"/>
              <a:t> </a:t>
            </a:r>
            <a:r>
              <a:rPr lang="en-US" altLang="en-US" sz="1600" i="1">
                <a:solidFill>
                  <a:srgbClr val="000080"/>
                </a:solidFill>
                <a:latin typeface="Tahoma" panose="020B0604030504040204" pitchFamily="34" charset="0"/>
              </a:rPr>
              <a:t>encoded</a:t>
            </a:r>
            <a:r>
              <a:rPr lang="en-US" altLang="en-US" sz="1600"/>
              <a:t> contains </a:t>
            </a:r>
            <a:r>
              <a:rPr lang="en-US" altLang="en-US" sz="1600" i="1">
                <a:solidFill>
                  <a:srgbClr val="000080"/>
                </a:solidFill>
                <a:latin typeface="Tahoma" panose="020B0604030504040204" pitchFamily="34" charset="0"/>
              </a:rPr>
              <a:t>@</a:t>
            </a:r>
          </a:p>
          <a:p>
            <a:pPr>
              <a:lnSpc>
                <a:spcPct val="80000"/>
              </a:lnSpc>
              <a:buFontTx/>
              <a:buNone/>
            </a:pPr>
            <a:r>
              <a:rPr lang="en-US" altLang="en-US" sz="1600">
                <a:solidFill>
                  <a:srgbClr val="000080"/>
                </a:solidFill>
                <a:latin typeface="Tahoma" panose="020B0604030504040204" pitchFamily="34" charset="0"/>
              </a:rPr>
              <a:t>TC-DEF3-7: </a:t>
            </a:r>
            <a:r>
              <a:rPr lang="en-US" altLang="en-US" sz="1600" i="1">
                <a:solidFill>
                  <a:srgbClr val="000080"/>
                </a:solidFill>
                <a:latin typeface="Tahoma" panose="020B0604030504040204" pitchFamily="34" charset="0"/>
              </a:rPr>
              <a:t>encoded</a:t>
            </a:r>
            <a:r>
              <a:rPr lang="en-US" altLang="en-US" sz="1600"/>
              <a:t> contains </a:t>
            </a:r>
            <a:r>
              <a:rPr lang="en-US" altLang="en-US" sz="1600" i="1">
                <a:solidFill>
                  <a:srgbClr val="000080"/>
                </a:solidFill>
                <a:latin typeface="Tahoma" panose="020B0604030504040204" pitchFamily="34" charset="0"/>
              </a:rPr>
              <a:t>A</a:t>
            </a:r>
            <a:endParaRPr lang="en-US" altLang="en-US" sz="1600"/>
          </a:p>
          <a:p>
            <a:pPr>
              <a:lnSpc>
                <a:spcPct val="80000"/>
              </a:lnSpc>
              <a:buFontTx/>
              <a:buNone/>
            </a:pPr>
            <a:r>
              <a:rPr lang="en-US" altLang="en-US" sz="1600" i="1">
                <a:solidFill>
                  <a:srgbClr val="000080"/>
                </a:solidFill>
                <a:latin typeface="Tahoma" panose="020B0604030504040204" pitchFamily="34" charset="0"/>
              </a:rPr>
              <a:t>TC-DEF3-8: encoded </a:t>
            </a:r>
            <a:r>
              <a:rPr lang="en-US" altLang="en-US" sz="1600"/>
              <a:t>contains </a:t>
            </a:r>
            <a:r>
              <a:rPr lang="en-US" altLang="en-US" sz="1600" i="1">
                <a:solidFill>
                  <a:srgbClr val="000080"/>
                </a:solidFill>
                <a:latin typeface="Tahoma" panose="020B0604030504040204" pitchFamily="34" charset="0"/>
              </a:rPr>
              <a:t>c </a:t>
            </a:r>
            <a:r>
              <a:rPr lang="en-US" altLang="en-US" sz="1600"/>
              <a:t>in</a:t>
            </a:r>
            <a:r>
              <a:rPr lang="en-US" altLang="en-US" sz="1600" i="1">
                <a:solidFill>
                  <a:srgbClr val="000080"/>
                </a:solidFill>
                <a:latin typeface="Tahoma" panose="020B0604030504040204" pitchFamily="34" charset="0"/>
              </a:rPr>
              <a:t>[B..Y]</a:t>
            </a:r>
          </a:p>
          <a:p>
            <a:pPr>
              <a:lnSpc>
                <a:spcPct val="80000"/>
              </a:lnSpc>
              <a:buFontTx/>
              <a:buNone/>
            </a:pPr>
            <a:r>
              <a:rPr lang="en-US" altLang="en-US" sz="1600">
                <a:solidFill>
                  <a:srgbClr val="000080"/>
                </a:solidFill>
                <a:latin typeface="Tahoma" panose="020B0604030504040204" pitchFamily="34" charset="0"/>
              </a:rPr>
              <a:t>TC-DEF3-9:</a:t>
            </a:r>
            <a:r>
              <a:rPr lang="en-US" altLang="en-US" sz="1600"/>
              <a:t> </a:t>
            </a:r>
            <a:r>
              <a:rPr lang="en-US" altLang="en-US" sz="1600" i="1">
                <a:solidFill>
                  <a:srgbClr val="000080"/>
                </a:solidFill>
                <a:latin typeface="Tahoma" panose="020B0604030504040204" pitchFamily="34" charset="0"/>
              </a:rPr>
              <a:t>encoded</a:t>
            </a:r>
            <a:r>
              <a:rPr lang="en-US" altLang="en-US" sz="1600"/>
              <a:t> contains </a:t>
            </a:r>
            <a:r>
              <a:rPr lang="en-US" altLang="en-US" sz="1600" i="1">
                <a:solidFill>
                  <a:srgbClr val="000080"/>
                </a:solidFill>
                <a:latin typeface="Tahoma" panose="020B0604030504040204" pitchFamily="34" charset="0"/>
              </a:rPr>
              <a:t>Z</a:t>
            </a:r>
            <a:endParaRPr lang="en-US" altLang="en-US" sz="1600"/>
          </a:p>
          <a:p>
            <a:pPr>
              <a:lnSpc>
                <a:spcPct val="80000"/>
              </a:lnSpc>
              <a:buFontTx/>
              <a:buNone/>
            </a:pPr>
            <a:r>
              <a:rPr lang="en-US" altLang="en-US" sz="1600">
                <a:solidFill>
                  <a:srgbClr val="000080"/>
                </a:solidFill>
                <a:latin typeface="Tahoma" panose="020B0604030504040204" pitchFamily="34" charset="0"/>
              </a:rPr>
              <a:t>TC-DEF3-10: </a:t>
            </a:r>
            <a:r>
              <a:rPr lang="en-US" altLang="en-US" sz="1600" i="1">
                <a:solidFill>
                  <a:srgbClr val="000080"/>
                </a:solidFill>
                <a:latin typeface="Tahoma" panose="020B0604030504040204" pitchFamily="34" charset="0"/>
              </a:rPr>
              <a:t>encoded</a:t>
            </a:r>
            <a:r>
              <a:rPr lang="en-US" altLang="en-US" sz="1600"/>
              <a:t> contains </a:t>
            </a:r>
            <a:r>
              <a:rPr lang="en-US" altLang="en-US" sz="1600" i="1">
                <a:solidFill>
                  <a:srgbClr val="000080"/>
                </a:solidFill>
                <a:latin typeface="Tahoma" panose="020B0604030504040204" pitchFamily="34" charset="0"/>
              </a:rPr>
              <a:t>[</a:t>
            </a:r>
            <a:r>
              <a:rPr lang="en-US" altLang="en-US" sz="1600"/>
              <a:t> </a:t>
            </a:r>
          </a:p>
          <a:p>
            <a:pPr>
              <a:lnSpc>
                <a:spcPct val="80000"/>
              </a:lnSpc>
              <a:buFontTx/>
              <a:buNone/>
            </a:pPr>
            <a:r>
              <a:rPr lang="en-US" altLang="en-US" sz="1600">
                <a:solidFill>
                  <a:srgbClr val="000080"/>
                </a:solidFill>
                <a:latin typeface="Tahoma" panose="020B0604030504040204" pitchFamily="34" charset="0"/>
              </a:rPr>
              <a:t>TC-DEF3-11:</a:t>
            </a:r>
            <a:r>
              <a:rPr lang="en-US" altLang="en-US" sz="1600"/>
              <a:t> </a:t>
            </a:r>
            <a:r>
              <a:rPr lang="en-US" altLang="en-US" sz="1600" i="1">
                <a:solidFill>
                  <a:srgbClr val="000080"/>
                </a:solidFill>
                <a:latin typeface="Tahoma" panose="020B0604030504040204" pitchFamily="34" charset="0"/>
              </a:rPr>
              <a:t>encoded</a:t>
            </a:r>
            <a:r>
              <a:rPr lang="en-US" altLang="en-US" sz="1600"/>
              <a:t> contains</a:t>
            </a:r>
            <a:r>
              <a:rPr lang="en-US" altLang="en-US" sz="1600" i="1">
                <a:solidFill>
                  <a:srgbClr val="000080"/>
                </a:solidFill>
                <a:latin typeface="Tahoma" panose="020B0604030504040204" pitchFamily="34" charset="0"/>
              </a:rPr>
              <a:t>`</a:t>
            </a:r>
            <a:endParaRPr lang="en-US" altLang="en-US" sz="1600"/>
          </a:p>
          <a:p>
            <a:pPr>
              <a:lnSpc>
                <a:spcPct val="80000"/>
              </a:lnSpc>
              <a:buFontTx/>
              <a:buNone/>
            </a:pPr>
            <a:r>
              <a:rPr lang="en-US" altLang="en-US" sz="1600">
                <a:solidFill>
                  <a:srgbClr val="000080"/>
                </a:solidFill>
                <a:latin typeface="Tahoma" panose="020B0604030504040204" pitchFamily="34" charset="0"/>
              </a:rPr>
              <a:t>TC-DEF3-12:</a:t>
            </a:r>
            <a:r>
              <a:rPr lang="en-US" altLang="en-US" sz="1600"/>
              <a:t> </a:t>
            </a:r>
            <a:r>
              <a:rPr lang="en-US" altLang="en-US" sz="1600" i="1">
                <a:solidFill>
                  <a:srgbClr val="000080"/>
                </a:solidFill>
                <a:latin typeface="Tahoma" panose="020B0604030504040204" pitchFamily="34" charset="0"/>
              </a:rPr>
              <a:t>encoded</a:t>
            </a:r>
            <a:r>
              <a:rPr lang="en-US" altLang="en-US" sz="1600"/>
              <a:t> contains </a:t>
            </a:r>
            <a:r>
              <a:rPr lang="en-US" altLang="en-US" sz="1600" i="1">
                <a:solidFill>
                  <a:srgbClr val="000080"/>
                </a:solidFill>
                <a:latin typeface="Tahoma" panose="020B0604030504040204" pitchFamily="34" charset="0"/>
              </a:rPr>
              <a:t>a</a:t>
            </a:r>
            <a:endParaRPr lang="en-US" altLang="en-US" sz="1600"/>
          </a:p>
          <a:p>
            <a:pPr>
              <a:lnSpc>
                <a:spcPct val="80000"/>
              </a:lnSpc>
              <a:buFontTx/>
              <a:buNone/>
            </a:pPr>
            <a:r>
              <a:rPr lang="en-US" altLang="en-US" sz="1600">
                <a:solidFill>
                  <a:srgbClr val="000080"/>
                </a:solidFill>
                <a:latin typeface="Tahoma" panose="020B0604030504040204" pitchFamily="34" charset="0"/>
              </a:rPr>
              <a:t>TC-DEF3-13:</a:t>
            </a:r>
            <a:r>
              <a:rPr lang="en-US" altLang="en-US" sz="1600"/>
              <a:t> </a:t>
            </a:r>
            <a:r>
              <a:rPr lang="en-US" altLang="en-US" sz="1600" i="1">
                <a:solidFill>
                  <a:srgbClr val="000080"/>
                </a:solidFill>
                <a:latin typeface="Tahoma" panose="020B0604030504040204" pitchFamily="34" charset="0"/>
              </a:rPr>
              <a:t>encoded</a:t>
            </a:r>
            <a:r>
              <a:rPr lang="en-US" altLang="en-US" sz="1600"/>
              <a:t> contains </a:t>
            </a:r>
            <a:r>
              <a:rPr lang="en-US" altLang="en-US" sz="1600" i="1">
                <a:solidFill>
                  <a:srgbClr val="000080"/>
                </a:solidFill>
                <a:latin typeface="Tahoma" panose="020B0604030504040204" pitchFamily="34" charset="0"/>
              </a:rPr>
              <a:t>c</a:t>
            </a:r>
            <a:r>
              <a:rPr lang="en-US" altLang="en-US" sz="1600"/>
              <a:t> in [</a:t>
            </a:r>
            <a:r>
              <a:rPr lang="en-US" altLang="en-US" sz="1600" i="1">
                <a:solidFill>
                  <a:srgbClr val="000080"/>
                </a:solidFill>
                <a:latin typeface="Tahoma" panose="020B0604030504040204" pitchFamily="34" charset="0"/>
              </a:rPr>
              <a:t>b..y</a:t>
            </a:r>
            <a:r>
              <a:rPr lang="en-US" altLang="en-US" sz="1600"/>
              <a:t>]</a:t>
            </a:r>
          </a:p>
          <a:p>
            <a:pPr>
              <a:lnSpc>
                <a:spcPct val="80000"/>
              </a:lnSpc>
              <a:buFontTx/>
              <a:buNone/>
            </a:pPr>
            <a:r>
              <a:rPr lang="en-US" altLang="en-US" sz="1600">
                <a:solidFill>
                  <a:srgbClr val="000080"/>
                </a:solidFill>
                <a:latin typeface="Tahoma" panose="020B0604030504040204" pitchFamily="34" charset="0"/>
              </a:rPr>
              <a:t>TC-DEF3-14:</a:t>
            </a:r>
            <a:r>
              <a:rPr lang="en-US" altLang="en-US" sz="1600"/>
              <a:t> </a:t>
            </a:r>
            <a:r>
              <a:rPr lang="en-US" altLang="en-US" sz="1600" i="1">
                <a:solidFill>
                  <a:srgbClr val="000080"/>
                </a:solidFill>
                <a:latin typeface="Tahoma" panose="020B0604030504040204" pitchFamily="34" charset="0"/>
              </a:rPr>
              <a:t>encoded</a:t>
            </a:r>
            <a:r>
              <a:rPr lang="en-US" altLang="en-US" sz="1600"/>
              <a:t> contains </a:t>
            </a:r>
            <a:r>
              <a:rPr lang="en-US" altLang="en-US" sz="1600" i="1">
                <a:solidFill>
                  <a:srgbClr val="000080"/>
                </a:solidFill>
                <a:latin typeface="Tahoma" panose="020B0604030504040204" pitchFamily="34" charset="0"/>
              </a:rPr>
              <a:t>z</a:t>
            </a:r>
            <a:endParaRPr lang="en-US" altLang="en-US" sz="1600"/>
          </a:p>
          <a:p>
            <a:pPr>
              <a:lnSpc>
                <a:spcPct val="80000"/>
              </a:lnSpc>
              <a:buFontTx/>
              <a:buNone/>
            </a:pPr>
            <a:r>
              <a:rPr lang="en-US" altLang="en-US" sz="1600">
                <a:solidFill>
                  <a:srgbClr val="000080"/>
                </a:solidFill>
                <a:latin typeface="Tahoma" panose="020B0604030504040204" pitchFamily="34" charset="0"/>
              </a:rPr>
              <a:t>TC-DEF3-15:</a:t>
            </a:r>
            <a:r>
              <a:rPr lang="en-US" altLang="en-US" sz="1600"/>
              <a:t> </a:t>
            </a:r>
            <a:r>
              <a:rPr lang="en-US" altLang="en-US" sz="1600" i="1">
                <a:solidFill>
                  <a:srgbClr val="000080"/>
                </a:solidFill>
                <a:latin typeface="Tahoma" panose="020B0604030504040204" pitchFamily="34" charset="0"/>
              </a:rPr>
              <a:t>encoded</a:t>
            </a:r>
            <a:r>
              <a:rPr lang="en-US" altLang="en-US" sz="1600"/>
              <a:t> contains {</a:t>
            </a:r>
          </a:p>
        </p:txBody>
      </p:sp>
      <p:sp>
        <p:nvSpPr>
          <p:cNvPr id="393220" name="Rectangle 4">
            <a:extLst>
              <a:ext uri="{FF2B5EF4-FFF2-40B4-BE49-F238E27FC236}">
                <a16:creationId xmlns:a16="http://schemas.microsoft.com/office/drawing/2014/main" id="{4F239E1C-69BB-B2CA-CFB7-51E877CF2BE1}"/>
              </a:ext>
            </a:extLst>
          </p:cNvPr>
          <p:cNvSpPr>
            <a:spLocks noGrp="1" noChangeArrowheads="1"/>
          </p:cNvSpPr>
          <p:nvPr>
            <p:ph sz="half" idx="2"/>
          </p:nvPr>
        </p:nvSpPr>
        <p:spPr>
          <a:xfrm>
            <a:off x="6405564" y="1447800"/>
            <a:ext cx="4033837" cy="4114800"/>
          </a:xfrm>
          <a:solidFill>
            <a:schemeClr val="bg1"/>
          </a:solidFill>
        </p:spPr>
        <p:txBody>
          <a:bodyPr>
            <a:normAutofit fontScale="85000" lnSpcReduction="20000"/>
          </a:bodyPr>
          <a:lstStyle/>
          <a:p>
            <a:pPr>
              <a:lnSpc>
                <a:spcPct val="80000"/>
              </a:lnSpc>
              <a:buFontTx/>
              <a:buNone/>
            </a:pPr>
            <a:r>
              <a:rPr lang="en-US" altLang="en-US" sz="1600">
                <a:solidFill>
                  <a:srgbClr val="000080"/>
                </a:solidFill>
                <a:latin typeface="Tahoma" panose="020B0604030504040204" pitchFamily="34" charset="0"/>
              </a:rPr>
              <a:t>TC-OP1-1:</a:t>
            </a:r>
            <a:r>
              <a:rPr lang="en-US" altLang="en-US" sz="1600"/>
              <a:t> </a:t>
            </a:r>
            <a:r>
              <a:rPr lang="en-US" altLang="en-US" sz="1600" i="1">
                <a:solidFill>
                  <a:srgbClr val="000080"/>
                </a:solidFill>
                <a:latin typeface="Tahoma" panose="020B0604030504040204" pitchFamily="34" charset="0"/>
              </a:rPr>
              <a:t>encoded</a:t>
            </a:r>
            <a:r>
              <a:rPr lang="en-US" altLang="en-US" sz="1600"/>
              <a:t> starts with an alphanumeric character</a:t>
            </a:r>
          </a:p>
          <a:p>
            <a:pPr>
              <a:lnSpc>
                <a:spcPct val="80000"/>
              </a:lnSpc>
              <a:buFontTx/>
              <a:buNone/>
            </a:pPr>
            <a:r>
              <a:rPr lang="en-US" altLang="en-US" sz="1600">
                <a:solidFill>
                  <a:srgbClr val="000080"/>
                </a:solidFill>
                <a:latin typeface="Tahoma" panose="020B0604030504040204" pitchFamily="34" charset="0"/>
              </a:rPr>
              <a:t>TC-OP1-2:</a:t>
            </a:r>
            <a:r>
              <a:rPr lang="en-US" altLang="en-US" sz="1600"/>
              <a:t> </a:t>
            </a:r>
            <a:r>
              <a:rPr lang="en-US" altLang="en-US" sz="1600" i="1">
                <a:solidFill>
                  <a:srgbClr val="000080"/>
                </a:solidFill>
                <a:latin typeface="Tahoma" panose="020B0604030504040204" pitchFamily="34" charset="0"/>
              </a:rPr>
              <a:t>encoded</a:t>
            </a:r>
            <a:r>
              <a:rPr lang="en-US" altLang="en-US" sz="1600"/>
              <a:t> starts with </a:t>
            </a:r>
            <a:r>
              <a:rPr lang="en-US" altLang="en-US" sz="1600" i="1">
                <a:solidFill>
                  <a:srgbClr val="000080"/>
                </a:solidFill>
                <a:latin typeface="Tahoma" panose="020B0604030504040204" pitchFamily="34" charset="0"/>
              </a:rPr>
              <a:t>+</a:t>
            </a:r>
            <a:endParaRPr lang="en-US" altLang="en-US" sz="1600"/>
          </a:p>
          <a:p>
            <a:pPr>
              <a:lnSpc>
                <a:spcPct val="80000"/>
              </a:lnSpc>
              <a:buFontTx/>
              <a:buNone/>
            </a:pPr>
            <a:r>
              <a:rPr lang="en-US" altLang="en-US" sz="1600">
                <a:solidFill>
                  <a:srgbClr val="000080"/>
                </a:solidFill>
                <a:latin typeface="Tahoma" panose="020B0604030504040204" pitchFamily="34" charset="0"/>
              </a:rPr>
              <a:t>TC-OP1-3:</a:t>
            </a:r>
            <a:r>
              <a:rPr lang="en-US" altLang="en-US" sz="1600"/>
              <a:t> </a:t>
            </a:r>
            <a:r>
              <a:rPr lang="en-US" altLang="en-US" sz="1600" i="1">
                <a:solidFill>
                  <a:srgbClr val="000080"/>
                </a:solidFill>
                <a:latin typeface="Tahoma" panose="020B0604030504040204" pitchFamily="34" charset="0"/>
              </a:rPr>
              <a:t>encoded</a:t>
            </a:r>
            <a:r>
              <a:rPr lang="en-US" altLang="en-US" sz="1600"/>
              <a:t> starts with </a:t>
            </a:r>
            <a:r>
              <a:rPr lang="en-US" altLang="en-US" sz="1600" i="1">
                <a:solidFill>
                  <a:srgbClr val="000080"/>
                </a:solidFill>
                <a:latin typeface="Tahoma" panose="020B0604030504040204" pitchFamily="34" charset="0"/>
              </a:rPr>
              <a:t>%xy</a:t>
            </a:r>
            <a:endParaRPr lang="en-US" altLang="en-US" sz="1600"/>
          </a:p>
          <a:p>
            <a:pPr>
              <a:lnSpc>
                <a:spcPct val="80000"/>
              </a:lnSpc>
              <a:buFontTx/>
              <a:buNone/>
            </a:pPr>
            <a:r>
              <a:rPr lang="en-US" altLang="en-US" sz="1600">
                <a:solidFill>
                  <a:srgbClr val="000080"/>
                </a:solidFill>
                <a:latin typeface="Tahoma" panose="020B0604030504040204" pitchFamily="34" charset="0"/>
              </a:rPr>
              <a:t>TC-OP1-4:</a:t>
            </a:r>
            <a:r>
              <a:rPr lang="en-US" altLang="en-US" sz="1600"/>
              <a:t> </a:t>
            </a:r>
            <a:r>
              <a:rPr lang="en-US" altLang="en-US" sz="1600" i="1">
                <a:solidFill>
                  <a:srgbClr val="000080"/>
                </a:solidFill>
                <a:latin typeface="Tahoma" panose="020B0604030504040204" pitchFamily="34" charset="0"/>
              </a:rPr>
              <a:t>encoded</a:t>
            </a:r>
            <a:r>
              <a:rPr lang="en-US" altLang="en-US" sz="1600"/>
              <a:t> terminates with an alphanumeric character</a:t>
            </a:r>
          </a:p>
          <a:p>
            <a:pPr>
              <a:lnSpc>
                <a:spcPct val="80000"/>
              </a:lnSpc>
              <a:buFontTx/>
              <a:buNone/>
            </a:pPr>
            <a:r>
              <a:rPr lang="en-US" altLang="en-US" sz="1600">
                <a:solidFill>
                  <a:srgbClr val="000080"/>
                </a:solidFill>
                <a:latin typeface="Tahoma" panose="020B0604030504040204" pitchFamily="34" charset="0"/>
              </a:rPr>
              <a:t>TC-OP1-5:</a:t>
            </a:r>
            <a:r>
              <a:rPr lang="en-US" altLang="en-US" sz="1600"/>
              <a:t> </a:t>
            </a:r>
            <a:r>
              <a:rPr lang="en-US" altLang="en-US" sz="1600" i="1">
                <a:solidFill>
                  <a:srgbClr val="000080"/>
                </a:solidFill>
                <a:latin typeface="Tahoma" panose="020B0604030504040204" pitchFamily="34" charset="0"/>
              </a:rPr>
              <a:t>encoded</a:t>
            </a:r>
            <a:r>
              <a:rPr lang="en-US" altLang="en-US" sz="1600"/>
              <a:t> terminates with </a:t>
            </a:r>
            <a:r>
              <a:rPr lang="en-US" altLang="en-US" sz="1600" i="1">
                <a:solidFill>
                  <a:srgbClr val="000080"/>
                </a:solidFill>
                <a:latin typeface="Tahoma" panose="020B0604030504040204" pitchFamily="34" charset="0"/>
              </a:rPr>
              <a:t>+</a:t>
            </a:r>
            <a:endParaRPr lang="en-US" altLang="en-US" sz="1600"/>
          </a:p>
          <a:p>
            <a:pPr>
              <a:lnSpc>
                <a:spcPct val="80000"/>
              </a:lnSpc>
              <a:buFontTx/>
              <a:buNone/>
            </a:pPr>
            <a:r>
              <a:rPr lang="en-US" altLang="en-US" sz="1600">
                <a:solidFill>
                  <a:srgbClr val="000080"/>
                </a:solidFill>
                <a:latin typeface="Tahoma" panose="020B0604030504040204" pitchFamily="34" charset="0"/>
              </a:rPr>
              <a:t>TC-OP1-6:</a:t>
            </a:r>
            <a:r>
              <a:rPr lang="en-US" altLang="en-US" sz="1600"/>
              <a:t> </a:t>
            </a:r>
            <a:r>
              <a:rPr lang="en-US" altLang="en-US" sz="1600" i="1">
                <a:solidFill>
                  <a:srgbClr val="000080"/>
                </a:solidFill>
                <a:latin typeface="Tahoma" panose="020B0604030504040204" pitchFamily="34" charset="0"/>
              </a:rPr>
              <a:t>encoded</a:t>
            </a:r>
            <a:r>
              <a:rPr lang="en-US" altLang="en-US" sz="1600"/>
              <a:t> terminated with </a:t>
            </a:r>
            <a:r>
              <a:rPr lang="en-US" altLang="en-US" sz="1600" i="1">
                <a:solidFill>
                  <a:srgbClr val="000080"/>
                </a:solidFill>
                <a:latin typeface="Tahoma" panose="020B0604030504040204" pitchFamily="34" charset="0"/>
              </a:rPr>
              <a:t>%xy</a:t>
            </a:r>
          </a:p>
          <a:p>
            <a:pPr>
              <a:lnSpc>
                <a:spcPct val="80000"/>
              </a:lnSpc>
              <a:buFontTx/>
              <a:buNone/>
            </a:pPr>
            <a:r>
              <a:rPr lang="en-US" altLang="en-US" sz="1600">
                <a:solidFill>
                  <a:srgbClr val="000080"/>
                </a:solidFill>
                <a:latin typeface="Tahoma" panose="020B0604030504040204" pitchFamily="34" charset="0"/>
              </a:rPr>
              <a:t>TC-OP1-7:</a:t>
            </a:r>
            <a:r>
              <a:rPr lang="en-US" altLang="en-US" sz="1600"/>
              <a:t> </a:t>
            </a:r>
            <a:r>
              <a:rPr lang="en-US" altLang="en-US" sz="1600" i="1">
                <a:solidFill>
                  <a:srgbClr val="000080"/>
                </a:solidFill>
                <a:latin typeface="Tahoma" panose="020B0604030504040204" pitchFamily="34" charset="0"/>
              </a:rPr>
              <a:t>encoded</a:t>
            </a:r>
            <a:r>
              <a:rPr lang="en-US" altLang="en-US" sz="1600"/>
              <a:t> contains two consecutive alphanumeric characters</a:t>
            </a:r>
          </a:p>
          <a:p>
            <a:pPr>
              <a:lnSpc>
                <a:spcPct val="80000"/>
              </a:lnSpc>
              <a:buFontTx/>
              <a:buNone/>
            </a:pPr>
            <a:r>
              <a:rPr lang="en-US" altLang="en-US" sz="1600">
                <a:solidFill>
                  <a:srgbClr val="000080"/>
                </a:solidFill>
                <a:latin typeface="Tahoma" panose="020B0604030504040204" pitchFamily="34" charset="0"/>
              </a:rPr>
              <a:t>TC-OP1-8:</a:t>
            </a:r>
            <a:r>
              <a:rPr lang="en-US" altLang="en-US" sz="1600"/>
              <a:t> </a:t>
            </a:r>
            <a:r>
              <a:rPr lang="en-US" altLang="en-US" sz="1600" i="1">
                <a:solidFill>
                  <a:srgbClr val="000080"/>
                </a:solidFill>
                <a:latin typeface="Tahoma" panose="020B0604030504040204" pitchFamily="34" charset="0"/>
              </a:rPr>
              <a:t>encoded</a:t>
            </a:r>
            <a:r>
              <a:rPr lang="en-US" altLang="en-US" sz="1600"/>
              <a:t> contains </a:t>
            </a:r>
            <a:r>
              <a:rPr lang="en-US" altLang="en-US" sz="1600" i="1">
                <a:solidFill>
                  <a:srgbClr val="000080"/>
                </a:solidFill>
                <a:latin typeface="Tahoma" panose="020B0604030504040204" pitchFamily="34" charset="0"/>
              </a:rPr>
              <a:t>++</a:t>
            </a:r>
            <a:endParaRPr lang="en-US" altLang="en-US" sz="1600"/>
          </a:p>
          <a:p>
            <a:pPr>
              <a:lnSpc>
                <a:spcPct val="80000"/>
              </a:lnSpc>
              <a:buFontTx/>
              <a:buNone/>
            </a:pPr>
            <a:r>
              <a:rPr lang="en-US" altLang="en-US" sz="1600">
                <a:solidFill>
                  <a:srgbClr val="000080"/>
                </a:solidFill>
                <a:latin typeface="Tahoma" panose="020B0604030504040204" pitchFamily="34" charset="0"/>
              </a:rPr>
              <a:t>TC-OP1-9:</a:t>
            </a:r>
            <a:r>
              <a:rPr lang="en-US" altLang="en-US" sz="1600"/>
              <a:t> </a:t>
            </a:r>
            <a:r>
              <a:rPr lang="en-US" altLang="en-US" sz="1600" i="1">
                <a:solidFill>
                  <a:srgbClr val="000080"/>
                </a:solidFill>
                <a:latin typeface="Tahoma" panose="020B0604030504040204" pitchFamily="34" charset="0"/>
              </a:rPr>
              <a:t>encode</a:t>
            </a:r>
            <a:r>
              <a:rPr lang="en-US" altLang="en-US" sz="1600">
                <a:solidFill>
                  <a:srgbClr val="000080"/>
                </a:solidFill>
                <a:latin typeface="Tahoma" panose="020B0604030504040204" pitchFamily="34" charset="0"/>
              </a:rPr>
              <a:t>d</a:t>
            </a:r>
            <a:r>
              <a:rPr lang="en-US" altLang="en-US" sz="1600"/>
              <a:t> contains </a:t>
            </a:r>
            <a:r>
              <a:rPr lang="en-US" altLang="en-US" sz="1600" i="1">
                <a:solidFill>
                  <a:srgbClr val="000080"/>
                </a:solidFill>
                <a:latin typeface="Tahoma" panose="020B0604030504040204" pitchFamily="34" charset="0"/>
              </a:rPr>
              <a:t>%xy%zw</a:t>
            </a:r>
            <a:endParaRPr lang="en-US" altLang="en-US" sz="1600"/>
          </a:p>
          <a:p>
            <a:pPr>
              <a:lnSpc>
                <a:spcPct val="80000"/>
              </a:lnSpc>
              <a:buFontTx/>
              <a:buNone/>
            </a:pPr>
            <a:r>
              <a:rPr lang="en-US" altLang="en-US" sz="1600">
                <a:solidFill>
                  <a:srgbClr val="000080"/>
                </a:solidFill>
                <a:latin typeface="Tahoma" panose="020B0604030504040204" pitchFamily="34" charset="0"/>
              </a:rPr>
              <a:t>TC-OP1-10:</a:t>
            </a:r>
            <a:r>
              <a:rPr lang="en-US" altLang="en-US" sz="1600"/>
              <a:t> </a:t>
            </a:r>
            <a:r>
              <a:rPr lang="en-US" altLang="en-US" sz="1600" i="1">
                <a:solidFill>
                  <a:srgbClr val="000080"/>
                </a:solidFill>
                <a:latin typeface="Tahoma" panose="020B0604030504040204" pitchFamily="34" charset="0"/>
              </a:rPr>
              <a:t>encoded</a:t>
            </a:r>
            <a:r>
              <a:rPr lang="en-US" altLang="en-US" sz="1600"/>
              <a:t> contains </a:t>
            </a:r>
            <a:r>
              <a:rPr lang="en-US" altLang="en-US" sz="1600" i="1">
                <a:solidFill>
                  <a:srgbClr val="000080"/>
                </a:solidFill>
                <a:latin typeface="Tahoma" panose="020B0604030504040204" pitchFamily="34" charset="0"/>
              </a:rPr>
              <a:t>%x%yz</a:t>
            </a:r>
            <a:endParaRPr lang="en-US" altLang="en-US" sz="1600"/>
          </a:p>
        </p:txBody>
      </p:sp>
      <p:sp>
        <p:nvSpPr>
          <p:cNvPr id="2" name="Footer Placeholder 4">
            <a:extLst>
              <a:ext uri="{FF2B5EF4-FFF2-40B4-BE49-F238E27FC236}">
                <a16:creationId xmlns:a16="http://schemas.microsoft.com/office/drawing/2014/main" id="{D3FD6960-DF27-6ABD-6610-06CD7ECC985C}"/>
              </a:ext>
            </a:extLst>
          </p:cNvPr>
          <p:cNvSpPr>
            <a:spLocks noGrp="1"/>
          </p:cNvSpPr>
          <p:nvPr>
            <p:ph type="ftr" sz="quarter" idx="11"/>
          </p:nvPr>
        </p:nvSpPr>
        <p:spPr/>
        <p:txBody>
          <a:bodyPr/>
          <a:lstStyle/>
          <a:p>
            <a:r>
              <a:rPr lang="en-US" altLang="en-US"/>
              <a:t>Updated Stuart Anderson from (c) 2007 Mauro Pezzè &amp; Michal Young</a:t>
            </a:r>
          </a:p>
        </p:txBody>
      </p:sp>
      <p:sp>
        <p:nvSpPr>
          <p:cNvPr id="3" name="Slide Number Placeholder 5">
            <a:extLst>
              <a:ext uri="{FF2B5EF4-FFF2-40B4-BE49-F238E27FC236}">
                <a16:creationId xmlns:a16="http://schemas.microsoft.com/office/drawing/2014/main" id="{18D33C9D-0C1F-56F3-A92B-6AE42B831FEF}"/>
              </a:ext>
            </a:extLst>
          </p:cNvPr>
          <p:cNvSpPr>
            <a:spLocks noGrp="1"/>
          </p:cNvSpPr>
          <p:nvPr>
            <p:ph type="sldNum" sz="quarter" idx="12"/>
          </p:nvPr>
        </p:nvSpPr>
        <p:spPr/>
        <p:txBody>
          <a:bodyPr/>
          <a:lstStyle/>
          <a:p>
            <a:r>
              <a:rPr lang="en-US" altLang="en-US"/>
              <a:t> Ch 11, slide </a:t>
            </a:r>
            <a:fld id="{21F34DF1-ECDF-774A-9DA2-94DB970FE722}" type="slidenum">
              <a:rPr lang="en-US" altLang="en-US"/>
              <a:pPr/>
              <a:t>53</a:t>
            </a:fld>
            <a:endParaRPr lang="en-US" altLang="en-US"/>
          </a:p>
        </p:txBody>
      </p:sp>
      <p:sp>
        <p:nvSpPr>
          <p:cNvPr id="4" name="Date Placeholder 3">
            <a:extLst>
              <a:ext uri="{FF2B5EF4-FFF2-40B4-BE49-F238E27FC236}">
                <a16:creationId xmlns:a16="http://schemas.microsoft.com/office/drawing/2014/main" id="{636B0197-BB22-B99E-373A-595830A3C09A}"/>
              </a:ext>
            </a:extLst>
          </p:cNvPr>
          <p:cNvSpPr>
            <a:spLocks noGrp="1"/>
          </p:cNvSpPr>
          <p:nvPr>
            <p:ph type="dt" sz="half" idx="10"/>
          </p:nvPr>
        </p:nvSpPr>
        <p:spPr/>
        <p:txBody>
          <a:bodyPr/>
          <a:lstStyle/>
          <a:p>
            <a:fld id="{0A5FC399-EAD3-434C-94D9-4F03C3262717}" type="datetime1">
              <a:rPr lang="en-GB" smtClean="0"/>
              <a:t>23/10/2022</a:t>
            </a:fld>
            <a:endParaRPr lang="en-US" dirty="0"/>
          </a:p>
        </p:txBody>
      </p:sp>
    </p:spTree>
  </p:cSld>
  <p:clrMapOvr>
    <a:masterClrMapping/>
  </p:clrMapOvr>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42" name="Rectangle 2">
            <a:extLst>
              <a:ext uri="{FF2B5EF4-FFF2-40B4-BE49-F238E27FC236}">
                <a16:creationId xmlns:a16="http://schemas.microsoft.com/office/drawing/2014/main" id="{ECCBC3E1-5B48-C9B3-8E8B-922AE1F32134}"/>
              </a:ext>
            </a:extLst>
          </p:cNvPr>
          <p:cNvSpPr>
            <a:spLocks noGrp="1" noChangeArrowheads="1"/>
          </p:cNvSpPr>
          <p:nvPr>
            <p:ph type="title"/>
          </p:nvPr>
        </p:nvSpPr>
        <p:spPr/>
        <p:txBody>
          <a:bodyPr/>
          <a:lstStyle/>
          <a:p>
            <a:r>
              <a:rPr lang="en-US" altLang="en-US"/>
              <a:t>What have we got?</a:t>
            </a:r>
          </a:p>
        </p:txBody>
      </p:sp>
      <p:sp>
        <p:nvSpPr>
          <p:cNvPr id="419843" name="Rectangle 3">
            <a:extLst>
              <a:ext uri="{FF2B5EF4-FFF2-40B4-BE49-F238E27FC236}">
                <a16:creationId xmlns:a16="http://schemas.microsoft.com/office/drawing/2014/main" id="{C0678EFB-4B35-54E4-0735-EBC06BFBDAFF}"/>
              </a:ext>
            </a:extLst>
          </p:cNvPr>
          <p:cNvSpPr>
            <a:spLocks noGrp="1" noChangeArrowheads="1"/>
          </p:cNvSpPr>
          <p:nvPr>
            <p:ph idx="1"/>
          </p:nvPr>
        </p:nvSpPr>
        <p:spPr/>
        <p:txBody>
          <a:bodyPr/>
          <a:lstStyle/>
          <a:p>
            <a:r>
              <a:rPr lang="en-US" altLang="en-US"/>
              <a:t>From category partition testing: </a:t>
            </a:r>
          </a:p>
          <a:p>
            <a:pPr lvl="1"/>
            <a:r>
              <a:rPr lang="en-US" altLang="en-US"/>
              <a:t>Division into a (manual) step of identifying categories and values, with constraints, and an (automated) step of generating combinations</a:t>
            </a:r>
          </a:p>
          <a:p>
            <a:r>
              <a:rPr lang="en-US" altLang="en-US"/>
              <a:t>From catalog based testing: </a:t>
            </a:r>
          </a:p>
          <a:p>
            <a:pPr lvl="1"/>
            <a:r>
              <a:rPr lang="en-US" altLang="en-US"/>
              <a:t>Improving the manual step by recording and using standard patterns for identifying significant values</a:t>
            </a:r>
          </a:p>
          <a:p>
            <a:r>
              <a:rPr lang="en-US" altLang="en-US"/>
              <a:t>From pairwise testing: </a:t>
            </a:r>
          </a:p>
          <a:p>
            <a:pPr lvl="1"/>
            <a:r>
              <a:rPr lang="en-US" altLang="en-US"/>
              <a:t>Systematic generation of smaller test suites</a:t>
            </a:r>
          </a:p>
          <a:p>
            <a:r>
              <a:rPr lang="en-US" altLang="en-US"/>
              <a:t>These ideas can be combined</a:t>
            </a:r>
          </a:p>
        </p:txBody>
      </p:sp>
      <p:sp>
        <p:nvSpPr>
          <p:cNvPr id="2" name="Footer Placeholder 3">
            <a:extLst>
              <a:ext uri="{FF2B5EF4-FFF2-40B4-BE49-F238E27FC236}">
                <a16:creationId xmlns:a16="http://schemas.microsoft.com/office/drawing/2014/main" id="{5CA20EC4-A69C-7EF4-3B9B-C2D10D3AD7F3}"/>
              </a:ext>
            </a:extLst>
          </p:cNvPr>
          <p:cNvSpPr>
            <a:spLocks noGrp="1"/>
          </p:cNvSpPr>
          <p:nvPr>
            <p:ph type="ftr" sz="quarter" idx="11"/>
          </p:nvPr>
        </p:nvSpPr>
        <p:spPr/>
        <p:txBody>
          <a:bodyPr/>
          <a:lstStyle/>
          <a:p>
            <a:r>
              <a:rPr lang="en-US" altLang="en-US"/>
              <a:t>Updated Stuart Anderson from (c) 2007 Mauro Pezzè &amp; Michal Young</a:t>
            </a:r>
          </a:p>
        </p:txBody>
      </p:sp>
      <p:sp>
        <p:nvSpPr>
          <p:cNvPr id="3" name="Slide Number Placeholder 4">
            <a:extLst>
              <a:ext uri="{FF2B5EF4-FFF2-40B4-BE49-F238E27FC236}">
                <a16:creationId xmlns:a16="http://schemas.microsoft.com/office/drawing/2014/main" id="{26F7D7F6-4038-409B-3CE8-E6E13CAD15AB}"/>
              </a:ext>
            </a:extLst>
          </p:cNvPr>
          <p:cNvSpPr>
            <a:spLocks noGrp="1"/>
          </p:cNvSpPr>
          <p:nvPr>
            <p:ph type="sldNum" sz="quarter" idx="12"/>
          </p:nvPr>
        </p:nvSpPr>
        <p:spPr/>
        <p:txBody>
          <a:bodyPr/>
          <a:lstStyle/>
          <a:p>
            <a:r>
              <a:rPr lang="en-US" altLang="en-US"/>
              <a:t> Ch 11, slide </a:t>
            </a:r>
            <a:fld id="{B8D7788D-0830-9F43-B0C0-0C04FDC4F5A7}" type="slidenum">
              <a:rPr lang="en-US" altLang="en-US"/>
              <a:pPr/>
              <a:t>54</a:t>
            </a:fld>
            <a:endParaRPr lang="en-US" altLang="en-US"/>
          </a:p>
        </p:txBody>
      </p:sp>
      <p:sp>
        <p:nvSpPr>
          <p:cNvPr id="4" name="Date Placeholder 3">
            <a:extLst>
              <a:ext uri="{FF2B5EF4-FFF2-40B4-BE49-F238E27FC236}">
                <a16:creationId xmlns:a16="http://schemas.microsoft.com/office/drawing/2014/main" id="{B59BDBAC-46FA-EFA7-B929-02A6975B5E4C}"/>
              </a:ext>
            </a:extLst>
          </p:cNvPr>
          <p:cNvSpPr>
            <a:spLocks noGrp="1"/>
          </p:cNvSpPr>
          <p:nvPr>
            <p:ph type="dt" sz="half" idx="10"/>
          </p:nvPr>
        </p:nvSpPr>
        <p:spPr/>
        <p:txBody>
          <a:bodyPr/>
          <a:lstStyle/>
          <a:p>
            <a:fld id="{04D7B59A-230D-AD48-ADA3-E6D4A5F19ACD}" type="datetime1">
              <a:rPr lang="en-GB" smtClean="0"/>
              <a:t>23/10/2022</a:t>
            </a:fld>
            <a:endParaRPr lang="en-US"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8" name="Rectangle 6">
            <a:extLst>
              <a:ext uri="{FF2B5EF4-FFF2-40B4-BE49-F238E27FC236}">
                <a16:creationId xmlns:a16="http://schemas.microsoft.com/office/drawing/2014/main" id="{27D0E8B1-BBD1-58F4-2629-3EDDD653FDD2}"/>
              </a:ext>
            </a:extLst>
          </p:cNvPr>
          <p:cNvSpPr>
            <a:spLocks noGrp="1" noChangeArrowheads="1"/>
          </p:cNvSpPr>
          <p:nvPr>
            <p:ph type="title"/>
          </p:nvPr>
        </p:nvSpPr>
        <p:spPr/>
        <p:txBody>
          <a:bodyPr/>
          <a:lstStyle/>
          <a:p>
            <a:r>
              <a:rPr lang="it-IT" altLang="en-US"/>
              <a:t>Summary</a:t>
            </a:r>
            <a:endParaRPr lang="en-US" altLang="en-US"/>
          </a:p>
        </p:txBody>
      </p:sp>
      <p:sp>
        <p:nvSpPr>
          <p:cNvPr id="13319" name="Rectangle 7">
            <a:extLst>
              <a:ext uri="{FF2B5EF4-FFF2-40B4-BE49-F238E27FC236}">
                <a16:creationId xmlns:a16="http://schemas.microsoft.com/office/drawing/2014/main" id="{8F050CA2-F252-01FE-603F-EC058EED6879}"/>
              </a:ext>
            </a:extLst>
          </p:cNvPr>
          <p:cNvSpPr>
            <a:spLocks noGrp="1" noChangeArrowheads="1"/>
          </p:cNvSpPr>
          <p:nvPr>
            <p:ph idx="1"/>
          </p:nvPr>
        </p:nvSpPr>
        <p:spPr/>
        <p:txBody>
          <a:bodyPr/>
          <a:lstStyle/>
          <a:p>
            <a:r>
              <a:rPr lang="en-US" altLang="en-US" sz="2000"/>
              <a:t>Requirements specifications typically begin in the form of natural language statements</a:t>
            </a:r>
          </a:p>
          <a:p>
            <a:pPr lvl="1"/>
            <a:r>
              <a:rPr lang="en-US" altLang="en-US" sz="1800"/>
              <a:t>but flexibility and expressiveness of natural language is an obstacle to automatic analysis</a:t>
            </a:r>
          </a:p>
          <a:p>
            <a:r>
              <a:rPr lang="en-US" altLang="en-US" sz="2000"/>
              <a:t>Combinatorial approaches to functional testing consist of </a:t>
            </a:r>
          </a:p>
          <a:p>
            <a:pPr lvl="1"/>
            <a:r>
              <a:rPr lang="en-US" altLang="en-US" sz="1800"/>
              <a:t>A manual step of structuring specifications into set of properties </a:t>
            </a:r>
          </a:p>
          <a:p>
            <a:pPr lvl="1"/>
            <a:r>
              <a:rPr lang="en-US" altLang="en-US" sz="1800"/>
              <a:t>An automatizable step of producing combinations of choices</a:t>
            </a:r>
          </a:p>
          <a:p>
            <a:r>
              <a:rPr lang="en-US" altLang="en-US" sz="2000" i="1"/>
              <a:t>Brute force </a:t>
            </a:r>
            <a:r>
              <a:rPr lang="en-US" altLang="en-US" sz="2000"/>
              <a:t>synthesis of test cases is tedious and error prone</a:t>
            </a:r>
          </a:p>
          <a:p>
            <a:r>
              <a:rPr lang="en-US" altLang="en-US" sz="2000"/>
              <a:t>Combinatorial approaches decompose </a:t>
            </a:r>
            <a:r>
              <a:rPr lang="en-US" altLang="en-US" sz="2000" i="1"/>
              <a:t>brute force’ </a:t>
            </a:r>
            <a:r>
              <a:rPr lang="en-US" altLang="en-US" sz="2000"/>
              <a:t>work into steps to attack the problem incrementally by separating analysis and synthesis activities that can be quantified and monitored, and partially supported by tools</a:t>
            </a:r>
            <a:endParaRPr lang="it-IT" altLang="en-US" sz="2000"/>
          </a:p>
        </p:txBody>
      </p:sp>
      <p:sp>
        <p:nvSpPr>
          <p:cNvPr id="2" name="Footer Placeholder 3">
            <a:extLst>
              <a:ext uri="{FF2B5EF4-FFF2-40B4-BE49-F238E27FC236}">
                <a16:creationId xmlns:a16="http://schemas.microsoft.com/office/drawing/2014/main" id="{0DBD5DD3-F4B9-74B8-4CB9-6EB55A9DFA2F}"/>
              </a:ext>
            </a:extLst>
          </p:cNvPr>
          <p:cNvSpPr>
            <a:spLocks noGrp="1"/>
          </p:cNvSpPr>
          <p:nvPr>
            <p:ph type="ftr" sz="quarter" idx="11"/>
          </p:nvPr>
        </p:nvSpPr>
        <p:spPr/>
        <p:txBody>
          <a:bodyPr/>
          <a:lstStyle/>
          <a:p>
            <a:r>
              <a:rPr lang="en-US" altLang="en-US"/>
              <a:t>Updated Stuart Anderson from (c) 2007 Mauro Pezzè &amp; Michal Young</a:t>
            </a:r>
          </a:p>
        </p:txBody>
      </p:sp>
      <p:sp>
        <p:nvSpPr>
          <p:cNvPr id="3" name="Slide Number Placeholder 4">
            <a:extLst>
              <a:ext uri="{FF2B5EF4-FFF2-40B4-BE49-F238E27FC236}">
                <a16:creationId xmlns:a16="http://schemas.microsoft.com/office/drawing/2014/main" id="{EEFA8AC8-F10C-2EC0-1CB2-C098E2C1D3AB}"/>
              </a:ext>
            </a:extLst>
          </p:cNvPr>
          <p:cNvSpPr>
            <a:spLocks noGrp="1"/>
          </p:cNvSpPr>
          <p:nvPr>
            <p:ph type="sldNum" sz="quarter" idx="12"/>
          </p:nvPr>
        </p:nvSpPr>
        <p:spPr/>
        <p:txBody>
          <a:bodyPr/>
          <a:lstStyle/>
          <a:p>
            <a:r>
              <a:rPr lang="en-US" altLang="en-US"/>
              <a:t> Ch 11, slide </a:t>
            </a:r>
            <a:fld id="{2667D439-88A1-4A4B-9188-F900C6AF9B84}" type="slidenum">
              <a:rPr lang="en-US" altLang="en-US"/>
              <a:pPr/>
              <a:t>55</a:t>
            </a:fld>
            <a:endParaRPr lang="en-US" altLang="en-US"/>
          </a:p>
        </p:txBody>
      </p:sp>
      <p:sp>
        <p:nvSpPr>
          <p:cNvPr id="4" name="Date Placeholder 3">
            <a:extLst>
              <a:ext uri="{FF2B5EF4-FFF2-40B4-BE49-F238E27FC236}">
                <a16:creationId xmlns:a16="http://schemas.microsoft.com/office/drawing/2014/main" id="{D5E442BE-1220-83D5-2BB2-BB495C6CEAAD}"/>
              </a:ext>
            </a:extLst>
          </p:cNvPr>
          <p:cNvSpPr>
            <a:spLocks noGrp="1"/>
          </p:cNvSpPr>
          <p:nvPr>
            <p:ph type="dt" sz="half" idx="10"/>
          </p:nvPr>
        </p:nvSpPr>
        <p:spPr/>
        <p:txBody>
          <a:bodyPr/>
          <a:lstStyle/>
          <a:p>
            <a:fld id="{945D2883-17F1-EC45-8C62-C40FF0E450FC}" type="datetime1">
              <a:rPr lang="en-GB" smtClean="0"/>
              <a:t>23/10/2022</a:t>
            </a:fld>
            <a:endParaRPr lang="en-US" dirty="0"/>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0994" name="Rectangle 2">
            <a:extLst>
              <a:ext uri="{FF2B5EF4-FFF2-40B4-BE49-F238E27FC236}">
                <a16:creationId xmlns:a16="http://schemas.microsoft.com/office/drawing/2014/main" id="{2797B7D9-ED99-CD34-D948-67DF002962F4}"/>
              </a:ext>
            </a:extLst>
          </p:cNvPr>
          <p:cNvSpPr>
            <a:spLocks noGrp="1" noChangeArrowheads="1"/>
          </p:cNvSpPr>
          <p:nvPr>
            <p:ph type="title"/>
          </p:nvPr>
        </p:nvSpPr>
        <p:spPr/>
        <p:txBody>
          <a:bodyPr/>
          <a:lstStyle/>
          <a:p>
            <a:r>
              <a:rPr lang="en-US" altLang="en-US"/>
              <a:t>An informal specification: </a:t>
            </a:r>
            <a:br>
              <a:rPr lang="en-US" altLang="en-US"/>
            </a:br>
            <a:r>
              <a:rPr lang="en-US" altLang="en-US" i="1"/>
              <a:t>check configuration</a:t>
            </a:r>
            <a:endParaRPr lang="en-US" altLang="en-US"/>
          </a:p>
        </p:txBody>
      </p:sp>
      <p:sp>
        <p:nvSpPr>
          <p:cNvPr id="340995" name="Rectangle 3">
            <a:extLst>
              <a:ext uri="{FF2B5EF4-FFF2-40B4-BE49-F238E27FC236}">
                <a16:creationId xmlns:a16="http://schemas.microsoft.com/office/drawing/2014/main" id="{390F0ECF-1BDB-5170-BD0A-2ACFEFBB2163}"/>
              </a:ext>
            </a:extLst>
          </p:cNvPr>
          <p:cNvSpPr>
            <a:spLocks noGrp="1" noChangeArrowheads="1"/>
          </p:cNvSpPr>
          <p:nvPr>
            <p:ph idx="1"/>
          </p:nvPr>
        </p:nvSpPr>
        <p:spPr/>
        <p:txBody>
          <a:bodyPr/>
          <a:lstStyle/>
          <a:p>
            <a:pPr>
              <a:buFontTx/>
              <a:buNone/>
            </a:pPr>
            <a:r>
              <a:rPr lang="en-US" altLang="en-US"/>
              <a:t>Check Configuration</a:t>
            </a:r>
          </a:p>
          <a:p>
            <a:r>
              <a:rPr lang="en-US" altLang="en-US"/>
              <a:t>Check the validity of a computer configuration  </a:t>
            </a:r>
          </a:p>
          <a:p>
            <a:r>
              <a:rPr lang="en-US" altLang="en-US"/>
              <a:t>The parameters of check-configuration are:</a:t>
            </a:r>
          </a:p>
          <a:p>
            <a:pPr lvl="1"/>
            <a:r>
              <a:rPr lang="en-US" altLang="en-US"/>
              <a:t>Model</a:t>
            </a:r>
          </a:p>
          <a:p>
            <a:pPr lvl="1"/>
            <a:r>
              <a:rPr lang="en-US" altLang="en-US"/>
              <a:t>Set of components </a:t>
            </a:r>
          </a:p>
        </p:txBody>
      </p:sp>
      <p:sp>
        <p:nvSpPr>
          <p:cNvPr id="2" name="Footer Placeholder 3">
            <a:extLst>
              <a:ext uri="{FF2B5EF4-FFF2-40B4-BE49-F238E27FC236}">
                <a16:creationId xmlns:a16="http://schemas.microsoft.com/office/drawing/2014/main" id="{BDD36E38-4922-8414-895A-61F170314B37}"/>
              </a:ext>
            </a:extLst>
          </p:cNvPr>
          <p:cNvSpPr>
            <a:spLocks noGrp="1"/>
          </p:cNvSpPr>
          <p:nvPr>
            <p:ph type="ftr" sz="quarter" idx="11"/>
          </p:nvPr>
        </p:nvSpPr>
        <p:spPr/>
        <p:txBody>
          <a:bodyPr/>
          <a:lstStyle/>
          <a:p>
            <a:r>
              <a:rPr lang="en-US" altLang="en-US"/>
              <a:t>Updated Stuart Anderson from (c) 2007 Mauro Pezzè &amp; Michal Young</a:t>
            </a:r>
          </a:p>
        </p:txBody>
      </p:sp>
      <p:sp>
        <p:nvSpPr>
          <p:cNvPr id="3" name="Slide Number Placeholder 4">
            <a:extLst>
              <a:ext uri="{FF2B5EF4-FFF2-40B4-BE49-F238E27FC236}">
                <a16:creationId xmlns:a16="http://schemas.microsoft.com/office/drawing/2014/main" id="{3ACAF4E6-0AE3-9FBF-BB4F-F447775603CA}"/>
              </a:ext>
            </a:extLst>
          </p:cNvPr>
          <p:cNvSpPr>
            <a:spLocks noGrp="1"/>
          </p:cNvSpPr>
          <p:nvPr>
            <p:ph type="sldNum" sz="quarter" idx="12"/>
          </p:nvPr>
        </p:nvSpPr>
        <p:spPr/>
        <p:txBody>
          <a:bodyPr/>
          <a:lstStyle/>
          <a:p>
            <a:r>
              <a:rPr lang="en-US" altLang="en-US"/>
              <a:t> Ch 11, slide </a:t>
            </a:r>
            <a:fld id="{B4C723D2-64C9-A54F-933E-93095CFC5ACC}" type="slidenum">
              <a:rPr lang="en-US" altLang="en-US"/>
              <a:pPr/>
              <a:t>6</a:t>
            </a:fld>
            <a:endParaRPr lang="en-US" altLang="en-US"/>
          </a:p>
        </p:txBody>
      </p:sp>
      <p:sp>
        <p:nvSpPr>
          <p:cNvPr id="4" name="Date Placeholder 3">
            <a:extLst>
              <a:ext uri="{FF2B5EF4-FFF2-40B4-BE49-F238E27FC236}">
                <a16:creationId xmlns:a16="http://schemas.microsoft.com/office/drawing/2014/main" id="{CD692B81-F767-BA7A-8DDA-BFEC536D82CE}"/>
              </a:ext>
            </a:extLst>
          </p:cNvPr>
          <p:cNvSpPr>
            <a:spLocks noGrp="1"/>
          </p:cNvSpPr>
          <p:nvPr>
            <p:ph type="dt" sz="half" idx="10"/>
          </p:nvPr>
        </p:nvSpPr>
        <p:spPr/>
        <p:txBody>
          <a:bodyPr/>
          <a:lstStyle/>
          <a:p>
            <a:fld id="{4D892A40-0A31-BB42-8832-0E1A19DF9176}" type="datetime1">
              <a:rPr lang="en-GB" smtClean="0"/>
              <a:t>23/10/2022</a:t>
            </a:fld>
            <a:endParaRPr lang="en-US" dirty="0"/>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3042" name="Rectangle 2">
            <a:extLst>
              <a:ext uri="{FF2B5EF4-FFF2-40B4-BE49-F238E27FC236}">
                <a16:creationId xmlns:a16="http://schemas.microsoft.com/office/drawing/2014/main" id="{92DBF7FA-7FF6-FE36-E9BB-BBD01560F2B6}"/>
              </a:ext>
            </a:extLst>
          </p:cNvPr>
          <p:cNvSpPr>
            <a:spLocks noGrp="1" noChangeArrowheads="1"/>
          </p:cNvSpPr>
          <p:nvPr>
            <p:ph type="title"/>
          </p:nvPr>
        </p:nvSpPr>
        <p:spPr/>
        <p:txBody>
          <a:bodyPr/>
          <a:lstStyle/>
          <a:p>
            <a:r>
              <a:rPr lang="en-US" altLang="en-US"/>
              <a:t>An informal specification:</a:t>
            </a:r>
            <a:br>
              <a:rPr lang="en-US" altLang="en-US"/>
            </a:br>
            <a:r>
              <a:rPr lang="en-US" altLang="en-US"/>
              <a:t>parameter </a:t>
            </a:r>
            <a:r>
              <a:rPr lang="en-US" altLang="en-US" i="1"/>
              <a:t>model</a:t>
            </a:r>
            <a:endParaRPr lang="en-US" altLang="en-US" sz="2000"/>
          </a:p>
        </p:txBody>
      </p:sp>
      <p:sp>
        <p:nvSpPr>
          <p:cNvPr id="343043" name="Rectangle 3">
            <a:extLst>
              <a:ext uri="{FF2B5EF4-FFF2-40B4-BE49-F238E27FC236}">
                <a16:creationId xmlns:a16="http://schemas.microsoft.com/office/drawing/2014/main" id="{86C1352F-083E-1AD6-92DB-194AA81B2332}"/>
              </a:ext>
            </a:extLst>
          </p:cNvPr>
          <p:cNvSpPr>
            <a:spLocks noGrp="1" noChangeArrowheads="1"/>
          </p:cNvSpPr>
          <p:nvPr>
            <p:ph idx="1"/>
          </p:nvPr>
        </p:nvSpPr>
        <p:spPr/>
        <p:txBody>
          <a:bodyPr/>
          <a:lstStyle/>
          <a:p>
            <a:pPr>
              <a:buFontTx/>
              <a:buNone/>
            </a:pPr>
            <a:r>
              <a:rPr lang="en-US" altLang="en-US"/>
              <a:t>Model</a:t>
            </a:r>
            <a:endParaRPr lang="en-US" altLang="en-US" sz="2400"/>
          </a:p>
          <a:p>
            <a:r>
              <a:rPr lang="en-US" altLang="en-US" sz="2000"/>
              <a:t>A model identifies a specific product and determines a set of constraints on available components. Models are characterized by logical slots for components, which may or may not be implemented by physical slots on a bus.  Slots may be required or optional. Required slots must be assigned with a suitable component to obtain a legal configuration, while optional slots may be left empty or filled depending on the customers' needs</a:t>
            </a:r>
          </a:p>
          <a:p>
            <a:pPr>
              <a:buFontTx/>
              <a:buNone/>
            </a:pPr>
            <a:r>
              <a:rPr lang="en-US" altLang="en-US" sz="2000" i="1"/>
              <a:t>Example:</a:t>
            </a:r>
          </a:p>
          <a:p>
            <a:pPr>
              <a:buFontTx/>
              <a:buNone/>
            </a:pPr>
            <a:r>
              <a:rPr lang="en-US" altLang="en-US" sz="2000" i="1"/>
              <a:t>	The required “slots” of the Chipmunk C20 laptop computer include a screen, a processor, a hard disk, memory, and an operating system.  (Of these, only the hard disk and memory are implemented using actual hardware slots on a bus.)  The optional slots include external storage devices such as a CD/DVD writer.</a:t>
            </a:r>
          </a:p>
        </p:txBody>
      </p:sp>
      <p:sp>
        <p:nvSpPr>
          <p:cNvPr id="2" name="Footer Placeholder 3">
            <a:extLst>
              <a:ext uri="{FF2B5EF4-FFF2-40B4-BE49-F238E27FC236}">
                <a16:creationId xmlns:a16="http://schemas.microsoft.com/office/drawing/2014/main" id="{F246D071-D252-AEFE-5E94-CE1D01A30DE3}"/>
              </a:ext>
            </a:extLst>
          </p:cNvPr>
          <p:cNvSpPr>
            <a:spLocks noGrp="1"/>
          </p:cNvSpPr>
          <p:nvPr>
            <p:ph type="ftr" sz="quarter" idx="11"/>
          </p:nvPr>
        </p:nvSpPr>
        <p:spPr/>
        <p:txBody>
          <a:bodyPr/>
          <a:lstStyle/>
          <a:p>
            <a:r>
              <a:rPr lang="en-US" altLang="en-US"/>
              <a:t>Updated Stuart Anderson from (c) 2007 Mauro Pezzè &amp; Michal Young</a:t>
            </a:r>
          </a:p>
        </p:txBody>
      </p:sp>
      <p:sp>
        <p:nvSpPr>
          <p:cNvPr id="3" name="Slide Number Placeholder 4">
            <a:extLst>
              <a:ext uri="{FF2B5EF4-FFF2-40B4-BE49-F238E27FC236}">
                <a16:creationId xmlns:a16="http://schemas.microsoft.com/office/drawing/2014/main" id="{45A043EC-6CA3-7D3D-FF1C-E2041F61A9FC}"/>
              </a:ext>
            </a:extLst>
          </p:cNvPr>
          <p:cNvSpPr>
            <a:spLocks noGrp="1"/>
          </p:cNvSpPr>
          <p:nvPr>
            <p:ph type="sldNum" sz="quarter" idx="12"/>
          </p:nvPr>
        </p:nvSpPr>
        <p:spPr/>
        <p:txBody>
          <a:bodyPr/>
          <a:lstStyle/>
          <a:p>
            <a:r>
              <a:rPr lang="en-US" altLang="en-US"/>
              <a:t> Ch 11, slide </a:t>
            </a:r>
            <a:fld id="{F1A8508F-1D04-904F-934C-8C54987A03CD}" type="slidenum">
              <a:rPr lang="en-US" altLang="en-US"/>
              <a:pPr/>
              <a:t>7</a:t>
            </a:fld>
            <a:endParaRPr lang="en-US" altLang="en-US"/>
          </a:p>
        </p:txBody>
      </p:sp>
      <p:sp>
        <p:nvSpPr>
          <p:cNvPr id="4" name="Date Placeholder 3">
            <a:extLst>
              <a:ext uri="{FF2B5EF4-FFF2-40B4-BE49-F238E27FC236}">
                <a16:creationId xmlns:a16="http://schemas.microsoft.com/office/drawing/2014/main" id="{EAC1EFBC-48B2-A2C2-D29C-831CD0DBFF8C}"/>
              </a:ext>
            </a:extLst>
          </p:cNvPr>
          <p:cNvSpPr>
            <a:spLocks noGrp="1"/>
          </p:cNvSpPr>
          <p:nvPr>
            <p:ph type="dt" sz="half" idx="10"/>
          </p:nvPr>
        </p:nvSpPr>
        <p:spPr/>
        <p:txBody>
          <a:bodyPr/>
          <a:lstStyle/>
          <a:p>
            <a:fld id="{92C604F8-7BDD-9E48-B84E-FF669B0C31E1}" type="datetime1">
              <a:rPr lang="en-GB" smtClean="0"/>
              <a:t>23/10/2022</a:t>
            </a:fld>
            <a:endParaRPr lang="en-US" dirty="0"/>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4066" name="Rectangle 2">
            <a:extLst>
              <a:ext uri="{FF2B5EF4-FFF2-40B4-BE49-F238E27FC236}">
                <a16:creationId xmlns:a16="http://schemas.microsoft.com/office/drawing/2014/main" id="{73B4EBEF-65E9-0085-B8D3-6E6486610D88}"/>
              </a:ext>
            </a:extLst>
          </p:cNvPr>
          <p:cNvSpPr>
            <a:spLocks noGrp="1" noChangeArrowheads="1"/>
          </p:cNvSpPr>
          <p:nvPr>
            <p:ph type="title"/>
          </p:nvPr>
        </p:nvSpPr>
        <p:spPr/>
        <p:txBody>
          <a:bodyPr/>
          <a:lstStyle/>
          <a:p>
            <a:r>
              <a:rPr lang="en-US" altLang="en-US"/>
              <a:t>An informal specification of</a:t>
            </a:r>
            <a:br>
              <a:rPr lang="en-US" altLang="en-US"/>
            </a:br>
            <a:r>
              <a:rPr lang="en-US" altLang="en-US"/>
              <a:t>parameter </a:t>
            </a:r>
            <a:r>
              <a:rPr lang="en-US" altLang="en-US" i="1"/>
              <a:t>set of components</a:t>
            </a:r>
            <a:endParaRPr lang="en-US" altLang="en-US" sz="2000"/>
          </a:p>
        </p:txBody>
      </p:sp>
      <p:sp>
        <p:nvSpPr>
          <p:cNvPr id="344067" name="Rectangle 3">
            <a:extLst>
              <a:ext uri="{FF2B5EF4-FFF2-40B4-BE49-F238E27FC236}">
                <a16:creationId xmlns:a16="http://schemas.microsoft.com/office/drawing/2014/main" id="{25BCD2F1-2E4A-B93D-2671-B2A71A1B8AAC}"/>
              </a:ext>
            </a:extLst>
          </p:cNvPr>
          <p:cNvSpPr>
            <a:spLocks noGrp="1" noChangeArrowheads="1"/>
          </p:cNvSpPr>
          <p:nvPr>
            <p:ph idx="1"/>
          </p:nvPr>
        </p:nvSpPr>
        <p:spPr/>
        <p:txBody>
          <a:bodyPr/>
          <a:lstStyle/>
          <a:p>
            <a:pPr>
              <a:buFontTx/>
              <a:buNone/>
            </a:pPr>
            <a:r>
              <a:rPr lang="en-US" altLang="en-US" sz="2400"/>
              <a:t>Set of Components</a:t>
            </a:r>
            <a:endParaRPr lang="en-US" altLang="en-US" sz="1800"/>
          </a:p>
          <a:p>
            <a:r>
              <a:rPr lang="en-US" altLang="en-US" sz="1800"/>
              <a:t>A set of </a:t>
            </a:r>
            <a:r>
              <a:rPr lang="en-US" altLang="en-US" sz="1800" i="1"/>
              <a:t>(slot, component)</a:t>
            </a:r>
            <a:r>
              <a:rPr lang="en-US" altLang="en-US" sz="1800"/>
              <a:t> pairs, corresponding to the required and optional slots of the model. A </a:t>
            </a:r>
            <a:r>
              <a:rPr lang="en-US" altLang="en-US" sz="1800" i="1"/>
              <a:t>component</a:t>
            </a:r>
            <a:r>
              <a:rPr lang="en-US" altLang="en-US" sz="1800"/>
              <a:t> is a choice that can be varied within a model, and which is not designed to be replaced by the end user.  Available components and a default for each slot is determined by the model.  The special value </a:t>
            </a:r>
            <a:r>
              <a:rPr lang="en-US" altLang="en-US" sz="1800" i="1"/>
              <a:t>empty</a:t>
            </a:r>
            <a:r>
              <a:rPr lang="en-US" altLang="en-US" sz="1800"/>
              <a:t> is allowed (and may be the default selection) for optional slots. In addition to being compatible or incompatible with a particular model and slot, individual components may be compatible or incompatible with each other.</a:t>
            </a:r>
          </a:p>
          <a:p>
            <a:pPr>
              <a:buFontTx/>
              <a:buNone/>
            </a:pPr>
            <a:r>
              <a:rPr lang="en-US" altLang="en-US" sz="1800" i="1"/>
              <a:t>Example: </a:t>
            </a:r>
          </a:p>
          <a:p>
            <a:pPr>
              <a:buFontTx/>
              <a:buNone/>
            </a:pPr>
            <a:r>
              <a:rPr lang="en-US" altLang="en-US" sz="1800" i="1"/>
              <a:t>	The default configuration of the Chipmunk C20 includes 20 gigabytes of hard disk; 30 and 40 gigabyte disks are also available.  (Since the hard disk is a required slot, empty is not an allowed choice.) The default operating system is RodentOS 3.2, personal edition, but RodentOS 3.2 mobile server edition may also be selected. The mobile server edition requires at least 30 gigabytes of hard disk.</a:t>
            </a:r>
          </a:p>
        </p:txBody>
      </p:sp>
      <p:sp>
        <p:nvSpPr>
          <p:cNvPr id="2" name="Footer Placeholder 3">
            <a:extLst>
              <a:ext uri="{FF2B5EF4-FFF2-40B4-BE49-F238E27FC236}">
                <a16:creationId xmlns:a16="http://schemas.microsoft.com/office/drawing/2014/main" id="{B8AF13A9-EA6F-F685-5F19-D215F3204412}"/>
              </a:ext>
            </a:extLst>
          </p:cNvPr>
          <p:cNvSpPr>
            <a:spLocks noGrp="1"/>
          </p:cNvSpPr>
          <p:nvPr>
            <p:ph type="ftr" sz="quarter" idx="11"/>
          </p:nvPr>
        </p:nvSpPr>
        <p:spPr/>
        <p:txBody>
          <a:bodyPr/>
          <a:lstStyle/>
          <a:p>
            <a:r>
              <a:rPr lang="en-US" altLang="en-US"/>
              <a:t>Updated Stuart Anderson from (c) 2007 Mauro Pezzè &amp; Michal Young</a:t>
            </a:r>
          </a:p>
        </p:txBody>
      </p:sp>
      <p:sp>
        <p:nvSpPr>
          <p:cNvPr id="3" name="Slide Number Placeholder 4">
            <a:extLst>
              <a:ext uri="{FF2B5EF4-FFF2-40B4-BE49-F238E27FC236}">
                <a16:creationId xmlns:a16="http://schemas.microsoft.com/office/drawing/2014/main" id="{D2BD39CF-7108-5490-571C-BBE14EB5B951}"/>
              </a:ext>
            </a:extLst>
          </p:cNvPr>
          <p:cNvSpPr>
            <a:spLocks noGrp="1"/>
          </p:cNvSpPr>
          <p:nvPr>
            <p:ph type="sldNum" sz="quarter" idx="12"/>
          </p:nvPr>
        </p:nvSpPr>
        <p:spPr/>
        <p:txBody>
          <a:bodyPr/>
          <a:lstStyle/>
          <a:p>
            <a:r>
              <a:rPr lang="en-US" altLang="en-US"/>
              <a:t> Ch 11, slide </a:t>
            </a:r>
            <a:fld id="{92342B10-39B5-A34B-BB38-065A5F6D6581}" type="slidenum">
              <a:rPr lang="en-US" altLang="en-US"/>
              <a:pPr/>
              <a:t>8</a:t>
            </a:fld>
            <a:endParaRPr lang="en-US" altLang="en-US"/>
          </a:p>
        </p:txBody>
      </p:sp>
      <p:sp>
        <p:nvSpPr>
          <p:cNvPr id="4" name="Date Placeholder 3">
            <a:extLst>
              <a:ext uri="{FF2B5EF4-FFF2-40B4-BE49-F238E27FC236}">
                <a16:creationId xmlns:a16="http://schemas.microsoft.com/office/drawing/2014/main" id="{4F1A8565-CFA7-15AF-5AEC-2A9B866A1BB3}"/>
              </a:ext>
            </a:extLst>
          </p:cNvPr>
          <p:cNvSpPr>
            <a:spLocks noGrp="1"/>
          </p:cNvSpPr>
          <p:nvPr>
            <p:ph type="dt" sz="half" idx="10"/>
          </p:nvPr>
        </p:nvSpPr>
        <p:spPr/>
        <p:txBody>
          <a:bodyPr/>
          <a:lstStyle/>
          <a:p>
            <a:fld id="{915EDA76-3D20-C145-B5FE-9D66A49DF7D2}" type="datetime1">
              <a:rPr lang="en-GB" smtClean="0"/>
              <a:t>23/10/2022</a:t>
            </a:fld>
            <a:endParaRPr lang="en-US" dirty="0"/>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4482" name="Rectangle 2">
            <a:extLst>
              <a:ext uri="{FF2B5EF4-FFF2-40B4-BE49-F238E27FC236}">
                <a16:creationId xmlns:a16="http://schemas.microsoft.com/office/drawing/2014/main" id="{0737E379-485E-85F6-EA54-F2DF64F5D455}"/>
              </a:ext>
            </a:extLst>
          </p:cNvPr>
          <p:cNvSpPr>
            <a:spLocks noGrp="1" noChangeArrowheads="1"/>
          </p:cNvSpPr>
          <p:nvPr>
            <p:ph type="title"/>
          </p:nvPr>
        </p:nvSpPr>
        <p:spPr/>
        <p:txBody>
          <a:bodyPr/>
          <a:lstStyle/>
          <a:p>
            <a:r>
              <a:rPr lang="en-US" altLang="en-US"/>
              <a:t>Step1: Identify independently testable units and categories</a:t>
            </a:r>
          </a:p>
        </p:txBody>
      </p:sp>
      <p:sp>
        <p:nvSpPr>
          <p:cNvPr id="404483" name="Rectangle 3">
            <a:extLst>
              <a:ext uri="{FF2B5EF4-FFF2-40B4-BE49-F238E27FC236}">
                <a16:creationId xmlns:a16="http://schemas.microsoft.com/office/drawing/2014/main" id="{D12F3EFE-9C8D-D833-4542-E84727DEEF94}"/>
              </a:ext>
            </a:extLst>
          </p:cNvPr>
          <p:cNvSpPr>
            <a:spLocks noGrp="1" noChangeArrowheads="1"/>
          </p:cNvSpPr>
          <p:nvPr>
            <p:ph idx="1"/>
          </p:nvPr>
        </p:nvSpPr>
        <p:spPr/>
        <p:txBody>
          <a:bodyPr/>
          <a:lstStyle/>
          <a:p>
            <a:r>
              <a:rPr lang="en-US" altLang="en-US"/>
              <a:t>Choosing categories</a:t>
            </a:r>
          </a:p>
          <a:p>
            <a:pPr lvl="1"/>
            <a:r>
              <a:rPr lang="en-US" altLang="en-US"/>
              <a:t>no hard-and-fast rules for choosing categories</a:t>
            </a:r>
          </a:p>
          <a:p>
            <a:pPr lvl="1"/>
            <a:r>
              <a:rPr lang="en-US" altLang="en-US"/>
              <a:t>not a trivial task!</a:t>
            </a:r>
          </a:p>
          <a:p>
            <a:r>
              <a:rPr lang="en-US" altLang="en-US"/>
              <a:t>Categories  reflect test designer's judgment </a:t>
            </a:r>
          </a:p>
          <a:p>
            <a:pPr lvl="1"/>
            <a:r>
              <a:rPr lang="en-US" altLang="en-US"/>
              <a:t>regarding which classes of values may be treated differently by an implementation</a:t>
            </a:r>
          </a:p>
          <a:p>
            <a:r>
              <a:rPr lang="en-US" altLang="en-US"/>
              <a:t>Choosing categories well requires experience and knowledge </a:t>
            </a:r>
          </a:p>
          <a:p>
            <a:pPr lvl="1"/>
            <a:r>
              <a:rPr lang="en-US" altLang="en-US"/>
              <a:t>of the application domain and product architecture. The test designer must look under the surface of the specification and identify hidden characteristics  </a:t>
            </a:r>
          </a:p>
        </p:txBody>
      </p:sp>
      <p:sp>
        <p:nvSpPr>
          <p:cNvPr id="2" name="Footer Placeholder 3">
            <a:extLst>
              <a:ext uri="{FF2B5EF4-FFF2-40B4-BE49-F238E27FC236}">
                <a16:creationId xmlns:a16="http://schemas.microsoft.com/office/drawing/2014/main" id="{979ED359-7EAD-051A-07EE-61AD6760C3F9}"/>
              </a:ext>
            </a:extLst>
          </p:cNvPr>
          <p:cNvSpPr>
            <a:spLocks noGrp="1"/>
          </p:cNvSpPr>
          <p:nvPr>
            <p:ph type="ftr" sz="quarter" idx="11"/>
          </p:nvPr>
        </p:nvSpPr>
        <p:spPr/>
        <p:txBody>
          <a:bodyPr/>
          <a:lstStyle/>
          <a:p>
            <a:r>
              <a:rPr lang="en-US" altLang="en-US"/>
              <a:t>Updated Stuart Anderson from (c) 2007 Mauro Pezzè &amp; Michal Young</a:t>
            </a:r>
          </a:p>
        </p:txBody>
      </p:sp>
      <p:sp>
        <p:nvSpPr>
          <p:cNvPr id="3" name="Slide Number Placeholder 4">
            <a:extLst>
              <a:ext uri="{FF2B5EF4-FFF2-40B4-BE49-F238E27FC236}">
                <a16:creationId xmlns:a16="http://schemas.microsoft.com/office/drawing/2014/main" id="{69E92C59-17CA-1DFC-5DC6-05EB7F7F26B9}"/>
              </a:ext>
            </a:extLst>
          </p:cNvPr>
          <p:cNvSpPr>
            <a:spLocks noGrp="1"/>
          </p:cNvSpPr>
          <p:nvPr>
            <p:ph type="sldNum" sz="quarter" idx="12"/>
          </p:nvPr>
        </p:nvSpPr>
        <p:spPr/>
        <p:txBody>
          <a:bodyPr/>
          <a:lstStyle/>
          <a:p>
            <a:r>
              <a:rPr lang="en-US" altLang="en-US"/>
              <a:t> Ch 11, slide </a:t>
            </a:r>
            <a:fld id="{84B38870-7725-D546-83B1-6A9C3BC03317}" type="slidenum">
              <a:rPr lang="en-US" altLang="en-US"/>
              <a:pPr/>
              <a:t>9</a:t>
            </a:fld>
            <a:endParaRPr lang="en-US" altLang="en-US"/>
          </a:p>
        </p:txBody>
      </p:sp>
      <p:sp>
        <p:nvSpPr>
          <p:cNvPr id="4" name="Date Placeholder 3">
            <a:extLst>
              <a:ext uri="{FF2B5EF4-FFF2-40B4-BE49-F238E27FC236}">
                <a16:creationId xmlns:a16="http://schemas.microsoft.com/office/drawing/2014/main" id="{8C84DDD5-4EBC-E668-9EED-9E446245D86E}"/>
              </a:ext>
            </a:extLst>
          </p:cNvPr>
          <p:cNvSpPr>
            <a:spLocks noGrp="1"/>
          </p:cNvSpPr>
          <p:nvPr>
            <p:ph type="dt" sz="half" idx="10"/>
          </p:nvPr>
        </p:nvSpPr>
        <p:spPr/>
        <p:txBody>
          <a:bodyPr/>
          <a:lstStyle/>
          <a:p>
            <a:fld id="{9552BC6A-244F-D449-8D9A-8FD1859A8D65}" type="datetime1">
              <a:rPr lang="en-GB" smtClean="0"/>
              <a:t>23/10/2022</a:t>
            </a:fld>
            <a:endParaRPr lang="en-US" dirty="0"/>
          </a:p>
        </p:txBody>
      </p:sp>
    </p:spTree>
  </p:cSld>
  <p:clrMapOvr>
    <a:masterClrMapping/>
  </p:clrMapOvr>
</p:sld>
</file>

<file path=ppt/theme/theme1.xml><?xml version="1.0" encoding="utf-8"?>
<a:theme xmlns:a="http://schemas.openxmlformats.org/drawingml/2006/main" name="STAbook">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20647</TotalTime>
  <Words>6539</Words>
  <Application>Microsoft Macintosh PowerPoint</Application>
  <PresentationFormat>Widescreen</PresentationFormat>
  <Paragraphs>863</Paragraphs>
  <Slides>55</Slides>
  <Notes>9</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55</vt:i4>
      </vt:variant>
    </vt:vector>
  </HeadingPairs>
  <TitlesOfParts>
    <vt:vector size="64" baseType="lpstr">
      <vt:lpstr>Arial</vt:lpstr>
      <vt:lpstr>Tahoma</vt:lpstr>
      <vt:lpstr>Verdana</vt:lpstr>
      <vt:lpstr>Trebuchet MS</vt:lpstr>
      <vt:lpstr>ヒラギノ角ゴ Pro W3</vt:lpstr>
      <vt:lpstr>Symbol</vt:lpstr>
      <vt:lpstr>Wingdings</vt:lpstr>
      <vt:lpstr>Times New Roman</vt:lpstr>
      <vt:lpstr>STAbook</vt:lpstr>
      <vt:lpstr>Combinatorial testing</vt:lpstr>
      <vt:lpstr>Learning objectives</vt:lpstr>
      <vt:lpstr>Combinatorial testing: Basic idea</vt:lpstr>
      <vt:lpstr>Key ideas in combinatorial approaches</vt:lpstr>
      <vt:lpstr>Category partition (manual steps)</vt:lpstr>
      <vt:lpstr>An informal specification:  check configuration</vt:lpstr>
      <vt:lpstr>An informal specification: parameter model</vt:lpstr>
      <vt:lpstr>An informal specification of parameter set of components</vt:lpstr>
      <vt:lpstr>Step1: Identify independently testable units and categories</vt:lpstr>
      <vt:lpstr>Step 1: Identify independently testable units</vt:lpstr>
      <vt:lpstr>Step 2: Identify relevant values</vt:lpstr>
      <vt:lpstr>Step 2: Identify relevant values: Model </vt:lpstr>
      <vt:lpstr>Step 2: Identify relevant values: Component</vt:lpstr>
      <vt:lpstr>Step 2: Identify relevant values: Database</vt:lpstr>
      <vt:lpstr>Step 3: Introduce constraints</vt:lpstr>
      <vt:lpstr>Step 3: error constraint </vt:lpstr>
      <vt:lpstr>Example - Step 3: error constraint </vt:lpstr>
      <vt:lpstr>Step 3: property constraints</vt:lpstr>
      <vt:lpstr>Example - Step 3: property constraints</vt:lpstr>
      <vt:lpstr>Step 3 (cont): single constraints</vt:lpstr>
      <vt:lpstr>Example - Step 3: single constraints</vt:lpstr>
      <vt:lpstr>Check configuration – Summary</vt:lpstr>
      <vt:lpstr>Next ...</vt:lpstr>
      <vt:lpstr>Pairwise combinatorial testing</vt:lpstr>
      <vt:lpstr>Example: Display Control</vt:lpstr>
      <vt:lpstr>Covering all Pairwise Combinations</vt:lpstr>
      <vt:lpstr>Pairwise combinations: 17 test cases</vt:lpstr>
      <vt:lpstr>Adding constraints</vt:lpstr>
      <vt:lpstr>Example: Monochrome only with hand-held</vt:lpstr>
      <vt:lpstr>Next ... </vt:lpstr>
      <vt:lpstr>Catalog based testing</vt:lpstr>
      <vt:lpstr>Catalog based testing process</vt:lpstr>
      <vt:lpstr>An informal specification: cgi_decode </vt:lpstr>
      <vt:lpstr>An informal specification: input/output</vt:lpstr>
      <vt:lpstr>Step 1: Identify simple elements</vt:lpstr>
      <vt:lpstr>Step 1: cgi_decode (pre and post)</vt:lpstr>
      <vt:lpstr>Step 1: cgi_decode (var, def, op.)</vt:lpstr>
      <vt:lpstr>Step 2: Derive initial set of test case specs</vt:lpstr>
      <vt:lpstr>Step 2: cgi_decode (tests from Pre)</vt:lpstr>
      <vt:lpstr>Step 2: cgi_decode (tests from Post)</vt:lpstr>
      <vt:lpstr>Step 2: cgi_decode (tests from Var)</vt:lpstr>
      <vt:lpstr>Step 3: Apply the catalog</vt:lpstr>
      <vt:lpstr>A simple catalog (part I)</vt:lpstr>
      <vt:lpstr>A simple catalog (part II)</vt:lpstr>
      <vt:lpstr>Example - Step 3: Catalog entry boolean</vt:lpstr>
      <vt:lpstr>Example - Step 3: entry enumeration</vt:lpstr>
      <vt:lpstr>Example - Step 3: entry enumeration</vt:lpstr>
      <vt:lpstr>Example - Step 3: entry range</vt:lpstr>
      <vt:lpstr>Example - Step 3: entries numeric and non-numeric constant</vt:lpstr>
      <vt:lpstr>Step 3: entry sequence</vt:lpstr>
      <vt:lpstr>Step 3: entry scan</vt:lpstr>
      <vt:lpstr>summary of generated test cases (i/ii)</vt:lpstr>
      <vt:lpstr>Summary of generated test cases (ii/ii)</vt:lpstr>
      <vt:lpstr>What have we got?</vt:lpstr>
      <vt:lpstr>Summary</vt:lpstr>
    </vt:vector>
  </TitlesOfParts>
  <Company>disco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Software Test and Analysis in a Nutshell</dc:title>
  <dc:creator>Mauro Pezzè</dc:creator>
  <cp:lastModifiedBy>Stuart Anderson</cp:lastModifiedBy>
  <cp:revision>159</cp:revision>
  <cp:lastPrinted>2007-12-11T20:25:08Z</cp:lastPrinted>
  <dcterms:created xsi:type="dcterms:W3CDTF">2003-05-28T13:34:15Z</dcterms:created>
  <dcterms:modified xsi:type="dcterms:W3CDTF">2022-11-03T08:55:16Z</dcterms:modified>
</cp:coreProperties>
</file>