
<file path=[Content_Types].xml><?xml version="1.0" encoding="utf-8"?>
<Types xmlns="http://schemas.openxmlformats.org/package/2006/content-types">
  <Default Extension="bin" ContentType="application/vnd.openxmlformats-officedocument.oleObject"/>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1" r:id="rId1"/>
  </p:sldMasterIdLst>
  <p:notesMasterIdLst>
    <p:notesMasterId r:id="rId40"/>
  </p:notesMasterIdLst>
  <p:sldIdLst>
    <p:sldId id="256" r:id="rId2"/>
    <p:sldId id="257" r:id="rId3"/>
    <p:sldId id="310" r:id="rId4"/>
    <p:sldId id="309" r:id="rId5"/>
    <p:sldId id="283" r:id="rId6"/>
    <p:sldId id="284" r:id="rId7"/>
    <p:sldId id="285" r:id="rId8"/>
    <p:sldId id="286" r:id="rId9"/>
    <p:sldId id="311" r:id="rId10"/>
    <p:sldId id="287" r:id="rId11"/>
    <p:sldId id="290" r:id="rId12"/>
    <p:sldId id="291" r:id="rId13"/>
    <p:sldId id="288" r:id="rId14"/>
    <p:sldId id="292" r:id="rId15"/>
    <p:sldId id="294" r:id="rId16"/>
    <p:sldId id="293" r:id="rId17"/>
    <p:sldId id="296" r:id="rId18"/>
    <p:sldId id="295" r:id="rId19"/>
    <p:sldId id="297" r:id="rId20"/>
    <p:sldId id="298" r:id="rId21"/>
    <p:sldId id="299" r:id="rId22"/>
    <p:sldId id="300" r:id="rId23"/>
    <p:sldId id="272" r:id="rId24"/>
    <p:sldId id="312" r:id="rId25"/>
    <p:sldId id="301" r:id="rId26"/>
    <p:sldId id="302" r:id="rId27"/>
    <p:sldId id="303" r:id="rId28"/>
    <p:sldId id="276" r:id="rId29"/>
    <p:sldId id="304" r:id="rId30"/>
    <p:sldId id="277" r:id="rId31"/>
    <p:sldId id="278" r:id="rId32"/>
    <p:sldId id="279" r:id="rId33"/>
    <p:sldId id="305" r:id="rId34"/>
    <p:sldId id="306" r:id="rId35"/>
    <p:sldId id="280" r:id="rId36"/>
    <p:sldId id="307" r:id="rId37"/>
    <p:sldId id="308" r:id="rId38"/>
    <p:sldId id="281" r:id="rId39"/>
  </p:sldIdLst>
  <p:sldSz cx="12192000" cy="6858000"/>
  <p:notesSz cx="6858000" cy="9144000"/>
  <p:defaultTextStyle>
    <a:defPPr>
      <a:defRPr lang="en-US"/>
    </a:defPPr>
    <a:lvl1pPr algn="l" rtl="0" fontAlgn="base">
      <a:spcBef>
        <a:spcPct val="0"/>
      </a:spcBef>
      <a:spcAft>
        <a:spcPct val="0"/>
      </a:spcAft>
      <a:defRPr kern="1200">
        <a:solidFill>
          <a:schemeClr val="tx1"/>
        </a:solidFill>
        <a:latin typeface="Verdana" panose="020B0604030504040204" pitchFamily="34" charset="0"/>
        <a:ea typeface="ＭＳ Ｐゴシック" panose="020B0600070205080204" pitchFamily="34" charset="-128"/>
        <a:cs typeface="+mn-cs"/>
      </a:defRPr>
    </a:lvl1pPr>
    <a:lvl2pPr marL="457200" algn="l" rtl="0" fontAlgn="base">
      <a:spcBef>
        <a:spcPct val="0"/>
      </a:spcBef>
      <a:spcAft>
        <a:spcPct val="0"/>
      </a:spcAft>
      <a:defRPr kern="1200">
        <a:solidFill>
          <a:schemeClr val="tx1"/>
        </a:solidFill>
        <a:latin typeface="Verdana" panose="020B0604030504040204" pitchFamily="34" charset="0"/>
        <a:ea typeface="ＭＳ Ｐゴシック" panose="020B0600070205080204" pitchFamily="34" charset="-128"/>
        <a:cs typeface="+mn-cs"/>
      </a:defRPr>
    </a:lvl2pPr>
    <a:lvl3pPr marL="914400" algn="l" rtl="0" fontAlgn="base">
      <a:spcBef>
        <a:spcPct val="0"/>
      </a:spcBef>
      <a:spcAft>
        <a:spcPct val="0"/>
      </a:spcAft>
      <a:defRPr kern="1200">
        <a:solidFill>
          <a:schemeClr val="tx1"/>
        </a:solidFill>
        <a:latin typeface="Verdana" panose="020B0604030504040204" pitchFamily="34" charset="0"/>
        <a:ea typeface="ＭＳ Ｐゴシック" panose="020B0600070205080204" pitchFamily="34" charset="-128"/>
        <a:cs typeface="+mn-cs"/>
      </a:defRPr>
    </a:lvl3pPr>
    <a:lvl4pPr marL="1371600" algn="l" rtl="0" fontAlgn="base">
      <a:spcBef>
        <a:spcPct val="0"/>
      </a:spcBef>
      <a:spcAft>
        <a:spcPct val="0"/>
      </a:spcAft>
      <a:defRPr kern="1200">
        <a:solidFill>
          <a:schemeClr val="tx1"/>
        </a:solidFill>
        <a:latin typeface="Verdana" panose="020B0604030504040204" pitchFamily="34" charset="0"/>
        <a:ea typeface="ＭＳ Ｐゴシック" panose="020B0600070205080204" pitchFamily="34" charset="-128"/>
        <a:cs typeface="+mn-cs"/>
      </a:defRPr>
    </a:lvl4pPr>
    <a:lvl5pPr marL="1828800" algn="l" rtl="0" fontAlgn="base">
      <a:spcBef>
        <a:spcPct val="0"/>
      </a:spcBef>
      <a:spcAft>
        <a:spcPct val="0"/>
      </a:spcAft>
      <a:defRPr kern="1200">
        <a:solidFill>
          <a:schemeClr val="tx1"/>
        </a:solidFill>
        <a:latin typeface="Verdana" panose="020B060403050404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Verdana" panose="020B060403050404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Verdana" panose="020B060403050404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Verdana" panose="020B060403050404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Verdana" panose="020B060403050404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p:restoredTop sz="94694"/>
  </p:normalViewPr>
  <p:slideViewPr>
    <p:cSldViewPr snapToGrid="0">
      <p:cViewPr varScale="1">
        <p:scale>
          <a:sx n="121" d="100"/>
          <a:sy n="121" d="100"/>
        </p:scale>
        <p:origin x="744" y="176"/>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a:extLst>
              <a:ext uri="{FF2B5EF4-FFF2-40B4-BE49-F238E27FC236}">
                <a16:creationId xmlns:a16="http://schemas.microsoft.com/office/drawing/2014/main" id="{CCBDEAD3-E358-6E8C-FF28-37F1A5325C1F}"/>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defRPr sz="1200" smtClean="0">
                <a:latin typeface="Arial" charset="0"/>
                <a:ea typeface="ＭＳ Ｐゴシック" charset="0"/>
              </a:defRPr>
            </a:lvl1pPr>
          </a:lstStyle>
          <a:p>
            <a:pPr>
              <a:defRPr/>
            </a:pPr>
            <a:endParaRPr lang="it-IT"/>
          </a:p>
        </p:txBody>
      </p:sp>
      <p:sp>
        <p:nvSpPr>
          <p:cNvPr id="38915" name="Rectangle 3">
            <a:extLst>
              <a:ext uri="{FF2B5EF4-FFF2-40B4-BE49-F238E27FC236}">
                <a16:creationId xmlns:a16="http://schemas.microsoft.com/office/drawing/2014/main" id="{33AA6C0D-2C8C-935E-9591-7918F5B62AE2}"/>
              </a:ext>
            </a:extLst>
          </p:cNvPr>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r">
              <a:defRPr sz="1200" smtClean="0">
                <a:latin typeface="Arial" charset="0"/>
                <a:ea typeface="ＭＳ Ｐゴシック" charset="0"/>
              </a:defRPr>
            </a:lvl1pPr>
          </a:lstStyle>
          <a:p>
            <a:pPr>
              <a:defRPr/>
            </a:pPr>
            <a:endParaRPr lang="it-IT"/>
          </a:p>
        </p:txBody>
      </p:sp>
      <p:sp>
        <p:nvSpPr>
          <p:cNvPr id="38916" name="Rectangle 4">
            <a:extLst>
              <a:ext uri="{FF2B5EF4-FFF2-40B4-BE49-F238E27FC236}">
                <a16:creationId xmlns:a16="http://schemas.microsoft.com/office/drawing/2014/main" id="{1D435AA6-6917-E14B-60C2-978D85CF406C}"/>
              </a:ext>
            </a:extLst>
          </p:cNvPr>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 uri="{53640926-AAD7-44d8-BBD7-CCE9431645EC}">
              <a14:shadowObscured xmlns:a14="http://schemas.microsoft.com/office/drawing/2010/main" xmlns="" val="1"/>
            </a:ext>
          </a:extLst>
        </p:spPr>
      </p:sp>
      <p:sp>
        <p:nvSpPr>
          <p:cNvPr id="38917" name="Rectangle 5">
            <a:extLst>
              <a:ext uri="{FF2B5EF4-FFF2-40B4-BE49-F238E27FC236}">
                <a16:creationId xmlns:a16="http://schemas.microsoft.com/office/drawing/2014/main" id="{4A273974-4C05-5EFF-E9C0-ADC41515B879}"/>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it-IT" noProof="0"/>
              <a:t>Fare clic per modificare gli stili del testo dello schema</a:t>
            </a:r>
          </a:p>
          <a:p>
            <a:pPr lvl="1"/>
            <a:r>
              <a:rPr lang="it-IT" noProof="0"/>
              <a:t>Secondo livello</a:t>
            </a:r>
          </a:p>
          <a:p>
            <a:pPr lvl="2"/>
            <a:r>
              <a:rPr lang="it-IT" noProof="0"/>
              <a:t>Terzo livello</a:t>
            </a:r>
          </a:p>
          <a:p>
            <a:pPr lvl="3"/>
            <a:r>
              <a:rPr lang="it-IT" noProof="0"/>
              <a:t>Quarto livello</a:t>
            </a:r>
          </a:p>
          <a:p>
            <a:pPr lvl="4"/>
            <a:r>
              <a:rPr lang="it-IT" noProof="0"/>
              <a:t>Quinto livello</a:t>
            </a:r>
          </a:p>
        </p:txBody>
      </p:sp>
      <p:sp>
        <p:nvSpPr>
          <p:cNvPr id="38918" name="Rectangle 6">
            <a:extLst>
              <a:ext uri="{FF2B5EF4-FFF2-40B4-BE49-F238E27FC236}">
                <a16:creationId xmlns:a16="http://schemas.microsoft.com/office/drawing/2014/main" id="{9DBD25F0-CCC7-AD76-96C6-959228FA2A60}"/>
              </a:ext>
            </a:extLst>
          </p:cNvPr>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b" anchorCtr="0" compatLnSpc="1">
            <a:prstTxWarp prst="textNoShape">
              <a:avLst/>
            </a:prstTxWarp>
          </a:bodyPr>
          <a:lstStyle>
            <a:lvl1pPr>
              <a:defRPr sz="1200" smtClean="0">
                <a:latin typeface="Arial" charset="0"/>
                <a:ea typeface="ＭＳ Ｐゴシック" charset="0"/>
              </a:defRPr>
            </a:lvl1pPr>
          </a:lstStyle>
          <a:p>
            <a:pPr>
              <a:defRPr/>
            </a:pPr>
            <a:endParaRPr lang="it-IT"/>
          </a:p>
        </p:txBody>
      </p:sp>
      <p:sp>
        <p:nvSpPr>
          <p:cNvPr id="38919" name="Rectangle 7">
            <a:extLst>
              <a:ext uri="{FF2B5EF4-FFF2-40B4-BE49-F238E27FC236}">
                <a16:creationId xmlns:a16="http://schemas.microsoft.com/office/drawing/2014/main" id="{5186C765-EFDE-386F-D2EE-CD38E3E6D337}"/>
              </a:ext>
            </a:extLst>
          </p:cNvPr>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b" anchorCtr="0" compatLnSpc="1">
            <a:prstTxWarp prst="textNoShape">
              <a:avLst/>
            </a:prstTxWarp>
          </a:bodyPr>
          <a:lstStyle>
            <a:lvl1pPr algn="r">
              <a:defRPr sz="1200">
                <a:latin typeface="Arial" panose="020B0604020202020204" pitchFamily="34" charset="0"/>
              </a:defRPr>
            </a:lvl1pPr>
          </a:lstStyle>
          <a:p>
            <a:fld id="{051F2CFC-4411-1747-9542-1CA45EC1EB30}" type="slidenum">
              <a:rPr lang="it-IT" altLang="en-US"/>
              <a:pPr/>
              <a:t>‹#›</a:t>
            </a:fld>
            <a:endParaRPr lang="it-IT"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0"/>
      </a:spcBef>
      <a:spcAft>
        <a:spcPct val="0"/>
      </a:spcAft>
      <a:defRPr sz="1200" kern="1200">
        <a:solidFill>
          <a:schemeClr val="tx1"/>
        </a:solidFill>
        <a:latin typeface="Arial" charset="0"/>
        <a:ea typeface="ＭＳ Ｐゴシック" charset="0"/>
        <a:cs typeface="+mn-cs"/>
      </a:defRPr>
    </a:lvl1pPr>
    <a:lvl2pPr marL="457200" algn="l" rtl="0" eaLnBrk="0" fontAlgn="base" hangingPunct="0">
      <a:spcBef>
        <a:spcPct val="0"/>
      </a:spcBef>
      <a:spcAft>
        <a:spcPct val="0"/>
      </a:spcAft>
      <a:defRPr sz="1200" kern="1200">
        <a:solidFill>
          <a:schemeClr val="tx1"/>
        </a:solidFill>
        <a:latin typeface="Arial" charset="0"/>
        <a:ea typeface="ＭＳ Ｐゴシック" charset="0"/>
        <a:cs typeface="+mn-cs"/>
      </a:defRPr>
    </a:lvl2pPr>
    <a:lvl3pPr marL="914400" algn="l" rtl="0" eaLnBrk="0" fontAlgn="base" hangingPunct="0">
      <a:spcBef>
        <a:spcPct val="0"/>
      </a:spcBef>
      <a:spcAft>
        <a:spcPct val="0"/>
      </a:spcAft>
      <a:defRPr sz="1200" kern="1200">
        <a:solidFill>
          <a:schemeClr val="tx1"/>
        </a:solidFill>
        <a:latin typeface="Arial" charset="0"/>
        <a:ea typeface="ＭＳ Ｐゴシック" charset="0"/>
        <a:cs typeface="+mn-cs"/>
      </a:defRPr>
    </a:lvl3pPr>
    <a:lvl4pPr marL="1371600" algn="l" rtl="0" eaLnBrk="0" fontAlgn="base" hangingPunct="0">
      <a:spcBef>
        <a:spcPct val="0"/>
      </a:spcBef>
      <a:spcAft>
        <a:spcPct val="0"/>
      </a:spcAft>
      <a:defRPr sz="1200" kern="1200">
        <a:solidFill>
          <a:schemeClr val="tx1"/>
        </a:solidFill>
        <a:latin typeface="Arial" charset="0"/>
        <a:ea typeface="ＭＳ Ｐゴシック" charset="0"/>
        <a:cs typeface="+mn-cs"/>
      </a:defRPr>
    </a:lvl4pPr>
    <a:lvl5pPr marL="1828800" algn="l" rtl="0" eaLnBrk="0" fontAlgn="base" hangingPunct="0">
      <a:spcBef>
        <a:spcPct val="0"/>
      </a:spcBef>
      <a:spcAft>
        <a:spcPct val="0"/>
      </a:spcAft>
      <a:defRPr sz="1200" kern="1200">
        <a:solidFill>
          <a:schemeClr val="tx1"/>
        </a:solidFill>
        <a:latin typeface="Arial"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8D64326F-5FE0-F246-29B0-B1E1062933A6}"/>
              </a:ext>
            </a:extLst>
          </p:cNvPr>
          <p:cNvSpPr>
            <a:spLocks noGrp="1" noChangeArrowheads="1"/>
          </p:cNvSpPr>
          <p:nvPr>
            <p:ph type="sldNum" sz="quarter" idx="5"/>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fld id="{A2603995-D2D2-844C-B398-D7DC831F6122}" type="slidenum">
              <a:rPr lang="it-IT" altLang="en-US" sz="1200">
                <a:latin typeface="Arial" panose="020B0604020202020204" pitchFamily="34" charset="0"/>
              </a:rPr>
              <a:pPr eaLnBrk="1" hangingPunct="1"/>
              <a:t>3</a:t>
            </a:fld>
            <a:endParaRPr lang="it-IT" altLang="en-US" sz="1200">
              <a:latin typeface="Arial" panose="020B0604020202020204" pitchFamily="34" charset="0"/>
            </a:endParaRPr>
          </a:p>
        </p:txBody>
      </p:sp>
      <p:sp>
        <p:nvSpPr>
          <p:cNvPr id="104450" name="Rectangle 2">
            <a:extLst>
              <a:ext uri="{FF2B5EF4-FFF2-40B4-BE49-F238E27FC236}">
                <a16:creationId xmlns:a16="http://schemas.microsoft.com/office/drawing/2014/main" id="{23F6852C-A5BF-E890-F789-61E0B9FC9E7F}"/>
              </a:ext>
            </a:extLst>
          </p:cNvPr>
          <p:cNvSpPr>
            <a:spLocks noGrp="1" noRot="1" noChangeAspect="1" noChangeArrowheads="1" noTextEdit="1"/>
          </p:cNvSpPr>
          <p:nvPr>
            <p:ph type="sldImg"/>
          </p:nvPr>
        </p:nvSpPr>
        <p:spPr>
          <a:xfrm>
            <a:off x="381000" y="685800"/>
            <a:ext cx="6096000" cy="3429000"/>
          </a:xfrm>
          <a:ln/>
          <a:extLst>
            <a:ext uri="{FAA26D3D-D897-4be2-8F04-BA451C77F1D7}">
              <ma14:placeholderFlag xmlns:ma14="http://schemas.microsoft.com/office/mac/drawingml/2011/main" xmlns="" val="1"/>
            </a:ext>
          </a:extLst>
        </p:spPr>
      </p:sp>
      <p:sp>
        <p:nvSpPr>
          <p:cNvPr id="104451" name="Rectangle 3">
            <a:extLst>
              <a:ext uri="{FF2B5EF4-FFF2-40B4-BE49-F238E27FC236}">
                <a16:creationId xmlns:a16="http://schemas.microsoft.com/office/drawing/2014/main" id="{D9C27274-CEB6-BDE0-6858-963AEAF1618C}"/>
              </a:ext>
            </a:extLst>
          </p:cNvPr>
          <p:cNvSpPr>
            <a:spLocks noGrp="1" noChangeArrowheads="1"/>
          </p:cNvSpPr>
          <p:nvPr>
            <p:ph type="body" idx="1"/>
          </p:nvPr>
        </p:nvSpPr>
        <p:spPr/>
        <p:txBody>
          <a:bodyPr/>
          <a:lstStyle/>
          <a:p>
            <a:pPr eaLnBrk="1" hangingPunct="1"/>
            <a:r>
              <a:rPr lang="en-US" altLang="en-US">
                <a:latin typeface="Arial" panose="020B0604020202020204" pitchFamily="34" charset="0"/>
                <a:ea typeface="ＭＳ Ｐゴシック" panose="020B0600070205080204" pitchFamily="34" charset="-128"/>
              </a:rPr>
              <a:t>What do we mean by </a:t>
            </a:r>
            <a:r>
              <a:rPr lang="ja-JP" altLang="en-US">
                <a:latin typeface="Arial" panose="020B0604020202020204" pitchFamily="34" charset="0"/>
                <a:ea typeface="ＭＳ Ｐゴシック" panose="020B0600070205080204" pitchFamily="34" charset="-128"/>
              </a:rPr>
              <a:t>“</a:t>
            </a:r>
            <a:r>
              <a:rPr lang="en-US" altLang="ja-JP">
                <a:latin typeface="Arial" panose="020B0604020202020204" pitchFamily="34" charset="0"/>
                <a:ea typeface="ＭＳ Ｐゴシック" panose="020B0600070205080204" pitchFamily="34" charset="-128"/>
              </a:rPr>
              <a:t>structural</a:t>
            </a:r>
            <a:r>
              <a:rPr lang="ja-JP" altLang="en-US">
                <a:latin typeface="Arial" panose="020B0604020202020204" pitchFamily="34" charset="0"/>
                <a:ea typeface="ＭＳ Ｐゴシック" panose="020B0600070205080204" pitchFamily="34" charset="-128"/>
              </a:rPr>
              <a:t>”</a:t>
            </a:r>
            <a:r>
              <a:rPr lang="en-US" altLang="ja-JP">
                <a:latin typeface="Arial" panose="020B0604020202020204" pitchFamily="34" charset="0"/>
                <a:ea typeface="ＭＳ Ｐゴシック" panose="020B0600070205080204" pitchFamily="34" charset="-128"/>
              </a:rPr>
              <a:t> testing?</a:t>
            </a:r>
          </a:p>
          <a:p>
            <a:pPr eaLnBrk="1" hangingPunct="1"/>
            <a:endParaRPr lang="en-US" altLang="en-US">
              <a:latin typeface="Arial" panose="020B0604020202020204" pitchFamily="34" charset="0"/>
              <a:ea typeface="ＭＳ Ｐゴシック" panose="020B0600070205080204" pitchFamily="34" charset="-128"/>
            </a:endParaRPr>
          </a:p>
          <a:p>
            <a:pPr eaLnBrk="1" hangingPunct="1"/>
            <a:r>
              <a:rPr lang="en-US" altLang="en-US">
                <a:latin typeface="Arial" panose="020B0604020202020204" pitchFamily="34" charset="0"/>
                <a:ea typeface="ＭＳ Ｐゴシック" panose="020B0600070205080204" pitchFamily="34" charset="-128"/>
              </a:rPr>
              <a:t>Note that this is only a distinction in how we judge thoroughness. </a:t>
            </a:r>
          </a:p>
          <a:p>
            <a:pPr eaLnBrk="1" hangingPunct="1"/>
            <a:r>
              <a:rPr lang="en-US" altLang="en-US">
                <a:latin typeface="Arial" panose="020B0604020202020204" pitchFamily="34" charset="0"/>
                <a:ea typeface="ＭＳ Ｐゴシック" panose="020B0600070205080204" pitchFamily="34" charset="-128"/>
              </a:rPr>
              <a:t>Structural testing, just like functional (spec-based) testing, still </a:t>
            </a:r>
          </a:p>
          <a:p>
            <a:pPr eaLnBrk="1" hangingPunct="1"/>
            <a:r>
              <a:rPr lang="en-US" altLang="en-US">
                <a:latin typeface="Arial" panose="020B0604020202020204" pitchFamily="34" charset="0"/>
                <a:ea typeface="ＭＳ Ｐゴシック" panose="020B0600070205080204" pitchFamily="34" charset="-128"/>
              </a:rPr>
              <a:t>requires program specifications of some kind to judge whether </a:t>
            </a:r>
          </a:p>
          <a:p>
            <a:pPr eaLnBrk="1" hangingPunct="1"/>
            <a:r>
              <a:rPr lang="en-US" altLang="en-US">
                <a:latin typeface="Arial" panose="020B0604020202020204" pitchFamily="34" charset="0"/>
                <a:ea typeface="ＭＳ Ｐゴシック" panose="020B0600070205080204" pitchFamily="34" charset="-128"/>
              </a:rPr>
              <a:t>a test execution was correct. </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905BE60F-4941-02EC-9637-27F04F54D2B0}"/>
              </a:ext>
            </a:extLst>
          </p:cNvPr>
          <p:cNvSpPr>
            <a:spLocks noGrp="1" noChangeArrowheads="1"/>
          </p:cNvSpPr>
          <p:nvPr>
            <p:ph type="sldNum" sz="quarter" idx="5"/>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fld id="{638161B2-DB7C-3049-8529-509E510916E6}" type="slidenum">
              <a:rPr lang="it-IT" altLang="en-US" sz="1200">
                <a:latin typeface="Arial" panose="020B0604020202020204" pitchFamily="34" charset="0"/>
              </a:rPr>
              <a:pPr eaLnBrk="1" hangingPunct="1"/>
              <a:t>15</a:t>
            </a:fld>
            <a:endParaRPr lang="it-IT" altLang="en-US" sz="1200">
              <a:latin typeface="Arial" panose="020B0604020202020204" pitchFamily="34" charset="0"/>
            </a:endParaRPr>
          </a:p>
        </p:txBody>
      </p:sp>
      <p:sp>
        <p:nvSpPr>
          <p:cNvPr id="109570" name="Rectangle 2">
            <a:extLst>
              <a:ext uri="{FF2B5EF4-FFF2-40B4-BE49-F238E27FC236}">
                <a16:creationId xmlns:a16="http://schemas.microsoft.com/office/drawing/2014/main" id="{B84514A5-7ECC-B98E-D5C2-9A03E00D9198}"/>
              </a:ext>
            </a:extLst>
          </p:cNvPr>
          <p:cNvSpPr>
            <a:spLocks noGrp="1" noRot="1" noChangeAspect="1" noChangeArrowheads="1" noTextEdit="1"/>
          </p:cNvSpPr>
          <p:nvPr>
            <p:ph type="sldImg"/>
          </p:nvPr>
        </p:nvSpPr>
        <p:spPr>
          <a:xfrm>
            <a:off x="381000" y="685800"/>
            <a:ext cx="6096000" cy="3429000"/>
          </a:xfrm>
          <a:ln/>
          <a:extLst>
            <a:ext uri="{FAA26D3D-D897-4be2-8F04-BA451C77F1D7}">
              <ma14:placeholderFlag xmlns:ma14="http://schemas.microsoft.com/office/mac/drawingml/2011/main" xmlns="" val="1"/>
            </a:ext>
          </a:extLst>
        </p:spPr>
      </p:sp>
      <p:sp>
        <p:nvSpPr>
          <p:cNvPr id="109571" name="Rectangle 3">
            <a:extLst>
              <a:ext uri="{FF2B5EF4-FFF2-40B4-BE49-F238E27FC236}">
                <a16:creationId xmlns:a16="http://schemas.microsoft.com/office/drawing/2014/main" id="{A9B998FC-4E76-6F55-9D73-414256DF5DB6}"/>
              </a:ext>
            </a:extLst>
          </p:cNvPr>
          <p:cNvSpPr>
            <a:spLocks noGrp="1" noChangeArrowheads="1"/>
          </p:cNvSpPr>
          <p:nvPr>
            <p:ph type="body" idx="1"/>
          </p:nvPr>
        </p:nvSpPr>
        <p:spPr/>
        <p:txBody>
          <a:bodyPr/>
          <a:lstStyle/>
          <a:p>
            <a:pPr eaLnBrk="1" hangingPunct="1"/>
            <a:r>
              <a:rPr lang="en-US" altLang="en-US">
                <a:latin typeface="Arial" panose="020B0604020202020204" pitchFamily="34" charset="0"/>
                <a:ea typeface="ＭＳ Ｐゴシック" panose="020B0600070205080204" pitchFamily="34" charset="-128"/>
              </a:rPr>
              <a:t>Recall we</a:t>
            </a:r>
            <a:r>
              <a:rPr lang="ja-JP" altLang="en-US">
                <a:latin typeface="Arial" panose="020B0604020202020204" pitchFamily="34" charset="0"/>
                <a:ea typeface="ＭＳ Ｐゴシック" panose="020B0600070205080204" pitchFamily="34" charset="-128"/>
              </a:rPr>
              <a:t>’</a:t>
            </a:r>
            <a:r>
              <a:rPr lang="en-US" altLang="ja-JP">
                <a:latin typeface="Arial" panose="020B0604020202020204" pitchFamily="34" charset="0"/>
                <a:ea typeface="ＭＳ Ｐゴシック" panose="020B0600070205080204" pitchFamily="34" charset="-128"/>
              </a:rPr>
              <a:t>re trying to exercise each of the significant cases in the code.  A single </a:t>
            </a:r>
          </a:p>
          <a:p>
            <a:pPr eaLnBrk="1" hangingPunct="1"/>
            <a:r>
              <a:rPr lang="en-US" altLang="en-US">
                <a:latin typeface="Arial" panose="020B0604020202020204" pitchFamily="34" charset="0"/>
                <a:ea typeface="ＭＳ Ｐゴシック" panose="020B0600070205080204" pitchFamily="34" charset="-128"/>
              </a:rPr>
              <a:t>branch statement (</a:t>
            </a:r>
            <a:r>
              <a:rPr lang="ja-JP" altLang="en-US">
                <a:latin typeface="Arial" panose="020B0604020202020204" pitchFamily="34" charset="0"/>
                <a:ea typeface="ＭＳ Ｐゴシック" panose="020B0600070205080204" pitchFamily="34" charset="-128"/>
              </a:rPr>
              <a:t>“</a:t>
            </a:r>
            <a:r>
              <a:rPr lang="en-US" altLang="ja-JP">
                <a:latin typeface="Arial" panose="020B0604020202020204" pitchFamily="34" charset="0"/>
                <a:ea typeface="ＭＳ Ｐゴシック" panose="020B0600070205080204" pitchFamily="34" charset="-128"/>
              </a:rPr>
              <a:t>if</a:t>
            </a:r>
            <a:r>
              <a:rPr lang="ja-JP" altLang="en-US">
                <a:latin typeface="Arial" panose="020B0604020202020204" pitchFamily="34" charset="0"/>
                <a:ea typeface="ＭＳ Ｐゴシック" panose="020B0600070205080204" pitchFamily="34" charset="-128"/>
              </a:rPr>
              <a:t>”</a:t>
            </a:r>
            <a:r>
              <a:rPr lang="en-US" altLang="ja-JP">
                <a:latin typeface="Arial" panose="020B0604020202020204" pitchFamily="34" charset="0"/>
                <a:ea typeface="ＭＳ Ｐゴシック" panose="020B0600070205080204" pitchFamily="34" charset="-128"/>
              </a:rPr>
              <a:t>, </a:t>
            </a:r>
            <a:r>
              <a:rPr lang="ja-JP" altLang="en-US">
                <a:latin typeface="Arial" panose="020B0604020202020204" pitchFamily="34" charset="0"/>
                <a:ea typeface="ＭＳ Ｐゴシック" panose="020B0600070205080204" pitchFamily="34" charset="-128"/>
              </a:rPr>
              <a:t>“</a:t>
            </a:r>
            <a:r>
              <a:rPr lang="en-US" altLang="ja-JP">
                <a:latin typeface="Arial" panose="020B0604020202020204" pitchFamily="34" charset="0"/>
                <a:ea typeface="ＭＳ Ｐゴシック" panose="020B0600070205080204" pitchFamily="34" charset="-128"/>
              </a:rPr>
              <a:t>while</a:t>
            </a:r>
            <a:r>
              <a:rPr lang="ja-JP" altLang="en-US">
                <a:latin typeface="Arial" panose="020B0604020202020204" pitchFamily="34" charset="0"/>
                <a:ea typeface="ＭＳ Ｐゴシック" panose="020B0600070205080204" pitchFamily="34" charset="-128"/>
              </a:rPr>
              <a:t>”</a:t>
            </a:r>
            <a:r>
              <a:rPr lang="en-US" altLang="ja-JP">
                <a:latin typeface="Arial" panose="020B0604020202020204" pitchFamily="34" charset="0"/>
                <a:ea typeface="ＭＳ Ｐゴシック" panose="020B0600070205080204" pitchFamily="34" charset="-128"/>
              </a:rPr>
              <a:t>, etc.) may actually combine different cases in a </a:t>
            </a:r>
          </a:p>
          <a:p>
            <a:pPr eaLnBrk="1" hangingPunct="1"/>
            <a:r>
              <a:rPr lang="en-US" altLang="en-US">
                <a:latin typeface="Arial" panose="020B0604020202020204" pitchFamily="34" charset="0"/>
                <a:ea typeface="ＭＳ Ｐゴシック" panose="020B0600070205080204" pitchFamily="34" charset="-128"/>
              </a:rPr>
              <a:t>complex condition, and exercising both outcomes of the branch may not exercise </a:t>
            </a:r>
          </a:p>
          <a:p>
            <a:pPr eaLnBrk="1" hangingPunct="1"/>
            <a:r>
              <a:rPr lang="en-US" altLang="en-US">
                <a:latin typeface="Arial" panose="020B0604020202020204" pitchFamily="34" charset="0"/>
                <a:ea typeface="ＭＳ Ｐゴシック" panose="020B0600070205080204" pitchFamily="34" charset="-128"/>
              </a:rPr>
              <a:t>each part of the complex condition.</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4BF8D013-FBE7-0B49-B2C5-4E05405BD990}"/>
              </a:ext>
            </a:extLst>
          </p:cNvPr>
          <p:cNvSpPr>
            <a:spLocks noGrp="1" noChangeArrowheads="1"/>
          </p:cNvSpPr>
          <p:nvPr>
            <p:ph type="sldNum" sz="quarter" idx="5"/>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fld id="{2417C941-C6D1-B041-B00F-C4A3C6CFAE6F}" type="slidenum">
              <a:rPr lang="it-IT" altLang="en-US" sz="1200">
                <a:latin typeface="Arial" panose="020B0604020202020204" pitchFamily="34" charset="0"/>
              </a:rPr>
              <a:pPr eaLnBrk="1" hangingPunct="1"/>
              <a:t>16</a:t>
            </a:fld>
            <a:endParaRPr lang="it-IT" altLang="en-US" sz="1200">
              <a:latin typeface="Arial" panose="020B0604020202020204" pitchFamily="34" charset="0"/>
            </a:endParaRPr>
          </a:p>
        </p:txBody>
      </p:sp>
      <p:sp>
        <p:nvSpPr>
          <p:cNvPr id="73730" name="Rectangle 2">
            <a:extLst>
              <a:ext uri="{FF2B5EF4-FFF2-40B4-BE49-F238E27FC236}">
                <a16:creationId xmlns:a16="http://schemas.microsoft.com/office/drawing/2014/main" id="{49AC19F2-05D8-8546-7135-88E2A0279B9A}"/>
              </a:ext>
            </a:extLst>
          </p:cNvPr>
          <p:cNvSpPr>
            <a:spLocks noGrp="1" noRot="1" noChangeAspect="1" noChangeArrowheads="1" noTextEdit="1"/>
          </p:cNvSpPr>
          <p:nvPr>
            <p:ph type="sldImg"/>
          </p:nvPr>
        </p:nvSpPr>
        <p:spPr>
          <a:xfrm>
            <a:off x="381000" y="685800"/>
            <a:ext cx="6096000" cy="3429000"/>
          </a:xfrm>
          <a:ln/>
          <a:extLst>
            <a:ext uri="{FAA26D3D-D897-4be2-8F04-BA451C77F1D7}">
              <ma14:placeholderFlag xmlns:ma14="http://schemas.microsoft.com/office/mac/drawingml/2011/main" xmlns="" val="1"/>
            </a:ext>
          </a:extLst>
        </p:spPr>
      </p:sp>
      <p:sp>
        <p:nvSpPr>
          <p:cNvPr id="73731" name="Rectangle 3">
            <a:extLst>
              <a:ext uri="{FF2B5EF4-FFF2-40B4-BE49-F238E27FC236}">
                <a16:creationId xmlns:a16="http://schemas.microsoft.com/office/drawing/2014/main" id="{15F6B418-BE47-A09C-F6C1-BB3FBF16CD9C}"/>
              </a:ext>
            </a:extLst>
          </p:cNvPr>
          <p:cNvSpPr>
            <a:spLocks noGrp="1" noChangeArrowheads="1"/>
          </p:cNvSpPr>
          <p:nvPr>
            <p:ph type="body" idx="1"/>
          </p:nvPr>
        </p:nvSpPr>
        <p:spPr/>
        <p:txBody>
          <a:bodyPr/>
          <a:lstStyle/>
          <a:p>
            <a:pPr eaLnBrk="1" hangingPunct="1">
              <a:defRPr/>
            </a:pPr>
            <a:r>
              <a:rPr lang="it-IT"/>
              <a:t>12.4 CONDITION TESTING</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81D5BE16-79A9-9FE3-E9B1-E6C69CC8D5E4}"/>
              </a:ext>
            </a:extLst>
          </p:cNvPr>
          <p:cNvSpPr>
            <a:spLocks noGrp="1" noChangeArrowheads="1"/>
          </p:cNvSpPr>
          <p:nvPr>
            <p:ph type="sldNum" sz="quarter" idx="5"/>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fld id="{EDDD6E8D-8E67-3B4C-BBB3-3AD2FE57FA7E}" type="slidenum">
              <a:rPr lang="it-IT" altLang="en-US" sz="1200">
                <a:latin typeface="Arial" panose="020B0604020202020204" pitchFamily="34" charset="0"/>
              </a:rPr>
              <a:pPr eaLnBrk="1" hangingPunct="1"/>
              <a:t>17</a:t>
            </a:fld>
            <a:endParaRPr lang="it-IT" altLang="en-US" sz="1200">
              <a:latin typeface="Arial" panose="020B0604020202020204" pitchFamily="34" charset="0"/>
            </a:endParaRPr>
          </a:p>
        </p:txBody>
      </p:sp>
      <p:sp>
        <p:nvSpPr>
          <p:cNvPr id="77826" name="Rectangle 2">
            <a:extLst>
              <a:ext uri="{FF2B5EF4-FFF2-40B4-BE49-F238E27FC236}">
                <a16:creationId xmlns:a16="http://schemas.microsoft.com/office/drawing/2014/main" id="{F7762D89-BE92-07BD-8BE5-E4C5027AFC35}"/>
              </a:ext>
            </a:extLst>
          </p:cNvPr>
          <p:cNvSpPr>
            <a:spLocks noGrp="1" noRot="1" noChangeAspect="1" noChangeArrowheads="1" noTextEdit="1"/>
          </p:cNvSpPr>
          <p:nvPr>
            <p:ph type="sldImg"/>
          </p:nvPr>
        </p:nvSpPr>
        <p:spPr>
          <a:xfrm>
            <a:off x="381000" y="685800"/>
            <a:ext cx="6096000" cy="3429000"/>
          </a:xfrm>
          <a:ln/>
          <a:extLst>
            <a:ext uri="{FAA26D3D-D897-4be2-8F04-BA451C77F1D7}">
              <ma14:placeholderFlag xmlns:ma14="http://schemas.microsoft.com/office/mac/drawingml/2011/main" xmlns="" val="1"/>
            </a:ext>
          </a:extLst>
        </p:spPr>
      </p:sp>
      <p:sp>
        <p:nvSpPr>
          <p:cNvPr id="77827" name="Rectangle 3">
            <a:extLst>
              <a:ext uri="{FF2B5EF4-FFF2-40B4-BE49-F238E27FC236}">
                <a16:creationId xmlns:a16="http://schemas.microsoft.com/office/drawing/2014/main" id="{DDA71A91-3F04-9BBB-ED74-BB7B1427AAF4}"/>
              </a:ext>
            </a:extLst>
          </p:cNvPr>
          <p:cNvSpPr>
            <a:spLocks noGrp="1" noChangeArrowheads="1"/>
          </p:cNvSpPr>
          <p:nvPr>
            <p:ph type="body" idx="1"/>
          </p:nvPr>
        </p:nvSpPr>
        <p:spPr/>
        <p:txBody>
          <a:bodyPr/>
          <a:lstStyle/>
          <a:p>
            <a:pPr eaLnBrk="1" hangingPunct="1">
              <a:defRPr/>
            </a:pPr>
            <a:r>
              <a:rPr lang="en-US"/>
              <a:t>the total number of truth values that the  basic conditions can take is twice the number of basic conditions, since each basic condition can assume value </a:t>
            </a:r>
            <a:r>
              <a:rPr lang="en-US" i="1"/>
              <a:t>true</a:t>
            </a:r>
            <a:r>
              <a:rPr lang="en-US"/>
              <a:t> or </a:t>
            </a:r>
            <a:r>
              <a:rPr lang="en-US" i="1"/>
              <a:t>false</a:t>
            </a:r>
            <a:endParaRPr lang="en-US"/>
          </a:p>
          <a:p>
            <a:pPr eaLnBrk="1" hangingPunct="1">
              <a:defRPr/>
            </a:pPr>
            <a:endParaRPr lang="it-IT"/>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D6D626EF-AA89-ECA3-8460-C50028DF9B97}"/>
              </a:ext>
            </a:extLst>
          </p:cNvPr>
          <p:cNvSpPr>
            <a:spLocks noGrp="1" noChangeArrowheads="1"/>
          </p:cNvSpPr>
          <p:nvPr>
            <p:ph type="sldNum" sz="quarter" idx="5"/>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fld id="{7A154520-1962-8347-91CD-3D621AF10DA2}" type="slidenum">
              <a:rPr lang="it-IT" altLang="en-US" sz="1200">
                <a:latin typeface="Arial" panose="020B0604020202020204" pitchFamily="34" charset="0"/>
              </a:rPr>
              <a:pPr eaLnBrk="1" hangingPunct="1"/>
              <a:t>18</a:t>
            </a:fld>
            <a:endParaRPr lang="it-IT" altLang="en-US" sz="1200">
              <a:latin typeface="Arial" panose="020B0604020202020204" pitchFamily="34" charset="0"/>
            </a:endParaRPr>
          </a:p>
        </p:txBody>
      </p:sp>
      <p:sp>
        <p:nvSpPr>
          <p:cNvPr id="111618" name="Rectangle 2">
            <a:extLst>
              <a:ext uri="{FF2B5EF4-FFF2-40B4-BE49-F238E27FC236}">
                <a16:creationId xmlns:a16="http://schemas.microsoft.com/office/drawing/2014/main" id="{007674E5-DCBB-A926-40FA-8F5F669A6A4F}"/>
              </a:ext>
            </a:extLst>
          </p:cNvPr>
          <p:cNvSpPr>
            <a:spLocks noGrp="1" noRot="1" noChangeAspect="1" noChangeArrowheads="1" noTextEdit="1"/>
          </p:cNvSpPr>
          <p:nvPr>
            <p:ph type="sldImg"/>
          </p:nvPr>
        </p:nvSpPr>
        <p:spPr>
          <a:xfrm>
            <a:off x="381000" y="685800"/>
            <a:ext cx="6096000" cy="3429000"/>
          </a:xfrm>
          <a:ln/>
          <a:extLst>
            <a:ext uri="{FAA26D3D-D897-4be2-8F04-BA451C77F1D7}">
              <ma14:placeholderFlag xmlns:ma14="http://schemas.microsoft.com/office/mac/drawingml/2011/main" xmlns="" val="1"/>
            </a:ext>
          </a:extLst>
        </p:spPr>
      </p:sp>
      <p:sp>
        <p:nvSpPr>
          <p:cNvPr id="111619" name="Rectangle 3">
            <a:extLst>
              <a:ext uri="{FF2B5EF4-FFF2-40B4-BE49-F238E27FC236}">
                <a16:creationId xmlns:a16="http://schemas.microsoft.com/office/drawing/2014/main" id="{2E2ADE30-93AC-8ABE-99E9-557EAB86F5ED}"/>
              </a:ext>
            </a:extLst>
          </p:cNvPr>
          <p:cNvSpPr>
            <a:spLocks noGrp="1" noChangeArrowheads="1"/>
          </p:cNvSpPr>
          <p:nvPr>
            <p:ph type="body" idx="1"/>
          </p:nvPr>
        </p:nvSpPr>
        <p:spPr/>
        <p:txBody>
          <a:bodyPr/>
          <a:lstStyle/>
          <a:p>
            <a:pPr eaLnBrk="1" hangingPunct="1">
              <a:defRPr/>
            </a:pPr>
            <a:r>
              <a:rPr lang="en-US"/>
              <a:t>Unlike branches and statements (where covering all branches was enough to also cover all statements), </a:t>
            </a:r>
          </a:p>
          <a:p>
            <a:pPr eaLnBrk="1" hangingPunct="1">
              <a:defRPr/>
            </a:pPr>
            <a:r>
              <a:rPr lang="en-US"/>
              <a:t>covering all basic conditions does not replace covering all branches.  </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F28046FE-5255-8F01-7B2C-4052B1061FAD}"/>
              </a:ext>
            </a:extLst>
          </p:cNvPr>
          <p:cNvSpPr>
            <a:spLocks noGrp="1" noChangeArrowheads="1"/>
          </p:cNvSpPr>
          <p:nvPr>
            <p:ph type="sldNum" sz="quarter" idx="5"/>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fld id="{BEA32537-75C2-4149-B5F9-A1ABF7B350BD}" type="slidenum">
              <a:rPr lang="it-IT" altLang="en-US" sz="1200">
                <a:latin typeface="Arial" panose="020B0604020202020204" pitchFamily="34" charset="0"/>
              </a:rPr>
              <a:pPr eaLnBrk="1" hangingPunct="1"/>
              <a:t>19</a:t>
            </a:fld>
            <a:endParaRPr lang="it-IT" altLang="en-US" sz="1200">
              <a:latin typeface="Arial" panose="020B0604020202020204" pitchFamily="34" charset="0"/>
            </a:endParaRPr>
          </a:p>
        </p:txBody>
      </p:sp>
      <p:sp>
        <p:nvSpPr>
          <p:cNvPr id="81922" name="Rectangle 2">
            <a:extLst>
              <a:ext uri="{FF2B5EF4-FFF2-40B4-BE49-F238E27FC236}">
                <a16:creationId xmlns:a16="http://schemas.microsoft.com/office/drawing/2014/main" id="{AA6A586E-D05E-BEBF-E115-EA3FEDAAFEE4}"/>
              </a:ext>
            </a:extLst>
          </p:cNvPr>
          <p:cNvSpPr>
            <a:spLocks noGrp="1" noRot="1" noChangeAspect="1" noChangeArrowheads="1" noTextEdit="1"/>
          </p:cNvSpPr>
          <p:nvPr>
            <p:ph type="sldImg"/>
          </p:nvPr>
        </p:nvSpPr>
        <p:spPr>
          <a:xfrm>
            <a:off x="381000" y="685800"/>
            <a:ext cx="6096000" cy="3429000"/>
          </a:xfrm>
          <a:ln/>
          <a:extLst>
            <a:ext uri="{FAA26D3D-D897-4be2-8F04-BA451C77F1D7}">
              <ma14:placeholderFlag xmlns:ma14="http://schemas.microsoft.com/office/mac/drawingml/2011/main" xmlns="" val="1"/>
            </a:ext>
          </a:extLst>
        </p:spPr>
      </p:sp>
      <p:sp>
        <p:nvSpPr>
          <p:cNvPr id="81923" name="Rectangle 3">
            <a:extLst>
              <a:ext uri="{FF2B5EF4-FFF2-40B4-BE49-F238E27FC236}">
                <a16:creationId xmlns:a16="http://schemas.microsoft.com/office/drawing/2014/main" id="{66C6AB6D-FCD8-E1E7-28D7-7147A4170709}"/>
              </a:ext>
            </a:extLst>
          </p:cNvPr>
          <p:cNvSpPr>
            <a:spLocks noGrp="1" noChangeArrowheads="1"/>
          </p:cNvSpPr>
          <p:nvPr>
            <p:ph type="body" idx="1"/>
          </p:nvPr>
        </p:nvSpPr>
        <p:spPr/>
        <p:txBody>
          <a:bodyPr/>
          <a:lstStyle/>
          <a:p>
            <a:pPr eaLnBrk="1" hangingPunct="1">
              <a:defRPr/>
            </a:pPr>
            <a:r>
              <a:rPr lang="en-US"/>
              <a:t> Notice that due to the left-to-right evaluation order and short-circuit evaluation of logical OR expressions in the C language, the value true for the first condition does not need to be combined with both values false and true for the second condition. </a:t>
            </a:r>
            <a:endParaRPr lang="it-IT"/>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E5B24FB6-01DE-EB72-3501-01924F4986CC}"/>
              </a:ext>
            </a:extLst>
          </p:cNvPr>
          <p:cNvSpPr>
            <a:spLocks noGrp="1" noChangeArrowheads="1"/>
          </p:cNvSpPr>
          <p:nvPr>
            <p:ph type="sldNum" sz="quarter" idx="5"/>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fld id="{703B2E1B-68BF-A54A-8E67-C4D0AC308D87}" type="slidenum">
              <a:rPr lang="it-IT" altLang="en-US" sz="1200">
                <a:latin typeface="Arial" panose="020B0604020202020204" pitchFamily="34" charset="0"/>
              </a:rPr>
              <a:pPr eaLnBrk="1" hangingPunct="1"/>
              <a:t>20</a:t>
            </a:fld>
            <a:endParaRPr lang="it-IT" altLang="en-US" sz="1200">
              <a:latin typeface="Arial" panose="020B0604020202020204" pitchFamily="34" charset="0"/>
            </a:endParaRPr>
          </a:p>
        </p:txBody>
      </p:sp>
      <p:sp>
        <p:nvSpPr>
          <p:cNvPr id="112642" name="Rectangle 2">
            <a:extLst>
              <a:ext uri="{FF2B5EF4-FFF2-40B4-BE49-F238E27FC236}">
                <a16:creationId xmlns:a16="http://schemas.microsoft.com/office/drawing/2014/main" id="{581B4CD7-54E6-F647-F4C5-BCC00EA2BFE5}"/>
              </a:ext>
            </a:extLst>
          </p:cNvPr>
          <p:cNvSpPr>
            <a:spLocks noGrp="1" noRot="1" noChangeAspect="1" noChangeArrowheads="1" noTextEdit="1"/>
          </p:cNvSpPr>
          <p:nvPr>
            <p:ph type="sldImg"/>
          </p:nvPr>
        </p:nvSpPr>
        <p:spPr>
          <a:xfrm>
            <a:off x="381000" y="685800"/>
            <a:ext cx="6096000" cy="3429000"/>
          </a:xfrm>
          <a:ln/>
          <a:extLst>
            <a:ext uri="{FAA26D3D-D897-4be2-8F04-BA451C77F1D7}">
              <ma14:placeholderFlag xmlns:ma14="http://schemas.microsoft.com/office/mac/drawingml/2011/main" xmlns="" val="1"/>
            </a:ext>
          </a:extLst>
        </p:spPr>
      </p:sp>
      <p:sp>
        <p:nvSpPr>
          <p:cNvPr id="112643" name="Rectangle 3">
            <a:extLst>
              <a:ext uri="{FF2B5EF4-FFF2-40B4-BE49-F238E27FC236}">
                <a16:creationId xmlns:a16="http://schemas.microsoft.com/office/drawing/2014/main" id="{896C0807-0ED1-69AA-5EB4-C5E55BE29693}"/>
              </a:ext>
            </a:extLst>
          </p:cNvPr>
          <p:cNvSpPr>
            <a:spLocks noGrp="1" noChangeArrowheads="1"/>
          </p:cNvSpPr>
          <p:nvPr>
            <p:ph type="body" idx="1"/>
          </p:nvPr>
        </p:nvSpPr>
        <p:spPr/>
        <p:txBody>
          <a:bodyPr/>
          <a:lstStyle/>
          <a:p>
            <a:pPr eaLnBrk="1" hangingPunct="1">
              <a:defRPr/>
            </a:pPr>
            <a:r>
              <a:rPr lang="en-US"/>
              <a:t>Why do we care?  Because even one very complex condition in a program could require </a:t>
            </a:r>
          </a:p>
          <a:p>
            <a:pPr eaLnBrk="1" hangingPunct="1">
              <a:defRPr/>
            </a:pPr>
            <a:r>
              <a:rPr lang="en-US"/>
              <a:t>an impractical number of test cases.  For example, a condition with 16 basic conditions</a:t>
            </a:r>
          </a:p>
          <a:p>
            <a:pPr eaLnBrk="1" hangingPunct="1">
              <a:defRPr/>
            </a:pPr>
            <a:r>
              <a:rPr lang="en-US"/>
              <a:t>could require more than 32,000 test cases (although this is unlikely in practice, because </a:t>
            </a:r>
          </a:p>
          <a:p>
            <a:pPr eaLnBrk="1" hangingPunct="1">
              <a:defRPr/>
            </a:pPr>
            <a:r>
              <a:rPr lang="en-US"/>
              <a:t>very large conditions are more typically just one big disjunction or one big conjunction, </a:t>
            </a:r>
          </a:p>
          <a:p>
            <a:pPr eaLnBrk="1" hangingPunct="1">
              <a:defRPr/>
            </a:pPr>
            <a:r>
              <a:rPr lang="en-US"/>
              <a:t>which are effectively reduced to a linear number of cases by short-circuit evaluation). </a:t>
            </a:r>
          </a:p>
          <a:p>
            <a:pPr eaLnBrk="1" hangingPunct="1">
              <a:defRPr/>
            </a:pPr>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ABE3ECC4-CD4D-74A2-16F1-BFB79EC94A80}"/>
              </a:ext>
            </a:extLst>
          </p:cNvPr>
          <p:cNvSpPr>
            <a:spLocks noGrp="1" noChangeArrowheads="1"/>
          </p:cNvSpPr>
          <p:nvPr>
            <p:ph type="sldNum" sz="quarter" idx="5"/>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fld id="{2DC1CAA9-32D0-6242-9F57-9F05ADAFAA82}" type="slidenum">
              <a:rPr lang="it-IT" altLang="en-US" sz="1200">
                <a:latin typeface="Arial" panose="020B0604020202020204" pitchFamily="34" charset="0"/>
              </a:rPr>
              <a:pPr eaLnBrk="1" hangingPunct="1"/>
              <a:t>21</a:t>
            </a:fld>
            <a:endParaRPr lang="it-IT" altLang="en-US" sz="1200">
              <a:latin typeface="Arial" panose="020B0604020202020204" pitchFamily="34" charset="0"/>
            </a:endParaRPr>
          </a:p>
        </p:txBody>
      </p:sp>
      <p:sp>
        <p:nvSpPr>
          <p:cNvPr id="113666" name="Rectangle 2">
            <a:extLst>
              <a:ext uri="{FF2B5EF4-FFF2-40B4-BE49-F238E27FC236}">
                <a16:creationId xmlns:a16="http://schemas.microsoft.com/office/drawing/2014/main" id="{9892C477-2474-77DD-8D56-901C27E91FDB}"/>
              </a:ext>
            </a:extLst>
          </p:cNvPr>
          <p:cNvSpPr>
            <a:spLocks noGrp="1" noRot="1" noChangeAspect="1" noChangeArrowheads="1" noTextEdit="1"/>
          </p:cNvSpPr>
          <p:nvPr>
            <p:ph type="sldImg"/>
          </p:nvPr>
        </p:nvSpPr>
        <p:spPr>
          <a:xfrm>
            <a:off x="381000" y="685800"/>
            <a:ext cx="6096000" cy="3429000"/>
          </a:xfrm>
          <a:ln/>
          <a:extLst>
            <a:ext uri="{FAA26D3D-D897-4be2-8F04-BA451C77F1D7}">
              <ma14:placeholderFlag xmlns:ma14="http://schemas.microsoft.com/office/mac/drawingml/2011/main" xmlns="" val="1"/>
            </a:ext>
          </a:extLst>
        </p:spPr>
      </p:sp>
      <p:sp>
        <p:nvSpPr>
          <p:cNvPr id="113667" name="Rectangle 3">
            <a:extLst>
              <a:ext uri="{FF2B5EF4-FFF2-40B4-BE49-F238E27FC236}">
                <a16:creationId xmlns:a16="http://schemas.microsoft.com/office/drawing/2014/main" id="{54E780B0-F415-6B01-C72E-A3801188929B}"/>
              </a:ext>
            </a:extLst>
          </p:cNvPr>
          <p:cNvSpPr>
            <a:spLocks noGrp="1" noChangeArrowheads="1"/>
          </p:cNvSpPr>
          <p:nvPr>
            <p:ph type="body" idx="1"/>
          </p:nvPr>
        </p:nvSpPr>
        <p:spPr/>
        <p:txBody>
          <a:bodyPr/>
          <a:lstStyle/>
          <a:p>
            <a:pPr eaLnBrk="1" hangingPunct="1"/>
            <a:r>
              <a:rPr lang="en-US" altLang="en-US">
                <a:latin typeface="Arial" panose="020B0604020202020204" pitchFamily="34" charset="0"/>
                <a:ea typeface="ＭＳ Ｐゴシック" panose="020B0600070205080204" pitchFamily="34" charset="-128"/>
              </a:rPr>
              <a:t>If we don</a:t>
            </a:r>
            <a:r>
              <a:rPr lang="ja-JP" altLang="en-US">
                <a:latin typeface="Arial" panose="020B0604020202020204" pitchFamily="34" charset="0"/>
                <a:ea typeface="ＭＳ Ｐゴシック" panose="020B0600070205080204" pitchFamily="34" charset="-128"/>
              </a:rPr>
              <a:t>’</a:t>
            </a:r>
            <a:r>
              <a:rPr lang="en-US" altLang="ja-JP">
                <a:latin typeface="Arial" panose="020B0604020202020204" pitchFamily="34" charset="0"/>
                <a:ea typeface="ＭＳ Ｐゴシック" panose="020B0600070205080204" pitchFamily="34" charset="-128"/>
              </a:rPr>
              <a:t>t want to test all possible combinations, then we have to say which combinations are important.</a:t>
            </a:r>
          </a:p>
          <a:p>
            <a:pPr eaLnBrk="1" hangingPunct="1"/>
            <a:r>
              <a:rPr lang="en-US" altLang="en-US">
                <a:latin typeface="Arial" panose="020B0604020202020204" pitchFamily="34" charset="0"/>
                <a:ea typeface="ＭＳ Ｐゴシック" panose="020B0600070205080204" pitchFamily="34" charset="-128"/>
              </a:rPr>
              <a:t>One good choice is to choose combinations that show how each basic condition can affect the outcome, </a:t>
            </a:r>
          </a:p>
          <a:p>
            <a:pPr eaLnBrk="1" hangingPunct="1"/>
            <a:r>
              <a:rPr lang="en-US" altLang="en-US">
                <a:latin typeface="Arial" panose="020B0604020202020204" pitchFamily="34" charset="0"/>
                <a:ea typeface="ＭＳ Ｐゴシック" panose="020B0600070205080204" pitchFamily="34" charset="-128"/>
              </a:rPr>
              <a:t>i.e., how changing that one condition can change the value of the whole compound condition.  That</a:t>
            </a:r>
            <a:r>
              <a:rPr lang="ja-JP" altLang="en-US">
                <a:latin typeface="Arial" panose="020B0604020202020204" pitchFamily="34" charset="0"/>
                <a:ea typeface="ＭＳ Ｐゴシック" panose="020B0600070205080204" pitchFamily="34" charset="-128"/>
              </a:rPr>
              <a:t>’</a:t>
            </a:r>
            <a:r>
              <a:rPr lang="en-US" altLang="ja-JP">
                <a:latin typeface="Arial" panose="020B0604020202020204" pitchFamily="34" charset="0"/>
                <a:ea typeface="ＭＳ Ｐゴシック" panose="020B0600070205080204" pitchFamily="34" charset="-128"/>
              </a:rPr>
              <a:t>s </a:t>
            </a:r>
          </a:p>
          <a:p>
            <a:pPr eaLnBrk="1" hangingPunct="1"/>
            <a:r>
              <a:rPr lang="en-US" altLang="en-US">
                <a:latin typeface="Arial" panose="020B0604020202020204" pitchFamily="34" charset="0"/>
                <a:ea typeface="ＭＳ Ｐゴシック" panose="020B0600070205080204" pitchFamily="34" charset="-128"/>
              </a:rPr>
              <a:t>what the </a:t>
            </a:r>
            <a:r>
              <a:rPr lang="ja-JP" altLang="en-US">
                <a:latin typeface="Arial" panose="020B0604020202020204" pitchFamily="34" charset="0"/>
                <a:ea typeface="ＭＳ Ｐゴシック" panose="020B0600070205080204" pitchFamily="34" charset="-128"/>
              </a:rPr>
              <a:t>“</a:t>
            </a:r>
            <a:r>
              <a:rPr lang="en-US" altLang="ja-JP">
                <a:latin typeface="Arial" panose="020B0604020202020204" pitchFamily="34" charset="0"/>
                <a:ea typeface="ＭＳ Ｐゴシック" panose="020B0600070205080204" pitchFamily="34" charset="-128"/>
              </a:rPr>
              <a:t>modified condition/decision</a:t>
            </a:r>
            <a:r>
              <a:rPr lang="ja-JP" altLang="en-US">
                <a:latin typeface="Arial" panose="020B0604020202020204" pitchFamily="34" charset="0"/>
                <a:ea typeface="ＭＳ Ｐゴシック" panose="020B0600070205080204" pitchFamily="34" charset="-128"/>
              </a:rPr>
              <a:t>”</a:t>
            </a:r>
            <a:r>
              <a:rPr lang="en-US" altLang="ja-JP">
                <a:latin typeface="Arial" panose="020B0604020202020204" pitchFamily="34" charset="0"/>
                <a:ea typeface="ＭＳ Ｐゴシック" panose="020B0600070205080204" pitchFamily="34" charset="-128"/>
              </a:rPr>
              <a:t> criterion requires.  </a:t>
            </a:r>
            <a:endParaRPr lang="en-US" altLang="en-US">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AE5CB0C6-6459-3702-BDE8-F4EE474849C4}"/>
              </a:ext>
            </a:extLst>
          </p:cNvPr>
          <p:cNvSpPr>
            <a:spLocks noGrp="1" noChangeArrowheads="1"/>
          </p:cNvSpPr>
          <p:nvPr>
            <p:ph type="sldNum" sz="quarter" idx="5"/>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fld id="{92831B14-D74B-E243-9001-D983DAFA8CEC}" type="slidenum">
              <a:rPr lang="it-IT" altLang="en-US" sz="1200">
                <a:latin typeface="Arial" panose="020B0604020202020204" pitchFamily="34" charset="0"/>
              </a:rPr>
              <a:pPr eaLnBrk="1" hangingPunct="1"/>
              <a:t>22</a:t>
            </a:fld>
            <a:endParaRPr lang="it-IT" altLang="en-US" sz="1200">
              <a:latin typeface="Arial" panose="020B0604020202020204" pitchFamily="34" charset="0"/>
            </a:endParaRPr>
          </a:p>
        </p:txBody>
      </p:sp>
      <p:sp>
        <p:nvSpPr>
          <p:cNvPr id="114690" name="Rectangle 2">
            <a:extLst>
              <a:ext uri="{FF2B5EF4-FFF2-40B4-BE49-F238E27FC236}">
                <a16:creationId xmlns:a16="http://schemas.microsoft.com/office/drawing/2014/main" id="{A17F6DB6-3C59-D371-6B15-ACA06F30EFD6}"/>
              </a:ext>
            </a:extLst>
          </p:cNvPr>
          <p:cNvSpPr>
            <a:spLocks noGrp="1" noRot="1" noChangeAspect="1" noChangeArrowheads="1" noTextEdit="1"/>
          </p:cNvSpPr>
          <p:nvPr>
            <p:ph type="sldImg"/>
          </p:nvPr>
        </p:nvSpPr>
        <p:spPr>
          <a:xfrm>
            <a:off x="381000" y="685800"/>
            <a:ext cx="6096000" cy="3429000"/>
          </a:xfrm>
          <a:ln/>
          <a:extLst>
            <a:ext uri="{FAA26D3D-D897-4be2-8F04-BA451C77F1D7}">
              <ma14:placeholderFlag xmlns:ma14="http://schemas.microsoft.com/office/mac/drawingml/2011/main" xmlns="" val="1"/>
            </a:ext>
          </a:extLst>
        </p:spPr>
      </p:sp>
      <p:sp>
        <p:nvSpPr>
          <p:cNvPr id="114691" name="Rectangle 3">
            <a:extLst>
              <a:ext uri="{FF2B5EF4-FFF2-40B4-BE49-F238E27FC236}">
                <a16:creationId xmlns:a16="http://schemas.microsoft.com/office/drawing/2014/main" id="{08CBD9E5-55EB-CD2C-7B69-F27D8F95E73E}"/>
              </a:ext>
            </a:extLst>
          </p:cNvPr>
          <p:cNvSpPr>
            <a:spLocks noGrp="1" noChangeArrowheads="1"/>
          </p:cNvSpPr>
          <p:nvPr>
            <p:ph type="body" idx="1"/>
          </p:nvPr>
        </p:nvSpPr>
        <p:spPr/>
        <p:txBody>
          <a:bodyPr/>
          <a:lstStyle/>
          <a:p>
            <a:pPr eaLnBrk="1" hangingPunct="1"/>
            <a:r>
              <a:rPr lang="en-US" altLang="en-US">
                <a:latin typeface="Arial" panose="020B0604020202020204" pitchFamily="34" charset="0"/>
                <a:ea typeface="ＭＳ Ｐゴシック" panose="020B0600070205080204" pitchFamily="34" charset="-128"/>
              </a:rPr>
              <a:t>This is the same table as two slides ago, omitting redundant cases. </a:t>
            </a:r>
          </a:p>
          <a:p>
            <a:pPr eaLnBrk="1" hangingPunct="1"/>
            <a:r>
              <a:rPr lang="en-US" altLang="en-US">
                <a:latin typeface="Arial" panose="020B0604020202020204" pitchFamily="34" charset="0"/>
                <a:ea typeface="ＭＳ Ｐゴシック" panose="020B0600070205080204" pitchFamily="34" charset="-128"/>
              </a:rPr>
              <a:t>Cases 4,5, 7-10, and 12 have been omitted. </a:t>
            </a:r>
          </a:p>
          <a:p>
            <a:pPr eaLnBrk="1" hangingPunct="1"/>
            <a:endParaRPr lang="en-US" altLang="en-US">
              <a:latin typeface="Arial" panose="020B0604020202020204" pitchFamily="34" charset="0"/>
              <a:ea typeface="ＭＳ Ｐゴシック" panose="020B0600070205080204" pitchFamily="34" charset="-128"/>
            </a:endParaRPr>
          </a:p>
          <a:p>
            <a:pPr eaLnBrk="1" hangingPunct="1"/>
            <a:r>
              <a:rPr lang="en-US" altLang="en-US">
                <a:latin typeface="Arial" panose="020B0604020202020204" pitchFamily="34" charset="0"/>
                <a:ea typeface="ＭＳ Ｐゴシック" panose="020B0600070205080204" pitchFamily="34" charset="-128"/>
              </a:rPr>
              <a:t>In each column we find two rows in which that column is underlined.  For example, the </a:t>
            </a:r>
            <a:r>
              <a:rPr lang="ja-JP" altLang="en-US">
                <a:latin typeface="Arial" panose="020B0604020202020204" pitchFamily="34" charset="0"/>
                <a:ea typeface="ＭＳ Ｐゴシック" panose="020B0600070205080204" pitchFamily="34" charset="-128"/>
              </a:rPr>
              <a:t>“</a:t>
            </a:r>
            <a:r>
              <a:rPr lang="en-US" altLang="ja-JP">
                <a:latin typeface="Arial" panose="020B0604020202020204" pitchFamily="34" charset="0"/>
                <a:ea typeface="ＭＳ Ｐゴシック" panose="020B0600070205080204" pitchFamily="34" charset="-128"/>
              </a:rPr>
              <a:t>a</a:t>
            </a:r>
            <a:r>
              <a:rPr lang="ja-JP" altLang="en-US">
                <a:latin typeface="Arial" panose="020B0604020202020204" pitchFamily="34" charset="0"/>
                <a:ea typeface="ＭＳ Ｐゴシック" panose="020B0600070205080204" pitchFamily="34" charset="-128"/>
              </a:rPr>
              <a:t>”</a:t>
            </a:r>
            <a:r>
              <a:rPr lang="en-US" altLang="ja-JP">
                <a:latin typeface="Arial" panose="020B0604020202020204" pitchFamily="34" charset="0"/>
                <a:ea typeface="ＭＳ Ｐゴシック" panose="020B0600070205080204" pitchFamily="34" charset="-128"/>
              </a:rPr>
              <a:t> column </a:t>
            </a:r>
          </a:p>
          <a:p>
            <a:pPr eaLnBrk="1" hangingPunct="1"/>
            <a:r>
              <a:rPr lang="en-US" altLang="en-US">
                <a:latin typeface="Arial" panose="020B0604020202020204" pitchFamily="34" charset="0"/>
                <a:ea typeface="ＭＳ Ｐゴシック" panose="020B0600070205080204" pitchFamily="34" charset="-128"/>
              </a:rPr>
              <a:t>is underlined in rows (1) and (13).  All the </a:t>
            </a:r>
            <a:r>
              <a:rPr lang="en-US" altLang="en-US" i="1" u="sng">
                <a:latin typeface="Arial" panose="020B0604020202020204" pitchFamily="34" charset="0"/>
                <a:ea typeface="ＭＳ Ｐゴシック" panose="020B0600070205080204" pitchFamily="34" charset="-128"/>
              </a:rPr>
              <a:t>evaluated</a:t>
            </a:r>
            <a:r>
              <a:rPr lang="en-US" altLang="en-US">
                <a:latin typeface="Arial" panose="020B0604020202020204" pitchFamily="34" charset="0"/>
                <a:ea typeface="ＭＳ Ｐゴシック" panose="020B0600070205080204" pitchFamily="34" charset="-128"/>
              </a:rPr>
              <a:t> conditions in those two rows are the same</a:t>
            </a:r>
          </a:p>
          <a:p>
            <a:pPr eaLnBrk="1" hangingPunct="1"/>
            <a:r>
              <a:rPr lang="en-US" altLang="en-US">
                <a:latin typeface="Arial" panose="020B0604020202020204" pitchFamily="34" charset="0"/>
                <a:ea typeface="ＭＳ Ｐゴシック" panose="020B0600070205080204" pitchFamily="34" charset="-128"/>
              </a:rPr>
              <a:t>except for that column.  For example, to show that changing </a:t>
            </a:r>
            <a:r>
              <a:rPr lang="ja-JP" altLang="en-US">
                <a:latin typeface="Arial" panose="020B0604020202020204" pitchFamily="34" charset="0"/>
                <a:ea typeface="ＭＳ Ｐゴシック" panose="020B0600070205080204" pitchFamily="34" charset="-128"/>
              </a:rPr>
              <a:t>“</a:t>
            </a:r>
            <a:r>
              <a:rPr lang="en-US" altLang="ja-JP">
                <a:latin typeface="Arial" panose="020B0604020202020204" pitchFamily="34" charset="0"/>
                <a:ea typeface="ＭＳ Ｐゴシック" panose="020B0600070205080204" pitchFamily="34" charset="-128"/>
              </a:rPr>
              <a:t>a</a:t>
            </a:r>
            <a:r>
              <a:rPr lang="ja-JP" altLang="en-US">
                <a:latin typeface="Arial" panose="020B0604020202020204" pitchFamily="34" charset="0"/>
                <a:ea typeface="ＭＳ Ｐゴシック" panose="020B0600070205080204" pitchFamily="34" charset="-128"/>
              </a:rPr>
              <a:t>”</a:t>
            </a:r>
            <a:r>
              <a:rPr lang="en-US" altLang="ja-JP">
                <a:latin typeface="Arial" panose="020B0604020202020204" pitchFamily="34" charset="0"/>
                <a:ea typeface="ＭＳ Ｐゴシック" panose="020B0600070205080204" pitchFamily="34" charset="-128"/>
              </a:rPr>
              <a:t> from true to false in case (1) would</a:t>
            </a:r>
          </a:p>
          <a:p>
            <a:pPr eaLnBrk="1" hangingPunct="1"/>
            <a:r>
              <a:rPr lang="en-US" altLang="en-US">
                <a:latin typeface="Arial" panose="020B0604020202020204" pitchFamily="34" charset="0"/>
                <a:ea typeface="ＭＳ Ｐゴシック" panose="020B0600070205080204" pitchFamily="34" charset="-128"/>
              </a:rPr>
              <a:t>change the outcome, we </a:t>
            </a:r>
          </a:p>
          <a:p>
            <a:pPr eaLnBrk="1" hangingPunct="1"/>
            <a:r>
              <a:rPr lang="en-US" altLang="en-US">
                <a:latin typeface="Arial" panose="020B0604020202020204" pitchFamily="34" charset="0"/>
                <a:ea typeface="ＭＳ Ｐゴシック" panose="020B0600070205080204" pitchFamily="34" charset="-128"/>
              </a:rPr>
              <a:t>   * Fill in the </a:t>
            </a:r>
            <a:r>
              <a:rPr lang="ja-JP" altLang="en-US">
                <a:latin typeface="Arial" panose="020B0604020202020204" pitchFamily="34" charset="0"/>
                <a:ea typeface="ＭＳ Ｐゴシック" panose="020B0600070205080204" pitchFamily="34" charset="-128"/>
              </a:rPr>
              <a:t>“</a:t>
            </a:r>
            <a:r>
              <a:rPr lang="en-US" altLang="ja-JP">
                <a:latin typeface="Arial" panose="020B0604020202020204" pitchFamily="34" charset="0"/>
                <a:ea typeface="ＭＳ Ｐゴシック" panose="020B0600070205080204" pitchFamily="34" charset="-128"/>
              </a:rPr>
              <a:t>don</a:t>
            </a:r>
            <a:r>
              <a:rPr lang="ja-JP" altLang="en-US">
                <a:latin typeface="Arial" panose="020B0604020202020204" pitchFamily="34" charset="0"/>
                <a:ea typeface="ＭＳ Ｐゴシック" panose="020B0600070205080204" pitchFamily="34" charset="-128"/>
              </a:rPr>
              <a:t>’</a:t>
            </a:r>
            <a:r>
              <a:rPr lang="en-US" altLang="ja-JP">
                <a:latin typeface="Arial" panose="020B0604020202020204" pitchFamily="34" charset="0"/>
                <a:ea typeface="ＭＳ Ｐゴシック" panose="020B0600070205080204" pitchFamily="34" charset="-128"/>
              </a:rPr>
              <a:t>t care</a:t>
            </a:r>
            <a:r>
              <a:rPr lang="ja-JP" altLang="en-US">
                <a:latin typeface="Arial" panose="020B0604020202020204" pitchFamily="34" charset="0"/>
                <a:ea typeface="ＭＳ Ｐゴシック" panose="020B0600070205080204" pitchFamily="34" charset="-128"/>
              </a:rPr>
              <a:t>”</a:t>
            </a:r>
            <a:r>
              <a:rPr lang="en-US" altLang="ja-JP">
                <a:latin typeface="Arial" panose="020B0604020202020204" pitchFamily="34" charset="0"/>
                <a:ea typeface="ＭＳ Ｐゴシック" panose="020B0600070205080204" pitchFamily="34" charset="-128"/>
              </a:rPr>
              <a:t> columns in row 1 with values from row 13  (because this doesn</a:t>
            </a:r>
            <a:r>
              <a:rPr lang="ja-JP" altLang="en-US">
                <a:latin typeface="Arial" panose="020B0604020202020204" pitchFamily="34" charset="0"/>
                <a:ea typeface="ＭＳ Ｐゴシック" panose="020B0600070205080204" pitchFamily="34" charset="-128"/>
              </a:rPr>
              <a:t>’</a:t>
            </a:r>
            <a:r>
              <a:rPr lang="en-US" altLang="ja-JP">
                <a:latin typeface="Arial" panose="020B0604020202020204" pitchFamily="34" charset="0"/>
                <a:ea typeface="ＭＳ Ｐゴシック" panose="020B0600070205080204" pitchFamily="34" charset="-128"/>
              </a:rPr>
              <a:t>t change </a:t>
            </a:r>
          </a:p>
          <a:p>
            <a:pPr eaLnBrk="1" hangingPunct="1"/>
            <a:r>
              <a:rPr lang="en-US" altLang="en-US">
                <a:latin typeface="Arial" panose="020B0604020202020204" pitchFamily="34" charset="0"/>
                <a:ea typeface="ＭＳ Ｐゴシック" panose="020B0600070205080204" pitchFamily="34" charset="-128"/>
              </a:rPr>
              <a:t>     anything</a:t>
            </a:r>
          </a:p>
          <a:p>
            <a:pPr eaLnBrk="1" hangingPunct="1"/>
            <a:r>
              <a:rPr lang="en-US" altLang="en-US">
                <a:latin typeface="Arial" panose="020B0604020202020204" pitchFamily="34" charset="0"/>
                <a:ea typeface="ＭＳ Ｐゴシック" panose="020B0600070205080204" pitchFamily="34" charset="-128"/>
              </a:rPr>
              <a:t>   * Then see that the rows are completely identical except in column </a:t>
            </a:r>
            <a:r>
              <a:rPr lang="ja-JP" altLang="en-US">
                <a:latin typeface="Arial" panose="020B0604020202020204" pitchFamily="34" charset="0"/>
                <a:ea typeface="ＭＳ Ｐゴシック" panose="020B0600070205080204" pitchFamily="34" charset="-128"/>
              </a:rPr>
              <a:t>“</a:t>
            </a:r>
            <a:r>
              <a:rPr lang="en-US" altLang="ja-JP">
                <a:latin typeface="Arial" panose="020B0604020202020204" pitchFamily="34" charset="0"/>
                <a:ea typeface="ＭＳ Ｐゴシック" panose="020B0600070205080204" pitchFamily="34" charset="-128"/>
              </a:rPr>
              <a:t>a</a:t>
            </a:r>
            <a:r>
              <a:rPr lang="ja-JP" altLang="en-US">
                <a:latin typeface="Arial" panose="020B0604020202020204" pitchFamily="34" charset="0"/>
                <a:ea typeface="ＭＳ Ｐゴシック" panose="020B0600070205080204" pitchFamily="34" charset="-128"/>
              </a:rPr>
              <a:t>”</a:t>
            </a:r>
            <a:r>
              <a:rPr lang="en-US" altLang="ja-JP">
                <a:latin typeface="Arial" panose="020B0604020202020204" pitchFamily="34" charset="0"/>
                <a:ea typeface="ＭＳ Ｐゴシック" panose="020B0600070205080204" pitchFamily="34" charset="-128"/>
              </a:rPr>
              <a:t> and the outcome</a:t>
            </a:r>
          </a:p>
          <a:p>
            <a:pPr eaLnBrk="1" hangingPunct="1"/>
            <a:r>
              <a:rPr lang="en-US" altLang="en-US">
                <a:latin typeface="Arial" panose="020B0604020202020204" pitchFamily="34" charset="0"/>
                <a:ea typeface="ＭＳ Ｐゴシック" panose="020B0600070205080204" pitchFamily="34" charset="-128"/>
              </a:rPr>
              <a:t>    so clearly changing the value of </a:t>
            </a:r>
            <a:r>
              <a:rPr lang="ja-JP" altLang="en-US">
                <a:latin typeface="Arial" panose="020B0604020202020204" pitchFamily="34" charset="0"/>
                <a:ea typeface="ＭＳ Ｐゴシック" panose="020B0600070205080204" pitchFamily="34" charset="-128"/>
              </a:rPr>
              <a:t>“</a:t>
            </a:r>
            <a:r>
              <a:rPr lang="en-US" altLang="ja-JP">
                <a:latin typeface="Arial" panose="020B0604020202020204" pitchFamily="34" charset="0"/>
                <a:ea typeface="ＭＳ Ｐゴシック" panose="020B0600070205080204" pitchFamily="34" charset="-128"/>
              </a:rPr>
              <a:t>a</a:t>
            </a:r>
            <a:r>
              <a:rPr lang="ja-JP" altLang="en-US">
                <a:latin typeface="Arial" panose="020B0604020202020204" pitchFamily="34" charset="0"/>
                <a:ea typeface="ＭＳ Ｐゴシック" panose="020B0600070205080204" pitchFamily="34" charset="-128"/>
              </a:rPr>
              <a:t>”</a:t>
            </a:r>
            <a:r>
              <a:rPr lang="en-US" altLang="ja-JP">
                <a:latin typeface="Arial" panose="020B0604020202020204" pitchFamily="34" charset="0"/>
                <a:ea typeface="ＭＳ Ｐゴシック" panose="020B0600070205080204" pitchFamily="34" charset="-128"/>
              </a:rPr>
              <a:t> changed the outcome. </a:t>
            </a:r>
          </a:p>
          <a:p>
            <a:pPr eaLnBrk="1" hangingPunct="1"/>
            <a:endParaRPr lang="en-US" altLang="en-US">
              <a:latin typeface="Arial" panose="020B0604020202020204" pitchFamily="34" charset="0"/>
              <a:ea typeface="ＭＳ Ｐゴシック" panose="020B0600070205080204" pitchFamily="34" charset="-128"/>
            </a:endParaRPr>
          </a:p>
          <a:p>
            <a:pPr eaLnBrk="1" hangingPunct="1"/>
            <a:r>
              <a:rPr lang="en-US" altLang="en-US">
                <a:latin typeface="Arial" panose="020B0604020202020204" pitchFamily="34" charset="0"/>
                <a:ea typeface="ＭＳ Ｐゴシック" panose="020B0600070205080204" pitchFamily="34" charset="-128"/>
              </a:rPr>
              <a:t>The number of test cases needed is hardly more than for basic condition coverage, but MC/DC is </a:t>
            </a:r>
          </a:p>
          <a:p>
            <a:pPr eaLnBrk="1" hangingPunct="1"/>
            <a:r>
              <a:rPr lang="en-US" altLang="en-US">
                <a:latin typeface="Arial" panose="020B0604020202020204" pitchFamily="34" charset="0"/>
                <a:ea typeface="ＭＳ Ｐゴシック" panose="020B0600070205080204" pitchFamily="34" charset="-128"/>
              </a:rPr>
              <a:t>much better than basic condition coverage at exposing faults in conditional expressions, so it is </a:t>
            </a:r>
          </a:p>
          <a:p>
            <a:pPr eaLnBrk="1" hangingPunct="1"/>
            <a:r>
              <a:rPr lang="en-US" altLang="en-US">
                <a:latin typeface="Arial" panose="020B0604020202020204" pitchFamily="34" charset="0"/>
                <a:ea typeface="ＭＳ Ｐゴシック" panose="020B0600070205080204" pitchFamily="34" charset="-128"/>
              </a:rPr>
              <a:t>clearly superior  (and therefore very widely used, and specified in some standards).</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71F54BC6-89BD-87AA-2240-63874833DAE6}"/>
              </a:ext>
            </a:extLst>
          </p:cNvPr>
          <p:cNvSpPr>
            <a:spLocks noGrp="1" noChangeArrowheads="1"/>
          </p:cNvSpPr>
          <p:nvPr>
            <p:ph type="sldNum" sz="quarter" idx="5"/>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fld id="{96855C06-9FB3-1345-9239-41A77B98CB09}" type="slidenum">
              <a:rPr lang="it-IT" altLang="en-US" sz="1200">
                <a:latin typeface="Arial" panose="020B0604020202020204" pitchFamily="34" charset="0"/>
              </a:rPr>
              <a:pPr eaLnBrk="1" hangingPunct="1"/>
              <a:t>23</a:t>
            </a:fld>
            <a:endParaRPr lang="it-IT" altLang="en-US" sz="1200">
              <a:latin typeface="Arial" panose="020B0604020202020204" pitchFamily="34" charset="0"/>
            </a:endParaRPr>
          </a:p>
        </p:txBody>
      </p:sp>
      <p:sp>
        <p:nvSpPr>
          <p:cNvPr id="115714" name="Rectangle 2">
            <a:extLst>
              <a:ext uri="{FF2B5EF4-FFF2-40B4-BE49-F238E27FC236}">
                <a16:creationId xmlns:a16="http://schemas.microsoft.com/office/drawing/2014/main" id="{D58CA352-DFD8-9DA7-433D-2E28186A2446}"/>
              </a:ext>
            </a:extLst>
          </p:cNvPr>
          <p:cNvSpPr>
            <a:spLocks noGrp="1" noRot="1" noChangeAspect="1" noChangeArrowheads="1" noTextEdit="1"/>
          </p:cNvSpPr>
          <p:nvPr>
            <p:ph type="sldImg"/>
          </p:nvPr>
        </p:nvSpPr>
        <p:spPr>
          <a:xfrm>
            <a:off x="381000" y="685800"/>
            <a:ext cx="6096000" cy="3429000"/>
          </a:xfrm>
          <a:ln/>
          <a:extLst>
            <a:ext uri="{FAA26D3D-D897-4be2-8F04-BA451C77F1D7}">
              <ma14:placeholderFlag xmlns:ma14="http://schemas.microsoft.com/office/mac/drawingml/2011/main" xmlns="" val="1"/>
            </a:ext>
          </a:extLst>
        </p:spPr>
      </p:sp>
      <p:sp>
        <p:nvSpPr>
          <p:cNvPr id="115715" name="Rectangle 3">
            <a:extLst>
              <a:ext uri="{FF2B5EF4-FFF2-40B4-BE49-F238E27FC236}">
                <a16:creationId xmlns:a16="http://schemas.microsoft.com/office/drawing/2014/main" id="{21F04863-6D16-1A3F-C1D3-2296BA09607B}"/>
              </a:ext>
            </a:extLst>
          </p:cNvPr>
          <p:cNvSpPr>
            <a:spLocks noGrp="1" noChangeArrowheads="1"/>
          </p:cNvSpPr>
          <p:nvPr>
            <p:ph type="body" idx="1"/>
          </p:nvPr>
        </p:nvSpPr>
        <p:spPr/>
        <p:txBody>
          <a:bodyPr/>
          <a:lstStyle/>
          <a:p>
            <a:pPr eaLnBrk="1" hangingPunct="1">
              <a:defRPr/>
            </a:pPr>
            <a:r>
              <a:rPr lang="en-US"/>
              <a:t>(This mainly restates comments on the previous slide, and can be used </a:t>
            </a:r>
          </a:p>
          <a:p>
            <a:pPr eaLnBrk="1" hangingPunct="1">
              <a:defRPr/>
            </a:pPr>
            <a:r>
              <a:rPr lang="en-US"/>
              <a:t>or skipped depending on lecture style)</a:t>
            </a:r>
          </a:p>
          <a:p>
            <a:pPr eaLnBrk="1" hangingPunct="1">
              <a:defRPr/>
            </a:pPr>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F83C1FCD-B922-DCA1-F92F-53AAB9443CB0}"/>
              </a:ext>
            </a:extLst>
          </p:cNvPr>
          <p:cNvSpPr>
            <a:spLocks noGrp="1" noChangeArrowheads="1"/>
          </p:cNvSpPr>
          <p:nvPr>
            <p:ph type="sldNum" sz="quarter" idx="5"/>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fld id="{67C39B1A-1F16-E84D-8994-9DD6B318F21F}" type="slidenum">
              <a:rPr lang="it-IT" altLang="en-US" sz="1200">
                <a:latin typeface="Arial" panose="020B0604020202020204" pitchFamily="34" charset="0"/>
              </a:rPr>
              <a:pPr eaLnBrk="1" hangingPunct="1"/>
              <a:t>25</a:t>
            </a:fld>
            <a:endParaRPr lang="it-IT" altLang="en-US" sz="1200">
              <a:latin typeface="Arial" panose="020B0604020202020204" pitchFamily="34" charset="0"/>
            </a:endParaRPr>
          </a:p>
        </p:txBody>
      </p:sp>
      <p:sp>
        <p:nvSpPr>
          <p:cNvPr id="88066" name="Rectangle 2">
            <a:extLst>
              <a:ext uri="{FF2B5EF4-FFF2-40B4-BE49-F238E27FC236}">
                <a16:creationId xmlns:a16="http://schemas.microsoft.com/office/drawing/2014/main" id="{1BA4895B-7E5B-9CB1-965C-1C08EBBFB644}"/>
              </a:ext>
            </a:extLst>
          </p:cNvPr>
          <p:cNvSpPr>
            <a:spLocks noGrp="1" noRot="1" noChangeAspect="1" noChangeArrowheads="1" noTextEdit="1"/>
          </p:cNvSpPr>
          <p:nvPr>
            <p:ph type="sldImg"/>
          </p:nvPr>
        </p:nvSpPr>
        <p:spPr>
          <a:xfrm>
            <a:off x="381000" y="685800"/>
            <a:ext cx="6096000" cy="3429000"/>
          </a:xfrm>
          <a:ln/>
          <a:extLst>
            <a:ext uri="{FAA26D3D-D897-4be2-8F04-BA451C77F1D7}">
              <ma14:placeholderFlag xmlns:ma14="http://schemas.microsoft.com/office/mac/drawingml/2011/main" xmlns="" val="1"/>
            </a:ext>
          </a:extLst>
        </p:spPr>
      </p:sp>
      <p:sp>
        <p:nvSpPr>
          <p:cNvPr id="88067" name="Rectangle 3">
            <a:extLst>
              <a:ext uri="{FF2B5EF4-FFF2-40B4-BE49-F238E27FC236}">
                <a16:creationId xmlns:a16="http://schemas.microsoft.com/office/drawing/2014/main" id="{6A90AA82-CE9A-F734-4515-C715C6103CA7}"/>
              </a:ext>
            </a:extLst>
          </p:cNvPr>
          <p:cNvSpPr>
            <a:spLocks noGrp="1" noChangeArrowheads="1"/>
          </p:cNvSpPr>
          <p:nvPr>
            <p:ph type="body" idx="1"/>
          </p:nvPr>
        </p:nvSpPr>
        <p:spPr>
          <a:ln/>
          <a:extLst>
            <a:ext uri="{53640926-AAD7-44d8-BBD7-CCE9431645EC}">
              <a14:shadowObscured xmlns:a14="http://schemas.microsoft.com/office/drawing/2010/main" xmlns="" val="1"/>
            </a:ext>
          </a:extLst>
        </p:spPr>
        <p:txBody>
          <a:bodyPr/>
          <a:lstStyle/>
          <a:p>
            <a:pPr marL="46038" eaLnBrk="1" hangingPunct="1"/>
            <a:r>
              <a:rPr lang="it-IT" altLang="en-US">
                <a:latin typeface="Arial" panose="020B0604020202020204" pitchFamily="34" charset="0"/>
                <a:ea typeface="ＭＳ Ｐゴシック" panose="020B0600070205080204" pitchFamily="34" charset="-128"/>
              </a:rPr>
              <a:t>12.5 PATH TESTING</a:t>
            </a:r>
          </a:p>
          <a:p>
            <a:pPr marL="46038" eaLnBrk="1" hangingPunct="1">
              <a:spcBef>
                <a:spcPts val="413"/>
              </a:spcBef>
            </a:pPr>
            <a:r>
              <a:rPr lang="en-US" altLang="en-US">
                <a:solidFill>
                  <a:srgbClr val="000000"/>
                </a:solidFill>
                <a:latin typeface="Arial" panose="020B0604020202020204" pitchFamily="34" charset="0"/>
                <a:ea typeface="ＭＳ Ｐゴシック" panose="020B0600070205080204" pitchFamily="34" charset="-128"/>
                <a:cs typeface="Arial" panose="020B0604020202020204" pitchFamily="34" charset="0"/>
                <a:sym typeface="Arial" panose="020B0604020202020204" pitchFamily="34" charset="0"/>
              </a:rPr>
              <a:t>Path coverage simply requires each path to be executed at least once, thus helping in revealing failures that occur when loops are executed several times.  Unfortunately, </a:t>
            </a:r>
            <a:r>
              <a:rPr lang="ja-JP" altLang="en-US">
                <a:solidFill>
                  <a:srgbClr val="000000"/>
                </a:solidFill>
                <a:latin typeface="Arial" panose="020B0604020202020204" pitchFamily="34" charset="0"/>
                <a:ea typeface="ＭＳ Ｐゴシック" panose="020B0600070205080204" pitchFamily="34" charset="-128"/>
                <a:cs typeface="Arial" panose="020B0604020202020204" pitchFamily="34" charset="0"/>
                <a:sym typeface="Arial" panose="020B0604020202020204" pitchFamily="34" charset="0"/>
              </a:rPr>
              <a:t>“</a:t>
            </a:r>
            <a:r>
              <a:rPr lang="en-US" altLang="ja-JP">
                <a:solidFill>
                  <a:srgbClr val="000000"/>
                </a:solidFill>
                <a:latin typeface="Arial" panose="020B0604020202020204" pitchFamily="34" charset="0"/>
                <a:ea typeface="ＭＳ Ｐゴシック" panose="020B0600070205080204" pitchFamily="34" charset="-128"/>
                <a:cs typeface="Arial" panose="020B0604020202020204" pitchFamily="34" charset="0"/>
                <a:sym typeface="Arial" panose="020B0604020202020204" pitchFamily="34" charset="0"/>
              </a:rPr>
              <a:t>pure</a:t>
            </a:r>
            <a:r>
              <a:rPr lang="ja-JP" altLang="en-US">
                <a:solidFill>
                  <a:srgbClr val="000000"/>
                </a:solidFill>
                <a:latin typeface="Arial" panose="020B0604020202020204" pitchFamily="34" charset="0"/>
                <a:ea typeface="ＭＳ Ｐゴシック" panose="020B0600070205080204" pitchFamily="34" charset="-128"/>
                <a:cs typeface="Arial" panose="020B0604020202020204" pitchFamily="34" charset="0"/>
                <a:sym typeface="Arial" panose="020B0604020202020204" pitchFamily="34" charset="0"/>
              </a:rPr>
              <a:t>”</a:t>
            </a:r>
            <a:r>
              <a:rPr lang="en-US" altLang="ja-JP">
                <a:solidFill>
                  <a:srgbClr val="000000"/>
                </a:solidFill>
                <a:latin typeface="Arial" panose="020B0604020202020204" pitchFamily="34" charset="0"/>
                <a:ea typeface="ＭＳ Ｐゴシック" panose="020B0600070205080204" pitchFamily="34" charset="-128"/>
                <a:cs typeface="Arial" panose="020B0604020202020204" pitchFamily="34" charset="0"/>
                <a:sym typeface="Arial" panose="020B0604020202020204" pitchFamily="34" charset="0"/>
              </a:rPr>
              <a:t> path coverage is impractical even for simple programs (the program on the slide has infinite many paths).  An easy way to reduce the number of paths is to limit the number of times of executions of each loop.</a:t>
            </a:r>
            <a:endParaRPr lang="en-US" altLang="en-US">
              <a:solidFill>
                <a:srgbClr val="000000"/>
              </a:solidFill>
              <a:latin typeface="Arial" panose="020B0604020202020204" pitchFamily="34" charset="0"/>
              <a:ea typeface="ＭＳ Ｐゴシック" panose="020B0600070205080204" pitchFamily="34" charset="-128"/>
              <a:cs typeface="Arial" panose="020B0604020202020204" pitchFamily="34" charset="0"/>
              <a:sym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63897866-EF76-DE8A-3331-949EE65AA65D}"/>
              </a:ext>
            </a:extLst>
          </p:cNvPr>
          <p:cNvSpPr>
            <a:spLocks noGrp="1" noChangeArrowheads="1"/>
          </p:cNvSpPr>
          <p:nvPr>
            <p:ph type="sldNum" sz="quarter" idx="5"/>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fld id="{CED1D140-F202-F344-802F-B5747DE203CD}" type="slidenum">
              <a:rPr lang="it-IT" altLang="en-US" sz="1200">
                <a:latin typeface="Arial" panose="020B0604020202020204" pitchFamily="34" charset="0"/>
              </a:rPr>
              <a:pPr eaLnBrk="1" hangingPunct="1"/>
              <a:t>4</a:t>
            </a:fld>
            <a:endParaRPr lang="it-IT" altLang="en-US" sz="1200">
              <a:latin typeface="Arial" panose="020B0604020202020204" pitchFamily="34" charset="0"/>
            </a:endParaRPr>
          </a:p>
        </p:txBody>
      </p:sp>
      <p:sp>
        <p:nvSpPr>
          <p:cNvPr id="102402" name="Rectangle 2">
            <a:extLst>
              <a:ext uri="{FF2B5EF4-FFF2-40B4-BE49-F238E27FC236}">
                <a16:creationId xmlns:a16="http://schemas.microsoft.com/office/drawing/2014/main" id="{AC6E5E17-C773-5F17-2DE2-497BA612E183}"/>
              </a:ext>
            </a:extLst>
          </p:cNvPr>
          <p:cNvSpPr>
            <a:spLocks noGrp="1" noRot="1" noChangeAspect="1" noChangeArrowheads="1" noTextEdit="1"/>
          </p:cNvSpPr>
          <p:nvPr>
            <p:ph type="sldImg"/>
          </p:nvPr>
        </p:nvSpPr>
        <p:spPr>
          <a:xfrm>
            <a:off x="381000" y="685800"/>
            <a:ext cx="6096000" cy="3429000"/>
          </a:xfrm>
          <a:ln/>
          <a:extLst>
            <a:ext uri="{FAA26D3D-D897-4be2-8F04-BA451C77F1D7}">
              <ma14:placeholderFlag xmlns:ma14="http://schemas.microsoft.com/office/mac/drawingml/2011/main" xmlns="" val="1"/>
            </a:ext>
          </a:extLst>
        </p:spPr>
      </p:sp>
      <p:sp>
        <p:nvSpPr>
          <p:cNvPr id="102403" name="Rectangle 3">
            <a:extLst>
              <a:ext uri="{FF2B5EF4-FFF2-40B4-BE49-F238E27FC236}">
                <a16:creationId xmlns:a16="http://schemas.microsoft.com/office/drawing/2014/main" id="{FF090FF2-BA71-0A18-02BF-92BEF31D4EEB}"/>
              </a:ext>
            </a:extLst>
          </p:cNvPr>
          <p:cNvSpPr>
            <a:spLocks noGrp="1" noChangeArrowheads="1"/>
          </p:cNvSpPr>
          <p:nvPr>
            <p:ph type="body" idx="1"/>
          </p:nvPr>
        </p:nvSpPr>
        <p:spPr/>
        <p:txBody>
          <a:bodyPr/>
          <a:lstStyle/>
          <a:p>
            <a:pPr eaLnBrk="1" hangingPunct="1"/>
            <a:r>
              <a:rPr lang="en-US" altLang="en-US">
                <a:latin typeface="Arial" panose="020B0604020202020204" pitchFamily="34" charset="0"/>
                <a:ea typeface="ＭＳ Ｐゴシック" panose="020B0600070205080204" pitchFamily="34" charset="-128"/>
              </a:rPr>
              <a:t>The fundamental rationale for any systematic (non-random) testing technique is </a:t>
            </a:r>
          </a:p>
          <a:p>
            <a:pPr eaLnBrk="1" hangingPunct="1"/>
            <a:r>
              <a:rPr lang="en-US" altLang="en-US">
                <a:latin typeface="Arial" panose="020B0604020202020204" pitchFamily="34" charset="0"/>
                <a:ea typeface="ＭＳ Ｐゴシック" panose="020B0600070205080204" pitchFamily="34" charset="-128"/>
              </a:rPr>
              <a:t>variation:   Testing something different is more valuable than testing the same </a:t>
            </a:r>
          </a:p>
          <a:p>
            <a:pPr eaLnBrk="1" hangingPunct="1"/>
            <a:r>
              <a:rPr lang="en-US" altLang="en-US">
                <a:latin typeface="Arial" panose="020B0604020202020204" pitchFamily="34" charset="0"/>
                <a:ea typeface="ＭＳ Ｐゴシック" panose="020B0600070205080204" pitchFamily="34" charset="-128"/>
              </a:rPr>
              <a:t>thing again.   There are many ways to consider </a:t>
            </a:r>
            <a:r>
              <a:rPr lang="ja-JP" altLang="en-US">
                <a:latin typeface="Arial" panose="020B0604020202020204" pitchFamily="34" charset="0"/>
                <a:ea typeface="ＭＳ Ｐゴシック" panose="020B0600070205080204" pitchFamily="34" charset="-128"/>
              </a:rPr>
              <a:t>“</a:t>
            </a:r>
            <a:r>
              <a:rPr lang="en-US" altLang="ja-JP">
                <a:latin typeface="Arial" panose="020B0604020202020204" pitchFamily="34" charset="0"/>
                <a:ea typeface="ＭＳ Ｐゴシック" panose="020B0600070205080204" pitchFamily="34" charset="-128"/>
              </a:rPr>
              <a:t>same</a:t>
            </a:r>
            <a:r>
              <a:rPr lang="ja-JP" altLang="en-US">
                <a:latin typeface="Arial" panose="020B0604020202020204" pitchFamily="34" charset="0"/>
                <a:ea typeface="ＭＳ Ｐゴシック" panose="020B0600070205080204" pitchFamily="34" charset="-128"/>
              </a:rPr>
              <a:t>”</a:t>
            </a:r>
            <a:r>
              <a:rPr lang="en-US" altLang="ja-JP">
                <a:latin typeface="Arial" panose="020B0604020202020204" pitchFamily="34" charset="0"/>
                <a:ea typeface="ＭＳ Ｐゴシック" panose="020B0600070205080204" pitchFamily="34" charset="-128"/>
              </a:rPr>
              <a:t> and </a:t>
            </a:r>
            <a:r>
              <a:rPr lang="ja-JP" altLang="en-US">
                <a:latin typeface="Arial" panose="020B0604020202020204" pitchFamily="34" charset="0"/>
                <a:ea typeface="ＭＳ Ｐゴシック" panose="020B0600070205080204" pitchFamily="34" charset="-128"/>
              </a:rPr>
              <a:t>“</a:t>
            </a:r>
            <a:r>
              <a:rPr lang="en-US" altLang="ja-JP">
                <a:latin typeface="Arial" panose="020B0604020202020204" pitchFamily="34" charset="0"/>
                <a:ea typeface="ＭＳ Ｐゴシック" panose="020B0600070205080204" pitchFamily="34" charset="-128"/>
              </a:rPr>
              <a:t>different</a:t>
            </a:r>
            <a:r>
              <a:rPr lang="ja-JP" altLang="en-US">
                <a:latin typeface="Arial" panose="020B0604020202020204" pitchFamily="34" charset="0"/>
                <a:ea typeface="ＭＳ Ｐゴシック" panose="020B0600070205080204" pitchFamily="34" charset="-128"/>
              </a:rPr>
              <a:t>”</a:t>
            </a:r>
            <a:r>
              <a:rPr lang="en-US" altLang="ja-JP">
                <a:latin typeface="Arial" panose="020B0604020202020204" pitchFamily="34" charset="0"/>
                <a:ea typeface="ＭＳ Ｐゴシック" panose="020B0600070205080204" pitchFamily="34" charset="-128"/>
              </a:rPr>
              <a:t>, and we </a:t>
            </a:r>
          </a:p>
          <a:p>
            <a:pPr eaLnBrk="1" hangingPunct="1"/>
            <a:r>
              <a:rPr lang="en-US" altLang="en-US">
                <a:latin typeface="Arial" panose="020B0604020202020204" pitchFamily="34" charset="0"/>
                <a:ea typeface="ＭＳ Ｐゴシック" panose="020B0600070205080204" pitchFamily="34" charset="-128"/>
              </a:rPr>
              <a:t>find value in any sense of </a:t>
            </a:r>
            <a:r>
              <a:rPr lang="ja-JP" altLang="en-US">
                <a:latin typeface="Arial" panose="020B0604020202020204" pitchFamily="34" charset="0"/>
                <a:ea typeface="ＭＳ Ｐゴシック" panose="020B0600070205080204" pitchFamily="34" charset="-128"/>
              </a:rPr>
              <a:t>“</a:t>
            </a:r>
            <a:r>
              <a:rPr lang="en-US" altLang="ja-JP">
                <a:latin typeface="Arial" panose="020B0604020202020204" pitchFamily="34" charset="0"/>
                <a:ea typeface="ＭＳ Ｐゴシック" panose="020B0600070205080204" pitchFamily="34" charset="-128"/>
              </a:rPr>
              <a:t>different</a:t>
            </a:r>
            <a:r>
              <a:rPr lang="ja-JP" altLang="en-US">
                <a:latin typeface="Arial" panose="020B0604020202020204" pitchFamily="34" charset="0"/>
                <a:ea typeface="ＭＳ Ｐゴシック" panose="020B0600070205080204" pitchFamily="34" charset="-128"/>
              </a:rPr>
              <a:t>”</a:t>
            </a:r>
            <a:r>
              <a:rPr lang="en-US" altLang="ja-JP">
                <a:latin typeface="Arial" panose="020B0604020202020204" pitchFamily="34" charset="0"/>
                <a:ea typeface="ＭＳ Ｐゴシック" panose="020B0600070205080204" pitchFamily="34" charset="-128"/>
              </a:rPr>
              <a:t> that might reveal faults that were not </a:t>
            </a:r>
          </a:p>
          <a:p>
            <a:pPr eaLnBrk="1" hangingPunct="1"/>
            <a:r>
              <a:rPr lang="en-US" altLang="en-US">
                <a:latin typeface="Arial" panose="020B0604020202020204" pitchFamily="34" charset="0"/>
                <a:ea typeface="ＭＳ Ｐゴシック" panose="020B0600070205080204" pitchFamily="34" charset="-128"/>
              </a:rPr>
              <a:t>revealed by other test cases.  Functional testing uses the program specification </a:t>
            </a:r>
          </a:p>
          <a:p>
            <a:pPr eaLnBrk="1" hangingPunct="1"/>
            <a:r>
              <a:rPr lang="en-US" altLang="en-US">
                <a:latin typeface="Arial" panose="020B0604020202020204" pitchFamily="34" charset="0"/>
                <a:ea typeface="ＭＳ Ｐゴシック" panose="020B0600070205080204" pitchFamily="34" charset="-128"/>
              </a:rPr>
              <a:t>to say what is </a:t>
            </a:r>
            <a:r>
              <a:rPr lang="ja-JP" altLang="en-US">
                <a:latin typeface="Arial" panose="020B0604020202020204" pitchFamily="34" charset="0"/>
                <a:ea typeface="ＭＳ Ｐゴシック" panose="020B0600070205080204" pitchFamily="34" charset="-128"/>
              </a:rPr>
              <a:t>“</a:t>
            </a:r>
            <a:r>
              <a:rPr lang="en-US" altLang="ja-JP">
                <a:latin typeface="Arial" panose="020B0604020202020204" pitchFamily="34" charset="0"/>
                <a:ea typeface="ＭＳ Ｐゴシック" panose="020B0600070205080204" pitchFamily="34" charset="-128"/>
              </a:rPr>
              <a:t>different</a:t>
            </a:r>
            <a:r>
              <a:rPr lang="ja-JP" altLang="en-US">
                <a:latin typeface="Arial" panose="020B0604020202020204" pitchFamily="34" charset="0"/>
                <a:ea typeface="ＭＳ Ｐゴシック" panose="020B0600070205080204" pitchFamily="34" charset="-128"/>
              </a:rPr>
              <a:t>”</a:t>
            </a:r>
            <a:r>
              <a:rPr lang="en-US" altLang="ja-JP">
                <a:latin typeface="Arial" panose="020B0604020202020204" pitchFamily="34" charset="0"/>
                <a:ea typeface="ＭＳ Ｐゴシック" panose="020B0600070205080204" pitchFamily="34" charset="-128"/>
              </a:rPr>
              <a:t> (systematically covering cases that can be identified </a:t>
            </a:r>
          </a:p>
          <a:p>
            <a:pPr eaLnBrk="1" hangingPunct="1"/>
            <a:r>
              <a:rPr lang="en-US" altLang="en-US">
                <a:latin typeface="Arial" panose="020B0604020202020204" pitchFamily="34" charset="0"/>
                <a:ea typeface="ＭＳ Ｐゴシック" panose="020B0600070205080204" pitchFamily="34" charset="-128"/>
              </a:rPr>
              <a:t>in the specification).  Structural testing </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EF1B56D8-D3A5-015D-A6FA-EF57E7E342E9}"/>
              </a:ext>
            </a:extLst>
          </p:cNvPr>
          <p:cNvSpPr>
            <a:spLocks noGrp="1" noChangeArrowheads="1"/>
          </p:cNvSpPr>
          <p:nvPr>
            <p:ph type="sldNum" sz="quarter" idx="5"/>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fld id="{E7D1D243-1D26-DF45-A3A4-5CF16D291219}" type="slidenum">
              <a:rPr lang="it-IT" altLang="en-US" sz="1200">
                <a:latin typeface="Arial" panose="020B0604020202020204" pitchFamily="34" charset="0"/>
              </a:rPr>
              <a:pPr eaLnBrk="1" hangingPunct="1"/>
              <a:t>26</a:t>
            </a:fld>
            <a:endParaRPr lang="it-IT" altLang="en-US" sz="1200">
              <a:latin typeface="Arial" panose="020B0604020202020204" pitchFamily="34" charset="0"/>
            </a:endParaRPr>
          </a:p>
        </p:txBody>
      </p:sp>
      <p:sp>
        <p:nvSpPr>
          <p:cNvPr id="90114" name="Rectangle 2">
            <a:extLst>
              <a:ext uri="{FF2B5EF4-FFF2-40B4-BE49-F238E27FC236}">
                <a16:creationId xmlns:a16="http://schemas.microsoft.com/office/drawing/2014/main" id="{2C49E92E-9F92-0FED-C8B7-CCAD9B9C1FB2}"/>
              </a:ext>
            </a:extLst>
          </p:cNvPr>
          <p:cNvSpPr>
            <a:spLocks noGrp="1" noRot="1" noChangeAspect="1" noChangeArrowheads="1" noTextEdit="1"/>
          </p:cNvSpPr>
          <p:nvPr>
            <p:ph type="sldImg"/>
          </p:nvPr>
        </p:nvSpPr>
        <p:spPr>
          <a:xfrm>
            <a:off x="381000" y="685800"/>
            <a:ext cx="6096000" cy="3429000"/>
          </a:xfrm>
          <a:ln/>
          <a:extLst>
            <a:ext uri="{FAA26D3D-D897-4be2-8F04-BA451C77F1D7}">
              <ma14:placeholderFlag xmlns:ma14="http://schemas.microsoft.com/office/mac/drawingml/2011/main" xmlns="" val="1"/>
            </a:ext>
          </a:extLst>
        </p:spPr>
      </p:sp>
      <p:sp>
        <p:nvSpPr>
          <p:cNvPr id="90115" name="Rectangle 3">
            <a:extLst>
              <a:ext uri="{FF2B5EF4-FFF2-40B4-BE49-F238E27FC236}">
                <a16:creationId xmlns:a16="http://schemas.microsoft.com/office/drawing/2014/main" id="{73A968B6-9605-8C8D-A73E-B53244F550EC}"/>
              </a:ext>
            </a:extLst>
          </p:cNvPr>
          <p:cNvSpPr>
            <a:spLocks noGrp="1" noChangeArrowheads="1"/>
          </p:cNvSpPr>
          <p:nvPr>
            <p:ph type="body" idx="1"/>
          </p:nvPr>
        </p:nvSpPr>
        <p:spPr/>
        <p:txBody>
          <a:bodyPr/>
          <a:lstStyle/>
          <a:p>
            <a:pPr eaLnBrk="1" hangingPunct="1"/>
            <a:r>
              <a:rPr lang="it-IT" altLang="en-US">
                <a:latin typeface="Arial" panose="020B0604020202020204" pitchFamily="34" charset="0"/>
                <a:ea typeface="ＭＳ Ｐゴシック" panose="020B0600070205080204" pitchFamily="34" charset="-128"/>
              </a:rPr>
              <a:t>12.5 PATH TESTING</a:t>
            </a:r>
          </a:p>
          <a:p>
            <a:pPr eaLnBrk="1" hangingPunct="1">
              <a:spcBef>
                <a:spcPts val="413"/>
              </a:spcBef>
            </a:pPr>
            <a:r>
              <a:rPr lang="en-US" altLang="en-US">
                <a:solidFill>
                  <a:srgbClr val="000000"/>
                </a:solidFill>
                <a:latin typeface="Arial" panose="020B0604020202020204" pitchFamily="34" charset="0"/>
                <a:ea typeface="ＭＳ Ｐゴシック" panose="020B0600070205080204" pitchFamily="34" charset="-128"/>
                <a:cs typeface="Arial" panose="020B0604020202020204" pitchFamily="34" charset="0"/>
                <a:sym typeface="Arial" panose="020B0604020202020204" pitchFamily="34" charset="0"/>
              </a:rPr>
              <a:t>Path coverage simply requires each path to be executed at least once, thus helping in revealing failures that occur when loops are executed several times.  Unfortunately, </a:t>
            </a:r>
            <a:r>
              <a:rPr lang="ja-JP" altLang="en-US">
                <a:solidFill>
                  <a:srgbClr val="000000"/>
                </a:solidFill>
                <a:latin typeface="Arial" panose="020B0604020202020204" pitchFamily="34" charset="0"/>
                <a:ea typeface="ＭＳ Ｐゴシック" panose="020B0600070205080204" pitchFamily="34" charset="-128"/>
                <a:cs typeface="Arial" panose="020B0604020202020204" pitchFamily="34" charset="0"/>
                <a:sym typeface="Arial" panose="020B0604020202020204" pitchFamily="34" charset="0"/>
              </a:rPr>
              <a:t>“</a:t>
            </a:r>
            <a:r>
              <a:rPr lang="en-US" altLang="ja-JP">
                <a:solidFill>
                  <a:srgbClr val="000000"/>
                </a:solidFill>
                <a:latin typeface="Arial" panose="020B0604020202020204" pitchFamily="34" charset="0"/>
                <a:ea typeface="ＭＳ Ｐゴシック" panose="020B0600070205080204" pitchFamily="34" charset="-128"/>
                <a:cs typeface="Arial" panose="020B0604020202020204" pitchFamily="34" charset="0"/>
                <a:sym typeface="Arial" panose="020B0604020202020204" pitchFamily="34" charset="0"/>
              </a:rPr>
              <a:t>pure</a:t>
            </a:r>
            <a:r>
              <a:rPr lang="ja-JP" altLang="en-US">
                <a:solidFill>
                  <a:srgbClr val="000000"/>
                </a:solidFill>
                <a:latin typeface="Arial" panose="020B0604020202020204" pitchFamily="34" charset="0"/>
                <a:ea typeface="ＭＳ Ｐゴシック" panose="020B0600070205080204" pitchFamily="34" charset="-128"/>
                <a:cs typeface="Arial" panose="020B0604020202020204" pitchFamily="34" charset="0"/>
                <a:sym typeface="Arial" panose="020B0604020202020204" pitchFamily="34" charset="0"/>
              </a:rPr>
              <a:t>”</a:t>
            </a:r>
            <a:r>
              <a:rPr lang="en-US" altLang="ja-JP">
                <a:solidFill>
                  <a:srgbClr val="000000"/>
                </a:solidFill>
                <a:latin typeface="Arial" panose="020B0604020202020204" pitchFamily="34" charset="0"/>
                <a:ea typeface="ＭＳ Ｐゴシック" panose="020B0600070205080204" pitchFamily="34" charset="-128"/>
                <a:cs typeface="Arial" panose="020B0604020202020204" pitchFamily="34" charset="0"/>
                <a:sym typeface="Arial" panose="020B0604020202020204" pitchFamily="34" charset="0"/>
              </a:rPr>
              <a:t> path coverage is impractical even for simple programs with loops.  To ensure a finite number of paths, we must at least  limit the number of times of executions of each loop (e.g., lump </a:t>
            </a:r>
            <a:r>
              <a:rPr lang="ja-JP" altLang="en-US">
                <a:solidFill>
                  <a:srgbClr val="000000"/>
                </a:solidFill>
                <a:latin typeface="Arial" panose="020B0604020202020204" pitchFamily="34" charset="0"/>
                <a:ea typeface="ＭＳ Ｐゴシック" panose="020B0600070205080204" pitchFamily="34" charset="-128"/>
                <a:cs typeface="Arial" panose="020B0604020202020204" pitchFamily="34" charset="0"/>
                <a:sym typeface="Arial" panose="020B0604020202020204" pitchFamily="34" charset="0"/>
              </a:rPr>
              <a:t>“</a:t>
            </a:r>
            <a:r>
              <a:rPr lang="en-US" altLang="ja-JP">
                <a:solidFill>
                  <a:srgbClr val="000000"/>
                </a:solidFill>
                <a:latin typeface="Arial" panose="020B0604020202020204" pitchFamily="34" charset="0"/>
                <a:ea typeface="ＭＳ Ｐゴシック" panose="020B0600070205080204" pitchFamily="34" charset="-128"/>
                <a:cs typeface="Arial" panose="020B0604020202020204" pitchFamily="34" charset="0"/>
                <a:sym typeface="Arial" panose="020B0604020202020204" pitchFamily="34" charset="0"/>
              </a:rPr>
              <a:t>5 iterations</a:t>
            </a:r>
            <a:r>
              <a:rPr lang="ja-JP" altLang="en-US">
                <a:solidFill>
                  <a:srgbClr val="000000"/>
                </a:solidFill>
                <a:latin typeface="Arial" panose="020B0604020202020204" pitchFamily="34" charset="0"/>
                <a:ea typeface="ＭＳ Ｐゴシック" panose="020B0600070205080204" pitchFamily="34" charset="-128"/>
                <a:cs typeface="Arial" panose="020B0604020202020204" pitchFamily="34" charset="0"/>
                <a:sym typeface="Arial" panose="020B0604020202020204" pitchFamily="34" charset="0"/>
              </a:rPr>
              <a:t>”</a:t>
            </a:r>
            <a:r>
              <a:rPr lang="en-US" altLang="ja-JP">
                <a:solidFill>
                  <a:srgbClr val="000000"/>
                </a:solidFill>
                <a:latin typeface="Arial" panose="020B0604020202020204" pitchFamily="34" charset="0"/>
                <a:ea typeface="ＭＳ Ｐゴシック" panose="020B0600070205080204" pitchFamily="34" charset="-128"/>
                <a:cs typeface="Arial" panose="020B0604020202020204" pitchFamily="34" charset="0"/>
                <a:sym typeface="Arial" panose="020B0604020202020204" pitchFamily="34" charset="0"/>
              </a:rPr>
              <a:t> and </a:t>
            </a:r>
            <a:r>
              <a:rPr lang="ja-JP" altLang="en-US">
                <a:solidFill>
                  <a:srgbClr val="000000"/>
                </a:solidFill>
                <a:latin typeface="Arial" panose="020B0604020202020204" pitchFamily="34" charset="0"/>
                <a:ea typeface="ＭＳ Ｐゴシック" panose="020B0600070205080204" pitchFamily="34" charset="-128"/>
                <a:cs typeface="Arial" panose="020B0604020202020204" pitchFamily="34" charset="0"/>
                <a:sym typeface="Arial" panose="020B0604020202020204" pitchFamily="34" charset="0"/>
              </a:rPr>
              <a:t>“</a:t>
            </a:r>
            <a:r>
              <a:rPr lang="en-US" altLang="ja-JP">
                <a:solidFill>
                  <a:srgbClr val="000000"/>
                </a:solidFill>
                <a:latin typeface="Arial" panose="020B0604020202020204" pitchFamily="34" charset="0"/>
                <a:ea typeface="ＭＳ Ｐゴシック" panose="020B0600070205080204" pitchFamily="34" charset="-128"/>
                <a:cs typeface="Arial" panose="020B0604020202020204" pitchFamily="34" charset="0"/>
                <a:sym typeface="Arial" panose="020B0604020202020204" pitchFamily="34" charset="0"/>
              </a:rPr>
              <a:t>105 iterations</a:t>
            </a:r>
            <a:r>
              <a:rPr lang="ja-JP" altLang="en-US">
                <a:solidFill>
                  <a:srgbClr val="000000"/>
                </a:solidFill>
                <a:latin typeface="Arial" panose="020B0604020202020204" pitchFamily="34" charset="0"/>
                <a:ea typeface="ＭＳ Ｐゴシック" panose="020B0600070205080204" pitchFamily="34" charset="-128"/>
                <a:cs typeface="Arial" panose="020B0604020202020204" pitchFamily="34" charset="0"/>
                <a:sym typeface="Arial" panose="020B0604020202020204" pitchFamily="34" charset="0"/>
              </a:rPr>
              <a:t>”</a:t>
            </a:r>
            <a:r>
              <a:rPr lang="en-US" altLang="ja-JP">
                <a:solidFill>
                  <a:srgbClr val="000000"/>
                </a:solidFill>
                <a:latin typeface="Arial" panose="020B0604020202020204" pitchFamily="34" charset="0"/>
                <a:ea typeface="ＭＳ Ｐゴシック" panose="020B0600070205080204" pitchFamily="34" charset="-128"/>
                <a:cs typeface="Arial" panose="020B0604020202020204" pitchFamily="34" charset="0"/>
                <a:sym typeface="Arial" panose="020B0604020202020204" pitchFamily="34" charset="0"/>
              </a:rPr>
              <a:t> in the same class </a:t>
            </a:r>
            <a:r>
              <a:rPr lang="ja-JP" altLang="en-US">
                <a:solidFill>
                  <a:srgbClr val="000000"/>
                </a:solidFill>
                <a:latin typeface="Arial" panose="020B0604020202020204" pitchFamily="34" charset="0"/>
                <a:ea typeface="ＭＳ Ｐゴシック" panose="020B0600070205080204" pitchFamily="34" charset="-128"/>
                <a:cs typeface="Arial" panose="020B0604020202020204" pitchFamily="34" charset="0"/>
                <a:sym typeface="Arial" panose="020B0604020202020204" pitchFamily="34" charset="0"/>
              </a:rPr>
              <a:t>“</a:t>
            </a:r>
            <a:r>
              <a:rPr lang="en-US" altLang="ja-JP">
                <a:solidFill>
                  <a:srgbClr val="000000"/>
                </a:solidFill>
                <a:latin typeface="Arial" panose="020B0604020202020204" pitchFamily="34" charset="0"/>
                <a:ea typeface="ＭＳ Ｐゴシック" panose="020B0600070205080204" pitchFamily="34" charset="-128"/>
                <a:cs typeface="Arial" panose="020B0604020202020204" pitchFamily="34" charset="0"/>
                <a:sym typeface="Arial" panose="020B0604020202020204" pitchFamily="34" charset="0"/>
              </a:rPr>
              <a:t>more than 1 iteration</a:t>
            </a:r>
            <a:r>
              <a:rPr lang="ja-JP" altLang="en-US">
                <a:solidFill>
                  <a:srgbClr val="000000"/>
                </a:solidFill>
                <a:latin typeface="Arial" panose="020B0604020202020204" pitchFamily="34" charset="0"/>
                <a:ea typeface="ＭＳ Ｐゴシック" panose="020B0600070205080204" pitchFamily="34" charset="-128"/>
                <a:cs typeface="Arial" panose="020B0604020202020204" pitchFamily="34" charset="0"/>
                <a:sym typeface="Arial" panose="020B0604020202020204" pitchFamily="34" charset="0"/>
              </a:rPr>
              <a:t>”</a:t>
            </a:r>
            <a:r>
              <a:rPr lang="en-US" altLang="ja-JP">
                <a:solidFill>
                  <a:srgbClr val="000000"/>
                </a:solidFill>
                <a:latin typeface="Arial" panose="020B0604020202020204" pitchFamily="34" charset="0"/>
                <a:ea typeface="ＭＳ Ｐゴシック" panose="020B0600070205080204" pitchFamily="34" charset="-128"/>
                <a:cs typeface="Arial" panose="020B0604020202020204" pitchFamily="34" charset="0"/>
                <a:sym typeface="Arial" panose="020B0604020202020204" pitchFamily="34" charset="0"/>
              </a:rPr>
              <a:t>, requiring only one representative execution from that class). </a:t>
            </a:r>
          </a:p>
          <a:p>
            <a:pPr eaLnBrk="1" hangingPunct="1"/>
            <a:endParaRPr lang="it-IT" altLang="en-US">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F8126324-4A6E-4C42-CF83-7BB6DC6BAC4D}"/>
              </a:ext>
            </a:extLst>
          </p:cNvPr>
          <p:cNvSpPr>
            <a:spLocks noGrp="1" noChangeArrowheads="1"/>
          </p:cNvSpPr>
          <p:nvPr>
            <p:ph type="sldNum" sz="quarter" idx="5"/>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fld id="{D70F7A77-C1BC-B446-91C4-AEA0292C712A}" type="slidenum">
              <a:rPr lang="it-IT" altLang="en-US" sz="1200">
                <a:latin typeface="Arial" panose="020B0604020202020204" pitchFamily="34" charset="0"/>
              </a:rPr>
              <a:pPr eaLnBrk="1" hangingPunct="1"/>
              <a:t>28</a:t>
            </a:fld>
            <a:endParaRPr lang="it-IT" altLang="en-US" sz="1200">
              <a:latin typeface="Arial" panose="020B0604020202020204" pitchFamily="34" charset="0"/>
            </a:endParaRPr>
          </a:p>
        </p:txBody>
      </p:sp>
      <p:sp>
        <p:nvSpPr>
          <p:cNvPr id="32769" name="Rectangle 1">
            <a:extLst>
              <a:ext uri="{FF2B5EF4-FFF2-40B4-BE49-F238E27FC236}">
                <a16:creationId xmlns:a16="http://schemas.microsoft.com/office/drawing/2014/main" id="{083E9A37-4419-45A9-11B6-940756C7985E}"/>
              </a:ext>
            </a:extLst>
          </p:cNvPr>
          <p:cNvSpPr>
            <a:spLocks noGrp="1" noRot="1" noChangeAspect="1" noChangeArrowheads="1"/>
          </p:cNvSpPr>
          <p:nvPr>
            <p:ph type="sldImg"/>
          </p:nvPr>
        </p:nvSpPr>
        <p:spPr>
          <a:xfrm>
            <a:off x="381000" y="685800"/>
            <a:ext cx="6096000" cy="3429000"/>
          </a:xfrm>
          <a:solidFill>
            <a:srgbClr val="FFFFFF"/>
          </a:solidFill>
          <a:ln/>
        </p:spPr>
      </p:sp>
      <p:sp>
        <p:nvSpPr>
          <p:cNvPr id="32770" name="Rectangle 2">
            <a:extLst>
              <a:ext uri="{FF2B5EF4-FFF2-40B4-BE49-F238E27FC236}">
                <a16:creationId xmlns:a16="http://schemas.microsoft.com/office/drawing/2014/main" id="{98DAF9F0-813C-7BE2-8758-ADD55B72945A}"/>
              </a:ext>
            </a:extLst>
          </p:cNvPr>
          <p:cNvSpPr>
            <a:spLocks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 uri="{53640926-AAD7-44D8-BBD7-CCE9431645EC}">
              <a14:shadowObscured xmlns:a14="http://schemas.microsoft.com/office/drawing/2010/main" val="1"/>
            </a:ext>
          </a:extLst>
        </p:spPr>
        <p:txBody>
          <a:bodyPr/>
          <a:lstStyle/>
          <a:p>
            <a:pPr marL="46038" eaLnBrk="1" hangingPunct="1">
              <a:spcBef>
                <a:spcPts val="413"/>
              </a:spcBef>
            </a:pPr>
            <a:r>
              <a:rPr lang="en-US" altLang="en-US">
                <a:solidFill>
                  <a:srgbClr val="000000"/>
                </a:solidFill>
                <a:latin typeface="Arial" panose="020B0604020202020204" pitchFamily="34" charset="0"/>
                <a:ea typeface="ＭＳ Ｐゴシック" panose="020B0600070205080204" pitchFamily="34" charset="-128"/>
                <a:cs typeface="Arial" panose="020B0604020202020204" pitchFamily="34" charset="0"/>
                <a:sym typeface="Arial" panose="020B0604020202020204" pitchFamily="34" charset="0"/>
              </a:rPr>
              <a:t>The graph at the right shows the paths that must be covered in the control flow graph at the left, using the </a:t>
            </a:r>
            <a:r>
              <a:rPr lang="ja-JP" altLang="en-US">
                <a:solidFill>
                  <a:srgbClr val="000000"/>
                </a:solidFill>
                <a:latin typeface="Arial" panose="020B0604020202020204" pitchFamily="34" charset="0"/>
                <a:ea typeface="ＭＳ Ｐゴシック" panose="020B0600070205080204" pitchFamily="34" charset="-128"/>
                <a:cs typeface="Arial" panose="020B0604020202020204" pitchFamily="34" charset="0"/>
                <a:sym typeface="Arial" panose="020B0604020202020204" pitchFamily="34" charset="0"/>
              </a:rPr>
              <a:t>“</a:t>
            </a:r>
            <a:r>
              <a:rPr lang="en-US" altLang="ja-JP">
                <a:solidFill>
                  <a:srgbClr val="000000"/>
                </a:solidFill>
                <a:latin typeface="Arial" panose="020B0604020202020204" pitchFamily="34" charset="0"/>
                <a:ea typeface="ＭＳ Ｐゴシック" panose="020B0600070205080204" pitchFamily="34" charset="-128"/>
                <a:cs typeface="Arial" panose="020B0604020202020204" pitchFamily="34" charset="0"/>
                <a:sym typeface="Arial" panose="020B0604020202020204" pitchFamily="34" charset="0"/>
              </a:rPr>
              <a:t>boundary interior</a:t>
            </a:r>
            <a:r>
              <a:rPr lang="ja-JP" altLang="en-US">
                <a:solidFill>
                  <a:srgbClr val="000000"/>
                </a:solidFill>
                <a:latin typeface="Arial" panose="020B0604020202020204" pitchFamily="34" charset="0"/>
                <a:ea typeface="ＭＳ Ｐゴシック" panose="020B0600070205080204" pitchFamily="34" charset="-128"/>
                <a:cs typeface="Arial" panose="020B0604020202020204" pitchFamily="34" charset="0"/>
                <a:sym typeface="Arial" panose="020B0604020202020204" pitchFamily="34" charset="0"/>
              </a:rPr>
              <a:t>”</a:t>
            </a:r>
            <a:r>
              <a:rPr lang="en-US" altLang="ja-JP">
                <a:solidFill>
                  <a:srgbClr val="000000"/>
                </a:solidFill>
                <a:latin typeface="Arial" panose="020B0604020202020204" pitchFamily="34" charset="0"/>
                <a:ea typeface="ＭＳ Ｐゴシック" panose="020B0600070205080204" pitchFamily="34" charset="-128"/>
                <a:cs typeface="Arial" panose="020B0604020202020204" pitchFamily="34" charset="0"/>
                <a:sym typeface="Arial" panose="020B0604020202020204" pitchFamily="34" charset="0"/>
              </a:rPr>
              <a:t> </a:t>
            </a:r>
          </a:p>
          <a:p>
            <a:pPr marL="46038" eaLnBrk="1" hangingPunct="1">
              <a:spcBef>
                <a:spcPts val="413"/>
              </a:spcBef>
            </a:pPr>
            <a:r>
              <a:rPr lang="en-US" altLang="en-US">
                <a:solidFill>
                  <a:srgbClr val="000000"/>
                </a:solidFill>
                <a:latin typeface="Arial" panose="020B0604020202020204" pitchFamily="34" charset="0"/>
                <a:ea typeface="ＭＳ Ｐゴシック" panose="020B0600070205080204" pitchFamily="34" charset="-128"/>
                <a:cs typeface="Arial" panose="020B0604020202020204" pitchFamily="34" charset="0"/>
                <a:sym typeface="Arial" panose="020B0604020202020204" pitchFamily="34" charset="0"/>
              </a:rPr>
              <a:t>adequacy criiterion.  </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19B3A018-58FE-8884-43B6-ACD4112258A8}"/>
              </a:ext>
            </a:extLst>
          </p:cNvPr>
          <p:cNvSpPr>
            <a:spLocks noGrp="1" noChangeArrowheads="1"/>
          </p:cNvSpPr>
          <p:nvPr>
            <p:ph type="sldNum" sz="quarter" idx="5"/>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fld id="{08E02790-920F-3347-BB8B-4650249EB1D5}" type="slidenum">
              <a:rPr lang="it-IT" altLang="en-US" sz="1200">
                <a:latin typeface="Arial" panose="020B0604020202020204" pitchFamily="34" charset="0"/>
              </a:rPr>
              <a:pPr eaLnBrk="1" hangingPunct="1"/>
              <a:t>31</a:t>
            </a:fld>
            <a:endParaRPr lang="it-IT" altLang="en-US" sz="1200">
              <a:latin typeface="Arial" panose="020B0604020202020204" pitchFamily="34" charset="0"/>
            </a:endParaRPr>
          </a:p>
        </p:txBody>
      </p:sp>
      <p:sp>
        <p:nvSpPr>
          <p:cNvPr id="117762" name="Rectangle 2">
            <a:extLst>
              <a:ext uri="{FF2B5EF4-FFF2-40B4-BE49-F238E27FC236}">
                <a16:creationId xmlns:a16="http://schemas.microsoft.com/office/drawing/2014/main" id="{15A6B204-AA13-527C-3788-1C84F0840641}"/>
              </a:ext>
            </a:extLst>
          </p:cNvPr>
          <p:cNvSpPr>
            <a:spLocks noGrp="1" noRot="1" noChangeAspect="1" noChangeArrowheads="1" noTextEdit="1"/>
          </p:cNvSpPr>
          <p:nvPr>
            <p:ph type="sldImg"/>
          </p:nvPr>
        </p:nvSpPr>
        <p:spPr>
          <a:xfrm>
            <a:off x="381000" y="685800"/>
            <a:ext cx="6096000" cy="3429000"/>
          </a:xfrm>
          <a:ln/>
          <a:extLst>
            <a:ext uri="{FAA26D3D-D897-4be2-8F04-BA451C77F1D7}">
              <ma14:placeholderFlag xmlns:ma14="http://schemas.microsoft.com/office/mac/drawingml/2011/main" xmlns="" val="1"/>
            </a:ext>
          </a:extLst>
        </p:spPr>
      </p:sp>
      <p:sp>
        <p:nvSpPr>
          <p:cNvPr id="117763" name="Rectangle 3">
            <a:extLst>
              <a:ext uri="{FF2B5EF4-FFF2-40B4-BE49-F238E27FC236}">
                <a16:creationId xmlns:a16="http://schemas.microsoft.com/office/drawing/2014/main" id="{C1C43A74-7F0A-33BC-AE9E-BA39C617CD24}"/>
              </a:ext>
            </a:extLst>
          </p:cNvPr>
          <p:cNvSpPr>
            <a:spLocks noGrp="1" noChangeArrowheads="1"/>
          </p:cNvSpPr>
          <p:nvPr>
            <p:ph type="body" idx="1"/>
          </p:nvPr>
        </p:nvSpPr>
        <p:spPr/>
        <p:txBody>
          <a:bodyPr/>
          <a:lstStyle/>
          <a:p>
            <a:pPr eaLnBrk="1" hangingPunct="1">
              <a:defRPr/>
            </a:pPr>
            <a:r>
              <a:rPr lang="en-US"/>
              <a:t>Considering the exponential blowup in sequences of conditional statements (even when not in loops), </a:t>
            </a:r>
          </a:p>
          <a:p>
            <a:pPr eaLnBrk="1" hangingPunct="1">
              <a:defRPr/>
            </a:pPr>
            <a:r>
              <a:rPr lang="en-US"/>
              <a:t>we might choose to consider only sub-sequences of a given length.  This is what LCSAJ gives us --- </a:t>
            </a:r>
          </a:p>
          <a:p>
            <a:pPr eaLnBrk="1" hangingPunct="1">
              <a:defRPr/>
            </a:pPr>
            <a:r>
              <a:rPr lang="en-US"/>
              <a:t>essentially considering full path coverage of (short) sequences of decisions.   </a:t>
            </a:r>
          </a:p>
          <a:p>
            <a:pPr eaLnBrk="1" hangingPunct="1">
              <a:defRPr/>
            </a:pPr>
            <a:endParaRPr lang="en-US"/>
          </a:p>
          <a:p>
            <a:pPr eaLnBrk="1" hangingPunct="1">
              <a:defRPr/>
            </a:pPr>
            <a:r>
              <a:rPr lang="en-US"/>
              <a:t>(Note: Data flow criteria considered in a later chapter provide a more  principled way of choosing </a:t>
            </a:r>
          </a:p>
          <a:p>
            <a:pPr eaLnBrk="1" hangingPunct="1">
              <a:defRPr/>
            </a:pPr>
            <a:r>
              <a:rPr lang="en-US"/>
              <a:t>some particular sub-paths as important enough to cover in testing.  Neither LCSAJ nor </a:t>
            </a:r>
          </a:p>
          <a:p>
            <a:pPr eaLnBrk="1" hangingPunct="1">
              <a:defRPr/>
            </a:pPr>
            <a:r>
              <a:rPr lang="en-US"/>
              <a:t>data flow criteria are much used in current practice.) </a:t>
            </a:r>
          </a:p>
          <a:p>
            <a:pPr eaLnBrk="1" hangingPunct="1">
              <a:defRPr/>
            </a:pPr>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C9AEA921-ADDE-E67E-BC04-398616CA44A9}"/>
              </a:ext>
            </a:extLst>
          </p:cNvPr>
          <p:cNvSpPr>
            <a:spLocks noGrp="1" noChangeArrowheads="1"/>
          </p:cNvSpPr>
          <p:nvPr>
            <p:ph type="sldNum" sz="quarter" idx="5"/>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fld id="{4C194E41-5C48-E74A-928D-C598F9D4A951}" type="slidenum">
              <a:rPr lang="it-IT" altLang="en-US" sz="1200">
                <a:latin typeface="Arial" panose="020B0604020202020204" pitchFamily="34" charset="0"/>
              </a:rPr>
              <a:pPr eaLnBrk="1" hangingPunct="1"/>
              <a:t>32</a:t>
            </a:fld>
            <a:endParaRPr lang="it-IT" altLang="en-US" sz="1200">
              <a:latin typeface="Arial" panose="020B0604020202020204" pitchFamily="34" charset="0"/>
            </a:endParaRPr>
          </a:p>
        </p:txBody>
      </p:sp>
      <p:sp>
        <p:nvSpPr>
          <p:cNvPr id="118786" name="Rectangle 2">
            <a:extLst>
              <a:ext uri="{FF2B5EF4-FFF2-40B4-BE49-F238E27FC236}">
                <a16:creationId xmlns:a16="http://schemas.microsoft.com/office/drawing/2014/main" id="{F12DD2DE-7791-6303-B27A-47D72C465122}"/>
              </a:ext>
            </a:extLst>
          </p:cNvPr>
          <p:cNvSpPr>
            <a:spLocks noGrp="1" noRot="1" noChangeAspect="1" noChangeArrowheads="1" noTextEdit="1"/>
          </p:cNvSpPr>
          <p:nvPr>
            <p:ph type="sldImg"/>
          </p:nvPr>
        </p:nvSpPr>
        <p:spPr>
          <a:xfrm>
            <a:off x="381000" y="685800"/>
            <a:ext cx="6096000" cy="3429000"/>
          </a:xfrm>
          <a:ln/>
          <a:extLst>
            <a:ext uri="{FAA26D3D-D897-4be2-8F04-BA451C77F1D7}">
              <ma14:placeholderFlag xmlns:ma14="http://schemas.microsoft.com/office/mac/drawingml/2011/main" xmlns="" val="1"/>
            </a:ext>
          </a:extLst>
        </p:spPr>
      </p:sp>
      <p:sp>
        <p:nvSpPr>
          <p:cNvPr id="118787" name="Rectangle 3">
            <a:extLst>
              <a:ext uri="{FF2B5EF4-FFF2-40B4-BE49-F238E27FC236}">
                <a16:creationId xmlns:a16="http://schemas.microsoft.com/office/drawing/2014/main" id="{33AE624F-C723-1B53-1953-2D90D4DFE5DE}"/>
              </a:ext>
            </a:extLst>
          </p:cNvPr>
          <p:cNvSpPr>
            <a:spLocks noGrp="1" noChangeArrowheads="1"/>
          </p:cNvSpPr>
          <p:nvPr>
            <p:ph type="body" idx="1"/>
          </p:nvPr>
        </p:nvSpPr>
        <p:spPr/>
        <p:txBody>
          <a:bodyPr/>
          <a:lstStyle/>
          <a:p>
            <a:pPr eaLnBrk="1" hangingPunct="1"/>
            <a:r>
              <a:rPr lang="en-US" altLang="en-US">
                <a:latin typeface="Arial" panose="020B0604020202020204" pitchFamily="34" charset="0"/>
                <a:ea typeface="ＭＳ Ｐゴシック" panose="020B0600070205080204" pitchFamily="34" charset="-128"/>
              </a:rPr>
              <a:t>There is nothing deep to be grasped here about linearly independent paths, but cyclomatic complexity is </a:t>
            </a:r>
          </a:p>
          <a:p>
            <a:pPr eaLnBrk="1" hangingPunct="1"/>
            <a:r>
              <a:rPr lang="en-US" altLang="en-US">
                <a:latin typeface="Arial" panose="020B0604020202020204" pitchFamily="34" charset="0"/>
                <a:ea typeface="ＭＳ Ｐゴシック" panose="020B0600070205080204" pitchFamily="34" charset="-128"/>
              </a:rPr>
              <a:t>used in industry for test planning (estimating testing effort) and sometimes as an adequacy measure.  Its </a:t>
            </a:r>
          </a:p>
          <a:p>
            <a:pPr eaLnBrk="1" hangingPunct="1"/>
            <a:r>
              <a:rPr lang="en-US" altLang="en-US">
                <a:latin typeface="Arial" panose="020B0604020202020204" pitchFamily="34" charset="0"/>
                <a:ea typeface="ＭＳ Ｐゴシック" panose="020B0600070205080204" pitchFamily="34" charset="-128"/>
              </a:rPr>
              <a:t>attractions are that cyclomatic complexity serves as a simple, rough estimate of the complexity of code, </a:t>
            </a:r>
          </a:p>
          <a:p>
            <a:pPr eaLnBrk="1" hangingPunct="1"/>
            <a:r>
              <a:rPr lang="en-US" altLang="en-US">
                <a:latin typeface="Arial" panose="020B0604020202020204" pitchFamily="34" charset="0"/>
                <a:ea typeface="ＭＳ Ｐゴシック" panose="020B0600070205080204" pitchFamily="34" charset="-128"/>
              </a:rPr>
              <a:t>and it requires more testing effort for code with complex control flow than for code with simple control </a:t>
            </a:r>
          </a:p>
          <a:p>
            <a:pPr eaLnBrk="1" hangingPunct="1"/>
            <a:r>
              <a:rPr lang="en-US" altLang="en-US">
                <a:latin typeface="Arial" panose="020B0604020202020204" pitchFamily="34" charset="0"/>
                <a:ea typeface="ＭＳ Ｐゴシック" panose="020B0600070205080204" pitchFamily="34" charset="-128"/>
              </a:rPr>
              <a:t>flow.  </a:t>
            </a:r>
            <a:r>
              <a:rPr lang="ja-JP" altLang="en-US">
                <a:latin typeface="Arial" panose="020B0604020202020204" pitchFamily="34" charset="0"/>
                <a:ea typeface="ＭＳ Ｐゴシック" panose="020B0600070205080204" pitchFamily="34" charset="-128"/>
              </a:rPr>
              <a:t>“</a:t>
            </a:r>
            <a:r>
              <a:rPr lang="en-US" altLang="ja-JP">
                <a:latin typeface="Arial" panose="020B0604020202020204" pitchFamily="34" charset="0"/>
                <a:ea typeface="ＭＳ Ｐゴシック" panose="020B0600070205080204" pitchFamily="34" charset="-128"/>
              </a:rPr>
              <a:t>Linear independence</a:t>
            </a:r>
            <a:r>
              <a:rPr lang="ja-JP" altLang="en-US">
                <a:latin typeface="Arial" panose="020B0604020202020204" pitchFamily="34" charset="0"/>
                <a:ea typeface="ＭＳ Ｐゴシック" panose="020B0600070205080204" pitchFamily="34" charset="-128"/>
              </a:rPr>
              <a:t>”</a:t>
            </a:r>
            <a:r>
              <a:rPr lang="en-US" altLang="ja-JP">
                <a:latin typeface="Arial" panose="020B0604020202020204" pitchFamily="34" charset="0"/>
                <a:ea typeface="ＭＳ Ｐゴシック" panose="020B0600070205080204" pitchFamily="34" charset="-128"/>
              </a:rPr>
              <a:t> requires some differences between test cases that can be counted toward </a:t>
            </a:r>
          </a:p>
          <a:p>
            <a:pPr eaLnBrk="1" hangingPunct="1"/>
            <a:r>
              <a:rPr lang="en-US" altLang="en-US">
                <a:latin typeface="Arial" panose="020B0604020202020204" pitchFamily="34" charset="0"/>
                <a:ea typeface="ＭＳ Ｐゴシック" panose="020B0600070205080204" pitchFamily="34" charset="-128"/>
              </a:rPr>
              <a:t>thorough testing, even if it is not closely related to the programmer</a:t>
            </a:r>
            <a:r>
              <a:rPr lang="ja-JP" altLang="en-US">
                <a:latin typeface="Arial" panose="020B0604020202020204" pitchFamily="34" charset="0"/>
                <a:ea typeface="ＭＳ Ｐゴシック" panose="020B0600070205080204" pitchFamily="34" charset="-128"/>
              </a:rPr>
              <a:t>’</a:t>
            </a:r>
            <a:r>
              <a:rPr lang="en-US" altLang="ja-JP">
                <a:latin typeface="Arial" panose="020B0604020202020204" pitchFamily="34" charset="0"/>
                <a:ea typeface="ＭＳ Ｐゴシック" panose="020B0600070205080204" pitchFamily="34" charset="-128"/>
              </a:rPr>
              <a:t>s case analysis. </a:t>
            </a:r>
            <a:endParaRPr lang="en-US" altLang="en-US">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C77C15DE-5234-B816-37B4-950D4F458CA5}"/>
              </a:ext>
            </a:extLst>
          </p:cNvPr>
          <p:cNvSpPr>
            <a:spLocks noGrp="1" noChangeArrowheads="1"/>
          </p:cNvSpPr>
          <p:nvPr>
            <p:ph type="sldNum" sz="quarter" idx="5"/>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fld id="{1BBEAA3D-2430-1A42-9895-22323A58EC60}" type="slidenum">
              <a:rPr lang="it-IT" altLang="en-US" sz="1200">
                <a:latin typeface="Arial" panose="020B0604020202020204" pitchFamily="34" charset="0"/>
              </a:rPr>
              <a:pPr eaLnBrk="1" hangingPunct="1"/>
              <a:t>33</a:t>
            </a:fld>
            <a:endParaRPr lang="it-IT" altLang="en-US" sz="1200">
              <a:latin typeface="Arial" panose="020B0604020202020204" pitchFamily="34" charset="0"/>
            </a:endParaRPr>
          </a:p>
        </p:txBody>
      </p:sp>
      <p:sp>
        <p:nvSpPr>
          <p:cNvPr id="94210" name="Rectangle 2">
            <a:extLst>
              <a:ext uri="{FF2B5EF4-FFF2-40B4-BE49-F238E27FC236}">
                <a16:creationId xmlns:a16="http://schemas.microsoft.com/office/drawing/2014/main" id="{31F0E366-B5C7-EAC7-9F4E-896C8B60E036}"/>
              </a:ext>
            </a:extLst>
          </p:cNvPr>
          <p:cNvSpPr>
            <a:spLocks noGrp="1" noRot="1" noChangeAspect="1" noChangeArrowheads="1" noTextEdit="1"/>
          </p:cNvSpPr>
          <p:nvPr>
            <p:ph type="sldImg"/>
          </p:nvPr>
        </p:nvSpPr>
        <p:spPr>
          <a:xfrm>
            <a:off x="381000" y="685800"/>
            <a:ext cx="6096000" cy="3429000"/>
          </a:xfrm>
          <a:ln/>
          <a:extLst>
            <a:ext uri="{FAA26D3D-D897-4be2-8F04-BA451C77F1D7}">
              <ma14:placeholderFlag xmlns:ma14="http://schemas.microsoft.com/office/mac/drawingml/2011/main" xmlns="" val="1"/>
            </a:ext>
          </a:extLst>
        </p:spPr>
      </p:sp>
      <p:sp>
        <p:nvSpPr>
          <p:cNvPr id="94211" name="Rectangle 3">
            <a:extLst>
              <a:ext uri="{FF2B5EF4-FFF2-40B4-BE49-F238E27FC236}">
                <a16:creationId xmlns:a16="http://schemas.microsoft.com/office/drawing/2014/main" id="{569A5F28-8B93-2815-8C01-F40CFAD30792}"/>
              </a:ext>
            </a:extLst>
          </p:cNvPr>
          <p:cNvSpPr>
            <a:spLocks noGrp="1" noChangeArrowheads="1"/>
          </p:cNvSpPr>
          <p:nvPr>
            <p:ph type="body" idx="1"/>
          </p:nvPr>
        </p:nvSpPr>
        <p:spPr/>
        <p:txBody>
          <a:bodyPr/>
          <a:lstStyle/>
          <a:p>
            <a:pPr eaLnBrk="1" hangingPunct="1">
              <a:defRPr/>
            </a:pPr>
            <a:r>
              <a:rPr lang="it-IT"/>
              <a:t>12.6 PROCEDURE CALL TESTING</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AE0C30F8-856C-0DEA-0D4E-B6D0C56ADD6F}"/>
              </a:ext>
            </a:extLst>
          </p:cNvPr>
          <p:cNvSpPr>
            <a:spLocks noGrp="1" noChangeArrowheads="1"/>
          </p:cNvSpPr>
          <p:nvPr>
            <p:ph type="sldNum" sz="quarter" idx="5"/>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fld id="{CD4AE583-7513-AA43-A3D4-24D2F7B92E5B}" type="slidenum">
              <a:rPr lang="it-IT" altLang="en-US" sz="1200">
                <a:latin typeface="Arial" panose="020B0604020202020204" pitchFamily="34" charset="0"/>
              </a:rPr>
              <a:pPr eaLnBrk="1" hangingPunct="1"/>
              <a:t>35</a:t>
            </a:fld>
            <a:endParaRPr lang="it-IT" altLang="en-US" sz="1200">
              <a:latin typeface="Arial" panose="020B0604020202020204" pitchFamily="34" charset="0"/>
            </a:endParaRPr>
          </a:p>
        </p:txBody>
      </p:sp>
      <p:sp>
        <p:nvSpPr>
          <p:cNvPr id="96258" name="Rectangle 2">
            <a:extLst>
              <a:ext uri="{FF2B5EF4-FFF2-40B4-BE49-F238E27FC236}">
                <a16:creationId xmlns:a16="http://schemas.microsoft.com/office/drawing/2014/main" id="{F667074A-EC6F-4044-B044-91D0804A3FB4}"/>
              </a:ext>
            </a:extLst>
          </p:cNvPr>
          <p:cNvSpPr>
            <a:spLocks noGrp="1" noRot="1" noChangeAspect="1" noChangeArrowheads="1" noTextEdit="1"/>
          </p:cNvSpPr>
          <p:nvPr>
            <p:ph type="sldImg"/>
          </p:nvPr>
        </p:nvSpPr>
        <p:spPr>
          <a:xfrm>
            <a:off x="381000" y="685800"/>
            <a:ext cx="6096000" cy="3429000"/>
          </a:xfrm>
          <a:ln/>
          <a:extLst>
            <a:ext uri="{FAA26D3D-D897-4be2-8F04-BA451C77F1D7}">
              <ma14:placeholderFlag xmlns:ma14="http://schemas.microsoft.com/office/mac/drawingml/2011/main" xmlns="" val="1"/>
            </a:ext>
          </a:extLst>
        </p:spPr>
      </p:sp>
      <p:sp>
        <p:nvSpPr>
          <p:cNvPr id="96259" name="Rectangle 3">
            <a:extLst>
              <a:ext uri="{FF2B5EF4-FFF2-40B4-BE49-F238E27FC236}">
                <a16:creationId xmlns:a16="http://schemas.microsoft.com/office/drawing/2014/main" id="{C2DC63D6-4E68-9CE2-855B-34D592EC388D}"/>
              </a:ext>
            </a:extLst>
          </p:cNvPr>
          <p:cNvSpPr>
            <a:spLocks noGrp="1" noChangeArrowheads="1"/>
          </p:cNvSpPr>
          <p:nvPr>
            <p:ph type="body" idx="1"/>
          </p:nvPr>
        </p:nvSpPr>
        <p:spPr/>
        <p:txBody>
          <a:bodyPr/>
          <a:lstStyle/>
          <a:p>
            <a:pPr eaLnBrk="1" hangingPunct="1"/>
            <a:endParaRPr lang="en-US" altLang="en-US">
              <a:latin typeface="Arial" panose="020B0604020202020204" pitchFamily="34" charset="0"/>
              <a:ea typeface="ＭＳ Ｐゴシック" panose="020B0600070205080204" pitchFamily="34" charset="-128"/>
            </a:endParaRPr>
          </a:p>
          <a:p>
            <a:pPr eaLnBrk="1" hangingPunct="1"/>
            <a:r>
              <a:rPr lang="en-US" altLang="en-US">
                <a:latin typeface="Arial" panose="020B0604020202020204" pitchFamily="34" charset="0"/>
                <a:ea typeface="ＭＳ Ｐゴシック" panose="020B0600070205080204" pitchFamily="34" charset="-128"/>
              </a:rPr>
              <a:t>NOTE: This diagram is revised (corrected) from the version that appears in the book ---</a:t>
            </a:r>
          </a:p>
          <a:p>
            <a:pPr eaLnBrk="1" hangingPunct="1"/>
            <a:r>
              <a:rPr lang="en-US" altLang="en-US">
                <a:latin typeface="Arial" panose="020B0604020202020204" pitchFamily="34" charset="0"/>
                <a:ea typeface="ＭＳ Ｐゴシック" panose="020B0600070205080204" pitchFamily="34" charset="-128"/>
              </a:rPr>
              <a:t>the position of </a:t>
            </a:r>
            <a:r>
              <a:rPr lang="ja-JP" altLang="en-US">
                <a:latin typeface="Arial" panose="020B0604020202020204" pitchFamily="34" charset="0"/>
                <a:ea typeface="ＭＳ Ｐゴシック" panose="020B0600070205080204" pitchFamily="34" charset="-128"/>
              </a:rPr>
              <a:t>“</a:t>
            </a:r>
            <a:r>
              <a:rPr lang="en-US" altLang="ja-JP">
                <a:latin typeface="Arial" panose="020B0604020202020204" pitchFamily="34" charset="0"/>
                <a:ea typeface="ＭＳ Ｐゴシック" panose="020B0600070205080204" pitchFamily="34" charset="-128"/>
              </a:rPr>
              <a:t>loop boundary testing</a:t>
            </a:r>
            <a:r>
              <a:rPr lang="ja-JP" altLang="en-US">
                <a:latin typeface="Arial" panose="020B0604020202020204" pitchFamily="34" charset="0"/>
                <a:ea typeface="ＭＳ Ｐゴシック" panose="020B0600070205080204" pitchFamily="34" charset="-128"/>
              </a:rPr>
              <a:t>”</a:t>
            </a:r>
            <a:r>
              <a:rPr lang="en-US" altLang="ja-JP">
                <a:latin typeface="Arial" panose="020B0604020202020204" pitchFamily="34" charset="0"/>
                <a:ea typeface="ＭＳ Ｐゴシック" panose="020B0600070205080204" pitchFamily="34" charset="-128"/>
              </a:rPr>
              <a:t> has been changed to properly reflect the definition </a:t>
            </a:r>
          </a:p>
          <a:p>
            <a:pPr eaLnBrk="1" hangingPunct="1"/>
            <a:r>
              <a:rPr lang="en-US" altLang="en-US">
                <a:latin typeface="Arial" panose="020B0604020202020204" pitchFamily="34" charset="0"/>
                <a:ea typeface="ＭＳ Ｐゴシック" panose="020B0600070205080204" pitchFamily="34" charset="-128"/>
              </a:rPr>
              <a:t>given in the book.  </a:t>
            </a:r>
          </a:p>
          <a:p>
            <a:pPr eaLnBrk="1" hangingPunct="1"/>
            <a:endParaRPr lang="en-US" altLang="en-US">
              <a:latin typeface="Arial" panose="020B0604020202020204" pitchFamily="34" charset="0"/>
              <a:ea typeface="ＭＳ Ｐゴシック" panose="020B0600070205080204" pitchFamily="34" charset="-128"/>
            </a:endParaRPr>
          </a:p>
          <a:p>
            <a:pPr eaLnBrk="1" hangingPunct="1"/>
            <a:r>
              <a:rPr lang="en-US" altLang="en-US">
                <a:latin typeface="Arial" panose="020B0604020202020204" pitchFamily="34" charset="0"/>
                <a:ea typeface="ＭＳ Ｐゴシック" panose="020B0600070205080204" pitchFamily="34" charset="-128"/>
              </a:rPr>
              <a:t>12.7 COMPARING STRUCTURAL TESTLING CRIETERIA</a:t>
            </a:r>
          </a:p>
          <a:p>
            <a:pPr eaLnBrk="1" hangingPunct="1"/>
            <a:r>
              <a:rPr lang="en-US" altLang="en-US">
                <a:latin typeface="Arial" panose="020B0604020202020204" pitchFamily="34" charset="0"/>
                <a:ea typeface="ＭＳ Ｐゴシック" panose="020B0600070205080204" pitchFamily="34" charset="-128"/>
              </a:rPr>
              <a:t>See Chapter 9 for the definition of subsumption  </a:t>
            </a:r>
          </a:p>
          <a:p>
            <a:pPr eaLnBrk="1" hangingPunct="1"/>
            <a:endParaRPr lang="en-US" altLang="en-US">
              <a:latin typeface="Arial" panose="020B0604020202020204" pitchFamily="34" charset="0"/>
              <a:ea typeface="ＭＳ Ｐゴシック" panose="020B0600070205080204" pitchFamily="34" charset="-128"/>
            </a:endParaRPr>
          </a:p>
          <a:p>
            <a:pPr eaLnBrk="1" hangingPunct="1"/>
            <a:r>
              <a:rPr lang="en-US" altLang="en-US">
                <a:latin typeface="Arial" panose="020B0604020202020204" pitchFamily="34" charset="0"/>
                <a:ea typeface="ＭＳ Ｐゴシック" panose="020B0600070205080204" pitchFamily="34" charset="-128"/>
              </a:rPr>
              <a:t>The criteria above the bar are of theoretical interest, but can require </a:t>
            </a:r>
          </a:p>
          <a:p>
            <a:pPr eaLnBrk="1" hangingPunct="1"/>
            <a:r>
              <a:rPr lang="en-US" altLang="en-US">
                <a:latin typeface="Arial" panose="020B0604020202020204" pitchFamily="34" charset="0"/>
                <a:ea typeface="ＭＳ Ｐゴシック" panose="020B0600070205080204" pitchFamily="34" charset="-128"/>
              </a:rPr>
              <a:t>either an exponential number of test cases relative to program size </a:t>
            </a:r>
          </a:p>
          <a:p>
            <a:pPr eaLnBrk="1" hangingPunct="1"/>
            <a:r>
              <a:rPr lang="en-US" altLang="en-US">
                <a:latin typeface="Arial" panose="020B0604020202020204" pitchFamily="34" charset="0"/>
                <a:ea typeface="ＭＳ Ｐゴシック" panose="020B0600070205080204" pitchFamily="34" charset="-128"/>
              </a:rPr>
              <a:t>(compound condition testing, boundary interior testing) or a</a:t>
            </a:r>
          </a:p>
          <a:p>
            <a:pPr eaLnBrk="1" hangingPunct="1"/>
            <a:r>
              <a:rPr lang="en-US" altLang="en-US">
                <a:latin typeface="Arial" panose="020B0604020202020204" pitchFamily="34" charset="0"/>
                <a:ea typeface="ＭＳ Ｐゴシック" panose="020B0600070205080204" pitchFamily="34" charset="-128"/>
              </a:rPr>
              <a:t>potentially infinite number of test cases (path testing).  </a:t>
            </a:r>
          </a:p>
          <a:p>
            <a:pPr eaLnBrk="1" hangingPunct="1"/>
            <a:endParaRPr lang="en-US" altLang="en-US">
              <a:latin typeface="Arial" panose="020B0604020202020204" pitchFamily="34" charset="0"/>
              <a:ea typeface="ＭＳ Ｐゴシック" panose="020B0600070205080204" pitchFamily="34" charset="-128"/>
            </a:endParaRPr>
          </a:p>
          <a:p>
            <a:pPr eaLnBrk="1" hangingPunct="1"/>
            <a:r>
              <a:rPr lang="en-US" altLang="en-US">
                <a:latin typeface="Arial" panose="020B0604020202020204" pitchFamily="34" charset="0"/>
                <a:ea typeface="ＭＳ Ｐゴシック" panose="020B0600070205080204" pitchFamily="34" charset="-128"/>
              </a:rPr>
              <a:t>The criteria below the bar are </a:t>
            </a:r>
            <a:r>
              <a:rPr lang="ja-JP" altLang="en-US">
                <a:latin typeface="Arial" panose="020B0604020202020204" pitchFamily="34" charset="0"/>
                <a:ea typeface="ＭＳ Ｐゴシック" panose="020B0600070205080204" pitchFamily="34" charset="-128"/>
              </a:rPr>
              <a:t>“</a:t>
            </a:r>
            <a:r>
              <a:rPr lang="en-US" altLang="ja-JP">
                <a:latin typeface="Arial" panose="020B0604020202020204" pitchFamily="34" charset="0"/>
                <a:ea typeface="ＭＳ Ｐゴシック" panose="020B0600070205080204" pitchFamily="34" charset="-128"/>
              </a:rPr>
              <a:t>practical</a:t>
            </a:r>
            <a:r>
              <a:rPr lang="ja-JP" altLang="en-US">
                <a:latin typeface="Arial" panose="020B0604020202020204" pitchFamily="34" charset="0"/>
                <a:ea typeface="ＭＳ Ｐゴシック" panose="020B0600070205080204" pitchFamily="34" charset="-128"/>
              </a:rPr>
              <a:t>”</a:t>
            </a:r>
            <a:r>
              <a:rPr lang="en-US" altLang="ja-JP">
                <a:latin typeface="Arial" panose="020B0604020202020204" pitchFamily="34" charset="0"/>
                <a:ea typeface="ＭＳ Ｐゴシック" panose="020B0600070205080204" pitchFamily="34" charset="-128"/>
              </a:rPr>
              <a:t> in the sense that the number </a:t>
            </a:r>
          </a:p>
          <a:p>
            <a:pPr eaLnBrk="1" hangingPunct="1"/>
            <a:r>
              <a:rPr lang="en-US" altLang="en-US">
                <a:latin typeface="Arial" panose="020B0604020202020204" pitchFamily="34" charset="0"/>
                <a:ea typeface="ＭＳ Ｐゴシック" panose="020B0600070205080204" pitchFamily="34" charset="-128"/>
              </a:rPr>
              <a:t>of test cases they require, even in the worst case, is only linear in </a:t>
            </a:r>
          </a:p>
          <a:p>
            <a:pPr eaLnBrk="1" hangingPunct="1"/>
            <a:r>
              <a:rPr lang="en-US" altLang="en-US">
                <a:latin typeface="Arial" panose="020B0604020202020204" pitchFamily="34" charset="0"/>
                <a:ea typeface="ＭＳ Ｐゴシック" panose="020B0600070205080204" pitchFamily="34" charset="-128"/>
              </a:rPr>
              <a:t>program size, and all of them have been used in industrial practice. </a:t>
            </a:r>
          </a:p>
          <a:p>
            <a:pPr eaLnBrk="1" hangingPunct="1"/>
            <a:endParaRPr lang="en-US" altLang="en-US">
              <a:latin typeface="Arial" panose="020B0604020202020204" pitchFamily="34" charset="0"/>
              <a:ea typeface="ＭＳ Ｐゴシック" panose="020B0600070205080204" pitchFamily="34" charset="-128"/>
            </a:endParaRPr>
          </a:p>
          <a:p>
            <a:pPr eaLnBrk="1" hangingPunct="1"/>
            <a:r>
              <a:rPr lang="en-US" altLang="en-US">
                <a:latin typeface="Arial" panose="020B0604020202020204" pitchFamily="34" charset="0"/>
                <a:ea typeface="ＭＳ Ｐゴシック" panose="020B0600070205080204" pitchFamily="34" charset="-128"/>
              </a:rPr>
              <a:t>Since MC/DC and loop boundary testing are mutually incomparable, and </a:t>
            </a:r>
          </a:p>
          <a:p>
            <a:pPr eaLnBrk="1" hangingPunct="1"/>
            <a:r>
              <a:rPr lang="en-US" altLang="en-US">
                <a:latin typeface="Arial" panose="020B0604020202020204" pitchFamily="34" charset="0"/>
                <a:ea typeface="ＭＳ Ｐゴシック" panose="020B0600070205080204" pitchFamily="34" charset="-128"/>
              </a:rPr>
              <a:t>since each is closely tied to program logic (reflecting the case analysis </a:t>
            </a:r>
          </a:p>
          <a:p>
            <a:pPr eaLnBrk="1" hangingPunct="1"/>
            <a:r>
              <a:rPr lang="en-US" altLang="en-US">
                <a:latin typeface="Arial" panose="020B0604020202020204" pitchFamily="34" charset="0"/>
                <a:ea typeface="ＭＳ Ｐゴシック" panose="020B0600070205080204" pitchFamily="34" charset="-128"/>
              </a:rPr>
              <a:t>that a programmer must consider to write and justify the code), they are </a:t>
            </a:r>
          </a:p>
          <a:p>
            <a:pPr eaLnBrk="1" hangingPunct="1"/>
            <a:r>
              <a:rPr lang="en-US" altLang="en-US">
                <a:latin typeface="Arial" panose="020B0604020202020204" pitchFamily="34" charset="0"/>
                <a:ea typeface="ＭＳ Ｐゴシック" panose="020B0600070205080204" pitchFamily="34" charset="-128"/>
              </a:rPr>
              <a:t>an attractive combination. </a:t>
            </a:r>
          </a:p>
          <a:p>
            <a:pPr eaLnBrk="1" hangingPunct="1"/>
            <a:endParaRPr lang="en-US" altLang="en-US">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17778318-247A-235B-DE40-73D790F2200A}"/>
              </a:ext>
            </a:extLst>
          </p:cNvPr>
          <p:cNvSpPr>
            <a:spLocks noGrp="1" noChangeArrowheads="1"/>
          </p:cNvSpPr>
          <p:nvPr>
            <p:ph type="sldNum" sz="quarter" idx="5"/>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fld id="{C2177E7F-B29B-1644-A631-0C979C0C0031}" type="slidenum">
              <a:rPr lang="it-IT" altLang="en-US" sz="1200">
                <a:latin typeface="Arial" panose="020B0604020202020204" pitchFamily="34" charset="0"/>
              </a:rPr>
              <a:pPr eaLnBrk="1" hangingPunct="1"/>
              <a:t>36</a:t>
            </a:fld>
            <a:endParaRPr lang="it-IT" altLang="en-US" sz="1200">
              <a:latin typeface="Arial" panose="020B0604020202020204" pitchFamily="34" charset="0"/>
            </a:endParaRPr>
          </a:p>
        </p:txBody>
      </p:sp>
      <p:sp>
        <p:nvSpPr>
          <p:cNvPr id="98306" name="Rectangle 2">
            <a:extLst>
              <a:ext uri="{FF2B5EF4-FFF2-40B4-BE49-F238E27FC236}">
                <a16:creationId xmlns:a16="http://schemas.microsoft.com/office/drawing/2014/main" id="{95161D63-730E-EA50-7305-F27D84F196E5}"/>
              </a:ext>
            </a:extLst>
          </p:cNvPr>
          <p:cNvSpPr>
            <a:spLocks noGrp="1" noRot="1" noChangeAspect="1" noChangeArrowheads="1" noTextEdit="1"/>
          </p:cNvSpPr>
          <p:nvPr>
            <p:ph type="sldImg"/>
          </p:nvPr>
        </p:nvSpPr>
        <p:spPr>
          <a:xfrm>
            <a:off x="381000" y="685800"/>
            <a:ext cx="6096000" cy="3429000"/>
          </a:xfrm>
          <a:ln/>
          <a:extLst>
            <a:ext uri="{FAA26D3D-D897-4be2-8F04-BA451C77F1D7}">
              <ma14:placeholderFlag xmlns:ma14="http://schemas.microsoft.com/office/mac/drawingml/2011/main" xmlns="" val="1"/>
            </a:ext>
          </a:extLst>
        </p:spPr>
      </p:sp>
      <p:sp>
        <p:nvSpPr>
          <p:cNvPr id="98307" name="Rectangle 3">
            <a:extLst>
              <a:ext uri="{FF2B5EF4-FFF2-40B4-BE49-F238E27FC236}">
                <a16:creationId xmlns:a16="http://schemas.microsoft.com/office/drawing/2014/main" id="{7B633A6D-3D75-2F30-075E-A6CD316666BC}"/>
              </a:ext>
            </a:extLst>
          </p:cNvPr>
          <p:cNvSpPr>
            <a:spLocks noGrp="1" noChangeArrowheads="1"/>
          </p:cNvSpPr>
          <p:nvPr>
            <p:ph type="body" idx="1"/>
          </p:nvPr>
        </p:nvSpPr>
        <p:spPr/>
        <p:txBody>
          <a:bodyPr/>
          <a:lstStyle/>
          <a:p>
            <a:pPr eaLnBrk="1" hangingPunct="1">
              <a:defRPr/>
            </a:pPr>
            <a:r>
              <a:rPr lang="it-IT"/>
              <a:t>12.8 THE INFEASIBILITY PROBLEM</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81324106-2E9E-8B0A-B4FF-23B72D5DE378}"/>
              </a:ext>
            </a:extLst>
          </p:cNvPr>
          <p:cNvSpPr>
            <a:spLocks noGrp="1" noChangeArrowheads="1"/>
          </p:cNvSpPr>
          <p:nvPr>
            <p:ph type="sldNum" sz="quarter" idx="5"/>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fld id="{A930C133-58AD-5247-B46F-0018D2F39ED7}" type="slidenum">
              <a:rPr lang="it-IT" altLang="en-US" sz="1200">
                <a:latin typeface="Arial" panose="020B0604020202020204" pitchFamily="34" charset="0"/>
              </a:rPr>
              <a:pPr eaLnBrk="1" hangingPunct="1"/>
              <a:t>37</a:t>
            </a:fld>
            <a:endParaRPr lang="it-IT" altLang="en-US" sz="1200">
              <a:latin typeface="Arial" panose="020B0604020202020204" pitchFamily="34" charset="0"/>
            </a:endParaRPr>
          </a:p>
        </p:txBody>
      </p:sp>
      <p:sp>
        <p:nvSpPr>
          <p:cNvPr id="100354" name="Rectangle 2">
            <a:extLst>
              <a:ext uri="{FF2B5EF4-FFF2-40B4-BE49-F238E27FC236}">
                <a16:creationId xmlns:a16="http://schemas.microsoft.com/office/drawing/2014/main" id="{5F9014F9-6E3B-2108-B06D-9144E9F588D1}"/>
              </a:ext>
            </a:extLst>
          </p:cNvPr>
          <p:cNvSpPr>
            <a:spLocks noGrp="1" noRot="1" noChangeAspect="1" noChangeArrowheads="1" noTextEdit="1"/>
          </p:cNvSpPr>
          <p:nvPr>
            <p:ph type="sldImg"/>
          </p:nvPr>
        </p:nvSpPr>
        <p:spPr>
          <a:xfrm>
            <a:off x="381000" y="685800"/>
            <a:ext cx="6096000" cy="3429000"/>
          </a:xfrm>
          <a:ln/>
          <a:extLst>
            <a:ext uri="{FAA26D3D-D897-4be2-8F04-BA451C77F1D7}">
              <ma14:placeholderFlag xmlns:ma14="http://schemas.microsoft.com/office/mac/drawingml/2011/main" xmlns="" val="1"/>
            </a:ext>
          </a:extLst>
        </p:spPr>
      </p:sp>
      <p:sp>
        <p:nvSpPr>
          <p:cNvPr id="100355" name="Rectangle 3">
            <a:extLst>
              <a:ext uri="{FF2B5EF4-FFF2-40B4-BE49-F238E27FC236}">
                <a16:creationId xmlns:a16="http://schemas.microsoft.com/office/drawing/2014/main" id="{04B7A417-6465-17DC-A53A-207A806F50AD}"/>
              </a:ext>
            </a:extLst>
          </p:cNvPr>
          <p:cNvSpPr>
            <a:spLocks noGrp="1" noChangeArrowheads="1"/>
          </p:cNvSpPr>
          <p:nvPr>
            <p:ph type="body" idx="1"/>
          </p:nvPr>
        </p:nvSpPr>
        <p:spPr/>
        <p:txBody>
          <a:bodyPr/>
          <a:lstStyle/>
          <a:p>
            <a:pPr eaLnBrk="1" hangingPunct="1">
              <a:defRPr/>
            </a:pPr>
            <a:r>
              <a:rPr lang="it-IT"/>
              <a:t>12.8 THE INFEASIBILITY PROBLEM</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B21A6062-A18C-6284-D116-1B3B84F0EA56}"/>
              </a:ext>
            </a:extLst>
          </p:cNvPr>
          <p:cNvSpPr>
            <a:spLocks noGrp="1" noChangeArrowheads="1"/>
          </p:cNvSpPr>
          <p:nvPr>
            <p:ph type="sldNum" sz="quarter" idx="5"/>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fld id="{543BCCA2-8450-4843-9D76-FF682127AB35}" type="slidenum">
              <a:rPr lang="it-IT" altLang="en-US" sz="1200">
                <a:latin typeface="Arial" panose="020B0604020202020204" pitchFamily="34" charset="0"/>
              </a:rPr>
              <a:pPr eaLnBrk="1" hangingPunct="1"/>
              <a:t>5</a:t>
            </a:fld>
            <a:endParaRPr lang="it-IT" altLang="en-US" sz="1200">
              <a:latin typeface="Arial" panose="020B0604020202020204" pitchFamily="34" charset="0"/>
            </a:endParaRPr>
          </a:p>
        </p:txBody>
      </p:sp>
      <p:sp>
        <p:nvSpPr>
          <p:cNvPr id="105474" name="Rectangle 2">
            <a:extLst>
              <a:ext uri="{FF2B5EF4-FFF2-40B4-BE49-F238E27FC236}">
                <a16:creationId xmlns:a16="http://schemas.microsoft.com/office/drawing/2014/main" id="{AD92117B-916D-BBE1-640A-0C7F11552477}"/>
              </a:ext>
            </a:extLst>
          </p:cNvPr>
          <p:cNvSpPr>
            <a:spLocks noGrp="1" noRot="1" noChangeAspect="1" noChangeArrowheads="1" noTextEdit="1"/>
          </p:cNvSpPr>
          <p:nvPr>
            <p:ph type="sldImg"/>
          </p:nvPr>
        </p:nvSpPr>
        <p:spPr>
          <a:xfrm>
            <a:off x="381000" y="685800"/>
            <a:ext cx="6096000" cy="3429000"/>
          </a:xfrm>
          <a:ln/>
          <a:extLst>
            <a:ext uri="{FAA26D3D-D897-4be2-8F04-BA451C77F1D7}">
              <ma14:placeholderFlag xmlns:ma14="http://schemas.microsoft.com/office/mac/drawingml/2011/main" xmlns="" val="1"/>
            </a:ext>
          </a:extLst>
        </p:spPr>
      </p:sp>
      <p:sp>
        <p:nvSpPr>
          <p:cNvPr id="105475" name="Rectangle 3">
            <a:extLst>
              <a:ext uri="{FF2B5EF4-FFF2-40B4-BE49-F238E27FC236}">
                <a16:creationId xmlns:a16="http://schemas.microsoft.com/office/drawing/2014/main" id="{B75F38B2-DBFD-81A7-D250-E8110CF191A0}"/>
              </a:ext>
            </a:extLst>
          </p:cNvPr>
          <p:cNvSpPr>
            <a:spLocks noGrp="1" noChangeArrowheads="1"/>
          </p:cNvSpPr>
          <p:nvPr>
            <p:ph type="body" idx="1"/>
          </p:nvPr>
        </p:nvSpPr>
        <p:spPr/>
        <p:txBody>
          <a:bodyPr/>
          <a:lstStyle/>
          <a:p>
            <a:pPr eaLnBrk="1" hangingPunct="1"/>
            <a:r>
              <a:rPr lang="en-US" altLang="en-US">
                <a:latin typeface="Arial" panose="020B0604020202020204" pitchFamily="34" charset="0"/>
                <a:ea typeface="ＭＳ Ｐゴシック" panose="020B0600070205080204" pitchFamily="34" charset="-128"/>
              </a:rPr>
              <a:t>Structural testing provides a basic check:  Did we completely leave miss</a:t>
            </a:r>
          </a:p>
          <a:p>
            <a:pPr eaLnBrk="1" hangingPunct="1"/>
            <a:r>
              <a:rPr lang="en-US" altLang="en-US">
                <a:latin typeface="Arial" panose="020B0604020202020204" pitchFamily="34" charset="0"/>
                <a:ea typeface="ＭＳ Ｐゴシック" panose="020B0600070205080204" pitchFamily="34" charset="-128"/>
              </a:rPr>
              <a:t>something that should have been tested?  It doesn</a:t>
            </a:r>
            <a:r>
              <a:rPr lang="ja-JP" altLang="en-US">
                <a:latin typeface="Arial" panose="020B0604020202020204" pitchFamily="34" charset="0"/>
                <a:ea typeface="ＭＳ Ｐゴシック" panose="020B0600070205080204" pitchFamily="34" charset="-128"/>
              </a:rPr>
              <a:t>’</a:t>
            </a:r>
            <a:r>
              <a:rPr lang="en-US" altLang="ja-JP">
                <a:latin typeface="Arial" panose="020B0604020202020204" pitchFamily="34" charset="0"/>
                <a:ea typeface="ＭＳ Ｐゴシック" panose="020B0600070205080204" pitchFamily="34" charset="-128"/>
              </a:rPr>
              <a:t>t guarantee that the </a:t>
            </a:r>
          </a:p>
          <a:p>
            <a:pPr eaLnBrk="1" hangingPunct="1"/>
            <a:r>
              <a:rPr lang="en-US" altLang="en-US">
                <a:latin typeface="Arial" panose="020B0604020202020204" pitchFamily="34" charset="0"/>
                <a:ea typeface="ＭＳ Ｐゴシック" panose="020B0600070205080204" pitchFamily="34" charset="-128"/>
              </a:rPr>
              <a:t>test cases we chose were good.   </a:t>
            </a:r>
          </a:p>
          <a:p>
            <a:pPr eaLnBrk="1" hangingPunct="1"/>
            <a:endParaRPr lang="en-US" altLang="en-US">
              <a:latin typeface="Arial" panose="020B0604020202020204" pitchFamily="34" charset="0"/>
              <a:ea typeface="ＭＳ Ｐゴシック" panose="020B0600070205080204" pitchFamily="34" charset="-128"/>
            </a:endParaRPr>
          </a:p>
          <a:p>
            <a:pPr eaLnBrk="1" hangingPunct="1"/>
            <a:r>
              <a:rPr lang="en-US" altLang="en-US">
                <a:latin typeface="Arial" panose="020B0604020202020204" pitchFamily="34" charset="0"/>
                <a:ea typeface="ＭＳ Ｐゴシック" panose="020B0600070205080204" pitchFamily="34" charset="-128"/>
              </a:rPr>
              <a:t>Despite the limitation, it</a:t>
            </a:r>
            <a:r>
              <a:rPr lang="ja-JP" altLang="en-US">
                <a:latin typeface="Arial" panose="020B0604020202020204" pitchFamily="34" charset="0"/>
                <a:ea typeface="ＭＳ Ｐゴシック" panose="020B0600070205080204" pitchFamily="34" charset="-128"/>
              </a:rPr>
              <a:t>’</a:t>
            </a:r>
            <a:r>
              <a:rPr lang="en-US" altLang="ja-JP">
                <a:latin typeface="Arial" panose="020B0604020202020204" pitchFamily="34" charset="0"/>
                <a:ea typeface="ＭＳ Ｐゴシック" panose="020B0600070205080204" pitchFamily="34" charset="-128"/>
              </a:rPr>
              <a:t>s valuable because a good test designer does not</a:t>
            </a:r>
          </a:p>
          <a:p>
            <a:pPr eaLnBrk="1" hangingPunct="1"/>
            <a:r>
              <a:rPr lang="en-US" altLang="en-US">
                <a:latin typeface="Arial" panose="020B0604020202020204" pitchFamily="34" charset="0"/>
                <a:ea typeface="ＭＳ Ｐゴシック" panose="020B0600070205080204" pitchFamily="34" charset="-128"/>
              </a:rPr>
              <a:t>just blindly satisfy  a structural coverage criterion.  Structural criteria serve</a:t>
            </a:r>
          </a:p>
          <a:p>
            <a:pPr eaLnBrk="1" hangingPunct="1"/>
            <a:r>
              <a:rPr lang="en-US" altLang="en-US">
                <a:latin typeface="Arial" panose="020B0604020202020204" pitchFamily="34" charset="0"/>
                <a:ea typeface="ＭＳ Ｐゴシック" panose="020B0600070205080204" pitchFamily="34" charset="-128"/>
              </a:rPr>
              <a:t>as reminders to think carefully about what has been missed, and choose </a:t>
            </a:r>
          </a:p>
          <a:p>
            <a:pPr eaLnBrk="1" hangingPunct="1"/>
            <a:r>
              <a:rPr lang="en-US" altLang="en-US">
                <a:latin typeface="Arial" panose="020B0604020202020204" pitchFamily="34" charset="0"/>
                <a:ea typeface="ＭＳ Ｐゴシック" panose="020B0600070205080204" pitchFamily="34" charset="-128"/>
              </a:rPr>
              <a:t>good test cases for the underlying difference in treatment by the program. </a:t>
            </a:r>
          </a:p>
          <a:p>
            <a:pPr eaLnBrk="1" hangingPunct="1"/>
            <a:endParaRPr lang="en-US" altLang="en-US">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318CE3A5-34F2-9389-1763-1F1F89A56B85}"/>
              </a:ext>
            </a:extLst>
          </p:cNvPr>
          <p:cNvSpPr>
            <a:spLocks noGrp="1" noChangeArrowheads="1"/>
          </p:cNvSpPr>
          <p:nvPr>
            <p:ph type="sldNum" sz="quarter" idx="5"/>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fld id="{31BE75CE-3AA4-0E47-B858-263F0F7D5E32}" type="slidenum">
              <a:rPr lang="it-IT" altLang="en-US" sz="1200">
                <a:latin typeface="Arial" panose="020B0604020202020204" pitchFamily="34" charset="0"/>
              </a:rPr>
              <a:pPr eaLnBrk="1" hangingPunct="1"/>
              <a:t>6</a:t>
            </a:fld>
            <a:endParaRPr lang="it-IT" altLang="en-US" sz="1200">
              <a:latin typeface="Arial" panose="020B0604020202020204" pitchFamily="34" charset="0"/>
            </a:endParaRPr>
          </a:p>
        </p:txBody>
      </p:sp>
      <p:sp>
        <p:nvSpPr>
          <p:cNvPr id="106498" name="Rectangle 2">
            <a:extLst>
              <a:ext uri="{FF2B5EF4-FFF2-40B4-BE49-F238E27FC236}">
                <a16:creationId xmlns:a16="http://schemas.microsoft.com/office/drawing/2014/main" id="{7F80E17B-EB2F-F74F-91F7-D90C5AEAC1CA}"/>
              </a:ext>
            </a:extLst>
          </p:cNvPr>
          <p:cNvSpPr>
            <a:spLocks noGrp="1" noRot="1" noChangeAspect="1" noChangeArrowheads="1" noTextEdit="1"/>
          </p:cNvSpPr>
          <p:nvPr>
            <p:ph type="sldImg"/>
          </p:nvPr>
        </p:nvSpPr>
        <p:spPr>
          <a:xfrm>
            <a:off x="381000" y="685800"/>
            <a:ext cx="6096000" cy="3429000"/>
          </a:xfrm>
          <a:ln/>
          <a:extLst>
            <a:ext uri="{FAA26D3D-D897-4be2-8F04-BA451C77F1D7}">
              <ma14:placeholderFlag xmlns:ma14="http://schemas.microsoft.com/office/mac/drawingml/2011/main" xmlns="" val="1"/>
            </a:ext>
          </a:extLst>
        </p:spPr>
      </p:sp>
      <p:sp>
        <p:nvSpPr>
          <p:cNvPr id="106499" name="Rectangle 3">
            <a:extLst>
              <a:ext uri="{FF2B5EF4-FFF2-40B4-BE49-F238E27FC236}">
                <a16:creationId xmlns:a16="http://schemas.microsoft.com/office/drawing/2014/main" id="{CD8C81F9-55A6-7396-BE06-CBF02E2BD29B}"/>
              </a:ext>
            </a:extLst>
          </p:cNvPr>
          <p:cNvSpPr>
            <a:spLocks noGrp="1" noChangeArrowheads="1"/>
          </p:cNvSpPr>
          <p:nvPr>
            <p:ph type="body" idx="1"/>
          </p:nvPr>
        </p:nvSpPr>
        <p:spPr/>
        <p:txBody>
          <a:bodyPr/>
          <a:lstStyle/>
          <a:p>
            <a:pPr eaLnBrk="1" hangingPunct="1">
              <a:defRPr/>
            </a:pPr>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ED39ABB4-E11E-7334-2BA5-9BCD5CD723BF}"/>
              </a:ext>
            </a:extLst>
          </p:cNvPr>
          <p:cNvSpPr>
            <a:spLocks noGrp="1" noChangeArrowheads="1"/>
          </p:cNvSpPr>
          <p:nvPr>
            <p:ph type="sldNum" sz="quarter" idx="5"/>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fld id="{E9351A34-CE15-3A44-B21A-260CC73305D8}" type="slidenum">
              <a:rPr lang="it-IT" altLang="en-US" sz="1200">
                <a:latin typeface="Arial" panose="020B0604020202020204" pitchFamily="34" charset="0"/>
              </a:rPr>
              <a:pPr eaLnBrk="1" hangingPunct="1"/>
              <a:t>8</a:t>
            </a:fld>
            <a:endParaRPr lang="it-IT" altLang="en-US" sz="1200">
              <a:latin typeface="Arial" panose="020B0604020202020204" pitchFamily="34" charset="0"/>
            </a:endParaRPr>
          </a:p>
        </p:txBody>
      </p:sp>
      <p:sp>
        <p:nvSpPr>
          <p:cNvPr id="57346" name="Rectangle 2">
            <a:extLst>
              <a:ext uri="{FF2B5EF4-FFF2-40B4-BE49-F238E27FC236}">
                <a16:creationId xmlns:a16="http://schemas.microsoft.com/office/drawing/2014/main" id="{A2628CEB-8680-5612-45BD-80FDD18E3225}"/>
              </a:ext>
            </a:extLst>
          </p:cNvPr>
          <p:cNvSpPr>
            <a:spLocks noGrp="1" noRot="1" noChangeAspect="1" noChangeArrowheads="1" noTextEdit="1"/>
          </p:cNvSpPr>
          <p:nvPr>
            <p:ph type="sldImg"/>
          </p:nvPr>
        </p:nvSpPr>
        <p:spPr>
          <a:xfrm>
            <a:off x="381000" y="685800"/>
            <a:ext cx="6096000" cy="3429000"/>
          </a:xfrm>
          <a:ln/>
          <a:extLst>
            <a:ext uri="{FAA26D3D-D897-4be2-8F04-BA451C77F1D7}">
              <ma14:placeholderFlag xmlns:ma14="http://schemas.microsoft.com/office/mac/drawingml/2011/main" xmlns="" val="1"/>
            </a:ext>
          </a:extLst>
        </p:spPr>
      </p:sp>
      <p:sp>
        <p:nvSpPr>
          <p:cNvPr id="57347" name="Rectangle 3">
            <a:extLst>
              <a:ext uri="{FF2B5EF4-FFF2-40B4-BE49-F238E27FC236}">
                <a16:creationId xmlns:a16="http://schemas.microsoft.com/office/drawing/2014/main" id="{ED14EE27-30FC-B524-6E58-EDCEE52A2EF7}"/>
              </a:ext>
            </a:extLst>
          </p:cNvPr>
          <p:cNvSpPr>
            <a:spLocks noGrp="1" noChangeArrowheads="1"/>
          </p:cNvSpPr>
          <p:nvPr>
            <p:ph type="body" idx="1"/>
          </p:nvPr>
        </p:nvSpPr>
        <p:spPr/>
        <p:txBody>
          <a:bodyPr/>
          <a:lstStyle/>
          <a:p>
            <a:pPr eaLnBrk="1" hangingPunct="1">
              <a:defRPr/>
            </a:pPr>
            <a:r>
              <a:rPr lang="it-IT"/>
              <a:t>12.2 STATEMENT TESTING</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CF5D367C-0349-27DD-2751-C79589637085}"/>
              </a:ext>
            </a:extLst>
          </p:cNvPr>
          <p:cNvSpPr>
            <a:spLocks noGrp="1" noChangeArrowheads="1"/>
          </p:cNvSpPr>
          <p:nvPr>
            <p:ph type="sldNum" sz="quarter" idx="5"/>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fld id="{4E2DDBC5-9275-0243-8124-993E57E4DBD0}" type="slidenum">
              <a:rPr lang="it-IT" altLang="en-US" sz="1200">
                <a:latin typeface="Arial" panose="020B0604020202020204" pitchFamily="34" charset="0"/>
              </a:rPr>
              <a:pPr eaLnBrk="1" hangingPunct="1"/>
              <a:t>10</a:t>
            </a:fld>
            <a:endParaRPr lang="it-IT" altLang="en-US" sz="1200">
              <a:latin typeface="Arial" panose="020B0604020202020204" pitchFamily="34" charset="0"/>
            </a:endParaRPr>
          </a:p>
        </p:txBody>
      </p:sp>
      <p:sp>
        <p:nvSpPr>
          <p:cNvPr id="108546" name="Rectangle 2">
            <a:extLst>
              <a:ext uri="{FF2B5EF4-FFF2-40B4-BE49-F238E27FC236}">
                <a16:creationId xmlns:a16="http://schemas.microsoft.com/office/drawing/2014/main" id="{BEAE9234-E186-4E37-FF81-D41B318F491F}"/>
              </a:ext>
            </a:extLst>
          </p:cNvPr>
          <p:cNvSpPr>
            <a:spLocks noGrp="1" noRot="1" noChangeAspect="1" noChangeArrowheads="1" noTextEdit="1"/>
          </p:cNvSpPr>
          <p:nvPr>
            <p:ph type="sldImg"/>
          </p:nvPr>
        </p:nvSpPr>
        <p:spPr>
          <a:xfrm>
            <a:off x="381000" y="685800"/>
            <a:ext cx="6096000" cy="3429000"/>
          </a:xfrm>
          <a:ln/>
          <a:extLst>
            <a:ext uri="{FAA26D3D-D897-4be2-8F04-BA451C77F1D7}">
              <ma14:placeholderFlag xmlns:ma14="http://schemas.microsoft.com/office/mac/drawingml/2011/main" xmlns="" val="1"/>
            </a:ext>
          </a:extLst>
        </p:spPr>
      </p:sp>
      <p:sp>
        <p:nvSpPr>
          <p:cNvPr id="108547" name="Rectangle 3">
            <a:extLst>
              <a:ext uri="{FF2B5EF4-FFF2-40B4-BE49-F238E27FC236}">
                <a16:creationId xmlns:a16="http://schemas.microsoft.com/office/drawing/2014/main" id="{2A998298-732C-2476-5332-6777CDC75FCF}"/>
              </a:ext>
            </a:extLst>
          </p:cNvPr>
          <p:cNvSpPr>
            <a:spLocks noGrp="1" noChangeArrowheads="1"/>
          </p:cNvSpPr>
          <p:nvPr>
            <p:ph type="body" idx="1"/>
          </p:nvPr>
        </p:nvSpPr>
        <p:spPr/>
        <p:txBody>
          <a:bodyPr/>
          <a:lstStyle/>
          <a:p>
            <a:pPr eaLnBrk="1" hangingPunct="1"/>
            <a:r>
              <a:rPr lang="en-US" altLang="en-US">
                <a:latin typeface="Arial" panose="020B0604020202020204" pitchFamily="34" charset="0"/>
                <a:ea typeface="ＭＳ Ｐゴシック" panose="020B0600070205080204" pitchFamily="34" charset="-128"/>
              </a:rPr>
              <a:t>T0, T1, T2 are test suites (sets of test cases)</a:t>
            </a:r>
          </a:p>
          <a:p>
            <a:pPr eaLnBrk="1" hangingPunct="1"/>
            <a:endParaRPr lang="en-US" altLang="en-US">
              <a:latin typeface="Arial" panose="020B0604020202020204" pitchFamily="34" charset="0"/>
              <a:ea typeface="ＭＳ Ｐゴシック" panose="020B0600070205080204" pitchFamily="34" charset="-128"/>
            </a:endParaRPr>
          </a:p>
          <a:p>
            <a:pPr eaLnBrk="1" hangingPunct="1"/>
            <a:r>
              <a:rPr lang="en-US" altLang="en-US">
                <a:latin typeface="Arial" panose="020B0604020202020204" pitchFamily="34" charset="0"/>
                <a:ea typeface="ＭＳ Ｐゴシック" panose="020B0600070205080204" pitchFamily="34" charset="-128"/>
              </a:rPr>
              <a:t>In T0 (2 test cases):  </a:t>
            </a:r>
          </a:p>
          <a:p>
            <a:pPr eaLnBrk="1" hangingPunct="1"/>
            <a:r>
              <a:rPr lang="en-US" altLang="en-US">
                <a:latin typeface="Arial" panose="020B0604020202020204" pitchFamily="34" charset="0"/>
                <a:ea typeface="ＭＳ Ｐゴシック" panose="020B0600070205080204" pitchFamily="34" charset="-128"/>
              </a:rPr>
              <a:t>    </a:t>
            </a:r>
            <a:r>
              <a:rPr lang="ja-JP" altLang="en-US">
                <a:latin typeface="Arial" panose="020B0604020202020204" pitchFamily="34" charset="0"/>
                <a:ea typeface="ＭＳ Ｐゴシック" panose="020B0600070205080204" pitchFamily="34" charset="-128"/>
              </a:rPr>
              <a:t>“”</a:t>
            </a:r>
            <a:r>
              <a:rPr lang="en-US" altLang="ja-JP">
                <a:latin typeface="Arial" panose="020B0604020202020204" pitchFamily="34" charset="0"/>
                <a:ea typeface="ＭＳ Ｐゴシック" panose="020B0600070205080204" pitchFamily="34" charset="-128"/>
              </a:rPr>
              <a:t> covers nodes A, B, M</a:t>
            </a:r>
          </a:p>
          <a:p>
            <a:pPr eaLnBrk="1" hangingPunct="1"/>
            <a:r>
              <a:rPr lang="en-US" altLang="en-US">
                <a:latin typeface="Arial" panose="020B0604020202020204" pitchFamily="34" charset="0"/>
                <a:ea typeface="ＭＳ Ｐゴシック" panose="020B0600070205080204" pitchFamily="34" charset="-128"/>
              </a:rPr>
              <a:t>    </a:t>
            </a:r>
            <a:r>
              <a:rPr lang="ja-JP" altLang="en-US">
                <a:latin typeface="Arial" panose="020B0604020202020204" pitchFamily="34" charset="0"/>
                <a:ea typeface="ＭＳ Ｐゴシック" panose="020B0600070205080204" pitchFamily="34" charset="-128"/>
              </a:rPr>
              <a:t>“</a:t>
            </a:r>
            <a:r>
              <a:rPr lang="en-US" altLang="ja-JP">
                <a:latin typeface="Arial" panose="020B0604020202020204" pitchFamily="34" charset="0"/>
                <a:ea typeface="ＭＳ Ｐゴシック" panose="020B0600070205080204" pitchFamily="34" charset="-128"/>
              </a:rPr>
              <a:t>test+case%1Dadequacy</a:t>
            </a:r>
            <a:r>
              <a:rPr lang="ja-JP" altLang="en-US">
                <a:latin typeface="Arial" panose="020B0604020202020204" pitchFamily="34" charset="0"/>
                <a:ea typeface="ＭＳ Ｐゴシック" panose="020B0600070205080204" pitchFamily="34" charset="-128"/>
              </a:rPr>
              <a:t>”</a:t>
            </a:r>
            <a:r>
              <a:rPr lang="en-US" altLang="ja-JP">
                <a:latin typeface="Arial" panose="020B0604020202020204" pitchFamily="34" charset="0"/>
                <a:ea typeface="ＭＳ Ｐゴシック" panose="020B0600070205080204" pitchFamily="34" charset="-128"/>
              </a:rPr>
              <a:t> covers nodes </a:t>
            </a:r>
          </a:p>
          <a:p>
            <a:pPr eaLnBrk="1" hangingPunct="1"/>
            <a:r>
              <a:rPr lang="en-US" altLang="en-US">
                <a:latin typeface="Arial" panose="020B0604020202020204" pitchFamily="34" charset="0"/>
                <a:ea typeface="ＭＳ Ｐゴシック" panose="020B0600070205080204" pitchFamily="34" charset="-128"/>
              </a:rPr>
              <a:t>          A, B, C, D, F, L, ... B, C, E, L, ..., B, C, D, G, H, L, ... B, M</a:t>
            </a:r>
          </a:p>
          <a:p>
            <a:pPr eaLnBrk="1" hangingPunct="1"/>
            <a:endParaRPr lang="en-US" altLang="en-US">
              <a:latin typeface="Arial" panose="020B0604020202020204" pitchFamily="34" charset="0"/>
              <a:ea typeface="ＭＳ Ｐゴシック" panose="020B0600070205080204" pitchFamily="34" charset="-128"/>
            </a:endParaRPr>
          </a:p>
          <a:p>
            <a:pPr eaLnBrk="1" hangingPunct="1"/>
            <a:r>
              <a:rPr lang="en-US" altLang="en-US">
                <a:latin typeface="Arial" panose="020B0604020202020204" pitchFamily="34" charset="0"/>
                <a:ea typeface="ＭＳ Ｐゴシック" panose="020B0600070205080204" pitchFamily="34" charset="-128"/>
              </a:rPr>
              <a:t>In T1 (one test case): </a:t>
            </a:r>
          </a:p>
          <a:p>
            <a:pPr eaLnBrk="1" hangingPunct="1"/>
            <a:r>
              <a:rPr lang="en-US" altLang="en-US">
                <a:latin typeface="Arial" panose="020B0604020202020204" pitchFamily="34" charset="0"/>
                <a:ea typeface="ＭＳ Ｐゴシック" panose="020B0600070205080204" pitchFamily="34" charset="-128"/>
              </a:rPr>
              <a:t>    </a:t>
            </a:r>
            <a:r>
              <a:rPr lang="ja-JP" altLang="en-US">
                <a:latin typeface="Arial" panose="020B0604020202020204" pitchFamily="34" charset="0"/>
                <a:ea typeface="ＭＳ Ｐゴシック" panose="020B0600070205080204" pitchFamily="34" charset="-128"/>
              </a:rPr>
              <a:t>“</a:t>
            </a:r>
            <a:r>
              <a:rPr lang="en-US" altLang="ja-JP">
                <a:latin typeface="Arial" panose="020B0604020202020204" pitchFamily="34" charset="0"/>
                <a:ea typeface="ＭＳ Ｐゴシック" panose="020B0600070205080204" pitchFamily="34" charset="-128"/>
              </a:rPr>
              <a:t>adequate+test%0Dexecution%7U</a:t>
            </a:r>
            <a:r>
              <a:rPr lang="ja-JP" altLang="en-US">
                <a:latin typeface="Arial" panose="020B0604020202020204" pitchFamily="34" charset="0"/>
                <a:ea typeface="ＭＳ Ｐゴシック" panose="020B0600070205080204" pitchFamily="34" charset="-128"/>
              </a:rPr>
              <a:t>”</a:t>
            </a:r>
            <a:r>
              <a:rPr lang="en-US" altLang="ja-JP">
                <a:latin typeface="Arial" panose="020B0604020202020204" pitchFamily="34" charset="0"/>
                <a:ea typeface="ＭＳ Ｐゴシック" panose="020B0600070205080204" pitchFamily="34" charset="-128"/>
              </a:rPr>
              <a:t> covers nodes </a:t>
            </a:r>
          </a:p>
          <a:p>
            <a:pPr eaLnBrk="1" hangingPunct="1"/>
            <a:r>
              <a:rPr lang="en-US" altLang="en-US">
                <a:latin typeface="Arial" panose="020B0604020202020204" pitchFamily="34" charset="0"/>
                <a:ea typeface="ＭＳ Ｐゴシック" panose="020B0600070205080204" pitchFamily="34" charset="-128"/>
              </a:rPr>
              <a:t>    A, B, C, D, F, L, ... B, C, E, L, ..., B, C, D, G, H, L, ... B, C, D, G, I, L, ... B, M</a:t>
            </a:r>
          </a:p>
          <a:p>
            <a:pPr eaLnBrk="1" hangingPunct="1"/>
            <a:endParaRPr lang="en-US" altLang="en-US">
              <a:latin typeface="Arial" panose="020B0604020202020204" pitchFamily="34" charset="0"/>
              <a:ea typeface="ＭＳ Ｐゴシック" panose="020B0600070205080204" pitchFamily="34" charset="-128"/>
            </a:endParaRPr>
          </a:p>
          <a:p>
            <a:pPr eaLnBrk="1" hangingPunct="1"/>
            <a:r>
              <a:rPr lang="en-US" altLang="en-US">
                <a:latin typeface="Arial" panose="020B0604020202020204" pitchFamily="34" charset="0"/>
                <a:ea typeface="ＭＳ Ｐゴシック" panose="020B0600070205080204" pitchFamily="34" charset="-128"/>
              </a:rPr>
              <a:t>In T2 (4 test cases): </a:t>
            </a:r>
          </a:p>
          <a:p>
            <a:pPr eaLnBrk="1" hangingPunct="1"/>
            <a:r>
              <a:rPr lang="en-US" altLang="en-US">
                <a:latin typeface="Arial" panose="020B0604020202020204" pitchFamily="34" charset="0"/>
                <a:ea typeface="ＭＳ Ｐゴシック" panose="020B0600070205080204" pitchFamily="34" charset="-128"/>
              </a:rPr>
              <a:t>  </a:t>
            </a:r>
            <a:r>
              <a:rPr lang="ja-JP" altLang="en-US">
                <a:latin typeface="Arial" panose="020B0604020202020204" pitchFamily="34" charset="0"/>
                <a:ea typeface="ＭＳ Ｐゴシック" panose="020B0600070205080204" pitchFamily="34" charset="-128"/>
              </a:rPr>
              <a:t>“</a:t>
            </a:r>
            <a:r>
              <a:rPr lang="en-US" altLang="ja-JP">
                <a:latin typeface="Arial" panose="020B0604020202020204" pitchFamily="34" charset="0"/>
                <a:ea typeface="ＭＳ Ｐゴシック" panose="020B0600070205080204" pitchFamily="34" charset="-128"/>
              </a:rPr>
              <a:t>%3D</a:t>
            </a:r>
            <a:r>
              <a:rPr lang="ja-JP" altLang="en-US">
                <a:latin typeface="Arial" panose="020B0604020202020204" pitchFamily="34" charset="0"/>
                <a:ea typeface="ＭＳ Ｐゴシック" panose="020B0600070205080204" pitchFamily="34" charset="-128"/>
              </a:rPr>
              <a:t>”</a:t>
            </a:r>
            <a:r>
              <a:rPr lang="en-US" altLang="ja-JP">
                <a:latin typeface="Arial" panose="020B0604020202020204" pitchFamily="34" charset="0"/>
                <a:ea typeface="ＭＳ Ｐゴシック" panose="020B0600070205080204" pitchFamily="34" charset="-128"/>
              </a:rPr>
              <a:t> covers A, B, C, D, G, H, L, B, M</a:t>
            </a:r>
          </a:p>
          <a:p>
            <a:pPr eaLnBrk="1" hangingPunct="1"/>
            <a:r>
              <a:rPr lang="en-US" altLang="en-US">
                <a:latin typeface="Arial" panose="020B0604020202020204" pitchFamily="34" charset="0"/>
                <a:ea typeface="ＭＳ Ｐゴシック" panose="020B0600070205080204" pitchFamily="34" charset="-128"/>
              </a:rPr>
              <a:t>  </a:t>
            </a:r>
            <a:r>
              <a:rPr lang="ja-JP" altLang="en-US">
                <a:latin typeface="Arial" panose="020B0604020202020204" pitchFamily="34" charset="0"/>
                <a:ea typeface="ＭＳ Ｐゴシック" panose="020B0600070205080204" pitchFamily="34" charset="-128"/>
              </a:rPr>
              <a:t>“</a:t>
            </a:r>
            <a:r>
              <a:rPr lang="en-US" altLang="ja-JP">
                <a:latin typeface="Arial" panose="020B0604020202020204" pitchFamily="34" charset="0"/>
                <a:ea typeface="ＭＳ Ｐゴシック" panose="020B0600070205080204" pitchFamily="34" charset="-128"/>
              </a:rPr>
              <a:t>%A</a:t>
            </a:r>
            <a:r>
              <a:rPr lang="ja-JP" altLang="en-US">
                <a:latin typeface="Arial" panose="020B0604020202020204" pitchFamily="34" charset="0"/>
                <a:ea typeface="ＭＳ Ｐゴシック" panose="020B0600070205080204" pitchFamily="34" charset="-128"/>
              </a:rPr>
              <a:t>”</a:t>
            </a:r>
            <a:r>
              <a:rPr lang="en-US" altLang="ja-JP">
                <a:latin typeface="Arial" panose="020B0604020202020204" pitchFamily="34" charset="0"/>
                <a:ea typeface="ＭＳ Ｐゴシック" panose="020B0600070205080204" pitchFamily="34" charset="-128"/>
              </a:rPr>
              <a:t>  covers  A, B, C, D, G, I, L, B, M </a:t>
            </a:r>
          </a:p>
          <a:p>
            <a:pPr eaLnBrk="1" hangingPunct="1"/>
            <a:r>
              <a:rPr lang="en-US" altLang="en-US">
                <a:latin typeface="Arial" panose="020B0604020202020204" pitchFamily="34" charset="0"/>
                <a:ea typeface="ＭＳ Ｐゴシック" panose="020B0600070205080204" pitchFamily="34" charset="-128"/>
              </a:rPr>
              <a:t>  </a:t>
            </a:r>
            <a:r>
              <a:rPr lang="ja-JP" altLang="en-US">
                <a:latin typeface="Arial" panose="020B0604020202020204" pitchFamily="34" charset="0"/>
                <a:ea typeface="ＭＳ Ｐゴシック" panose="020B0600070205080204" pitchFamily="34" charset="-128"/>
              </a:rPr>
              <a:t>“</a:t>
            </a:r>
            <a:r>
              <a:rPr lang="en-US" altLang="ja-JP">
                <a:latin typeface="Arial" panose="020B0604020202020204" pitchFamily="34" charset="0"/>
                <a:ea typeface="ＭＳ Ｐゴシック" panose="020B0600070205080204" pitchFamily="34" charset="-128"/>
              </a:rPr>
              <a:t>a+b</a:t>
            </a:r>
            <a:r>
              <a:rPr lang="ja-JP" altLang="en-US">
                <a:latin typeface="Arial" panose="020B0604020202020204" pitchFamily="34" charset="0"/>
                <a:ea typeface="ＭＳ Ｐゴシック" panose="020B0600070205080204" pitchFamily="34" charset="-128"/>
              </a:rPr>
              <a:t>”</a:t>
            </a:r>
            <a:r>
              <a:rPr lang="en-US" altLang="ja-JP">
                <a:latin typeface="Arial" panose="020B0604020202020204" pitchFamily="34" charset="0"/>
                <a:ea typeface="ＭＳ Ｐゴシック" panose="020B0600070205080204" pitchFamily="34" charset="-128"/>
              </a:rPr>
              <a:t> covers  A, B, C, D, F, L, M, B, C, E, L, ... </a:t>
            </a:r>
          </a:p>
          <a:p>
            <a:pPr eaLnBrk="1" hangingPunct="1"/>
            <a:r>
              <a:rPr lang="en-US" altLang="en-US">
                <a:latin typeface="Arial" panose="020B0604020202020204" pitchFamily="34" charset="0"/>
                <a:ea typeface="ＭＳ Ｐゴシック" panose="020B0600070205080204" pitchFamily="34" charset="-128"/>
              </a:rPr>
              <a:t>  </a:t>
            </a:r>
            <a:r>
              <a:rPr lang="ja-JP" altLang="en-US">
                <a:latin typeface="Arial" panose="020B0604020202020204" pitchFamily="34" charset="0"/>
                <a:ea typeface="ＭＳ Ｐゴシック" panose="020B0600070205080204" pitchFamily="34" charset="-128"/>
              </a:rPr>
              <a:t>“</a:t>
            </a:r>
            <a:r>
              <a:rPr lang="en-US" altLang="ja-JP">
                <a:latin typeface="Arial" panose="020B0604020202020204" pitchFamily="34" charset="0"/>
                <a:ea typeface="ＭＳ Ｐゴシック" panose="020B0600070205080204" pitchFamily="34" charset="-128"/>
              </a:rPr>
              <a:t>test</a:t>
            </a:r>
            <a:r>
              <a:rPr lang="ja-JP" altLang="en-US">
                <a:latin typeface="Arial" panose="020B0604020202020204" pitchFamily="34" charset="0"/>
                <a:ea typeface="ＭＳ Ｐゴシック" panose="020B0600070205080204" pitchFamily="34" charset="-128"/>
              </a:rPr>
              <a:t>”</a:t>
            </a:r>
            <a:r>
              <a:rPr lang="en-US" altLang="ja-JP">
                <a:latin typeface="Arial" panose="020B0604020202020204" pitchFamily="34" charset="0"/>
                <a:ea typeface="ＭＳ Ｐゴシック" panose="020B0600070205080204" pitchFamily="34" charset="-128"/>
              </a:rPr>
              <a:t> covers A, B, C, D, F, L, ..., M</a:t>
            </a:r>
          </a:p>
          <a:p>
            <a:pPr eaLnBrk="1" hangingPunct="1"/>
            <a:endParaRPr lang="en-US" altLang="en-US">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959D7E72-1061-0B76-52E5-21925E9E6820}"/>
              </a:ext>
            </a:extLst>
          </p:cNvPr>
          <p:cNvSpPr>
            <a:spLocks noGrp="1" noChangeArrowheads="1"/>
          </p:cNvSpPr>
          <p:nvPr>
            <p:ph type="sldNum" sz="quarter" idx="5"/>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fld id="{30C983B5-BB1E-1E4E-B162-2612D15290C4}" type="slidenum">
              <a:rPr lang="it-IT" altLang="en-US" sz="1200">
                <a:latin typeface="Arial" panose="020B0604020202020204" pitchFamily="34" charset="0"/>
              </a:rPr>
              <a:pPr eaLnBrk="1" hangingPunct="1"/>
              <a:t>12</a:t>
            </a:fld>
            <a:endParaRPr lang="it-IT" altLang="en-US" sz="1200">
              <a:latin typeface="Arial" panose="020B0604020202020204" pitchFamily="34" charset="0"/>
            </a:endParaRPr>
          </a:p>
        </p:txBody>
      </p:sp>
      <p:sp>
        <p:nvSpPr>
          <p:cNvPr id="71682" name="Rectangle 2">
            <a:extLst>
              <a:ext uri="{FF2B5EF4-FFF2-40B4-BE49-F238E27FC236}">
                <a16:creationId xmlns:a16="http://schemas.microsoft.com/office/drawing/2014/main" id="{78D496D5-710A-0B20-E93B-B58C2BF345AB}"/>
              </a:ext>
            </a:extLst>
          </p:cNvPr>
          <p:cNvSpPr>
            <a:spLocks noGrp="1" noRot="1" noChangeAspect="1" noChangeArrowheads="1" noTextEdit="1"/>
          </p:cNvSpPr>
          <p:nvPr>
            <p:ph type="sldImg"/>
          </p:nvPr>
        </p:nvSpPr>
        <p:spPr>
          <a:xfrm>
            <a:off x="381000" y="685800"/>
            <a:ext cx="6096000" cy="3429000"/>
          </a:xfrm>
          <a:ln/>
          <a:extLst>
            <a:ext uri="{FAA26D3D-D897-4be2-8F04-BA451C77F1D7}">
              <ma14:placeholderFlag xmlns:ma14="http://schemas.microsoft.com/office/mac/drawingml/2011/main" xmlns="" val="1"/>
            </a:ext>
          </a:extLst>
        </p:spPr>
      </p:sp>
      <p:sp>
        <p:nvSpPr>
          <p:cNvPr id="71683" name="Rectangle 3">
            <a:extLst>
              <a:ext uri="{FF2B5EF4-FFF2-40B4-BE49-F238E27FC236}">
                <a16:creationId xmlns:a16="http://schemas.microsoft.com/office/drawing/2014/main" id="{CBF39D4F-174F-BCB3-330D-C14B7DF39175}"/>
              </a:ext>
            </a:extLst>
          </p:cNvPr>
          <p:cNvSpPr>
            <a:spLocks noGrp="1" noChangeArrowheads="1"/>
          </p:cNvSpPr>
          <p:nvPr>
            <p:ph type="body" idx="1"/>
          </p:nvPr>
        </p:nvSpPr>
        <p:spPr/>
        <p:txBody>
          <a:bodyPr/>
          <a:lstStyle/>
          <a:p>
            <a:pPr eaLnBrk="1" hangingPunct="1">
              <a:defRPr/>
            </a:pPr>
            <a:r>
              <a:rPr lang="it-IT"/>
              <a:t>12.3 BRANCH TESTING</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5D8A46FF-5DF8-B906-27B5-B5CB8379BF63}"/>
              </a:ext>
            </a:extLst>
          </p:cNvPr>
          <p:cNvSpPr>
            <a:spLocks noGrp="1" noChangeArrowheads="1"/>
          </p:cNvSpPr>
          <p:nvPr>
            <p:ph type="sldNum" sz="quarter" idx="5"/>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fld id="{63771DD6-8613-D24D-9CC7-970B23069702}" type="slidenum">
              <a:rPr lang="it-IT" altLang="en-US" sz="1200">
                <a:latin typeface="Arial" panose="020B0604020202020204" pitchFamily="34" charset="0"/>
              </a:rPr>
              <a:pPr eaLnBrk="1" hangingPunct="1"/>
              <a:t>13</a:t>
            </a:fld>
            <a:endParaRPr lang="it-IT" altLang="en-US" sz="1200">
              <a:latin typeface="Arial" panose="020B0604020202020204" pitchFamily="34" charset="0"/>
            </a:endParaRPr>
          </a:p>
        </p:txBody>
      </p:sp>
      <p:sp>
        <p:nvSpPr>
          <p:cNvPr id="64514" name="Rectangle 2">
            <a:extLst>
              <a:ext uri="{FF2B5EF4-FFF2-40B4-BE49-F238E27FC236}">
                <a16:creationId xmlns:a16="http://schemas.microsoft.com/office/drawing/2014/main" id="{BD88953A-C9AC-A88B-D915-496AA34FE5B3}"/>
              </a:ext>
            </a:extLst>
          </p:cNvPr>
          <p:cNvSpPr>
            <a:spLocks noGrp="1" noRot="1" noChangeAspect="1" noChangeArrowheads="1" noTextEdit="1"/>
          </p:cNvSpPr>
          <p:nvPr>
            <p:ph type="sldImg"/>
          </p:nvPr>
        </p:nvSpPr>
        <p:spPr>
          <a:xfrm>
            <a:off x="381000" y="685800"/>
            <a:ext cx="6096000" cy="3429000"/>
          </a:xfrm>
          <a:ln/>
          <a:extLst>
            <a:ext uri="{FAA26D3D-D897-4be2-8F04-BA451C77F1D7}">
              <ma14:placeholderFlag xmlns:ma14="http://schemas.microsoft.com/office/mac/drawingml/2011/main" xmlns="" val="1"/>
            </a:ext>
          </a:extLst>
        </p:spPr>
      </p:sp>
      <p:sp>
        <p:nvSpPr>
          <p:cNvPr id="64515" name="Rectangle 3">
            <a:extLst>
              <a:ext uri="{FF2B5EF4-FFF2-40B4-BE49-F238E27FC236}">
                <a16:creationId xmlns:a16="http://schemas.microsoft.com/office/drawing/2014/main" id="{4D72BA56-0661-F384-BBCA-2F6012A84486}"/>
              </a:ext>
            </a:extLst>
          </p:cNvPr>
          <p:cNvSpPr>
            <a:spLocks noGrp="1" noChangeArrowheads="1"/>
          </p:cNvSpPr>
          <p:nvPr>
            <p:ph type="body" idx="1"/>
          </p:nvPr>
        </p:nvSpPr>
        <p:spPr/>
        <p:txBody>
          <a:bodyPr/>
          <a:lstStyle/>
          <a:p>
            <a:pPr eaLnBrk="1" hangingPunct="1">
              <a:defRPr/>
            </a:pPr>
            <a:endParaRPr lang="it-IT"/>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951F1BFD-0091-6A43-60DE-D29FBA62945F}"/>
              </a:ext>
            </a:extLst>
          </p:cNvPr>
          <p:cNvSpPr>
            <a:spLocks noGrp="1" noChangeArrowheads="1"/>
          </p:cNvSpPr>
          <p:nvPr>
            <p:ph type="sldNum" sz="quarter" idx="5"/>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fld id="{9F038AFF-5C20-2547-A8BC-81DFD1B55D4B}" type="slidenum">
              <a:rPr lang="it-IT" altLang="en-US" sz="1200">
                <a:latin typeface="Arial" panose="020B0604020202020204" pitchFamily="34" charset="0"/>
              </a:rPr>
              <a:pPr eaLnBrk="1" hangingPunct="1"/>
              <a:t>14</a:t>
            </a:fld>
            <a:endParaRPr lang="it-IT" altLang="en-US" sz="1200">
              <a:latin typeface="Arial" panose="020B0604020202020204" pitchFamily="34" charset="0"/>
            </a:endParaRPr>
          </a:p>
        </p:txBody>
      </p:sp>
      <p:sp>
        <p:nvSpPr>
          <p:cNvPr id="110594" name="Rectangle 2">
            <a:extLst>
              <a:ext uri="{FF2B5EF4-FFF2-40B4-BE49-F238E27FC236}">
                <a16:creationId xmlns:a16="http://schemas.microsoft.com/office/drawing/2014/main" id="{89903D24-06F0-0DB4-A51C-34F8894D4D84}"/>
              </a:ext>
            </a:extLst>
          </p:cNvPr>
          <p:cNvSpPr>
            <a:spLocks noGrp="1" noRot="1" noChangeAspect="1" noChangeArrowheads="1" noTextEdit="1"/>
          </p:cNvSpPr>
          <p:nvPr>
            <p:ph type="sldImg"/>
          </p:nvPr>
        </p:nvSpPr>
        <p:spPr>
          <a:xfrm>
            <a:off x="381000" y="685800"/>
            <a:ext cx="6096000" cy="3429000"/>
          </a:xfrm>
          <a:ln/>
          <a:extLst>
            <a:ext uri="{FAA26D3D-D897-4be2-8F04-BA451C77F1D7}">
              <ma14:placeholderFlag xmlns:ma14="http://schemas.microsoft.com/office/mac/drawingml/2011/main" xmlns="" val="1"/>
            </a:ext>
          </a:extLst>
        </p:spPr>
      </p:sp>
      <p:sp>
        <p:nvSpPr>
          <p:cNvPr id="110595" name="Rectangle 3">
            <a:extLst>
              <a:ext uri="{FF2B5EF4-FFF2-40B4-BE49-F238E27FC236}">
                <a16:creationId xmlns:a16="http://schemas.microsoft.com/office/drawing/2014/main" id="{280AEAB3-E971-5CAA-62CF-72AB4FBD4A6E}"/>
              </a:ext>
            </a:extLst>
          </p:cNvPr>
          <p:cNvSpPr>
            <a:spLocks noGrp="1" noChangeArrowheads="1"/>
          </p:cNvSpPr>
          <p:nvPr>
            <p:ph type="body" idx="1"/>
          </p:nvPr>
        </p:nvSpPr>
        <p:spPr/>
        <p:txBody>
          <a:bodyPr/>
          <a:lstStyle/>
          <a:p>
            <a:pPr eaLnBrk="1" hangingPunct="1">
              <a:defRPr/>
            </a:pPr>
            <a:r>
              <a:rPr lang="en-US"/>
              <a:t>The example of two slides ago illustrates this point</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0418A7FD-1461-621D-BB36-A1B4D359960B}"/>
              </a:ext>
            </a:extLst>
          </p:cNvPr>
          <p:cNvSpPr>
            <a:spLocks noGrp="1" noChangeArrowheads="1"/>
          </p:cNvSpPr>
          <p:nvPr>
            <p:ph type="ftr" sz="quarter" idx="10"/>
          </p:nvPr>
        </p:nvSpPr>
        <p:spPr>
          <a:ln/>
        </p:spPr>
        <p:txBody>
          <a:bodyPr/>
          <a:lstStyle>
            <a:lvl1pPr>
              <a:defRPr/>
            </a:lvl1pPr>
          </a:lstStyle>
          <a:p>
            <a:r>
              <a:rPr lang="en-US" altLang="en-US"/>
              <a:t>Updated from (c) 2007 Mauro Pezzè &amp; Michal Young</a:t>
            </a:r>
          </a:p>
        </p:txBody>
      </p:sp>
      <p:sp>
        <p:nvSpPr>
          <p:cNvPr id="5" name="Rectangle 5">
            <a:extLst>
              <a:ext uri="{FF2B5EF4-FFF2-40B4-BE49-F238E27FC236}">
                <a16:creationId xmlns:a16="http://schemas.microsoft.com/office/drawing/2014/main" id="{B12F1513-1577-D24A-3FCE-8F2892F055BD}"/>
              </a:ext>
            </a:extLst>
          </p:cNvPr>
          <p:cNvSpPr>
            <a:spLocks noGrp="1" noChangeArrowheads="1"/>
          </p:cNvSpPr>
          <p:nvPr>
            <p:ph type="sldNum" sz="quarter" idx="11"/>
          </p:nvPr>
        </p:nvSpPr>
        <p:spPr>
          <a:ln/>
        </p:spPr>
        <p:txBody>
          <a:bodyPr/>
          <a:lstStyle>
            <a:lvl1pPr>
              <a:defRPr/>
            </a:lvl1pPr>
          </a:lstStyle>
          <a:p>
            <a:r>
              <a:rPr lang="en-US" altLang="en-US"/>
              <a:t> Ch 12, slide </a:t>
            </a:r>
            <a:fld id="{82C4944D-8166-4140-8C87-C451ACA72234}" type="slidenum">
              <a:rPr lang="en-US" altLang="en-US"/>
              <a:pPr/>
              <a:t>‹#›</a:t>
            </a:fld>
            <a:endParaRPr lang="en-US" altLang="en-US"/>
          </a:p>
        </p:txBody>
      </p:sp>
    </p:spTree>
    <p:extLst>
      <p:ext uri="{BB962C8B-B14F-4D97-AF65-F5344CB8AC3E}">
        <p14:creationId xmlns:p14="http://schemas.microsoft.com/office/powerpoint/2010/main" val="559089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43240BCF-43CC-1742-09DA-4D1C2B421AD0}"/>
              </a:ext>
            </a:extLst>
          </p:cNvPr>
          <p:cNvSpPr>
            <a:spLocks noGrp="1" noChangeArrowheads="1"/>
          </p:cNvSpPr>
          <p:nvPr>
            <p:ph type="ftr" sz="quarter" idx="10"/>
          </p:nvPr>
        </p:nvSpPr>
        <p:spPr>
          <a:ln/>
        </p:spPr>
        <p:txBody>
          <a:bodyPr/>
          <a:lstStyle>
            <a:lvl1pPr>
              <a:defRPr/>
            </a:lvl1pPr>
          </a:lstStyle>
          <a:p>
            <a:r>
              <a:rPr lang="en-US" altLang="en-US"/>
              <a:t>Updated from (c) 2007 Mauro Pezzè &amp; Michal Young</a:t>
            </a:r>
          </a:p>
        </p:txBody>
      </p:sp>
      <p:sp>
        <p:nvSpPr>
          <p:cNvPr id="5" name="Rectangle 5">
            <a:extLst>
              <a:ext uri="{FF2B5EF4-FFF2-40B4-BE49-F238E27FC236}">
                <a16:creationId xmlns:a16="http://schemas.microsoft.com/office/drawing/2014/main" id="{9738E8A0-E48C-7A42-A65F-FEA5703DA14E}"/>
              </a:ext>
            </a:extLst>
          </p:cNvPr>
          <p:cNvSpPr>
            <a:spLocks noGrp="1" noChangeArrowheads="1"/>
          </p:cNvSpPr>
          <p:nvPr>
            <p:ph type="sldNum" sz="quarter" idx="11"/>
          </p:nvPr>
        </p:nvSpPr>
        <p:spPr>
          <a:ln/>
        </p:spPr>
        <p:txBody>
          <a:bodyPr/>
          <a:lstStyle>
            <a:lvl1pPr>
              <a:defRPr/>
            </a:lvl1pPr>
          </a:lstStyle>
          <a:p>
            <a:r>
              <a:rPr lang="en-US" altLang="en-US"/>
              <a:t> Ch 12, slide </a:t>
            </a:r>
            <a:fld id="{8142A128-100C-F843-AB09-8556AE3F52B9}" type="slidenum">
              <a:rPr lang="en-US" altLang="en-US"/>
              <a:pPr/>
              <a:t>‹#›</a:t>
            </a:fld>
            <a:endParaRPr lang="en-US" altLang="en-US"/>
          </a:p>
        </p:txBody>
      </p:sp>
    </p:spTree>
    <p:extLst>
      <p:ext uri="{BB962C8B-B14F-4D97-AF65-F5344CB8AC3E}">
        <p14:creationId xmlns:p14="http://schemas.microsoft.com/office/powerpoint/2010/main" val="39909104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8"/>
            <a:ext cx="2743200" cy="604996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8"/>
            <a:ext cx="8026400" cy="60499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C6A74F8F-4F95-6300-3268-8DA1D900E2D9}"/>
              </a:ext>
            </a:extLst>
          </p:cNvPr>
          <p:cNvSpPr>
            <a:spLocks noGrp="1" noChangeArrowheads="1"/>
          </p:cNvSpPr>
          <p:nvPr>
            <p:ph type="ftr" sz="quarter" idx="10"/>
          </p:nvPr>
        </p:nvSpPr>
        <p:spPr>
          <a:ln/>
        </p:spPr>
        <p:txBody>
          <a:bodyPr/>
          <a:lstStyle>
            <a:lvl1pPr>
              <a:defRPr/>
            </a:lvl1pPr>
          </a:lstStyle>
          <a:p>
            <a:r>
              <a:rPr lang="en-US" altLang="en-US"/>
              <a:t>Updated from (c) 2007 Mauro Pezzè &amp; Michal Young</a:t>
            </a:r>
          </a:p>
        </p:txBody>
      </p:sp>
      <p:sp>
        <p:nvSpPr>
          <p:cNvPr id="5" name="Rectangle 5">
            <a:extLst>
              <a:ext uri="{FF2B5EF4-FFF2-40B4-BE49-F238E27FC236}">
                <a16:creationId xmlns:a16="http://schemas.microsoft.com/office/drawing/2014/main" id="{49CEADC9-94A4-F10E-51D3-DCDE8D2869DA}"/>
              </a:ext>
            </a:extLst>
          </p:cNvPr>
          <p:cNvSpPr>
            <a:spLocks noGrp="1" noChangeArrowheads="1"/>
          </p:cNvSpPr>
          <p:nvPr>
            <p:ph type="sldNum" sz="quarter" idx="11"/>
          </p:nvPr>
        </p:nvSpPr>
        <p:spPr>
          <a:ln/>
        </p:spPr>
        <p:txBody>
          <a:bodyPr/>
          <a:lstStyle>
            <a:lvl1pPr>
              <a:defRPr/>
            </a:lvl1pPr>
          </a:lstStyle>
          <a:p>
            <a:r>
              <a:rPr lang="en-US" altLang="en-US"/>
              <a:t> Ch 12, slide </a:t>
            </a:r>
            <a:fld id="{13556633-F390-3B49-8F75-55DD15884D74}" type="slidenum">
              <a:rPr lang="en-US" altLang="en-US"/>
              <a:pPr/>
              <a:t>‹#›</a:t>
            </a:fld>
            <a:endParaRPr lang="en-US" altLang="en-US"/>
          </a:p>
        </p:txBody>
      </p:sp>
    </p:spTree>
    <p:extLst>
      <p:ext uri="{BB962C8B-B14F-4D97-AF65-F5344CB8AC3E}">
        <p14:creationId xmlns:p14="http://schemas.microsoft.com/office/powerpoint/2010/main" val="42180666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OverObj" preserve="1">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096962"/>
          </a:xfrm>
        </p:spPr>
        <p:txBody>
          <a:bodyPr/>
          <a:lstStyle/>
          <a:p>
            <a:r>
              <a:rPr lang="en-US"/>
              <a:t>Click to edit Master title style</a:t>
            </a:r>
          </a:p>
        </p:txBody>
      </p:sp>
      <p:sp>
        <p:nvSpPr>
          <p:cNvPr id="3" name="Text Placeholder 2"/>
          <p:cNvSpPr>
            <a:spLocks noGrp="1"/>
          </p:cNvSpPr>
          <p:nvPr>
            <p:ph type="body" sz="half" idx="1"/>
          </p:nvPr>
        </p:nvSpPr>
        <p:spPr>
          <a:xfrm>
            <a:off x="609600" y="1447800"/>
            <a:ext cx="10972800" cy="2362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09600" y="3962400"/>
            <a:ext cx="10972800" cy="2362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F977FF12-6616-0B30-E45B-B7E34F39F5DF}"/>
              </a:ext>
            </a:extLst>
          </p:cNvPr>
          <p:cNvSpPr>
            <a:spLocks noGrp="1" noChangeArrowheads="1"/>
          </p:cNvSpPr>
          <p:nvPr>
            <p:ph type="ftr" sz="quarter" idx="10"/>
          </p:nvPr>
        </p:nvSpPr>
        <p:spPr>
          <a:ln/>
        </p:spPr>
        <p:txBody>
          <a:bodyPr/>
          <a:lstStyle>
            <a:lvl1pPr>
              <a:defRPr/>
            </a:lvl1pPr>
          </a:lstStyle>
          <a:p>
            <a:r>
              <a:rPr lang="en-US" altLang="en-US"/>
              <a:t>Updated from (c) 2007 Mauro Pezzè &amp; Michal Young</a:t>
            </a:r>
          </a:p>
        </p:txBody>
      </p:sp>
      <p:sp>
        <p:nvSpPr>
          <p:cNvPr id="6" name="Rectangle 5">
            <a:extLst>
              <a:ext uri="{FF2B5EF4-FFF2-40B4-BE49-F238E27FC236}">
                <a16:creationId xmlns:a16="http://schemas.microsoft.com/office/drawing/2014/main" id="{5D0907A0-77E7-827F-89A3-40CBF7768267}"/>
              </a:ext>
            </a:extLst>
          </p:cNvPr>
          <p:cNvSpPr>
            <a:spLocks noGrp="1" noChangeArrowheads="1"/>
          </p:cNvSpPr>
          <p:nvPr>
            <p:ph type="sldNum" sz="quarter" idx="11"/>
          </p:nvPr>
        </p:nvSpPr>
        <p:spPr>
          <a:ln/>
        </p:spPr>
        <p:txBody>
          <a:bodyPr/>
          <a:lstStyle>
            <a:lvl1pPr>
              <a:defRPr/>
            </a:lvl1pPr>
          </a:lstStyle>
          <a:p>
            <a:r>
              <a:rPr lang="en-US" altLang="en-US"/>
              <a:t> Ch 12, slide </a:t>
            </a:r>
            <a:fld id="{A7171585-A5A6-1D40-902C-E4F4E327B4DB}" type="slidenum">
              <a:rPr lang="en-US" altLang="en-US"/>
              <a:pPr/>
              <a:t>‹#›</a:t>
            </a:fld>
            <a:endParaRPr lang="en-US" altLang="en-US"/>
          </a:p>
        </p:txBody>
      </p:sp>
    </p:spTree>
    <p:extLst>
      <p:ext uri="{BB962C8B-B14F-4D97-AF65-F5344CB8AC3E}">
        <p14:creationId xmlns:p14="http://schemas.microsoft.com/office/powerpoint/2010/main" val="11675429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x" preserve="1">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096962"/>
          </a:xfrm>
        </p:spPr>
        <p:txBody>
          <a:bodyPr/>
          <a:lstStyle/>
          <a:p>
            <a:r>
              <a:rPr lang="en-US"/>
              <a:t>Click to edit Master title style</a:t>
            </a:r>
          </a:p>
        </p:txBody>
      </p:sp>
      <p:sp>
        <p:nvSpPr>
          <p:cNvPr id="3" name="Content Placeholder 2"/>
          <p:cNvSpPr>
            <a:spLocks noGrp="1"/>
          </p:cNvSpPr>
          <p:nvPr>
            <p:ph sz="half" idx="1"/>
          </p:nvPr>
        </p:nvSpPr>
        <p:spPr>
          <a:xfrm>
            <a:off x="609600" y="1447800"/>
            <a:ext cx="5384800" cy="4876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197600" y="1447800"/>
            <a:ext cx="5384800" cy="4876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251FAC50-AAED-6035-31F5-7A3C4F0555AB}"/>
              </a:ext>
            </a:extLst>
          </p:cNvPr>
          <p:cNvSpPr>
            <a:spLocks noGrp="1" noChangeArrowheads="1"/>
          </p:cNvSpPr>
          <p:nvPr>
            <p:ph type="ftr" sz="quarter" idx="10"/>
          </p:nvPr>
        </p:nvSpPr>
        <p:spPr>
          <a:ln/>
        </p:spPr>
        <p:txBody>
          <a:bodyPr/>
          <a:lstStyle>
            <a:lvl1pPr>
              <a:defRPr/>
            </a:lvl1pPr>
          </a:lstStyle>
          <a:p>
            <a:r>
              <a:rPr lang="en-US" altLang="en-US"/>
              <a:t>Updated from (c) 2007 Mauro Pezzè &amp; Michal Young</a:t>
            </a:r>
          </a:p>
        </p:txBody>
      </p:sp>
      <p:sp>
        <p:nvSpPr>
          <p:cNvPr id="6" name="Rectangle 5">
            <a:extLst>
              <a:ext uri="{FF2B5EF4-FFF2-40B4-BE49-F238E27FC236}">
                <a16:creationId xmlns:a16="http://schemas.microsoft.com/office/drawing/2014/main" id="{3F15DE74-8FFB-A946-7F44-7796BD7260A1}"/>
              </a:ext>
            </a:extLst>
          </p:cNvPr>
          <p:cNvSpPr>
            <a:spLocks noGrp="1" noChangeArrowheads="1"/>
          </p:cNvSpPr>
          <p:nvPr>
            <p:ph type="sldNum" sz="quarter" idx="11"/>
          </p:nvPr>
        </p:nvSpPr>
        <p:spPr>
          <a:ln/>
        </p:spPr>
        <p:txBody>
          <a:bodyPr/>
          <a:lstStyle>
            <a:lvl1pPr>
              <a:defRPr/>
            </a:lvl1pPr>
          </a:lstStyle>
          <a:p>
            <a:r>
              <a:rPr lang="en-US" altLang="en-US"/>
              <a:t> Ch 12, slide </a:t>
            </a:r>
            <a:fld id="{0ED2C2EF-C658-6244-84BC-C9E379EC8DFF}" type="slidenum">
              <a:rPr lang="en-US" altLang="en-US"/>
              <a:pPr/>
              <a:t>‹#›</a:t>
            </a:fld>
            <a:endParaRPr lang="en-US" altLang="en-US"/>
          </a:p>
        </p:txBody>
      </p:sp>
    </p:spTree>
    <p:extLst>
      <p:ext uri="{BB962C8B-B14F-4D97-AF65-F5344CB8AC3E}">
        <p14:creationId xmlns:p14="http://schemas.microsoft.com/office/powerpoint/2010/main" val="18254179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EE35DAD7-CB83-DCD2-CD27-D09CFEA1FCC3}"/>
              </a:ext>
            </a:extLst>
          </p:cNvPr>
          <p:cNvSpPr>
            <a:spLocks noGrp="1" noChangeArrowheads="1"/>
          </p:cNvSpPr>
          <p:nvPr>
            <p:ph type="ftr" sz="quarter" idx="10"/>
          </p:nvPr>
        </p:nvSpPr>
        <p:spPr>
          <a:ln/>
        </p:spPr>
        <p:txBody>
          <a:bodyPr/>
          <a:lstStyle>
            <a:lvl1pPr>
              <a:defRPr/>
            </a:lvl1pPr>
          </a:lstStyle>
          <a:p>
            <a:r>
              <a:rPr lang="en-US" altLang="en-US"/>
              <a:t>Updated from (c) 2007 Mauro Pezzè &amp; Michal Young</a:t>
            </a:r>
          </a:p>
        </p:txBody>
      </p:sp>
      <p:sp>
        <p:nvSpPr>
          <p:cNvPr id="5" name="Rectangle 5">
            <a:extLst>
              <a:ext uri="{FF2B5EF4-FFF2-40B4-BE49-F238E27FC236}">
                <a16:creationId xmlns:a16="http://schemas.microsoft.com/office/drawing/2014/main" id="{04131CAD-0E6B-81DB-6F35-262446E3FE5E}"/>
              </a:ext>
            </a:extLst>
          </p:cNvPr>
          <p:cNvSpPr>
            <a:spLocks noGrp="1" noChangeArrowheads="1"/>
          </p:cNvSpPr>
          <p:nvPr>
            <p:ph type="sldNum" sz="quarter" idx="11"/>
          </p:nvPr>
        </p:nvSpPr>
        <p:spPr>
          <a:ln/>
        </p:spPr>
        <p:txBody>
          <a:bodyPr/>
          <a:lstStyle>
            <a:lvl1pPr>
              <a:defRPr/>
            </a:lvl1pPr>
          </a:lstStyle>
          <a:p>
            <a:r>
              <a:rPr lang="en-US" altLang="en-US"/>
              <a:t> Ch 12, slide </a:t>
            </a:r>
            <a:fld id="{20D3508A-A420-3740-B94C-6DD9E243A3D7}" type="slidenum">
              <a:rPr lang="en-US" altLang="en-US"/>
              <a:pPr/>
              <a:t>‹#›</a:t>
            </a:fld>
            <a:endParaRPr lang="en-US" altLang="en-US"/>
          </a:p>
        </p:txBody>
      </p:sp>
    </p:spTree>
    <p:extLst>
      <p:ext uri="{BB962C8B-B14F-4D97-AF65-F5344CB8AC3E}">
        <p14:creationId xmlns:p14="http://schemas.microsoft.com/office/powerpoint/2010/main" val="40381548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A5295739-C0E8-4127-AF04-F84047823E37}"/>
              </a:ext>
            </a:extLst>
          </p:cNvPr>
          <p:cNvSpPr>
            <a:spLocks noGrp="1" noChangeArrowheads="1"/>
          </p:cNvSpPr>
          <p:nvPr>
            <p:ph type="ftr" sz="quarter" idx="10"/>
          </p:nvPr>
        </p:nvSpPr>
        <p:spPr>
          <a:ln/>
        </p:spPr>
        <p:txBody>
          <a:bodyPr/>
          <a:lstStyle>
            <a:lvl1pPr>
              <a:defRPr/>
            </a:lvl1pPr>
          </a:lstStyle>
          <a:p>
            <a:r>
              <a:rPr lang="en-US" altLang="en-US"/>
              <a:t>Updated from (c) 2007 Mauro Pezzè &amp; Michal Young</a:t>
            </a:r>
          </a:p>
        </p:txBody>
      </p:sp>
      <p:sp>
        <p:nvSpPr>
          <p:cNvPr id="5" name="Rectangle 5">
            <a:extLst>
              <a:ext uri="{FF2B5EF4-FFF2-40B4-BE49-F238E27FC236}">
                <a16:creationId xmlns:a16="http://schemas.microsoft.com/office/drawing/2014/main" id="{F9EC5FA0-9463-6997-62D9-E8F350E366BE}"/>
              </a:ext>
            </a:extLst>
          </p:cNvPr>
          <p:cNvSpPr>
            <a:spLocks noGrp="1" noChangeArrowheads="1"/>
          </p:cNvSpPr>
          <p:nvPr>
            <p:ph type="sldNum" sz="quarter" idx="11"/>
          </p:nvPr>
        </p:nvSpPr>
        <p:spPr>
          <a:ln/>
        </p:spPr>
        <p:txBody>
          <a:bodyPr/>
          <a:lstStyle>
            <a:lvl1pPr>
              <a:defRPr/>
            </a:lvl1pPr>
          </a:lstStyle>
          <a:p>
            <a:r>
              <a:rPr lang="en-US" altLang="en-US"/>
              <a:t> Ch 12, slide </a:t>
            </a:r>
            <a:fld id="{223F9A23-311F-1F4A-82D9-FB5677499757}" type="slidenum">
              <a:rPr lang="en-US" altLang="en-US"/>
              <a:pPr/>
              <a:t>‹#›</a:t>
            </a:fld>
            <a:endParaRPr lang="en-US" altLang="en-US"/>
          </a:p>
        </p:txBody>
      </p:sp>
    </p:spTree>
    <p:extLst>
      <p:ext uri="{BB962C8B-B14F-4D97-AF65-F5344CB8AC3E}">
        <p14:creationId xmlns:p14="http://schemas.microsoft.com/office/powerpoint/2010/main" val="23163980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447800"/>
            <a:ext cx="5384800" cy="4876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447800"/>
            <a:ext cx="5384800" cy="4876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17BCA12F-B7F5-3336-8303-33F76C22E89D}"/>
              </a:ext>
            </a:extLst>
          </p:cNvPr>
          <p:cNvSpPr>
            <a:spLocks noGrp="1" noChangeArrowheads="1"/>
          </p:cNvSpPr>
          <p:nvPr>
            <p:ph type="ftr" sz="quarter" idx="10"/>
          </p:nvPr>
        </p:nvSpPr>
        <p:spPr>
          <a:ln/>
        </p:spPr>
        <p:txBody>
          <a:bodyPr/>
          <a:lstStyle>
            <a:lvl1pPr>
              <a:defRPr/>
            </a:lvl1pPr>
          </a:lstStyle>
          <a:p>
            <a:r>
              <a:rPr lang="en-US" altLang="en-US"/>
              <a:t>Updated from (c) 2007 Mauro Pezzè &amp; Michal Young</a:t>
            </a:r>
          </a:p>
        </p:txBody>
      </p:sp>
      <p:sp>
        <p:nvSpPr>
          <p:cNvPr id="6" name="Rectangle 5">
            <a:extLst>
              <a:ext uri="{FF2B5EF4-FFF2-40B4-BE49-F238E27FC236}">
                <a16:creationId xmlns:a16="http://schemas.microsoft.com/office/drawing/2014/main" id="{FAA3B0BD-1EC3-4794-BC8F-C175D42717BB}"/>
              </a:ext>
            </a:extLst>
          </p:cNvPr>
          <p:cNvSpPr>
            <a:spLocks noGrp="1" noChangeArrowheads="1"/>
          </p:cNvSpPr>
          <p:nvPr>
            <p:ph type="sldNum" sz="quarter" idx="11"/>
          </p:nvPr>
        </p:nvSpPr>
        <p:spPr>
          <a:ln/>
        </p:spPr>
        <p:txBody>
          <a:bodyPr/>
          <a:lstStyle>
            <a:lvl1pPr>
              <a:defRPr/>
            </a:lvl1pPr>
          </a:lstStyle>
          <a:p>
            <a:r>
              <a:rPr lang="en-US" altLang="en-US"/>
              <a:t> Ch 12, slide </a:t>
            </a:r>
            <a:fld id="{050A7A04-ECC8-8344-9ACB-62746190EB78}" type="slidenum">
              <a:rPr lang="en-US" altLang="en-US"/>
              <a:pPr/>
              <a:t>‹#›</a:t>
            </a:fld>
            <a:endParaRPr lang="en-US" altLang="en-US"/>
          </a:p>
        </p:txBody>
      </p:sp>
    </p:spTree>
    <p:extLst>
      <p:ext uri="{BB962C8B-B14F-4D97-AF65-F5344CB8AC3E}">
        <p14:creationId xmlns:p14="http://schemas.microsoft.com/office/powerpoint/2010/main" val="14586047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7B57F90E-A818-2C9E-E9E5-460922EF5E30}"/>
              </a:ext>
            </a:extLst>
          </p:cNvPr>
          <p:cNvSpPr>
            <a:spLocks noGrp="1" noChangeArrowheads="1"/>
          </p:cNvSpPr>
          <p:nvPr>
            <p:ph type="ftr" sz="quarter" idx="10"/>
          </p:nvPr>
        </p:nvSpPr>
        <p:spPr>
          <a:ln/>
        </p:spPr>
        <p:txBody>
          <a:bodyPr/>
          <a:lstStyle>
            <a:lvl1pPr>
              <a:defRPr/>
            </a:lvl1pPr>
          </a:lstStyle>
          <a:p>
            <a:r>
              <a:rPr lang="en-US" altLang="en-US"/>
              <a:t>Updated from (c) 2007 Mauro Pezzè &amp; Michal Young</a:t>
            </a:r>
          </a:p>
        </p:txBody>
      </p:sp>
      <p:sp>
        <p:nvSpPr>
          <p:cNvPr id="8" name="Rectangle 5">
            <a:extLst>
              <a:ext uri="{FF2B5EF4-FFF2-40B4-BE49-F238E27FC236}">
                <a16:creationId xmlns:a16="http://schemas.microsoft.com/office/drawing/2014/main" id="{00ADF5F7-9FDA-5F67-1CCC-29E1B53640EC}"/>
              </a:ext>
            </a:extLst>
          </p:cNvPr>
          <p:cNvSpPr>
            <a:spLocks noGrp="1" noChangeArrowheads="1"/>
          </p:cNvSpPr>
          <p:nvPr>
            <p:ph type="sldNum" sz="quarter" idx="11"/>
          </p:nvPr>
        </p:nvSpPr>
        <p:spPr>
          <a:ln/>
        </p:spPr>
        <p:txBody>
          <a:bodyPr/>
          <a:lstStyle>
            <a:lvl1pPr>
              <a:defRPr/>
            </a:lvl1pPr>
          </a:lstStyle>
          <a:p>
            <a:r>
              <a:rPr lang="en-US" altLang="en-US"/>
              <a:t> Ch 12, slide </a:t>
            </a:r>
            <a:fld id="{8853E02F-46FC-244A-9BCF-D49038552827}" type="slidenum">
              <a:rPr lang="en-US" altLang="en-US"/>
              <a:pPr/>
              <a:t>‹#›</a:t>
            </a:fld>
            <a:endParaRPr lang="en-US" altLang="en-US"/>
          </a:p>
        </p:txBody>
      </p:sp>
    </p:spTree>
    <p:extLst>
      <p:ext uri="{BB962C8B-B14F-4D97-AF65-F5344CB8AC3E}">
        <p14:creationId xmlns:p14="http://schemas.microsoft.com/office/powerpoint/2010/main" val="20711148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8B236FF2-42AB-0C67-7F16-8ED0C1C52D7C}"/>
              </a:ext>
            </a:extLst>
          </p:cNvPr>
          <p:cNvSpPr>
            <a:spLocks noGrp="1" noChangeArrowheads="1"/>
          </p:cNvSpPr>
          <p:nvPr>
            <p:ph type="ftr" sz="quarter" idx="10"/>
          </p:nvPr>
        </p:nvSpPr>
        <p:spPr>
          <a:ln/>
        </p:spPr>
        <p:txBody>
          <a:bodyPr/>
          <a:lstStyle>
            <a:lvl1pPr>
              <a:defRPr/>
            </a:lvl1pPr>
          </a:lstStyle>
          <a:p>
            <a:r>
              <a:rPr lang="en-US" altLang="en-US"/>
              <a:t>Updated from (c) 2007 Mauro Pezzè &amp; Michal Young</a:t>
            </a:r>
          </a:p>
        </p:txBody>
      </p:sp>
      <p:sp>
        <p:nvSpPr>
          <p:cNvPr id="4" name="Rectangle 5">
            <a:extLst>
              <a:ext uri="{FF2B5EF4-FFF2-40B4-BE49-F238E27FC236}">
                <a16:creationId xmlns:a16="http://schemas.microsoft.com/office/drawing/2014/main" id="{3449774C-AF9F-A074-FC02-B75180BF67F2}"/>
              </a:ext>
            </a:extLst>
          </p:cNvPr>
          <p:cNvSpPr>
            <a:spLocks noGrp="1" noChangeArrowheads="1"/>
          </p:cNvSpPr>
          <p:nvPr>
            <p:ph type="sldNum" sz="quarter" idx="11"/>
          </p:nvPr>
        </p:nvSpPr>
        <p:spPr>
          <a:ln/>
        </p:spPr>
        <p:txBody>
          <a:bodyPr/>
          <a:lstStyle>
            <a:lvl1pPr>
              <a:defRPr/>
            </a:lvl1pPr>
          </a:lstStyle>
          <a:p>
            <a:r>
              <a:rPr lang="en-US" altLang="en-US"/>
              <a:t> Ch 12, slide </a:t>
            </a:r>
            <a:fld id="{0F2691C4-3404-774D-A1FD-8BC4C7926A14}" type="slidenum">
              <a:rPr lang="en-US" altLang="en-US"/>
              <a:pPr/>
              <a:t>‹#›</a:t>
            </a:fld>
            <a:endParaRPr lang="en-US" altLang="en-US"/>
          </a:p>
        </p:txBody>
      </p:sp>
    </p:spTree>
    <p:extLst>
      <p:ext uri="{BB962C8B-B14F-4D97-AF65-F5344CB8AC3E}">
        <p14:creationId xmlns:p14="http://schemas.microsoft.com/office/powerpoint/2010/main" val="40544908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3AEEBC90-3AB0-1670-CEB8-B7A6C97A7D38}"/>
              </a:ext>
            </a:extLst>
          </p:cNvPr>
          <p:cNvSpPr>
            <a:spLocks noGrp="1" noChangeArrowheads="1"/>
          </p:cNvSpPr>
          <p:nvPr>
            <p:ph type="ftr" sz="quarter" idx="10"/>
          </p:nvPr>
        </p:nvSpPr>
        <p:spPr>
          <a:ln/>
        </p:spPr>
        <p:txBody>
          <a:bodyPr/>
          <a:lstStyle>
            <a:lvl1pPr>
              <a:defRPr/>
            </a:lvl1pPr>
          </a:lstStyle>
          <a:p>
            <a:r>
              <a:rPr lang="en-US" altLang="en-US"/>
              <a:t>Updated from (c) 2007 Mauro Pezzè &amp; Michal Young</a:t>
            </a:r>
          </a:p>
        </p:txBody>
      </p:sp>
      <p:sp>
        <p:nvSpPr>
          <p:cNvPr id="3" name="Rectangle 5">
            <a:extLst>
              <a:ext uri="{FF2B5EF4-FFF2-40B4-BE49-F238E27FC236}">
                <a16:creationId xmlns:a16="http://schemas.microsoft.com/office/drawing/2014/main" id="{C369AEDA-6E9E-2132-1F16-916EFC1F2B93}"/>
              </a:ext>
            </a:extLst>
          </p:cNvPr>
          <p:cNvSpPr>
            <a:spLocks noGrp="1" noChangeArrowheads="1"/>
          </p:cNvSpPr>
          <p:nvPr>
            <p:ph type="sldNum" sz="quarter" idx="11"/>
          </p:nvPr>
        </p:nvSpPr>
        <p:spPr>
          <a:ln/>
        </p:spPr>
        <p:txBody>
          <a:bodyPr/>
          <a:lstStyle>
            <a:lvl1pPr>
              <a:defRPr/>
            </a:lvl1pPr>
          </a:lstStyle>
          <a:p>
            <a:r>
              <a:rPr lang="en-US" altLang="en-US"/>
              <a:t> Ch 12, slide </a:t>
            </a:r>
            <a:fld id="{FC754545-D72C-F143-BC96-DD5B627C4789}" type="slidenum">
              <a:rPr lang="en-US" altLang="en-US"/>
              <a:pPr/>
              <a:t>‹#›</a:t>
            </a:fld>
            <a:endParaRPr lang="en-US" altLang="en-US"/>
          </a:p>
        </p:txBody>
      </p:sp>
    </p:spTree>
    <p:extLst>
      <p:ext uri="{BB962C8B-B14F-4D97-AF65-F5344CB8AC3E}">
        <p14:creationId xmlns:p14="http://schemas.microsoft.com/office/powerpoint/2010/main" val="22338596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5E310E82-E201-1155-A27A-5A71EBF7835F}"/>
              </a:ext>
            </a:extLst>
          </p:cNvPr>
          <p:cNvSpPr>
            <a:spLocks noGrp="1" noChangeArrowheads="1"/>
          </p:cNvSpPr>
          <p:nvPr>
            <p:ph type="ftr" sz="quarter" idx="10"/>
          </p:nvPr>
        </p:nvSpPr>
        <p:spPr>
          <a:ln/>
        </p:spPr>
        <p:txBody>
          <a:bodyPr/>
          <a:lstStyle>
            <a:lvl1pPr>
              <a:defRPr/>
            </a:lvl1pPr>
          </a:lstStyle>
          <a:p>
            <a:r>
              <a:rPr lang="en-US" altLang="en-US"/>
              <a:t>Updated from (c) 2007 Mauro Pezzè &amp; Michal Young</a:t>
            </a:r>
          </a:p>
        </p:txBody>
      </p:sp>
      <p:sp>
        <p:nvSpPr>
          <p:cNvPr id="6" name="Rectangle 5">
            <a:extLst>
              <a:ext uri="{FF2B5EF4-FFF2-40B4-BE49-F238E27FC236}">
                <a16:creationId xmlns:a16="http://schemas.microsoft.com/office/drawing/2014/main" id="{4CA6C15D-D0ED-6CD8-2B2C-2440AFFDB860}"/>
              </a:ext>
            </a:extLst>
          </p:cNvPr>
          <p:cNvSpPr>
            <a:spLocks noGrp="1" noChangeArrowheads="1"/>
          </p:cNvSpPr>
          <p:nvPr>
            <p:ph type="sldNum" sz="quarter" idx="11"/>
          </p:nvPr>
        </p:nvSpPr>
        <p:spPr>
          <a:ln/>
        </p:spPr>
        <p:txBody>
          <a:bodyPr/>
          <a:lstStyle>
            <a:lvl1pPr>
              <a:defRPr/>
            </a:lvl1pPr>
          </a:lstStyle>
          <a:p>
            <a:r>
              <a:rPr lang="en-US" altLang="en-US"/>
              <a:t> Ch 12, slide </a:t>
            </a:r>
            <a:fld id="{CF113C8F-B526-D049-97EA-5166E2C11FD6}" type="slidenum">
              <a:rPr lang="en-US" altLang="en-US"/>
              <a:pPr/>
              <a:t>‹#›</a:t>
            </a:fld>
            <a:endParaRPr lang="en-US" altLang="en-US"/>
          </a:p>
        </p:txBody>
      </p:sp>
    </p:spTree>
    <p:extLst>
      <p:ext uri="{BB962C8B-B14F-4D97-AF65-F5344CB8AC3E}">
        <p14:creationId xmlns:p14="http://schemas.microsoft.com/office/powerpoint/2010/main" val="14981828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B34CE5AE-CD99-FB2D-19B8-6D411505DE27}"/>
              </a:ext>
            </a:extLst>
          </p:cNvPr>
          <p:cNvSpPr>
            <a:spLocks noGrp="1" noChangeArrowheads="1"/>
          </p:cNvSpPr>
          <p:nvPr>
            <p:ph type="ftr" sz="quarter" idx="10"/>
          </p:nvPr>
        </p:nvSpPr>
        <p:spPr>
          <a:ln/>
        </p:spPr>
        <p:txBody>
          <a:bodyPr/>
          <a:lstStyle>
            <a:lvl1pPr>
              <a:defRPr/>
            </a:lvl1pPr>
          </a:lstStyle>
          <a:p>
            <a:r>
              <a:rPr lang="en-US" altLang="en-US"/>
              <a:t>Updated from (c) 2007 Mauro Pezzè &amp; Michal Young</a:t>
            </a:r>
          </a:p>
        </p:txBody>
      </p:sp>
      <p:sp>
        <p:nvSpPr>
          <p:cNvPr id="6" name="Rectangle 5">
            <a:extLst>
              <a:ext uri="{FF2B5EF4-FFF2-40B4-BE49-F238E27FC236}">
                <a16:creationId xmlns:a16="http://schemas.microsoft.com/office/drawing/2014/main" id="{79A5BFD4-2C17-3E58-DDE7-E7846936F796}"/>
              </a:ext>
            </a:extLst>
          </p:cNvPr>
          <p:cNvSpPr>
            <a:spLocks noGrp="1" noChangeArrowheads="1"/>
          </p:cNvSpPr>
          <p:nvPr>
            <p:ph type="sldNum" sz="quarter" idx="11"/>
          </p:nvPr>
        </p:nvSpPr>
        <p:spPr>
          <a:ln/>
        </p:spPr>
        <p:txBody>
          <a:bodyPr/>
          <a:lstStyle>
            <a:lvl1pPr>
              <a:defRPr/>
            </a:lvl1pPr>
          </a:lstStyle>
          <a:p>
            <a:r>
              <a:rPr lang="en-US" altLang="en-US"/>
              <a:t> Ch 12, slide </a:t>
            </a:r>
            <a:fld id="{D39538BC-8EB3-F14B-A87C-1DEBD828AD18}" type="slidenum">
              <a:rPr lang="en-US" altLang="en-US"/>
              <a:pPr/>
              <a:t>‹#›</a:t>
            </a:fld>
            <a:endParaRPr lang="en-US" altLang="en-US"/>
          </a:p>
        </p:txBody>
      </p:sp>
    </p:spTree>
    <p:extLst>
      <p:ext uri="{BB962C8B-B14F-4D97-AF65-F5344CB8AC3E}">
        <p14:creationId xmlns:p14="http://schemas.microsoft.com/office/powerpoint/2010/main" val="39666944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8130" name="Rectangle 2">
            <a:extLst>
              <a:ext uri="{FF2B5EF4-FFF2-40B4-BE49-F238E27FC236}">
                <a16:creationId xmlns:a16="http://schemas.microsoft.com/office/drawing/2014/main" id="{DA69DBC0-59D7-4813-00E9-E5C28DB604DF}"/>
              </a:ext>
            </a:extLst>
          </p:cNvPr>
          <p:cNvSpPr>
            <a:spLocks noGrp="1" noChangeArrowheads="1"/>
          </p:cNvSpPr>
          <p:nvPr>
            <p:ph type="title"/>
          </p:nvPr>
        </p:nvSpPr>
        <p:spPr bwMode="auto">
          <a:xfrm>
            <a:off x="609600" y="274638"/>
            <a:ext cx="10972800" cy="109696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48131" name="Rectangle 3">
            <a:extLst>
              <a:ext uri="{FF2B5EF4-FFF2-40B4-BE49-F238E27FC236}">
                <a16:creationId xmlns:a16="http://schemas.microsoft.com/office/drawing/2014/main" id="{1080E4A4-6954-C8E1-2026-DCBB26E81C70}"/>
              </a:ext>
            </a:extLst>
          </p:cNvPr>
          <p:cNvSpPr>
            <a:spLocks noGrp="1" noChangeArrowheads="1"/>
          </p:cNvSpPr>
          <p:nvPr>
            <p:ph type="body" idx="1"/>
          </p:nvPr>
        </p:nvSpPr>
        <p:spPr bwMode="auto">
          <a:xfrm>
            <a:off x="609600" y="1447800"/>
            <a:ext cx="10972800" cy="4876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8132" name="Rectangle 4">
            <a:extLst>
              <a:ext uri="{FF2B5EF4-FFF2-40B4-BE49-F238E27FC236}">
                <a16:creationId xmlns:a16="http://schemas.microsoft.com/office/drawing/2014/main" id="{34C8AF96-B40B-708C-85D3-0C25537152D8}"/>
              </a:ext>
            </a:extLst>
          </p:cNvPr>
          <p:cNvSpPr>
            <a:spLocks noGrp="1" noChangeArrowheads="1"/>
          </p:cNvSpPr>
          <p:nvPr>
            <p:ph type="ftr" sz="quarter" idx="3"/>
          </p:nvPr>
        </p:nvSpPr>
        <p:spPr bwMode="auto">
          <a:xfrm>
            <a:off x="3962400" y="6493567"/>
            <a:ext cx="4267200" cy="2444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defRPr sz="1200">
                <a:solidFill>
                  <a:schemeClr val="bg2"/>
                </a:solidFill>
              </a:defRPr>
            </a:lvl1pPr>
          </a:lstStyle>
          <a:p>
            <a:r>
              <a:rPr lang="en-US" altLang="en-US" dirty="0"/>
              <a:t>Updated from (c) 2007 Mauro </a:t>
            </a:r>
            <a:r>
              <a:rPr lang="en-US" altLang="en-US" dirty="0" err="1"/>
              <a:t>Pezzè</a:t>
            </a:r>
            <a:r>
              <a:rPr lang="en-US" altLang="en-US" dirty="0"/>
              <a:t> &amp; Michal Young</a:t>
            </a:r>
          </a:p>
        </p:txBody>
      </p:sp>
      <p:sp>
        <p:nvSpPr>
          <p:cNvPr id="48133" name="Rectangle 5">
            <a:extLst>
              <a:ext uri="{FF2B5EF4-FFF2-40B4-BE49-F238E27FC236}">
                <a16:creationId xmlns:a16="http://schemas.microsoft.com/office/drawing/2014/main" id="{5224E03E-5988-39C4-4521-AA8376D8CA80}"/>
              </a:ext>
            </a:extLst>
          </p:cNvPr>
          <p:cNvSpPr>
            <a:spLocks noGrp="1" noChangeArrowheads="1"/>
          </p:cNvSpPr>
          <p:nvPr>
            <p:ph type="sldNum" sz="quarter" idx="4"/>
          </p:nvPr>
        </p:nvSpPr>
        <p:spPr bwMode="auto">
          <a:xfrm>
            <a:off x="8940800" y="6477001"/>
            <a:ext cx="2844800" cy="2444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r">
              <a:defRPr sz="1200">
                <a:solidFill>
                  <a:schemeClr val="bg2"/>
                </a:solidFill>
              </a:defRPr>
            </a:lvl1pPr>
          </a:lstStyle>
          <a:p>
            <a:r>
              <a:rPr lang="en-US" altLang="en-US"/>
              <a:t> Ch 12, slide </a:t>
            </a:r>
            <a:fld id="{3AD929E7-E88C-AA43-B12F-87A4AA5C4C24}" type="slidenum">
              <a:rPr lang="en-US" altLang="en-US"/>
              <a:pPr/>
              <a:t>‹#›</a:t>
            </a:fld>
            <a:endParaRPr lang="en-US" altLang="en-US"/>
          </a:p>
        </p:txBody>
      </p:sp>
      <p:sp>
        <p:nvSpPr>
          <p:cNvPr id="48134" name="Line 6">
            <a:extLst>
              <a:ext uri="{FF2B5EF4-FFF2-40B4-BE49-F238E27FC236}">
                <a16:creationId xmlns:a16="http://schemas.microsoft.com/office/drawing/2014/main" id="{E4632EA2-C86A-BC47-AF51-507FC8FA37B3}"/>
              </a:ext>
            </a:extLst>
          </p:cNvPr>
          <p:cNvSpPr>
            <a:spLocks noChangeShapeType="1"/>
          </p:cNvSpPr>
          <p:nvPr/>
        </p:nvSpPr>
        <p:spPr bwMode="auto">
          <a:xfrm>
            <a:off x="406400" y="6400800"/>
            <a:ext cx="11379200" cy="0"/>
          </a:xfrm>
          <a:prstGeom prst="line">
            <a:avLst/>
          </a:prstGeom>
          <a:noFill/>
          <a:ln w="9525">
            <a:solidFill>
              <a:schemeClr val="bg2"/>
            </a:solidFill>
            <a:miter lim="800000"/>
            <a:headEnd/>
            <a:tailEnd type="none" w="sm" len="sm"/>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b" anchorCtr="1"/>
          <a:lstStyle/>
          <a:p>
            <a:pPr>
              <a:defRPr/>
            </a:pPr>
            <a:endParaRPr lang="en-US">
              <a:latin typeface="Verdana" charset="0"/>
              <a:ea typeface="ＭＳ Ｐゴシック" charset="0"/>
            </a:endParaRPr>
          </a:p>
        </p:txBody>
      </p:sp>
    </p:spTree>
  </p:cSld>
  <p:clrMap bg1="lt1" tx1="dk1" bg2="lt2" tx2="dk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 id="2147483663" r:id="rId12"/>
    <p:sldLayoutId id="2147483664" r:id="rId13"/>
  </p:sldLayoutIdLst>
  <p:hf hdr="0"/>
  <p:txStyles>
    <p:titleStyle>
      <a:lvl1pPr algn="ctr" rtl="0" eaLnBrk="0" fontAlgn="base" hangingPunct="0">
        <a:spcBef>
          <a:spcPct val="0"/>
        </a:spcBef>
        <a:spcAft>
          <a:spcPct val="0"/>
        </a:spcAft>
        <a:defRPr sz="3600">
          <a:solidFill>
            <a:srgbClr val="000080"/>
          </a:solidFill>
          <a:latin typeface="+mj-lt"/>
          <a:ea typeface="+mj-ea"/>
          <a:cs typeface="+mj-cs"/>
        </a:defRPr>
      </a:lvl1pPr>
      <a:lvl2pPr algn="ctr" rtl="0" eaLnBrk="0" fontAlgn="base" hangingPunct="0">
        <a:spcBef>
          <a:spcPct val="0"/>
        </a:spcBef>
        <a:spcAft>
          <a:spcPct val="0"/>
        </a:spcAft>
        <a:defRPr sz="3600">
          <a:solidFill>
            <a:srgbClr val="000080"/>
          </a:solidFill>
          <a:latin typeface="Tahoma" charset="0"/>
          <a:ea typeface="ＭＳ Ｐゴシック" charset="0"/>
        </a:defRPr>
      </a:lvl2pPr>
      <a:lvl3pPr algn="ctr" rtl="0" eaLnBrk="0" fontAlgn="base" hangingPunct="0">
        <a:spcBef>
          <a:spcPct val="0"/>
        </a:spcBef>
        <a:spcAft>
          <a:spcPct val="0"/>
        </a:spcAft>
        <a:defRPr sz="3600">
          <a:solidFill>
            <a:srgbClr val="000080"/>
          </a:solidFill>
          <a:latin typeface="Tahoma" charset="0"/>
          <a:ea typeface="ＭＳ Ｐゴシック" charset="0"/>
        </a:defRPr>
      </a:lvl3pPr>
      <a:lvl4pPr algn="ctr" rtl="0" eaLnBrk="0" fontAlgn="base" hangingPunct="0">
        <a:spcBef>
          <a:spcPct val="0"/>
        </a:spcBef>
        <a:spcAft>
          <a:spcPct val="0"/>
        </a:spcAft>
        <a:defRPr sz="3600">
          <a:solidFill>
            <a:srgbClr val="000080"/>
          </a:solidFill>
          <a:latin typeface="Tahoma" charset="0"/>
          <a:ea typeface="ＭＳ Ｐゴシック" charset="0"/>
        </a:defRPr>
      </a:lvl4pPr>
      <a:lvl5pPr algn="ctr" rtl="0" eaLnBrk="0" fontAlgn="base" hangingPunct="0">
        <a:spcBef>
          <a:spcPct val="0"/>
        </a:spcBef>
        <a:spcAft>
          <a:spcPct val="0"/>
        </a:spcAft>
        <a:defRPr sz="3600">
          <a:solidFill>
            <a:srgbClr val="000080"/>
          </a:solidFill>
          <a:latin typeface="Tahoma" charset="0"/>
          <a:ea typeface="ＭＳ Ｐゴシック" charset="0"/>
        </a:defRPr>
      </a:lvl5pPr>
      <a:lvl6pPr marL="457200" algn="ctr" rtl="0" fontAlgn="base">
        <a:spcBef>
          <a:spcPct val="0"/>
        </a:spcBef>
        <a:spcAft>
          <a:spcPct val="0"/>
        </a:spcAft>
        <a:defRPr sz="3600">
          <a:solidFill>
            <a:srgbClr val="000080"/>
          </a:solidFill>
          <a:latin typeface="Tahoma" charset="0"/>
          <a:ea typeface="ＭＳ Ｐゴシック" charset="0"/>
        </a:defRPr>
      </a:lvl6pPr>
      <a:lvl7pPr marL="914400" algn="ctr" rtl="0" fontAlgn="base">
        <a:spcBef>
          <a:spcPct val="0"/>
        </a:spcBef>
        <a:spcAft>
          <a:spcPct val="0"/>
        </a:spcAft>
        <a:defRPr sz="3600">
          <a:solidFill>
            <a:srgbClr val="000080"/>
          </a:solidFill>
          <a:latin typeface="Tahoma" charset="0"/>
          <a:ea typeface="ＭＳ Ｐゴシック" charset="0"/>
        </a:defRPr>
      </a:lvl7pPr>
      <a:lvl8pPr marL="1371600" algn="ctr" rtl="0" fontAlgn="base">
        <a:spcBef>
          <a:spcPct val="0"/>
        </a:spcBef>
        <a:spcAft>
          <a:spcPct val="0"/>
        </a:spcAft>
        <a:defRPr sz="3600">
          <a:solidFill>
            <a:srgbClr val="000080"/>
          </a:solidFill>
          <a:latin typeface="Tahoma" charset="0"/>
          <a:ea typeface="ＭＳ Ｐゴシック" charset="0"/>
        </a:defRPr>
      </a:lvl8pPr>
      <a:lvl9pPr marL="1828800" algn="ctr" rtl="0" fontAlgn="base">
        <a:spcBef>
          <a:spcPct val="0"/>
        </a:spcBef>
        <a:spcAft>
          <a:spcPct val="0"/>
        </a:spcAft>
        <a:defRPr sz="3600">
          <a:solidFill>
            <a:srgbClr val="000080"/>
          </a:solidFill>
          <a:latin typeface="Tahoma" charset="0"/>
          <a:ea typeface="ＭＳ Ｐゴシック" charset="0"/>
        </a:defRPr>
      </a:lvl9pPr>
    </p:titleStyle>
    <p:bodyStyle>
      <a:lvl1pPr marL="342900" indent="-342900" algn="l" rtl="0" eaLnBrk="0" fontAlgn="base" hangingPunct="0">
        <a:spcBef>
          <a:spcPct val="20000"/>
        </a:spcBef>
        <a:spcAft>
          <a:spcPct val="0"/>
        </a:spcAft>
        <a:buChar char="•"/>
        <a:defRPr sz="2800">
          <a:solidFill>
            <a:srgbClr val="1A4422"/>
          </a:solidFill>
          <a:latin typeface="+mn-lt"/>
          <a:ea typeface="+mn-ea"/>
          <a:cs typeface="+mn-cs"/>
        </a:defRPr>
      </a:lvl1pPr>
      <a:lvl2pPr marL="742950" indent="-285750" algn="l" rtl="0" eaLnBrk="0" fontAlgn="base" hangingPunct="0">
        <a:spcBef>
          <a:spcPct val="20000"/>
        </a:spcBef>
        <a:spcAft>
          <a:spcPct val="0"/>
        </a:spcAft>
        <a:buChar char="–"/>
        <a:defRPr sz="2400">
          <a:solidFill>
            <a:srgbClr val="1A4422"/>
          </a:solidFill>
          <a:latin typeface="+mn-lt"/>
          <a:ea typeface="+mn-ea"/>
        </a:defRPr>
      </a:lvl2pPr>
      <a:lvl3pPr marL="1143000" indent="-228600" algn="l" rtl="0" eaLnBrk="0" fontAlgn="base" hangingPunct="0">
        <a:spcBef>
          <a:spcPct val="20000"/>
        </a:spcBef>
        <a:spcAft>
          <a:spcPct val="0"/>
        </a:spcAft>
        <a:buChar char="•"/>
        <a:defRPr sz="2000">
          <a:solidFill>
            <a:srgbClr val="1A4422"/>
          </a:solidFill>
          <a:latin typeface="+mn-lt"/>
          <a:ea typeface="+mn-ea"/>
        </a:defRPr>
      </a:lvl3pPr>
      <a:lvl4pPr marL="1600200" indent="-228600" algn="l" rtl="0" eaLnBrk="0" fontAlgn="base" hangingPunct="0">
        <a:spcBef>
          <a:spcPct val="20000"/>
        </a:spcBef>
        <a:spcAft>
          <a:spcPct val="0"/>
        </a:spcAft>
        <a:buChar char="–"/>
        <a:defRPr>
          <a:solidFill>
            <a:srgbClr val="1A4422"/>
          </a:solidFill>
          <a:latin typeface="+mn-lt"/>
          <a:ea typeface="+mn-ea"/>
        </a:defRPr>
      </a:lvl4pPr>
      <a:lvl5pPr marL="2057400" indent="-228600" algn="l" rtl="0" eaLnBrk="0" fontAlgn="base" hangingPunct="0">
        <a:spcBef>
          <a:spcPct val="20000"/>
        </a:spcBef>
        <a:spcAft>
          <a:spcPct val="0"/>
        </a:spcAft>
        <a:buChar char="»"/>
        <a:defRPr>
          <a:solidFill>
            <a:srgbClr val="1A4422"/>
          </a:solidFill>
          <a:latin typeface="+mn-lt"/>
          <a:ea typeface="+mn-ea"/>
        </a:defRPr>
      </a:lvl5pPr>
      <a:lvl6pPr marL="2514600" indent="-228600" algn="l" rtl="0" fontAlgn="base">
        <a:spcBef>
          <a:spcPct val="20000"/>
        </a:spcBef>
        <a:spcAft>
          <a:spcPct val="0"/>
        </a:spcAft>
        <a:buChar char="»"/>
        <a:defRPr>
          <a:solidFill>
            <a:srgbClr val="1A4422"/>
          </a:solidFill>
          <a:latin typeface="+mn-lt"/>
          <a:ea typeface="+mn-ea"/>
        </a:defRPr>
      </a:lvl6pPr>
      <a:lvl7pPr marL="2971800" indent="-228600" algn="l" rtl="0" fontAlgn="base">
        <a:spcBef>
          <a:spcPct val="20000"/>
        </a:spcBef>
        <a:spcAft>
          <a:spcPct val="0"/>
        </a:spcAft>
        <a:buChar char="»"/>
        <a:defRPr>
          <a:solidFill>
            <a:srgbClr val="1A4422"/>
          </a:solidFill>
          <a:latin typeface="+mn-lt"/>
          <a:ea typeface="+mn-ea"/>
        </a:defRPr>
      </a:lvl7pPr>
      <a:lvl8pPr marL="3429000" indent="-228600" algn="l" rtl="0" fontAlgn="base">
        <a:spcBef>
          <a:spcPct val="20000"/>
        </a:spcBef>
        <a:spcAft>
          <a:spcPct val="0"/>
        </a:spcAft>
        <a:buChar char="»"/>
        <a:defRPr>
          <a:solidFill>
            <a:srgbClr val="1A4422"/>
          </a:solidFill>
          <a:latin typeface="+mn-lt"/>
          <a:ea typeface="+mn-ea"/>
        </a:defRPr>
      </a:lvl8pPr>
      <a:lvl9pPr marL="3886200" indent="-228600" algn="l" rtl="0" fontAlgn="base">
        <a:spcBef>
          <a:spcPct val="20000"/>
        </a:spcBef>
        <a:spcAft>
          <a:spcPct val="0"/>
        </a:spcAft>
        <a:buChar char="»"/>
        <a:defRPr>
          <a:solidFill>
            <a:srgbClr val="1A4422"/>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e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2.emf"/></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notesSlide" Target="../notesSlides/notesSlide14.xml"/><Relationship Id="rId1" Type="http://schemas.openxmlformats.org/officeDocument/2006/relationships/slideLayout" Target="../slideLayouts/slideLayout12.xml"/><Relationship Id="rId4" Type="http://schemas.openxmlformats.org/officeDocument/2006/relationships/image" Target="../media/image3.e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47F0FBE4-D471-C557-52AB-4A2B1800E7DA}"/>
              </a:ext>
            </a:extLst>
          </p:cNvPr>
          <p:cNvSpPr>
            <a:spLocks noGrp="1"/>
          </p:cNvSpPr>
          <p:nvPr>
            <p:ph type="ftr" sz="quarter" idx="10"/>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Updated from (c) 2007 Mauro Pezzè &amp; Michal Young</a:t>
            </a:r>
          </a:p>
        </p:txBody>
      </p:sp>
      <p:sp>
        <p:nvSpPr>
          <p:cNvPr id="5" name="Slide Number Placeholder 4">
            <a:extLst>
              <a:ext uri="{FF2B5EF4-FFF2-40B4-BE49-F238E27FC236}">
                <a16:creationId xmlns:a16="http://schemas.microsoft.com/office/drawing/2014/main" id="{7C16E09A-E177-39AB-ADD5-F27D47AAD95D}"/>
              </a:ext>
            </a:extLst>
          </p:cNvPr>
          <p:cNvSpPr>
            <a:spLocks noGrp="1"/>
          </p:cNvSpPr>
          <p:nvPr>
            <p:ph type="sldNum" sz="quarter" idx="11"/>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 Ch 12, slide </a:t>
            </a:r>
            <a:fld id="{5EA66512-EC34-044A-A10B-F15EA9819A25}" type="slidenum">
              <a:rPr lang="en-US" altLang="en-US" sz="1200">
                <a:solidFill>
                  <a:schemeClr val="bg2"/>
                </a:solidFill>
              </a:rPr>
              <a:pPr eaLnBrk="1" hangingPunct="1"/>
              <a:t>1</a:t>
            </a:fld>
            <a:endParaRPr lang="en-US" altLang="en-US" sz="1200">
              <a:solidFill>
                <a:schemeClr val="bg2"/>
              </a:solidFill>
            </a:endParaRPr>
          </a:p>
        </p:txBody>
      </p:sp>
      <p:sp>
        <p:nvSpPr>
          <p:cNvPr id="2051" name="Rectangle 3">
            <a:extLst>
              <a:ext uri="{FF2B5EF4-FFF2-40B4-BE49-F238E27FC236}">
                <a16:creationId xmlns:a16="http://schemas.microsoft.com/office/drawing/2014/main" id="{38D60911-387B-3872-839C-A6039EAC5DFD}"/>
              </a:ext>
            </a:extLst>
          </p:cNvPr>
          <p:cNvSpPr>
            <a:spLocks noGrp="1" noChangeArrowheads="1"/>
          </p:cNvSpPr>
          <p:nvPr>
            <p:ph type="ctrTitle"/>
          </p:nvPr>
        </p:nvSpPr>
        <p:spPr/>
        <p:txBody>
          <a:bodyPr vert="horz" wrap="square" lIns="91440" tIns="45720" rIns="132080" bIns="45720" numCol="1" anchor="ctr" anchorCtr="0" compatLnSpc="1">
            <a:prstTxWarp prst="textNoShape">
              <a:avLst/>
            </a:prstTxWarp>
          </a:bodyPr>
          <a:lstStyle/>
          <a:p>
            <a:pPr eaLnBrk="1" hangingPunct="1">
              <a:defRPr/>
            </a:pPr>
            <a:r>
              <a:rPr lang="en-US"/>
              <a:t>Structural Testing</a:t>
            </a:r>
          </a:p>
        </p:txBody>
      </p:sp>
      <p:sp>
        <p:nvSpPr>
          <p:cNvPr id="2055" name="Rectangle 7">
            <a:extLst>
              <a:ext uri="{FF2B5EF4-FFF2-40B4-BE49-F238E27FC236}">
                <a16:creationId xmlns:a16="http://schemas.microsoft.com/office/drawing/2014/main" id="{D61F1BF4-8EEC-34E5-9EC4-8D3275749486}"/>
              </a:ext>
            </a:extLst>
          </p:cNvPr>
          <p:cNvSpPr>
            <a:spLocks noGrp="1" noChangeArrowheads="1"/>
          </p:cNvSpPr>
          <p:nvPr>
            <p:ph type="subTitle" idx="1"/>
          </p:nvPr>
        </p:nvSpPr>
        <p:spPr/>
        <p:txBody>
          <a:bodyPr/>
          <a:lstStyle/>
          <a:p>
            <a:pPr eaLnBrk="1" hangingPunct="1">
              <a:defRPr/>
            </a:pPr>
            <a:endParaRPr lang="it-IT"/>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a:extLst>
              <a:ext uri="{FF2B5EF4-FFF2-40B4-BE49-F238E27FC236}">
                <a16:creationId xmlns:a16="http://schemas.microsoft.com/office/drawing/2014/main" id="{1B254487-F842-5437-7197-E6702AFD098F}"/>
              </a:ext>
            </a:extLst>
          </p:cNvPr>
          <p:cNvSpPr>
            <a:spLocks noGrp="1"/>
          </p:cNvSpPr>
          <p:nvPr>
            <p:ph type="ftr" sz="quarter" idx="10"/>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Updated from (c) 2007 Mauro Pezzè &amp; Michal Young</a:t>
            </a:r>
          </a:p>
        </p:txBody>
      </p:sp>
      <p:sp>
        <p:nvSpPr>
          <p:cNvPr id="6" name="Slide Number Placeholder 4">
            <a:extLst>
              <a:ext uri="{FF2B5EF4-FFF2-40B4-BE49-F238E27FC236}">
                <a16:creationId xmlns:a16="http://schemas.microsoft.com/office/drawing/2014/main" id="{64793A70-77D4-E55C-22C5-22B66D2B9396}"/>
              </a:ext>
            </a:extLst>
          </p:cNvPr>
          <p:cNvSpPr>
            <a:spLocks noGrp="1"/>
          </p:cNvSpPr>
          <p:nvPr>
            <p:ph type="sldNum" sz="quarter" idx="11"/>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 Ch 12, slide </a:t>
            </a:r>
            <a:fld id="{AD4357FD-8CE3-9F4E-A335-926592B0CFE2}" type="slidenum">
              <a:rPr lang="en-US" altLang="en-US" sz="1200">
                <a:solidFill>
                  <a:schemeClr val="bg2"/>
                </a:solidFill>
              </a:rPr>
              <a:pPr eaLnBrk="1" hangingPunct="1"/>
              <a:t>10</a:t>
            </a:fld>
            <a:endParaRPr lang="en-US" altLang="en-US" sz="1200">
              <a:solidFill>
                <a:schemeClr val="bg2"/>
              </a:solidFill>
            </a:endParaRPr>
          </a:p>
        </p:txBody>
      </p:sp>
      <p:sp>
        <p:nvSpPr>
          <p:cNvPr id="58377" name="Rectangle 9">
            <a:extLst>
              <a:ext uri="{FF2B5EF4-FFF2-40B4-BE49-F238E27FC236}">
                <a16:creationId xmlns:a16="http://schemas.microsoft.com/office/drawing/2014/main" id="{42DAEE8E-1E6B-D08B-0A43-0842742508AB}"/>
              </a:ext>
            </a:extLst>
          </p:cNvPr>
          <p:cNvSpPr>
            <a:spLocks noGrp="1" noChangeArrowheads="1"/>
          </p:cNvSpPr>
          <p:nvPr>
            <p:ph type="title"/>
          </p:nvPr>
        </p:nvSpPr>
        <p:spPr>
          <a:xfrm>
            <a:off x="1735138" y="133350"/>
            <a:ext cx="2305050" cy="649288"/>
          </a:xfrm>
        </p:spPr>
        <p:txBody>
          <a:bodyPr/>
          <a:lstStyle/>
          <a:p>
            <a:pPr eaLnBrk="1" hangingPunct="1">
              <a:defRPr/>
            </a:pPr>
            <a:r>
              <a:rPr lang="it-IT" sz="2800"/>
              <a:t>Example</a:t>
            </a:r>
          </a:p>
        </p:txBody>
      </p:sp>
      <p:graphicFrame>
        <p:nvGraphicFramePr>
          <p:cNvPr id="17412" name="Object 8">
            <a:extLst>
              <a:ext uri="{FF2B5EF4-FFF2-40B4-BE49-F238E27FC236}">
                <a16:creationId xmlns:a16="http://schemas.microsoft.com/office/drawing/2014/main" id="{B9586B8D-B716-E8B1-051B-4A04762F0B4C}"/>
              </a:ext>
            </a:extLst>
          </p:cNvPr>
          <p:cNvGraphicFramePr>
            <a:graphicFrameLocks noChangeAspect="1"/>
          </p:cNvGraphicFramePr>
          <p:nvPr>
            <p:ph idx="1"/>
            <p:extLst>
              <p:ext uri="{D42A27DB-BD31-4B8C-83A1-F6EECF244321}">
                <p14:modId xmlns:p14="http://schemas.microsoft.com/office/powerpoint/2010/main" val="2629705300"/>
              </p:ext>
            </p:extLst>
          </p:nvPr>
        </p:nvGraphicFramePr>
        <p:xfrm>
          <a:off x="5141914" y="248892"/>
          <a:ext cx="6019800" cy="5915025"/>
        </p:xfrm>
        <a:graphic>
          <a:graphicData uri="http://schemas.openxmlformats.org/presentationml/2006/ole">
            <mc:AlternateContent xmlns:mc="http://schemas.openxmlformats.org/markup-compatibility/2006">
              <mc:Choice xmlns:v="urn:schemas-microsoft-com:vml" Requires="v">
                <p:oleObj name="Visio" r:id="rId3" imgW="4368800" imgH="4292600" progId="Visio.Drawing.11">
                  <p:embed/>
                </p:oleObj>
              </mc:Choice>
              <mc:Fallback>
                <p:oleObj name="Visio" r:id="rId3" imgW="4368800" imgH="4292600" progId="Visio.Drawing.11">
                  <p:embed/>
                  <p:pic>
                    <p:nvPicPr>
                      <p:cNvPr id="0" name="Object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41914" y="248892"/>
                        <a:ext cx="6019800" cy="5915025"/>
                      </a:xfrm>
                      <a:prstGeom prst="rect">
                        <a:avLst/>
                      </a:prstGeom>
                      <a:noFill/>
                      <a:ln>
                        <a:noFill/>
                      </a:ln>
                      <a:effectLst/>
                      <a:extLst>
                        <a:ext uri="{909E8E84-426E-40DD-AFC4-6F175D3DCCD1}">
                          <a14:hiddenFill xmlns:a14="http://schemas.microsoft.com/office/drawing/2010/main">
                            <a:gradFill rotWithShape="0">
                              <a:gsLst>
                                <a:gs pos="0">
                                  <a:schemeClr val="bg1"/>
                                </a:gs>
                                <a:gs pos="50000">
                                  <a:schemeClr val="accent1"/>
                                </a:gs>
                                <a:gs pos="100000">
                                  <a:schemeClr val="bg1"/>
                                </a:gs>
                              </a:gsLst>
                              <a:lin ang="0" scaled="1"/>
                            </a:gradFill>
                          </a14:hiddenFill>
                        </a:ext>
                        <a:ext uri="{91240B29-F687-4F45-9708-019B960494DF}">
                          <a14:hiddenLine xmlns:a14="http://schemas.microsoft.com/office/drawing/2010/main" w="9525">
                            <a:solidFill>
                              <a:schemeClr val="tx1"/>
                            </a:solidFill>
                            <a:miter lim="800000"/>
                            <a:headEnd/>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8381" name="Rectangle 13">
            <a:extLst>
              <a:ext uri="{FF2B5EF4-FFF2-40B4-BE49-F238E27FC236}">
                <a16:creationId xmlns:a16="http://schemas.microsoft.com/office/drawing/2014/main" id="{F542FC73-0FB8-F2B2-AFE8-445A5788662F}"/>
              </a:ext>
            </a:extLst>
          </p:cNvPr>
          <p:cNvSpPr>
            <a:spLocks noChangeArrowheads="1"/>
          </p:cNvSpPr>
          <p:nvPr/>
        </p:nvSpPr>
        <p:spPr bwMode="auto">
          <a:xfrm>
            <a:off x="578069" y="1143000"/>
            <a:ext cx="4414345" cy="4724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marL="342900" indent="-342900"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spcAft>
                <a:spcPct val="10000"/>
              </a:spcAft>
            </a:pPr>
            <a:r>
              <a:rPr lang="en-US" altLang="en-US" sz="1800" dirty="0">
                <a:solidFill>
                  <a:srgbClr val="1A4422"/>
                </a:solidFill>
                <a:latin typeface="Trebuchet MS" panose="020B0703020202090204" pitchFamily="34" charset="0"/>
              </a:rPr>
              <a:t>T</a:t>
            </a:r>
            <a:r>
              <a:rPr lang="en-US" altLang="en-US" sz="1800" baseline="-25000" dirty="0">
                <a:solidFill>
                  <a:srgbClr val="1A4422"/>
                </a:solidFill>
                <a:latin typeface="Trebuchet MS" panose="020B0703020202090204" pitchFamily="34" charset="0"/>
              </a:rPr>
              <a:t>0</a:t>
            </a:r>
            <a:r>
              <a:rPr lang="en-US" altLang="en-US" sz="1800" dirty="0">
                <a:solidFill>
                  <a:srgbClr val="1A4422"/>
                </a:solidFill>
                <a:latin typeface="Trebuchet MS" panose="020B0703020202090204" pitchFamily="34" charset="0"/>
              </a:rPr>
              <a:t> = </a:t>
            </a:r>
          </a:p>
          <a:p>
            <a:pPr eaLnBrk="1" hangingPunct="1"/>
            <a:r>
              <a:rPr lang="en-US" altLang="en-US" sz="1800" dirty="0">
                <a:solidFill>
                  <a:srgbClr val="000080"/>
                </a:solidFill>
                <a:latin typeface="Trebuchet MS" panose="020B0703020202090204" pitchFamily="34" charset="0"/>
              </a:rPr>
              <a:t>{</a:t>
            </a:r>
            <a:r>
              <a:rPr lang="ja-JP" altLang="en-US" sz="1800">
                <a:solidFill>
                  <a:srgbClr val="000080"/>
                </a:solidFill>
                <a:latin typeface="Arial" panose="020B0604020202020204" pitchFamily="34" charset="0"/>
              </a:rPr>
              <a:t>“”</a:t>
            </a:r>
            <a:r>
              <a:rPr lang="en-US" altLang="ja-JP" sz="1800" dirty="0">
                <a:solidFill>
                  <a:srgbClr val="000080"/>
                </a:solidFill>
                <a:latin typeface="Trebuchet MS" panose="020B0703020202090204" pitchFamily="34" charset="0"/>
              </a:rPr>
              <a:t>, </a:t>
            </a:r>
            <a:r>
              <a:rPr lang="ja-JP" altLang="en-US" sz="1800">
                <a:solidFill>
                  <a:srgbClr val="000080"/>
                </a:solidFill>
                <a:latin typeface="Arial" panose="020B0604020202020204" pitchFamily="34" charset="0"/>
              </a:rPr>
              <a:t>“</a:t>
            </a:r>
            <a:r>
              <a:rPr lang="en-US" altLang="ja-JP" sz="1800" dirty="0">
                <a:solidFill>
                  <a:srgbClr val="000080"/>
                </a:solidFill>
                <a:latin typeface="Trebuchet MS" panose="020B0703020202090204" pitchFamily="34" charset="0"/>
              </a:rPr>
              <a:t>test</a:t>
            </a:r>
            <a:r>
              <a:rPr lang="ja-JP" altLang="en-US" sz="1800">
                <a:solidFill>
                  <a:srgbClr val="000080"/>
                </a:solidFill>
                <a:latin typeface="Arial" panose="020B0604020202020204" pitchFamily="34" charset="0"/>
              </a:rPr>
              <a:t>”</a:t>
            </a:r>
            <a:r>
              <a:rPr lang="en-US" altLang="ja-JP" sz="1800" dirty="0">
                <a:solidFill>
                  <a:srgbClr val="000080"/>
                </a:solidFill>
                <a:latin typeface="Trebuchet MS" panose="020B0703020202090204" pitchFamily="34" charset="0"/>
              </a:rPr>
              <a:t>,</a:t>
            </a:r>
          </a:p>
          <a:p>
            <a:pPr eaLnBrk="1" hangingPunct="1"/>
            <a:r>
              <a:rPr lang="ja-JP" altLang="en-US" sz="1800">
                <a:solidFill>
                  <a:srgbClr val="000080"/>
                </a:solidFill>
                <a:latin typeface="Arial" panose="020B0604020202020204" pitchFamily="34" charset="0"/>
              </a:rPr>
              <a:t>“</a:t>
            </a:r>
            <a:r>
              <a:rPr lang="en-US" altLang="ja-JP" sz="1800" dirty="0">
                <a:solidFill>
                  <a:srgbClr val="000080"/>
                </a:solidFill>
                <a:latin typeface="Trebuchet MS" panose="020B0703020202090204" pitchFamily="34" charset="0"/>
              </a:rPr>
              <a:t>test+case%1Dadequacy</a:t>
            </a:r>
            <a:r>
              <a:rPr lang="ja-JP" altLang="en-US" sz="1800">
                <a:solidFill>
                  <a:srgbClr val="000080"/>
                </a:solidFill>
                <a:latin typeface="Arial" panose="020B0604020202020204" pitchFamily="34" charset="0"/>
              </a:rPr>
              <a:t>”</a:t>
            </a:r>
            <a:r>
              <a:rPr lang="en-US" altLang="ja-JP" sz="1800" dirty="0">
                <a:solidFill>
                  <a:srgbClr val="000080"/>
                </a:solidFill>
                <a:latin typeface="Trebuchet MS" panose="020B0703020202090204" pitchFamily="34" charset="0"/>
              </a:rPr>
              <a:t>}</a:t>
            </a:r>
          </a:p>
          <a:p>
            <a:pPr eaLnBrk="1" hangingPunct="1"/>
            <a:r>
              <a:rPr lang="en-US" altLang="en-US" sz="1800" dirty="0">
                <a:solidFill>
                  <a:srgbClr val="1A4422"/>
                </a:solidFill>
                <a:latin typeface="Trebuchet MS" panose="020B0703020202090204" pitchFamily="34" charset="0"/>
              </a:rPr>
              <a:t>17/18 = 94% </a:t>
            </a:r>
            <a:r>
              <a:rPr lang="en-US" altLang="en-US" sz="1800" dirty="0" err="1">
                <a:solidFill>
                  <a:srgbClr val="1A4422"/>
                </a:solidFill>
                <a:latin typeface="Trebuchet MS" panose="020B0703020202090204" pitchFamily="34" charset="0"/>
              </a:rPr>
              <a:t>Stmt</a:t>
            </a:r>
            <a:r>
              <a:rPr lang="en-US" altLang="en-US" sz="1800" dirty="0">
                <a:solidFill>
                  <a:srgbClr val="1A4422"/>
                </a:solidFill>
                <a:latin typeface="Trebuchet MS" panose="020B0703020202090204" pitchFamily="34" charset="0"/>
              </a:rPr>
              <a:t> </a:t>
            </a:r>
            <a:r>
              <a:rPr lang="en-US" altLang="en-US" sz="1800" dirty="0" err="1">
                <a:solidFill>
                  <a:srgbClr val="1A4422"/>
                </a:solidFill>
                <a:latin typeface="Trebuchet MS" panose="020B0703020202090204" pitchFamily="34" charset="0"/>
              </a:rPr>
              <a:t>Cov</a:t>
            </a:r>
            <a:r>
              <a:rPr lang="en-US" altLang="en-US" sz="1600" dirty="0">
                <a:solidFill>
                  <a:srgbClr val="1A4422"/>
                </a:solidFill>
                <a:latin typeface="Trebuchet MS" panose="020B0703020202090204" pitchFamily="34" charset="0"/>
              </a:rPr>
              <a:t>.</a:t>
            </a:r>
          </a:p>
          <a:p>
            <a:pPr eaLnBrk="1" hangingPunct="1"/>
            <a:endParaRPr lang="en-US" altLang="en-US" sz="1600" dirty="0">
              <a:solidFill>
                <a:srgbClr val="1A4422"/>
              </a:solidFill>
              <a:latin typeface="Trebuchet MS" panose="020B0703020202090204" pitchFamily="34" charset="0"/>
            </a:endParaRPr>
          </a:p>
          <a:p>
            <a:pPr eaLnBrk="1" hangingPunct="1">
              <a:spcAft>
                <a:spcPct val="10000"/>
              </a:spcAft>
            </a:pPr>
            <a:r>
              <a:rPr lang="en-US" altLang="en-US" sz="1800" dirty="0">
                <a:solidFill>
                  <a:srgbClr val="1A4422"/>
                </a:solidFill>
                <a:latin typeface="Trebuchet MS" panose="020B0703020202090204" pitchFamily="34" charset="0"/>
              </a:rPr>
              <a:t>T</a:t>
            </a:r>
            <a:r>
              <a:rPr lang="en-US" altLang="en-US" sz="1800" baseline="-25000" dirty="0">
                <a:solidFill>
                  <a:srgbClr val="1A4422"/>
                </a:solidFill>
                <a:latin typeface="Trebuchet MS" panose="020B0703020202090204" pitchFamily="34" charset="0"/>
              </a:rPr>
              <a:t>1</a:t>
            </a:r>
            <a:r>
              <a:rPr lang="en-US" altLang="en-US" sz="1800" dirty="0">
                <a:solidFill>
                  <a:srgbClr val="1A4422"/>
                </a:solidFill>
                <a:latin typeface="Trebuchet MS" panose="020B0703020202090204" pitchFamily="34" charset="0"/>
              </a:rPr>
              <a:t> = </a:t>
            </a:r>
          </a:p>
          <a:p>
            <a:pPr eaLnBrk="1" hangingPunct="1"/>
            <a:r>
              <a:rPr lang="en-US" altLang="en-US" sz="1800" dirty="0">
                <a:solidFill>
                  <a:srgbClr val="000080"/>
                </a:solidFill>
                <a:latin typeface="Trebuchet MS" panose="020B0703020202090204" pitchFamily="34" charset="0"/>
              </a:rPr>
              <a:t>{</a:t>
            </a:r>
            <a:r>
              <a:rPr lang="ja-JP" altLang="en-US" sz="1800">
                <a:solidFill>
                  <a:srgbClr val="000080"/>
                </a:solidFill>
                <a:latin typeface="Arial" panose="020B0604020202020204" pitchFamily="34" charset="0"/>
              </a:rPr>
              <a:t>“</a:t>
            </a:r>
            <a:r>
              <a:rPr lang="en-US" altLang="ja-JP" sz="1800" dirty="0">
                <a:solidFill>
                  <a:srgbClr val="000080"/>
                </a:solidFill>
                <a:latin typeface="Trebuchet MS" panose="020B0703020202090204" pitchFamily="34" charset="0"/>
              </a:rPr>
              <a:t>adequate+test%0Dexecution%7U</a:t>
            </a:r>
            <a:r>
              <a:rPr lang="ja-JP" altLang="en-US" sz="1800">
                <a:solidFill>
                  <a:srgbClr val="000080"/>
                </a:solidFill>
                <a:latin typeface="Arial" panose="020B0604020202020204" pitchFamily="34" charset="0"/>
              </a:rPr>
              <a:t>”</a:t>
            </a:r>
            <a:r>
              <a:rPr lang="en-US" altLang="ja-JP" sz="1800" dirty="0">
                <a:solidFill>
                  <a:srgbClr val="000080"/>
                </a:solidFill>
                <a:latin typeface="Trebuchet MS" panose="020B0703020202090204" pitchFamily="34" charset="0"/>
              </a:rPr>
              <a:t>}</a:t>
            </a:r>
          </a:p>
          <a:p>
            <a:pPr eaLnBrk="1" hangingPunct="1"/>
            <a:r>
              <a:rPr lang="en-US" altLang="en-US" sz="1800" dirty="0">
                <a:solidFill>
                  <a:srgbClr val="1A4422"/>
                </a:solidFill>
                <a:latin typeface="Trebuchet MS" panose="020B0703020202090204" pitchFamily="34" charset="0"/>
              </a:rPr>
              <a:t>18/18 = 100% </a:t>
            </a:r>
            <a:r>
              <a:rPr lang="en-US" altLang="en-US" sz="1800" dirty="0" err="1">
                <a:solidFill>
                  <a:srgbClr val="1A4422"/>
                </a:solidFill>
                <a:latin typeface="Trebuchet MS" panose="020B0703020202090204" pitchFamily="34" charset="0"/>
              </a:rPr>
              <a:t>Stmt</a:t>
            </a:r>
            <a:r>
              <a:rPr lang="en-US" altLang="en-US" sz="1800" dirty="0">
                <a:solidFill>
                  <a:srgbClr val="1A4422"/>
                </a:solidFill>
                <a:latin typeface="Trebuchet MS" panose="020B0703020202090204" pitchFamily="34" charset="0"/>
              </a:rPr>
              <a:t> </a:t>
            </a:r>
            <a:r>
              <a:rPr lang="en-US" altLang="en-US" sz="1800" dirty="0" err="1">
                <a:solidFill>
                  <a:srgbClr val="1A4422"/>
                </a:solidFill>
                <a:latin typeface="Trebuchet MS" panose="020B0703020202090204" pitchFamily="34" charset="0"/>
              </a:rPr>
              <a:t>Cov</a:t>
            </a:r>
            <a:r>
              <a:rPr lang="en-US" altLang="en-US" sz="1600" dirty="0">
                <a:solidFill>
                  <a:srgbClr val="1A4422"/>
                </a:solidFill>
                <a:latin typeface="Trebuchet MS" panose="020B0703020202090204" pitchFamily="34" charset="0"/>
              </a:rPr>
              <a:t>.</a:t>
            </a:r>
          </a:p>
          <a:p>
            <a:pPr eaLnBrk="1" hangingPunct="1"/>
            <a:endParaRPr lang="en-US" altLang="en-US" sz="1600" dirty="0">
              <a:solidFill>
                <a:srgbClr val="1A4422"/>
              </a:solidFill>
              <a:latin typeface="Trebuchet MS" panose="020B0703020202090204" pitchFamily="34" charset="0"/>
            </a:endParaRPr>
          </a:p>
          <a:p>
            <a:pPr eaLnBrk="1" hangingPunct="1">
              <a:spcAft>
                <a:spcPct val="10000"/>
              </a:spcAft>
            </a:pPr>
            <a:r>
              <a:rPr lang="en-US" altLang="en-US" sz="1800" dirty="0">
                <a:solidFill>
                  <a:srgbClr val="1A4422"/>
                </a:solidFill>
                <a:latin typeface="Trebuchet MS" panose="020B0703020202090204" pitchFamily="34" charset="0"/>
              </a:rPr>
              <a:t>T</a:t>
            </a:r>
            <a:r>
              <a:rPr lang="en-US" altLang="en-US" sz="1800" baseline="-25000" dirty="0">
                <a:solidFill>
                  <a:srgbClr val="1A4422"/>
                </a:solidFill>
                <a:latin typeface="Trebuchet MS" panose="020B0703020202090204" pitchFamily="34" charset="0"/>
              </a:rPr>
              <a:t>2</a:t>
            </a:r>
            <a:r>
              <a:rPr lang="en-US" altLang="en-US" sz="1800" dirty="0">
                <a:solidFill>
                  <a:srgbClr val="1A4422"/>
                </a:solidFill>
                <a:latin typeface="Trebuchet MS" panose="020B0703020202090204" pitchFamily="34" charset="0"/>
              </a:rPr>
              <a:t> = </a:t>
            </a:r>
          </a:p>
          <a:p>
            <a:pPr eaLnBrk="1" hangingPunct="1"/>
            <a:r>
              <a:rPr lang="en-US" altLang="en-US" sz="1800" dirty="0">
                <a:solidFill>
                  <a:srgbClr val="000080"/>
                </a:solidFill>
                <a:latin typeface="Trebuchet MS" panose="020B0703020202090204" pitchFamily="34" charset="0"/>
              </a:rPr>
              <a:t>{</a:t>
            </a:r>
            <a:r>
              <a:rPr lang="ja-JP" altLang="en-US" sz="1800">
                <a:solidFill>
                  <a:srgbClr val="000080"/>
                </a:solidFill>
                <a:latin typeface="Arial" panose="020B0604020202020204" pitchFamily="34" charset="0"/>
              </a:rPr>
              <a:t>“</a:t>
            </a:r>
            <a:r>
              <a:rPr lang="en-US" altLang="ja-JP" sz="1800" dirty="0">
                <a:solidFill>
                  <a:srgbClr val="000080"/>
                </a:solidFill>
                <a:latin typeface="Trebuchet MS" panose="020B0703020202090204" pitchFamily="34" charset="0"/>
              </a:rPr>
              <a:t>%3D</a:t>
            </a:r>
            <a:r>
              <a:rPr lang="ja-JP" altLang="en-US" sz="1800">
                <a:solidFill>
                  <a:srgbClr val="000080"/>
                </a:solidFill>
                <a:latin typeface="Arial" panose="020B0604020202020204" pitchFamily="34" charset="0"/>
              </a:rPr>
              <a:t>”</a:t>
            </a:r>
            <a:r>
              <a:rPr lang="en-US" altLang="ja-JP" sz="1800" dirty="0">
                <a:solidFill>
                  <a:srgbClr val="000080"/>
                </a:solidFill>
                <a:latin typeface="Trebuchet MS" panose="020B0703020202090204" pitchFamily="34" charset="0"/>
              </a:rPr>
              <a:t>, </a:t>
            </a:r>
            <a:r>
              <a:rPr lang="ja-JP" altLang="en-US" sz="1800">
                <a:solidFill>
                  <a:srgbClr val="000080"/>
                </a:solidFill>
                <a:latin typeface="Arial" panose="020B0604020202020204" pitchFamily="34" charset="0"/>
              </a:rPr>
              <a:t>“</a:t>
            </a:r>
            <a:r>
              <a:rPr lang="en-US" altLang="ja-JP" sz="1800" dirty="0">
                <a:solidFill>
                  <a:srgbClr val="000080"/>
                </a:solidFill>
                <a:latin typeface="Trebuchet MS" panose="020B0703020202090204" pitchFamily="34" charset="0"/>
              </a:rPr>
              <a:t>%A</a:t>
            </a:r>
            <a:r>
              <a:rPr lang="ja-JP" altLang="en-US" sz="1800">
                <a:solidFill>
                  <a:srgbClr val="000080"/>
                </a:solidFill>
                <a:latin typeface="Arial" panose="020B0604020202020204" pitchFamily="34" charset="0"/>
              </a:rPr>
              <a:t>”</a:t>
            </a:r>
            <a:r>
              <a:rPr lang="en-US" altLang="ja-JP" sz="1800" dirty="0">
                <a:solidFill>
                  <a:srgbClr val="000080"/>
                </a:solidFill>
                <a:latin typeface="Trebuchet MS" panose="020B0703020202090204" pitchFamily="34" charset="0"/>
              </a:rPr>
              <a:t>, </a:t>
            </a:r>
            <a:r>
              <a:rPr lang="ja-JP" altLang="en-US" sz="1800">
                <a:solidFill>
                  <a:srgbClr val="000080"/>
                </a:solidFill>
                <a:latin typeface="Arial" panose="020B0604020202020204" pitchFamily="34" charset="0"/>
              </a:rPr>
              <a:t>“</a:t>
            </a:r>
            <a:r>
              <a:rPr lang="en-US" altLang="ja-JP" sz="1800" dirty="0" err="1">
                <a:solidFill>
                  <a:srgbClr val="000080"/>
                </a:solidFill>
                <a:latin typeface="Trebuchet MS" panose="020B0703020202090204" pitchFamily="34" charset="0"/>
              </a:rPr>
              <a:t>a+b</a:t>
            </a:r>
            <a:r>
              <a:rPr lang="ja-JP" altLang="en-US" sz="1800">
                <a:solidFill>
                  <a:srgbClr val="000080"/>
                </a:solidFill>
                <a:latin typeface="Arial" panose="020B0604020202020204" pitchFamily="34" charset="0"/>
              </a:rPr>
              <a:t>”</a:t>
            </a:r>
            <a:r>
              <a:rPr lang="en-US" altLang="ja-JP" sz="1800" dirty="0">
                <a:solidFill>
                  <a:srgbClr val="000080"/>
                </a:solidFill>
                <a:latin typeface="Trebuchet MS" panose="020B0703020202090204" pitchFamily="34" charset="0"/>
              </a:rPr>
              <a:t>,</a:t>
            </a:r>
          </a:p>
          <a:p>
            <a:pPr eaLnBrk="1" hangingPunct="1"/>
            <a:r>
              <a:rPr lang="ja-JP" altLang="en-US" sz="1800">
                <a:solidFill>
                  <a:srgbClr val="000080"/>
                </a:solidFill>
                <a:latin typeface="Arial" panose="020B0604020202020204" pitchFamily="34" charset="0"/>
              </a:rPr>
              <a:t>“</a:t>
            </a:r>
            <a:r>
              <a:rPr lang="en-US" altLang="ja-JP" sz="1800" dirty="0">
                <a:solidFill>
                  <a:srgbClr val="000080"/>
                </a:solidFill>
                <a:latin typeface="Trebuchet MS" panose="020B0703020202090204" pitchFamily="34" charset="0"/>
              </a:rPr>
              <a:t>test</a:t>
            </a:r>
            <a:r>
              <a:rPr lang="ja-JP" altLang="en-US" sz="1800">
                <a:solidFill>
                  <a:srgbClr val="000080"/>
                </a:solidFill>
                <a:latin typeface="Arial" panose="020B0604020202020204" pitchFamily="34" charset="0"/>
              </a:rPr>
              <a:t>”</a:t>
            </a:r>
            <a:r>
              <a:rPr lang="en-US" altLang="ja-JP" sz="1800" dirty="0">
                <a:solidFill>
                  <a:srgbClr val="000080"/>
                </a:solidFill>
                <a:latin typeface="Trebuchet MS" panose="020B0703020202090204" pitchFamily="34" charset="0"/>
              </a:rPr>
              <a:t>}</a:t>
            </a:r>
          </a:p>
          <a:p>
            <a:pPr eaLnBrk="1" hangingPunct="1"/>
            <a:r>
              <a:rPr lang="en-US" altLang="en-US" sz="1800" dirty="0">
                <a:solidFill>
                  <a:srgbClr val="1A4422"/>
                </a:solidFill>
                <a:latin typeface="Trebuchet MS" panose="020B0703020202090204" pitchFamily="34" charset="0"/>
              </a:rPr>
              <a:t>18/18 = 100% </a:t>
            </a:r>
            <a:r>
              <a:rPr lang="en-US" altLang="en-US" sz="1800" dirty="0" err="1">
                <a:solidFill>
                  <a:srgbClr val="1A4422"/>
                </a:solidFill>
                <a:latin typeface="Trebuchet MS" panose="020B0703020202090204" pitchFamily="34" charset="0"/>
              </a:rPr>
              <a:t>Stmt</a:t>
            </a:r>
            <a:r>
              <a:rPr lang="en-US" altLang="en-US" sz="1800" dirty="0">
                <a:solidFill>
                  <a:srgbClr val="1A4422"/>
                </a:solidFill>
                <a:latin typeface="Trebuchet MS" panose="020B0703020202090204" pitchFamily="34" charset="0"/>
              </a:rPr>
              <a:t> </a:t>
            </a:r>
            <a:r>
              <a:rPr lang="en-US" altLang="en-US" sz="1800" dirty="0" err="1">
                <a:solidFill>
                  <a:srgbClr val="1A4422"/>
                </a:solidFill>
                <a:latin typeface="Trebuchet MS" panose="020B0703020202090204" pitchFamily="34" charset="0"/>
              </a:rPr>
              <a:t>Cov</a:t>
            </a:r>
            <a:r>
              <a:rPr lang="en-US" altLang="en-US" sz="1600" dirty="0">
                <a:solidFill>
                  <a:srgbClr val="1A4422"/>
                </a:solidFill>
                <a:latin typeface="Trebuchet MS" panose="020B0703020202090204" pitchFamily="34" charset="0"/>
              </a:rPr>
              <a:t>.</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7F869163-885F-ADE3-CC6A-18762EE13CD4}"/>
              </a:ext>
            </a:extLst>
          </p:cNvPr>
          <p:cNvSpPr>
            <a:spLocks noGrp="1"/>
          </p:cNvSpPr>
          <p:nvPr>
            <p:ph type="ftr" sz="quarter" idx="10"/>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Updated from (c) 2007 Mauro Pezzè &amp; Michal Young</a:t>
            </a:r>
          </a:p>
        </p:txBody>
      </p:sp>
      <p:sp>
        <p:nvSpPr>
          <p:cNvPr id="5" name="Slide Number Placeholder 4">
            <a:extLst>
              <a:ext uri="{FF2B5EF4-FFF2-40B4-BE49-F238E27FC236}">
                <a16:creationId xmlns:a16="http://schemas.microsoft.com/office/drawing/2014/main" id="{7C6DEAB9-56CC-3F0D-A92D-53F712686D78}"/>
              </a:ext>
            </a:extLst>
          </p:cNvPr>
          <p:cNvSpPr>
            <a:spLocks noGrp="1"/>
          </p:cNvSpPr>
          <p:nvPr>
            <p:ph type="sldNum" sz="quarter" idx="11"/>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 Ch 12, slide </a:t>
            </a:r>
            <a:fld id="{0AA795A9-9966-5D43-9B73-4C079E130005}" type="slidenum">
              <a:rPr lang="en-US" altLang="en-US" sz="1200">
                <a:solidFill>
                  <a:schemeClr val="bg2"/>
                </a:solidFill>
              </a:rPr>
              <a:pPr eaLnBrk="1" hangingPunct="1"/>
              <a:t>11</a:t>
            </a:fld>
            <a:endParaRPr lang="en-US" altLang="en-US" sz="1200">
              <a:solidFill>
                <a:schemeClr val="bg2"/>
              </a:solidFill>
            </a:endParaRPr>
          </a:p>
        </p:txBody>
      </p:sp>
      <p:sp>
        <p:nvSpPr>
          <p:cNvPr id="66562" name="Rectangle 2">
            <a:extLst>
              <a:ext uri="{FF2B5EF4-FFF2-40B4-BE49-F238E27FC236}">
                <a16:creationId xmlns:a16="http://schemas.microsoft.com/office/drawing/2014/main" id="{73DE3D61-312D-4853-DAB0-30D839C314F7}"/>
              </a:ext>
            </a:extLst>
          </p:cNvPr>
          <p:cNvSpPr>
            <a:spLocks noGrp="1" noChangeArrowheads="1"/>
          </p:cNvSpPr>
          <p:nvPr>
            <p:ph type="title"/>
          </p:nvPr>
        </p:nvSpPr>
        <p:spPr/>
        <p:txBody>
          <a:bodyPr/>
          <a:lstStyle/>
          <a:p>
            <a:pPr eaLnBrk="1" hangingPunct="1">
              <a:defRPr/>
            </a:pPr>
            <a:r>
              <a:rPr lang="en-US"/>
              <a:t>Coverage is not size</a:t>
            </a:r>
          </a:p>
        </p:txBody>
      </p:sp>
      <p:sp>
        <p:nvSpPr>
          <p:cNvPr id="66563" name="Rectangle 3">
            <a:extLst>
              <a:ext uri="{FF2B5EF4-FFF2-40B4-BE49-F238E27FC236}">
                <a16:creationId xmlns:a16="http://schemas.microsoft.com/office/drawing/2014/main" id="{AF0B2C8F-C557-78D2-5186-4F305598379E}"/>
              </a:ext>
            </a:extLst>
          </p:cNvPr>
          <p:cNvSpPr>
            <a:spLocks noGrp="1" noChangeArrowheads="1"/>
          </p:cNvSpPr>
          <p:nvPr>
            <p:ph type="body" idx="1"/>
          </p:nvPr>
        </p:nvSpPr>
        <p:spPr/>
        <p:txBody>
          <a:bodyPr/>
          <a:lstStyle/>
          <a:p>
            <a:pPr eaLnBrk="1" hangingPunct="1">
              <a:defRPr/>
            </a:pPr>
            <a:r>
              <a:rPr lang="en-US"/>
              <a:t>Coverage does not depend on the number of test cases </a:t>
            </a:r>
          </a:p>
          <a:p>
            <a:pPr lvl="1" eaLnBrk="1" hangingPunct="1">
              <a:defRPr/>
            </a:pPr>
            <a:r>
              <a:rPr lang="en-US"/>
              <a:t>T</a:t>
            </a:r>
            <a:r>
              <a:rPr lang="en-US" baseline="-25000"/>
              <a:t>0 </a:t>
            </a:r>
            <a:r>
              <a:rPr lang="en-US"/>
              <a:t>,</a:t>
            </a:r>
            <a:r>
              <a:rPr lang="en-US" baseline="-25000"/>
              <a:t> </a:t>
            </a:r>
            <a:r>
              <a:rPr lang="en-US"/>
              <a:t>T</a:t>
            </a:r>
            <a:r>
              <a:rPr lang="en-US" baseline="-25000"/>
              <a:t>1 </a:t>
            </a:r>
            <a:r>
              <a:rPr lang="en-US"/>
              <a:t>: T</a:t>
            </a:r>
            <a:r>
              <a:rPr lang="en-US" baseline="-25000"/>
              <a:t>1 </a:t>
            </a:r>
            <a:r>
              <a:rPr lang="en-US"/>
              <a:t>&gt;</a:t>
            </a:r>
            <a:r>
              <a:rPr lang="en-US" baseline="-25000"/>
              <a:t>coverage</a:t>
            </a:r>
            <a:r>
              <a:rPr lang="en-US"/>
              <a:t> T</a:t>
            </a:r>
            <a:r>
              <a:rPr lang="en-US" baseline="-25000"/>
              <a:t>0 </a:t>
            </a:r>
            <a:r>
              <a:rPr lang="en-US"/>
              <a:t>		 T</a:t>
            </a:r>
            <a:r>
              <a:rPr lang="en-US" baseline="-25000"/>
              <a:t>1 </a:t>
            </a:r>
            <a:r>
              <a:rPr lang="en-US"/>
              <a:t>&lt;</a:t>
            </a:r>
            <a:r>
              <a:rPr lang="en-US" baseline="-25000"/>
              <a:t>cardinality</a:t>
            </a:r>
            <a:r>
              <a:rPr lang="en-US"/>
              <a:t> T</a:t>
            </a:r>
            <a:r>
              <a:rPr lang="en-US" baseline="-25000"/>
              <a:t>0 </a:t>
            </a:r>
            <a:endParaRPr lang="en-US"/>
          </a:p>
          <a:p>
            <a:pPr lvl="1" eaLnBrk="1" hangingPunct="1">
              <a:spcAft>
                <a:spcPct val="20000"/>
              </a:spcAft>
              <a:defRPr/>
            </a:pPr>
            <a:r>
              <a:rPr lang="en-US"/>
              <a:t>T</a:t>
            </a:r>
            <a:r>
              <a:rPr lang="en-US" baseline="-25000"/>
              <a:t>1 </a:t>
            </a:r>
            <a:r>
              <a:rPr lang="en-US"/>
              <a:t>,</a:t>
            </a:r>
            <a:r>
              <a:rPr lang="en-US" baseline="-25000"/>
              <a:t> </a:t>
            </a:r>
            <a:r>
              <a:rPr lang="en-US"/>
              <a:t>T</a:t>
            </a:r>
            <a:r>
              <a:rPr lang="en-US" baseline="-25000"/>
              <a:t>2</a:t>
            </a:r>
            <a:r>
              <a:rPr lang="en-US"/>
              <a:t> : T</a:t>
            </a:r>
            <a:r>
              <a:rPr lang="en-US" baseline="-25000"/>
              <a:t>2 </a:t>
            </a:r>
            <a:r>
              <a:rPr lang="en-US"/>
              <a:t>=</a:t>
            </a:r>
            <a:r>
              <a:rPr lang="en-US" baseline="-25000"/>
              <a:t>coverage</a:t>
            </a:r>
            <a:r>
              <a:rPr lang="en-US"/>
              <a:t> T</a:t>
            </a:r>
            <a:r>
              <a:rPr lang="en-US" baseline="-25000"/>
              <a:t>1 		  </a:t>
            </a:r>
            <a:r>
              <a:rPr lang="en-US"/>
              <a:t>T</a:t>
            </a:r>
            <a:r>
              <a:rPr lang="en-US" baseline="-25000"/>
              <a:t>2 </a:t>
            </a:r>
            <a:r>
              <a:rPr lang="en-US"/>
              <a:t>&gt;</a:t>
            </a:r>
            <a:r>
              <a:rPr lang="en-US" baseline="-25000"/>
              <a:t>cardinality</a:t>
            </a:r>
            <a:r>
              <a:rPr lang="en-US"/>
              <a:t> T</a:t>
            </a:r>
            <a:r>
              <a:rPr lang="en-US" baseline="-25000"/>
              <a:t>1 </a:t>
            </a:r>
            <a:endParaRPr lang="en-US"/>
          </a:p>
          <a:p>
            <a:pPr eaLnBrk="1" hangingPunct="1">
              <a:defRPr/>
            </a:pPr>
            <a:r>
              <a:rPr lang="en-US"/>
              <a:t>Minimizing test suite size is seldom the goal</a:t>
            </a:r>
          </a:p>
          <a:p>
            <a:pPr lvl="1" eaLnBrk="1" hangingPunct="1">
              <a:defRPr/>
            </a:pPr>
            <a:r>
              <a:rPr lang="en-US"/>
              <a:t>small test cases make failure diagnosis easier</a:t>
            </a:r>
          </a:p>
          <a:p>
            <a:pPr lvl="1" eaLnBrk="1" hangingPunct="1">
              <a:defRPr/>
            </a:pPr>
            <a:r>
              <a:rPr lang="en-US"/>
              <a:t>a failing test case in T</a:t>
            </a:r>
            <a:r>
              <a:rPr lang="en-US" baseline="-25000"/>
              <a:t>2</a:t>
            </a:r>
            <a:r>
              <a:rPr lang="en-US"/>
              <a:t> gives more information for fault localization than a failing test case in T</a:t>
            </a:r>
            <a:r>
              <a:rPr lang="en-US" baseline="-25000"/>
              <a:t>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a:extLst>
              <a:ext uri="{FF2B5EF4-FFF2-40B4-BE49-F238E27FC236}">
                <a16:creationId xmlns:a16="http://schemas.microsoft.com/office/drawing/2014/main" id="{63E1BDA8-0D4E-538E-A6BC-FDA96B648DFF}"/>
              </a:ext>
            </a:extLst>
          </p:cNvPr>
          <p:cNvSpPr>
            <a:spLocks noGrp="1"/>
          </p:cNvSpPr>
          <p:nvPr>
            <p:ph type="ftr" sz="quarter" idx="10"/>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Updated from (c) 2007 Mauro Pezzè &amp; Michal Young</a:t>
            </a:r>
          </a:p>
        </p:txBody>
      </p:sp>
      <p:sp>
        <p:nvSpPr>
          <p:cNvPr id="6" name="Slide Number Placeholder 4">
            <a:extLst>
              <a:ext uri="{FF2B5EF4-FFF2-40B4-BE49-F238E27FC236}">
                <a16:creationId xmlns:a16="http://schemas.microsoft.com/office/drawing/2014/main" id="{08DF9641-B021-306B-1906-1F7E3BE0F0DA}"/>
              </a:ext>
            </a:extLst>
          </p:cNvPr>
          <p:cNvSpPr>
            <a:spLocks noGrp="1"/>
          </p:cNvSpPr>
          <p:nvPr>
            <p:ph type="sldNum" sz="quarter" idx="11"/>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 Ch 12, slide </a:t>
            </a:r>
            <a:fld id="{957FCCD9-D425-A648-A3DE-811F648E4372}" type="slidenum">
              <a:rPr lang="en-US" altLang="en-US" sz="1200">
                <a:solidFill>
                  <a:schemeClr val="bg2"/>
                </a:solidFill>
              </a:rPr>
              <a:pPr eaLnBrk="1" hangingPunct="1"/>
              <a:t>12</a:t>
            </a:fld>
            <a:endParaRPr lang="en-US" altLang="en-US" sz="1200">
              <a:solidFill>
                <a:schemeClr val="bg2"/>
              </a:solidFill>
            </a:endParaRPr>
          </a:p>
        </p:txBody>
      </p:sp>
      <p:sp>
        <p:nvSpPr>
          <p:cNvPr id="67586" name="Rectangle 2">
            <a:extLst>
              <a:ext uri="{FF2B5EF4-FFF2-40B4-BE49-F238E27FC236}">
                <a16:creationId xmlns:a16="http://schemas.microsoft.com/office/drawing/2014/main" id="{382D6BEA-CAB7-EC93-BD3C-39268CA18331}"/>
              </a:ext>
            </a:extLst>
          </p:cNvPr>
          <p:cNvSpPr>
            <a:spLocks noGrp="1" noChangeArrowheads="1"/>
          </p:cNvSpPr>
          <p:nvPr>
            <p:ph type="title"/>
          </p:nvPr>
        </p:nvSpPr>
        <p:spPr>
          <a:xfrm>
            <a:off x="1676401" y="152401"/>
            <a:ext cx="8602663" cy="684213"/>
          </a:xfrm>
        </p:spPr>
        <p:txBody>
          <a:bodyPr/>
          <a:lstStyle/>
          <a:p>
            <a:pPr eaLnBrk="1" hangingPunct="1"/>
            <a:r>
              <a:rPr lang="ja-JP" altLang="en-US">
                <a:latin typeface="Arial" panose="020B0604020202020204" pitchFamily="34" charset="0"/>
              </a:rPr>
              <a:t>“</a:t>
            </a:r>
            <a:r>
              <a:rPr lang="en-US" altLang="ja-JP"/>
              <a:t>All statements</a:t>
            </a:r>
            <a:r>
              <a:rPr lang="ja-JP" altLang="en-US">
                <a:latin typeface="Arial" panose="020B0604020202020204" pitchFamily="34" charset="0"/>
              </a:rPr>
              <a:t>”</a:t>
            </a:r>
            <a:r>
              <a:rPr lang="en-US" altLang="ja-JP"/>
              <a:t> can miss some cases</a:t>
            </a:r>
            <a:endParaRPr lang="en-US" altLang="en-US"/>
          </a:p>
        </p:txBody>
      </p:sp>
      <p:graphicFrame>
        <p:nvGraphicFramePr>
          <p:cNvPr id="20484" name="Object 4">
            <a:extLst>
              <a:ext uri="{FF2B5EF4-FFF2-40B4-BE49-F238E27FC236}">
                <a16:creationId xmlns:a16="http://schemas.microsoft.com/office/drawing/2014/main" id="{FC3F0D4D-FCAB-E6F2-96C6-582FA6BE590F}"/>
              </a:ext>
            </a:extLst>
          </p:cNvPr>
          <p:cNvGraphicFramePr>
            <a:graphicFrameLocks noChangeAspect="1"/>
          </p:cNvGraphicFramePr>
          <p:nvPr>
            <p:ph idx="1"/>
            <p:extLst>
              <p:ext uri="{D42A27DB-BD31-4B8C-83A1-F6EECF244321}">
                <p14:modId xmlns:p14="http://schemas.microsoft.com/office/powerpoint/2010/main" val="2658832286"/>
              </p:ext>
            </p:extLst>
          </p:nvPr>
        </p:nvGraphicFramePr>
        <p:xfrm>
          <a:off x="5573110" y="836614"/>
          <a:ext cx="5867400" cy="5265738"/>
        </p:xfrm>
        <a:graphic>
          <a:graphicData uri="http://schemas.openxmlformats.org/presentationml/2006/ole">
            <mc:AlternateContent xmlns:mc="http://schemas.openxmlformats.org/markup-compatibility/2006">
              <mc:Choice xmlns:v="urn:schemas-microsoft-com:vml" Requires="v">
                <p:oleObj name="Visio" r:id="rId3" imgW="4445000" imgH="3987800" progId="Visio.Drawing.11">
                  <p:embed/>
                </p:oleObj>
              </mc:Choice>
              <mc:Fallback>
                <p:oleObj name="Visio" r:id="rId3" imgW="4445000" imgH="3987800" progId="Visio.Drawing.11">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73110" y="836614"/>
                        <a:ext cx="5867400" cy="5265738"/>
                      </a:xfrm>
                      <a:prstGeom prst="rect">
                        <a:avLst/>
                      </a:prstGeom>
                      <a:noFill/>
                      <a:ln>
                        <a:noFill/>
                      </a:ln>
                      <a:effectLst/>
                      <a:extLst>
                        <a:ext uri="{909E8E84-426E-40DD-AFC4-6F175D3DCCD1}">
                          <a14:hiddenFill xmlns:a14="http://schemas.microsoft.com/office/drawing/2010/main">
                            <a:gradFill rotWithShape="0">
                              <a:gsLst>
                                <a:gs pos="0">
                                  <a:schemeClr val="bg1"/>
                                </a:gs>
                                <a:gs pos="50000">
                                  <a:schemeClr val="accent1"/>
                                </a:gs>
                                <a:gs pos="100000">
                                  <a:schemeClr val="bg1"/>
                                </a:gs>
                              </a:gsLst>
                              <a:lin ang="0" scaled="1"/>
                            </a:gradFill>
                          </a14:hiddenFill>
                        </a:ext>
                        <a:ext uri="{91240B29-F687-4F45-9708-019B960494DF}">
                          <a14:hiddenLine xmlns:a14="http://schemas.microsoft.com/office/drawing/2010/main" w="9525">
                            <a:solidFill>
                              <a:schemeClr val="tx1"/>
                            </a:solidFill>
                            <a:miter lim="800000"/>
                            <a:headEnd/>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67590" name="Rectangle 6">
            <a:extLst>
              <a:ext uri="{FF2B5EF4-FFF2-40B4-BE49-F238E27FC236}">
                <a16:creationId xmlns:a16="http://schemas.microsoft.com/office/drawing/2014/main" id="{34D334F0-33F2-CFC4-FC2D-4DF8111914AB}"/>
              </a:ext>
            </a:extLst>
          </p:cNvPr>
          <p:cNvSpPr>
            <a:spLocks noChangeArrowheads="1"/>
          </p:cNvSpPr>
          <p:nvPr/>
        </p:nvSpPr>
        <p:spPr bwMode="auto">
          <a:xfrm>
            <a:off x="325822" y="1104901"/>
            <a:ext cx="4908330" cy="49831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marL="342900" indent="-342900"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spcBef>
                <a:spcPct val="20000"/>
              </a:spcBef>
              <a:buFontTx/>
              <a:buChar char="•"/>
            </a:pPr>
            <a:r>
              <a:rPr lang="en-US" altLang="en-US" sz="1800" dirty="0">
                <a:solidFill>
                  <a:srgbClr val="1A4422"/>
                </a:solidFill>
                <a:latin typeface="Trebuchet MS" panose="020B0703020202090204" pitchFamily="34" charset="0"/>
              </a:rPr>
              <a:t>Complete statement coverage may not imply executing all branches in a program</a:t>
            </a:r>
          </a:p>
          <a:p>
            <a:pPr eaLnBrk="1" hangingPunct="1">
              <a:spcBef>
                <a:spcPct val="20000"/>
              </a:spcBef>
              <a:buFontTx/>
              <a:buChar char="•"/>
            </a:pPr>
            <a:r>
              <a:rPr lang="en-US" altLang="en-US" sz="1800" dirty="0">
                <a:solidFill>
                  <a:srgbClr val="1A4422"/>
                </a:solidFill>
                <a:latin typeface="Trebuchet MS" panose="020B0703020202090204" pitchFamily="34" charset="0"/>
              </a:rPr>
              <a:t>Example: </a:t>
            </a:r>
          </a:p>
          <a:p>
            <a:pPr lvl="1" eaLnBrk="1" hangingPunct="1">
              <a:spcBef>
                <a:spcPct val="20000"/>
              </a:spcBef>
              <a:buFontTx/>
              <a:buChar char="–"/>
            </a:pPr>
            <a:r>
              <a:rPr lang="en-US" altLang="en-US" sz="1600" dirty="0">
                <a:solidFill>
                  <a:srgbClr val="1A4422"/>
                </a:solidFill>
                <a:latin typeface="Trebuchet MS" panose="020B0703020202090204" pitchFamily="34" charset="0"/>
              </a:rPr>
              <a:t>Suppose block F were missing</a:t>
            </a:r>
          </a:p>
          <a:p>
            <a:pPr lvl="1" eaLnBrk="1" hangingPunct="1">
              <a:spcBef>
                <a:spcPct val="20000"/>
              </a:spcBef>
              <a:buFontTx/>
              <a:buChar char="–"/>
            </a:pPr>
            <a:r>
              <a:rPr lang="en-US" altLang="en-US" sz="1600" dirty="0">
                <a:solidFill>
                  <a:srgbClr val="1A4422"/>
                </a:solidFill>
                <a:latin typeface="Trebuchet MS" panose="020B0703020202090204" pitchFamily="34" charset="0"/>
              </a:rPr>
              <a:t>Statement adequacy would not require </a:t>
            </a:r>
            <a:r>
              <a:rPr lang="en-US" altLang="en-US" sz="1600" i="1" dirty="0">
                <a:solidFill>
                  <a:srgbClr val="1A4422"/>
                </a:solidFill>
                <a:latin typeface="Trebuchet MS" panose="020B0703020202090204" pitchFamily="34" charset="0"/>
              </a:rPr>
              <a:t>false</a:t>
            </a:r>
            <a:r>
              <a:rPr lang="en-US" altLang="en-US" sz="1600" dirty="0">
                <a:solidFill>
                  <a:srgbClr val="1A4422"/>
                </a:solidFill>
                <a:latin typeface="Trebuchet MS" panose="020B0703020202090204" pitchFamily="34" charset="0"/>
              </a:rPr>
              <a:t> branch from D to L</a:t>
            </a:r>
          </a:p>
          <a:p>
            <a:pPr eaLnBrk="1" hangingPunct="1">
              <a:spcAft>
                <a:spcPct val="10000"/>
              </a:spcAft>
            </a:pPr>
            <a:r>
              <a:rPr lang="en-US" altLang="en-US" sz="1800" dirty="0">
                <a:solidFill>
                  <a:srgbClr val="1A4422"/>
                </a:solidFill>
                <a:latin typeface="Trebuchet MS" panose="020B0703020202090204" pitchFamily="34" charset="0"/>
              </a:rPr>
              <a:t>T</a:t>
            </a:r>
            <a:r>
              <a:rPr lang="en-US" altLang="en-US" sz="1800" baseline="-25000" dirty="0">
                <a:solidFill>
                  <a:srgbClr val="1A4422"/>
                </a:solidFill>
                <a:latin typeface="Trebuchet MS" panose="020B0703020202090204" pitchFamily="34" charset="0"/>
              </a:rPr>
              <a:t>3</a:t>
            </a:r>
            <a:r>
              <a:rPr lang="en-US" altLang="en-US" sz="1800" dirty="0">
                <a:solidFill>
                  <a:srgbClr val="1A4422"/>
                </a:solidFill>
                <a:latin typeface="Trebuchet MS" panose="020B0703020202090204" pitchFamily="34" charset="0"/>
              </a:rPr>
              <a:t> = </a:t>
            </a:r>
          </a:p>
          <a:p>
            <a:pPr eaLnBrk="1" hangingPunct="1"/>
            <a:r>
              <a:rPr lang="en-US" altLang="en-US" sz="1800" dirty="0">
                <a:solidFill>
                  <a:srgbClr val="000080"/>
                </a:solidFill>
                <a:latin typeface="Trebuchet MS" panose="020B0703020202090204" pitchFamily="34" charset="0"/>
              </a:rPr>
              <a:t>{</a:t>
            </a:r>
            <a:r>
              <a:rPr lang="ja-JP" altLang="en-US" sz="1800">
                <a:solidFill>
                  <a:srgbClr val="000080"/>
                </a:solidFill>
                <a:latin typeface="Arial" panose="020B0604020202020204" pitchFamily="34" charset="0"/>
              </a:rPr>
              <a:t>“”</a:t>
            </a:r>
            <a:r>
              <a:rPr lang="en-US" altLang="ja-JP" sz="1800" dirty="0">
                <a:solidFill>
                  <a:srgbClr val="000080"/>
                </a:solidFill>
                <a:latin typeface="Trebuchet MS" panose="020B0703020202090204" pitchFamily="34" charset="0"/>
              </a:rPr>
              <a:t>, </a:t>
            </a:r>
            <a:r>
              <a:rPr lang="ja-JP" altLang="en-US" sz="1800">
                <a:solidFill>
                  <a:srgbClr val="000080"/>
                </a:solidFill>
                <a:latin typeface="Arial" panose="020B0604020202020204" pitchFamily="34" charset="0"/>
              </a:rPr>
              <a:t>“</a:t>
            </a:r>
            <a:r>
              <a:rPr lang="en-US" altLang="ja-JP" sz="1800" dirty="0">
                <a:solidFill>
                  <a:srgbClr val="000080"/>
                </a:solidFill>
                <a:latin typeface="Trebuchet MS" panose="020B0703020202090204" pitchFamily="34" charset="0"/>
              </a:rPr>
              <a:t>+%0D+%4J</a:t>
            </a:r>
            <a:r>
              <a:rPr lang="ja-JP" altLang="en-US" sz="1800">
                <a:solidFill>
                  <a:srgbClr val="000080"/>
                </a:solidFill>
                <a:latin typeface="Arial" panose="020B0604020202020204" pitchFamily="34" charset="0"/>
              </a:rPr>
              <a:t>”</a:t>
            </a:r>
            <a:r>
              <a:rPr lang="en-US" altLang="ja-JP" sz="1800" dirty="0">
                <a:solidFill>
                  <a:srgbClr val="000080"/>
                </a:solidFill>
                <a:latin typeface="Trebuchet MS" panose="020B0703020202090204" pitchFamily="34" charset="0"/>
              </a:rPr>
              <a:t>}</a:t>
            </a:r>
          </a:p>
          <a:p>
            <a:pPr eaLnBrk="1" hangingPunct="1"/>
            <a:r>
              <a:rPr lang="en-US" altLang="en-US" sz="1800" dirty="0">
                <a:solidFill>
                  <a:srgbClr val="1A4422"/>
                </a:solidFill>
                <a:latin typeface="Trebuchet MS" panose="020B0703020202090204" pitchFamily="34" charset="0"/>
              </a:rPr>
              <a:t>100% </a:t>
            </a:r>
            <a:r>
              <a:rPr lang="en-US" altLang="en-US" sz="1800" dirty="0" err="1">
                <a:solidFill>
                  <a:srgbClr val="1A4422"/>
                </a:solidFill>
                <a:latin typeface="Trebuchet MS" panose="020B0703020202090204" pitchFamily="34" charset="0"/>
              </a:rPr>
              <a:t>Stmt</a:t>
            </a:r>
            <a:r>
              <a:rPr lang="en-US" altLang="en-US" sz="1800" dirty="0">
                <a:solidFill>
                  <a:srgbClr val="1A4422"/>
                </a:solidFill>
                <a:latin typeface="Trebuchet MS" panose="020B0703020202090204" pitchFamily="34" charset="0"/>
              </a:rPr>
              <a:t> </a:t>
            </a:r>
            <a:r>
              <a:rPr lang="en-US" altLang="en-US" sz="1800" dirty="0" err="1">
                <a:solidFill>
                  <a:srgbClr val="1A4422"/>
                </a:solidFill>
                <a:latin typeface="Trebuchet MS" panose="020B0703020202090204" pitchFamily="34" charset="0"/>
              </a:rPr>
              <a:t>Cov</a:t>
            </a:r>
            <a:r>
              <a:rPr lang="en-US" altLang="en-US" sz="1600" dirty="0">
                <a:solidFill>
                  <a:srgbClr val="1A4422"/>
                </a:solidFill>
                <a:latin typeface="Trebuchet MS" panose="020B0703020202090204" pitchFamily="34" charset="0"/>
              </a:rPr>
              <a:t>.</a:t>
            </a:r>
          </a:p>
          <a:p>
            <a:pPr eaLnBrk="1" hangingPunct="1"/>
            <a:r>
              <a:rPr lang="en-US" altLang="en-US" sz="1600" dirty="0">
                <a:solidFill>
                  <a:srgbClr val="1A4422"/>
                </a:solidFill>
                <a:latin typeface="Trebuchet MS" panose="020B0703020202090204" pitchFamily="34" charset="0"/>
              </a:rPr>
              <a:t>No </a:t>
            </a:r>
            <a:r>
              <a:rPr lang="en-US" altLang="en-US" sz="1600" i="1" dirty="0">
                <a:solidFill>
                  <a:srgbClr val="1A4422"/>
                </a:solidFill>
                <a:latin typeface="Trebuchet MS" panose="020B0703020202090204" pitchFamily="34" charset="0"/>
              </a:rPr>
              <a:t>false</a:t>
            </a:r>
            <a:r>
              <a:rPr lang="en-US" altLang="en-US" sz="1600" dirty="0">
                <a:solidFill>
                  <a:srgbClr val="1A4422"/>
                </a:solidFill>
                <a:latin typeface="Trebuchet MS" panose="020B0703020202090204" pitchFamily="34" charset="0"/>
              </a:rPr>
              <a:t> branch from D</a:t>
            </a:r>
            <a:endParaRPr lang="en-US" altLang="en-US" sz="2000" dirty="0">
              <a:solidFill>
                <a:srgbClr val="1A4422"/>
              </a:solidFill>
              <a:latin typeface="Trebuchet MS" panose="020B0703020202090204"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74A3FE73-97C5-1FAF-D393-417D5B2C77CD}"/>
              </a:ext>
            </a:extLst>
          </p:cNvPr>
          <p:cNvSpPr>
            <a:spLocks noGrp="1"/>
          </p:cNvSpPr>
          <p:nvPr>
            <p:ph type="ftr" sz="quarter" idx="10"/>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Updated from (c) 2007 Mauro Pezzè &amp; Michal Young</a:t>
            </a:r>
          </a:p>
        </p:txBody>
      </p:sp>
      <p:sp>
        <p:nvSpPr>
          <p:cNvPr id="5" name="Slide Number Placeholder 4">
            <a:extLst>
              <a:ext uri="{FF2B5EF4-FFF2-40B4-BE49-F238E27FC236}">
                <a16:creationId xmlns:a16="http://schemas.microsoft.com/office/drawing/2014/main" id="{5F6FE005-645B-3196-66CC-D353630CEAB0}"/>
              </a:ext>
            </a:extLst>
          </p:cNvPr>
          <p:cNvSpPr>
            <a:spLocks noGrp="1"/>
          </p:cNvSpPr>
          <p:nvPr>
            <p:ph type="sldNum" sz="quarter" idx="11"/>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 Ch 12, slide </a:t>
            </a:r>
            <a:fld id="{2E663D52-C65D-EA41-BCEC-B1E639587CCD}" type="slidenum">
              <a:rPr lang="en-US" altLang="en-US" sz="1200">
                <a:solidFill>
                  <a:schemeClr val="bg2"/>
                </a:solidFill>
              </a:rPr>
              <a:pPr eaLnBrk="1" hangingPunct="1"/>
              <a:t>13</a:t>
            </a:fld>
            <a:endParaRPr lang="en-US" altLang="en-US" sz="1200">
              <a:solidFill>
                <a:schemeClr val="bg2"/>
              </a:solidFill>
            </a:endParaRPr>
          </a:p>
        </p:txBody>
      </p:sp>
      <p:sp>
        <p:nvSpPr>
          <p:cNvPr id="63490" name="Rectangle 2">
            <a:extLst>
              <a:ext uri="{FF2B5EF4-FFF2-40B4-BE49-F238E27FC236}">
                <a16:creationId xmlns:a16="http://schemas.microsoft.com/office/drawing/2014/main" id="{D07DFD30-5293-BE96-4023-934CDA231C2C}"/>
              </a:ext>
            </a:extLst>
          </p:cNvPr>
          <p:cNvSpPr>
            <a:spLocks noGrp="1" noChangeArrowheads="1"/>
          </p:cNvSpPr>
          <p:nvPr>
            <p:ph type="title"/>
          </p:nvPr>
        </p:nvSpPr>
        <p:spPr/>
        <p:txBody>
          <a:bodyPr/>
          <a:lstStyle/>
          <a:p>
            <a:pPr eaLnBrk="1" hangingPunct="1">
              <a:defRPr/>
            </a:pPr>
            <a:r>
              <a:rPr lang="en-US"/>
              <a:t>Branch testing</a:t>
            </a:r>
          </a:p>
        </p:txBody>
      </p:sp>
      <p:sp>
        <p:nvSpPr>
          <p:cNvPr id="63491" name="Rectangle 3">
            <a:extLst>
              <a:ext uri="{FF2B5EF4-FFF2-40B4-BE49-F238E27FC236}">
                <a16:creationId xmlns:a16="http://schemas.microsoft.com/office/drawing/2014/main" id="{9338A35A-CEE8-B147-A622-8FE263415971}"/>
              </a:ext>
            </a:extLst>
          </p:cNvPr>
          <p:cNvSpPr>
            <a:spLocks noGrp="1" noChangeArrowheads="1"/>
          </p:cNvSpPr>
          <p:nvPr>
            <p:ph type="body" idx="1"/>
          </p:nvPr>
        </p:nvSpPr>
        <p:spPr/>
        <p:txBody>
          <a:bodyPr/>
          <a:lstStyle/>
          <a:p>
            <a:pPr eaLnBrk="1" hangingPunct="1">
              <a:lnSpc>
                <a:spcPct val="90000"/>
              </a:lnSpc>
            </a:pPr>
            <a:r>
              <a:rPr lang="en-US" altLang="en-US"/>
              <a:t>Adequacy criterion: each branch (edge in the CFG) must be executed at least once </a:t>
            </a:r>
          </a:p>
          <a:p>
            <a:pPr eaLnBrk="1" hangingPunct="1">
              <a:lnSpc>
                <a:spcPct val="90000"/>
              </a:lnSpc>
            </a:pPr>
            <a:r>
              <a:rPr lang="en-US" altLang="en-US"/>
              <a:t>Coverage:</a:t>
            </a:r>
          </a:p>
          <a:p>
            <a:pPr eaLnBrk="1" hangingPunct="1">
              <a:lnSpc>
                <a:spcPct val="90000"/>
              </a:lnSpc>
              <a:buFontTx/>
              <a:buNone/>
            </a:pPr>
            <a:r>
              <a:rPr lang="en-US" altLang="en-US"/>
              <a:t>		</a:t>
            </a:r>
            <a:r>
              <a:rPr lang="en-US" altLang="en-US" u="sng"/>
              <a:t>#  executed branches</a:t>
            </a:r>
          </a:p>
          <a:p>
            <a:pPr eaLnBrk="1" hangingPunct="1">
              <a:lnSpc>
                <a:spcPct val="90000"/>
              </a:lnSpc>
              <a:buFontTx/>
              <a:buNone/>
            </a:pPr>
            <a:r>
              <a:rPr lang="en-US" altLang="en-US"/>
              <a:t>		     # branches</a:t>
            </a:r>
          </a:p>
          <a:p>
            <a:pPr lvl="1" eaLnBrk="1" hangingPunct="1">
              <a:lnSpc>
                <a:spcPct val="90000"/>
              </a:lnSpc>
              <a:buFontTx/>
              <a:buNone/>
            </a:pPr>
            <a:endParaRPr lang="en-US" altLang="en-US"/>
          </a:p>
          <a:p>
            <a:pPr lvl="1" eaLnBrk="1" hangingPunct="1">
              <a:lnSpc>
                <a:spcPct val="90000"/>
              </a:lnSpc>
              <a:buFontTx/>
              <a:buNone/>
            </a:pPr>
            <a:r>
              <a:rPr lang="en-US" altLang="en-US"/>
              <a:t>T</a:t>
            </a:r>
            <a:r>
              <a:rPr lang="en-US" altLang="en-US" baseline="-25000"/>
              <a:t>3</a:t>
            </a:r>
            <a:r>
              <a:rPr lang="en-US" altLang="en-US"/>
              <a:t> = </a:t>
            </a:r>
            <a:r>
              <a:rPr lang="en-US" altLang="en-US">
                <a:solidFill>
                  <a:srgbClr val="000080"/>
                </a:solidFill>
              </a:rPr>
              <a:t>{</a:t>
            </a:r>
            <a:r>
              <a:rPr lang="ja-JP" altLang="en-US">
                <a:solidFill>
                  <a:srgbClr val="000080"/>
                </a:solidFill>
                <a:latin typeface="Arial" panose="020B0604020202020204" pitchFamily="34" charset="0"/>
              </a:rPr>
              <a:t>“”</a:t>
            </a:r>
            <a:r>
              <a:rPr lang="en-US" altLang="ja-JP">
                <a:solidFill>
                  <a:srgbClr val="000080"/>
                </a:solidFill>
              </a:rPr>
              <a:t>, </a:t>
            </a:r>
            <a:r>
              <a:rPr lang="ja-JP" altLang="en-US">
                <a:solidFill>
                  <a:srgbClr val="000080"/>
                </a:solidFill>
                <a:latin typeface="Arial" panose="020B0604020202020204" pitchFamily="34" charset="0"/>
              </a:rPr>
              <a:t>“</a:t>
            </a:r>
            <a:r>
              <a:rPr lang="en-US" altLang="ja-JP">
                <a:solidFill>
                  <a:srgbClr val="000080"/>
                </a:solidFill>
              </a:rPr>
              <a:t>+%0D+%4J</a:t>
            </a:r>
            <a:r>
              <a:rPr lang="ja-JP" altLang="en-US">
                <a:solidFill>
                  <a:srgbClr val="000080"/>
                </a:solidFill>
                <a:latin typeface="Arial" panose="020B0604020202020204" pitchFamily="34" charset="0"/>
              </a:rPr>
              <a:t>”</a:t>
            </a:r>
            <a:r>
              <a:rPr lang="en-US" altLang="ja-JP">
                <a:solidFill>
                  <a:srgbClr val="000080"/>
                </a:solidFill>
              </a:rPr>
              <a:t>} </a:t>
            </a:r>
          </a:p>
          <a:p>
            <a:pPr lvl="1" eaLnBrk="1" hangingPunct="1">
              <a:lnSpc>
                <a:spcPct val="90000"/>
              </a:lnSpc>
              <a:buFontTx/>
              <a:buNone/>
            </a:pPr>
            <a:r>
              <a:rPr lang="en-US" altLang="en-US"/>
              <a:t>100% Stmt Cov.	88% Branch Cov. (7/8 branches)</a:t>
            </a:r>
          </a:p>
          <a:p>
            <a:pPr lvl="1" eaLnBrk="1" hangingPunct="1">
              <a:lnSpc>
                <a:spcPct val="90000"/>
              </a:lnSpc>
              <a:buFontTx/>
              <a:buNone/>
            </a:pPr>
            <a:endParaRPr lang="en-US" altLang="en-US"/>
          </a:p>
          <a:p>
            <a:pPr lvl="1" eaLnBrk="1" hangingPunct="1">
              <a:lnSpc>
                <a:spcPct val="90000"/>
              </a:lnSpc>
              <a:buFontTx/>
              <a:buNone/>
            </a:pPr>
            <a:r>
              <a:rPr lang="en-US" altLang="en-US"/>
              <a:t>T</a:t>
            </a:r>
            <a:r>
              <a:rPr lang="en-US" altLang="en-US" baseline="-25000"/>
              <a:t>2</a:t>
            </a:r>
            <a:r>
              <a:rPr lang="en-US" altLang="en-US"/>
              <a:t> = </a:t>
            </a:r>
            <a:r>
              <a:rPr lang="en-US" altLang="en-US">
                <a:solidFill>
                  <a:srgbClr val="000080"/>
                </a:solidFill>
              </a:rPr>
              <a:t>{</a:t>
            </a:r>
            <a:r>
              <a:rPr lang="ja-JP" altLang="en-US">
                <a:solidFill>
                  <a:srgbClr val="000080"/>
                </a:solidFill>
                <a:latin typeface="Arial" panose="020B0604020202020204" pitchFamily="34" charset="0"/>
              </a:rPr>
              <a:t>“</a:t>
            </a:r>
            <a:r>
              <a:rPr lang="en-US" altLang="ja-JP">
                <a:solidFill>
                  <a:srgbClr val="000080"/>
                </a:solidFill>
              </a:rPr>
              <a:t>%3D</a:t>
            </a:r>
            <a:r>
              <a:rPr lang="ja-JP" altLang="en-US">
                <a:solidFill>
                  <a:srgbClr val="000080"/>
                </a:solidFill>
                <a:latin typeface="Arial" panose="020B0604020202020204" pitchFamily="34" charset="0"/>
              </a:rPr>
              <a:t>”</a:t>
            </a:r>
            <a:r>
              <a:rPr lang="en-US" altLang="ja-JP">
                <a:solidFill>
                  <a:srgbClr val="000080"/>
                </a:solidFill>
              </a:rPr>
              <a:t>, </a:t>
            </a:r>
            <a:r>
              <a:rPr lang="ja-JP" altLang="en-US">
                <a:solidFill>
                  <a:srgbClr val="000080"/>
                </a:solidFill>
                <a:latin typeface="Arial" panose="020B0604020202020204" pitchFamily="34" charset="0"/>
              </a:rPr>
              <a:t>“</a:t>
            </a:r>
            <a:r>
              <a:rPr lang="en-US" altLang="ja-JP">
                <a:solidFill>
                  <a:srgbClr val="000080"/>
                </a:solidFill>
              </a:rPr>
              <a:t>%A</a:t>
            </a:r>
            <a:r>
              <a:rPr lang="ja-JP" altLang="en-US">
                <a:solidFill>
                  <a:srgbClr val="000080"/>
                </a:solidFill>
                <a:latin typeface="Arial" panose="020B0604020202020204" pitchFamily="34" charset="0"/>
              </a:rPr>
              <a:t>”</a:t>
            </a:r>
            <a:r>
              <a:rPr lang="en-US" altLang="ja-JP">
                <a:solidFill>
                  <a:srgbClr val="000080"/>
                </a:solidFill>
              </a:rPr>
              <a:t>, </a:t>
            </a:r>
            <a:r>
              <a:rPr lang="ja-JP" altLang="en-US">
                <a:solidFill>
                  <a:srgbClr val="000080"/>
                </a:solidFill>
                <a:latin typeface="Arial" panose="020B0604020202020204" pitchFamily="34" charset="0"/>
              </a:rPr>
              <a:t>“</a:t>
            </a:r>
            <a:r>
              <a:rPr lang="en-US" altLang="ja-JP">
                <a:solidFill>
                  <a:srgbClr val="000080"/>
                </a:solidFill>
              </a:rPr>
              <a:t>a+b</a:t>
            </a:r>
            <a:r>
              <a:rPr lang="ja-JP" altLang="en-US">
                <a:solidFill>
                  <a:srgbClr val="000080"/>
                </a:solidFill>
                <a:latin typeface="Arial" panose="020B0604020202020204" pitchFamily="34" charset="0"/>
              </a:rPr>
              <a:t>”</a:t>
            </a:r>
            <a:r>
              <a:rPr lang="en-US" altLang="ja-JP">
                <a:solidFill>
                  <a:srgbClr val="000080"/>
                </a:solidFill>
              </a:rPr>
              <a:t>, </a:t>
            </a:r>
            <a:r>
              <a:rPr lang="ja-JP" altLang="en-US">
                <a:solidFill>
                  <a:srgbClr val="000080"/>
                </a:solidFill>
                <a:latin typeface="Arial" panose="020B0604020202020204" pitchFamily="34" charset="0"/>
              </a:rPr>
              <a:t>“</a:t>
            </a:r>
            <a:r>
              <a:rPr lang="en-US" altLang="ja-JP">
                <a:solidFill>
                  <a:srgbClr val="000080"/>
                </a:solidFill>
              </a:rPr>
              <a:t>test</a:t>
            </a:r>
            <a:r>
              <a:rPr lang="ja-JP" altLang="en-US">
                <a:solidFill>
                  <a:srgbClr val="000080"/>
                </a:solidFill>
                <a:latin typeface="Arial" panose="020B0604020202020204" pitchFamily="34" charset="0"/>
              </a:rPr>
              <a:t>”</a:t>
            </a:r>
            <a:r>
              <a:rPr lang="en-US" altLang="ja-JP">
                <a:solidFill>
                  <a:srgbClr val="000080"/>
                </a:solidFill>
              </a:rPr>
              <a:t>}</a:t>
            </a:r>
          </a:p>
          <a:p>
            <a:pPr lvl="1" eaLnBrk="1" hangingPunct="1">
              <a:lnSpc>
                <a:spcPct val="90000"/>
              </a:lnSpc>
              <a:buFontTx/>
              <a:buNone/>
            </a:pPr>
            <a:r>
              <a:rPr lang="en-US" altLang="en-US"/>
              <a:t>100% Stmt Cov. 	100% Branch Cov. (8/8 branches)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79E40C4B-D2BE-EDC5-4B64-83398451137B}"/>
              </a:ext>
            </a:extLst>
          </p:cNvPr>
          <p:cNvSpPr>
            <a:spLocks noGrp="1"/>
          </p:cNvSpPr>
          <p:nvPr>
            <p:ph type="ftr" sz="quarter" idx="10"/>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Updated from (c) 2007 Mauro Pezzè &amp; Michal Young</a:t>
            </a:r>
          </a:p>
        </p:txBody>
      </p:sp>
      <p:sp>
        <p:nvSpPr>
          <p:cNvPr id="5" name="Slide Number Placeholder 4">
            <a:extLst>
              <a:ext uri="{FF2B5EF4-FFF2-40B4-BE49-F238E27FC236}">
                <a16:creationId xmlns:a16="http://schemas.microsoft.com/office/drawing/2014/main" id="{0F125B2A-973E-CA8E-DD46-AAB453F9E6A9}"/>
              </a:ext>
            </a:extLst>
          </p:cNvPr>
          <p:cNvSpPr>
            <a:spLocks noGrp="1"/>
          </p:cNvSpPr>
          <p:nvPr>
            <p:ph type="sldNum" sz="quarter" idx="11"/>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 Ch 12, slide </a:t>
            </a:r>
            <a:fld id="{EF10527E-ECCA-5B46-B8DB-AA7455D4B32F}" type="slidenum">
              <a:rPr lang="en-US" altLang="en-US" sz="1200">
                <a:solidFill>
                  <a:schemeClr val="bg2"/>
                </a:solidFill>
              </a:rPr>
              <a:pPr eaLnBrk="1" hangingPunct="1"/>
              <a:t>14</a:t>
            </a:fld>
            <a:endParaRPr lang="en-US" altLang="en-US" sz="1200">
              <a:solidFill>
                <a:schemeClr val="bg2"/>
              </a:solidFill>
            </a:endParaRPr>
          </a:p>
        </p:txBody>
      </p:sp>
      <p:sp>
        <p:nvSpPr>
          <p:cNvPr id="70658" name="Rectangle 2">
            <a:extLst>
              <a:ext uri="{FF2B5EF4-FFF2-40B4-BE49-F238E27FC236}">
                <a16:creationId xmlns:a16="http://schemas.microsoft.com/office/drawing/2014/main" id="{1F92396C-41B5-BFF7-419F-3557B7928D45}"/>
              </a:ext>
            </a:extLst>
          </p:cNvPr>
          <p:cNvSpPr>
            <a:spLocks noGrp="1" noChangeArrowheads="1"/>
          </p:cNvSpPr>
          <p:nvPr>
            <p:ph type="title"/>
          </p:nvPr>
        </p:nvSpPr>
        <p:spPr/>
        <p:txBody>
          <a:bodyPr/>
          <a:lstStyle/>
          <a:p>
            <a:pPr eaLnBrk="1" hangingPunct="1">
              <a:defRPr/>
            </a:pPr>
            <a:r>
              <a:rPr lang="en-US"/>
              <a:t>Statements vs branches</a:t>
            </a:r>
          </a:p>
        </p:txBody>
      </p:sp>
      <p:sp>
        <p:nvSpPr>
          <p:cNvPr id="70659" name="Rectangle 3">
            <a:extLst>
              <a:ext uri="{FF2B5EF4-FFF2-40B4-BE49-F238E27FC236}">
                <a16:creationId xmlns:a16="http://schemas.microsoft.com/office/drawing/2014/main" id="{3399000D-F6EE-CAA9-ACD2-0E434F8D12AA}"/>
              </a:ext>
            </a:extLst>
          </p:cNvPr>
          <p:cNvSpPr>
            <a:spLocks noGrp="1" noChangeArrowheads="1"/>
          </p:cNvSpPr>
          <p:nvPr>
            <p:ph type="body" idx="1"/>
          </p:nvPr>
        </p:nvSpPr>
        <p:spPr/>
        <p:txBody>
          <a:bodyPr/>
          <a:lstStyle/>
          <a:p>
            <a:pPr eaLnBrk="1" hangingPunct="1">
              <a:defRPr/>
            </a:pPr>
            <a:r>
              <a:rPr lang="en-US" dirty="0"/>
              <a:t>Traversing all edges of a graph causes all nodes to be visited</a:t>
            </a:r>
          </a:p>
          <a:p>
            <a:pPr lvl="1" eaLnBrk="1" hangingPunct="1">
              <a:defRPr/>
            </a:pPr>
            <a:r>
              <a:rPr lang="en-US" dirty="0"/>
              <a:t>So, test suites that satisfy the branch adequacy criterion for a program P also satisfy the statement adequacy criterion for the same program</a:t>
            </a:r>
          </a:p>
          <a:p>
            <a:pPr eaLnBrk="1" hangingPunct="1">
              <a:defRPr/>
            </a:pPr>
            <a:r>
              <a:rPr lang="en-US" dirty="0"/>
              <a:t>The converse is not true (see T</a:t>
            </a:r>
            <a:r>
              <a:rPr lang="en-US" baseline="-25000" dirty="0"/>
              <a:t>3</a:t>
            </a:r>
            <a:r>
              <a:rPr lang="en-US" dirty="0"/>
              <a:t>)</a:t>
            </a:r>
          </a:p>
          <a:p>
            <a:pPr lvl="1" eaLnBrk="1" hangingPunct="1">
              <a:defRPr/>
            </a:pPr>
            <a:r>
              <a:rPr lang="en-US" dirty="0"/>
              <a:t>A statement-adequate (or node-adequate) test suite may not be branch-adequate (edge-adequate)</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2ACCED40-6B29-D9C3-67DD-ECD214C70678}"/>
              </a:ext>
            </a:extLst>
          </p:cNvPr>
          <p:cNvSpPr>
            <a:spLocks noGrp="1"/>
          </p:cNvSpPr>
          <p:nvPr>
            <p:ph type="ftr" sz="quarter" idx="10"/>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Updated from (c) 2007 Mauro Pezzè &amp; Michal Young</a:t>
            </a:r>
          </a:p>
        </p:txBody>
      </p:sp>
      <p:sp>
        <p:nvSpPr>
          <p:cNvPr id="5" name="Slide Number Placeholder 4">
            <a:extLst>
              <a:ext uri="{FF2B5EF4-FFF2-40B4-BE49-F238E27FC236}">
                <a16:creationId xmlns:a16="http://schemas.microsoft.com/office/drawing/2014/main" id="{982BECDC-98F0-97D9-099E-FF12EA27E70F}"/>
              </a:ext>
            </a:extLst>
          </p:cNvPr>
          <p:cNvSpPr>
            <a:spLocks noGrp="1"/>
          </p:cNvSpPr>
          <p:nvPr>
            <p:ph type="sldNum" sz="quarter" idx="11"/>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 Ch 12, slide </a:t>
            </a:r>
            <a:fld id="{C1C27652-DC8A-DA41-9B91-A7DCB04432F1}" type="slidenum">
              <a:rPr lang="en-US" altLang="en-US" sz="1200">
                <a:solidFill>
                  <a:schemeClr val="bg2"/>
                </a:solidFill>
              </a:rPr>
              <a:pPr eaLnBrk="1" hangingPunct="1"/>
              <a:t>15</a:t>
            </a:fld>
            <a:endParaRPr lang="en-US" altLang="en-US" sz="1200">
              <a:solidFill>
                <a:schemeClr val="bg2"/>
              </a:solidFill>
            </a:endParaRPr>
          </a:p>
        </p:txBody>
      </p:sp>
      <p:sp>
        <p:nvSpPr>
          <p:cNvPr id="74754" name="Rectangle 2">
            <a:extLst>
              <a:ext uri="{FF2B5EF4-FFF2-40B4-BE49-F238E27FC236}">
                <a16:creationId xmlns:a16="http://schemas.microsoft.com/office/drawing/2014/main" id="{3F400C09-69DC-E3DD-A8D6-A28A7787B1F1}"/>
              </a:ext>
            </a:extLst>
          </p:cNvPr>
          <p:cNvSpPr>
            <a:spLocks noGrp="1" noChangeArrowheads="1"/>
          </p:cNvSpPr>
          <p:nvPr>
            <p:ph type="title"/>
          </p:nvPr>
        </p:nvSpPr>
        <p:spPr/>
        <p:txBody>
          <a:bodyPr/>
          <a:lstStyle/>
          <a:p>
            <a:pPr eaLnBrk="1" hangingPunct="1"/>
            <a:r>
              <a:rPr lang="ja-JP" altLang="en-US">
                <a:latin typeface="Arial" panose="020B0604020202020204" pitchFamily="34" charset="0"/>
              </a:rPr>
              <a:t>“</a:t>
            </a:r>
            <a:r>
              <a:rPr lang="en-US" altLang="ja-JP"/>
              <a:t>All branches</a:t>
            </a:r>
            <a:r>
              <a:rPr lang="ja-JP" altLang="en-US">
                <a:latin typeface="Arial" panose="020B0604020202020204" pitchFamily="34" charset="0"/>
              </a:rPr>
              <a:t>”</a:t>
            </a:r>
            <a:r>
              <a:rPr lang="en-US" altLang="ja-JP"/>
              <a:t> can still miss conditions</a:t>
            </a:r>
            <a:endParaRPr lang="it-IT" altLang="en-US"/>
          </a:p>
        </p:txBody>
      </p:sp>
      <p:sp>
        <p:nvSpPr>
          <p:cNvPr id="74755" name="Rectangle 3">
            <a:extLst>
              <a:ext uri="{FF2B5EF4-FFF2-40B4-BE49-F238E27FC236}">
                <a16:creationId xmlns:a16="http://schemas.microsoft.com/office/drawing/2014/main" id="{7EA2B9D7-424D-06B9-E0C5-6E9BE2D8D352}"/>
              </a:ext>
            </a:extLst>
          </p:cNvPr>
          <p:cNvSpPr>
            <a:spLocks noGrp="1" noChangeArrowheads="1"/>
          </p:cNvSpPr>
          <p:nvPr>
            <p:ph type="body" idx="1"/>
          </p:nvPr>
        </p:nvSpPr>
        <p:spPr/>
        <p:txBody>
          <a:bodyPr/>
          <a:lstStyle/>
          <a:p>
            <a:pPr eaLnBrk="1" hangingPunct="1">
              <a:defRPr/>
            </a:pPr>
            <a:r>
              <a:rPr lang="en-US"/>
              <a:t>Sample fault: missing operator (negation)</a:t>
            </a:r>
          </a:p>
          <a:p>
            <a:pPr eaLnBrk="1" hangingPunct="1">
              <a:buFontTx/>
              <a:buNone/>
              <a:defRPr/>
            </a:pPr>
            <a:r>
              <a:rPr lang="en-US"/>
              <a:t>		</a:t>
            </a:r>
            <a:r>
              <a:rPr lang="en-US">
                <a:solidFill>
                  <a:srgbClr val="000080"/>
                </a:solidFill>
                <a:latin typeface="Tahoma" charset="0"/>
              </a:rPr>
              <a:t>digit_high == 1 || digit_low == -1</a:t>
            </a:r>
          </a:p>
          <a:p>
            <a:pPr eaLnBrk="1" hangingPunct="1">
              <a:defRPr/>
            </a:pPr>
            <a:r>
              <a:rPr lang="en-US"/>
              <a:t>Branch adequacy criterion can be satisfied by varying only digit_low</a:t>
            </a:r>
          </a:p>
          <a:p>
            <a:pPr lvl="1" eaLnBrk="1" hangingPunct="1">
              <a:defRPr/>
            </a:pPr>
            <a:r>
              <a:rPr lang="en-US"/>
              <a:t>The faulty sub-expression might never determine the result</a:t>
            </a:r>
          </a:p>
          <a:p>
            <a:pPr lvl="1" eaLnBrk="1" hangingPunct="1">
              <a:defRPr/>
            </a:pPr>
            <a:r>
              <a:rPr lang="en-US"/>
              <a:t>We might never really test the faulty condition, even though we tested both outcomes of the branch</a:t>
            </a:r>
            <a:endParaRPr lang="it-IT"/>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2228F942-9331-D436-8A03-7AA701E0E1EA}"/>
              </a:ext>
            </a:extLst>
          </p:cNvPr>
          <p:cNvSpPr>
            <a:spLocks noGrp="1"/>
          </p:cNvSpPr>
          <p:nvPr>
            <p:ph type="ftr" sz="quarter" idx="10"/>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Updated from (c) 2007 Mauro Pezzè &amp; Michal Young</a:t>
            </a:r>
          </a:p>
        </p:txBody>
      </p:sp>
      <p:sp>
        <p:nvSpPr>
          <p:cNvPr id="5" name="Slide Number Placeholder 4">
            <a:extLst>
              <a:ext uri="{FF2B5EF4-FFF2-40B4-BE49-F238E27FC236}">
                <a16:creationId xmlns:a16="http://schemas.microsoft.com/office/drawing/2014/main" id="{C3F77E31-35A0-4512-362C-491ACAEB75DC}"/>
              </a:ext>
            </a:extLst>
          </p:cNvPr>
          <p:cNvSpPr>
            <a:spLocks noGrp="1"/>
          </p:cNvSpPr>
          <p:nvPr>
            <p:ph type="sldNum" sz="quarter" idx="11"/>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 Ch 12, slide </a:t>
            </a:r>
            <a:fld id="{2A473492-FE25-5949-87DA-AC9E982E2AAF}" type="slidenum">
              <a:rPr lang="en-US" altLang="en-US" sz="1200">
                <a:solidFill>
                  <a:schemeClr val="bg2"/>
                </a:solidFill>
              </a:rPr>
              <a:pPr eaLnBrk="1" hangingPunct="1"/>
              <a:t>16</a:t>
            </a:fld>
            <a:endParaRPr lang="en-US" altLang="en-US" sz="1200">
              <a:solidFill>
                <a:schemeClr val="bg2"/>
              </a:solidFill>
            </a:endParaRPr>
          </a:p>
        </p:txBody>
      </p:sp>
      <p:sp>
        <p:nvSpPr>
          <p:cNvPr id="72706" name="Rectangle 2">
            <a:extLst>
              <a:ext uri="{FF2B5EF4-FFF2-40B4-BE49-F238E27FC236}">
                <a16:creationId xmlns:a16="http://schemas.microsoft.com/office/drawing/2014/main" id="{3F65FEA7-67CB-6A8E-7584-1A57FC53EE18}"/>
              </a:ext>
            </a:extLst>
          </p:cNvPr>
          <p:cNvSpPr>
            <a:spLocks noGrp="1" noChangeArrowheads="1"/>
          </p:cNvSpPr>
          <p:nvPr>
            <p:ph type="title"/>
          </p:nvPr>
        </p:nvSpPr>
        <p:spPr/>
        <p:txBody>
          <a:bodyPr/>
          <a:lstStyle/>
          <a:p>
            <a:pPr eaLnBrk="1" hangingPunct="1">
              <a:defRPr/>
            </a:pPr>
            <a:r>
              <a:rPr lang="en-US"/>
              <a:t>Condition testing</a:t>
            </a:r>
          </a:p>
        </p:txBody>
      </p:sp>
      <p:sp>
        <p:nvSpPr>
          <p:cNvPr id="72707" name="Rectangle 3">
            <a:extLst>
              <a:ext uri="{FF2B5EF4-FFF2-40B4-BE49-F238E27FC236}">
                <a16:creationId xmlns:a16="http://schemas.microsoft.com/office/drawing/2014/main" id="{0719DB71-8C87-4804-57C2-1A8B33263ADB}"/>
              </a:ext>
            </a:extLst>
          </p:cNvPr>
          <p:cNvSpPr>
            <a:spLocks noGrp="1" noChangeArrowheads="1"/>
          </p:cNvSpPr>
          <p:nvPr>
            <p:ph type="body" idx="1"/>
          </p:nvPr>
        </p:nvSpPr>
        <p:spPr/>
        <p:txBody>
          <a:bodyPr/>
          <a:lstStyle/>
          <a:p>
            <a:pPr eaLnBrk="1" hangingPunct="1"/>
            <a:r>
              <a:rPr lang="en-US" altLang="en-US"/>
              <a:t>Branch coverage exposes faults in how a computation has been decomposed into cases</a:t>
            </a:r>
          </a:p>
          <a:p>
            <a:pPr lvl="1" eaLnBrk="1" hangingPunct="1"/>
            <a:r>
              <a:rPr lang="en-US" altLang="en-US"/>
              <a:t>intuitively attractive: check the programmer</a:t>
            </a:r>
            <a:r>
              <a:rPr lang="ja-JP" altLang="en-US">
                <a:latin typeface="Arial" panose="020B0604020202020204" pitchFamily="34" charset="0"/>
              </a:rPr>
              <a:t>’</a:t>
            </a:r>
            <a:r>
              <a:rPr lang="en-US" altLang="ja-JP"/>
              <a:t>s case analysis</a:t>
            </a:r>
          </a:p>
          <a:p>
            <a:pPr lvl="1" eaLnBrk="1" hangingPunct="1"/>
            <a:r>
              <a:rPr lang="en-US" altLang="en-US"/>
              <a:t>but only roughly: groups cases with the same outcome </a:t>
            </a:r>
          </a:p>
          <a:p>
            <a:pPr eaLnBrk="1" hangingPunct="1"/>
            <a:r>
              <a:rPr lang="en-US" altLang="en-US"/>
              <a:t>Condition coverage considers case analysis in more detail</a:t>
            </a:r>
          </a:p>
          <a:p>
            <a:pPr lvl="1" eaLnBrk="1" hangingPunct="1"/>
            <a:r>
              <a:rPr lang="en-US" altLang="en-US"/>
              <a:t>also </a:t>
            </a:r>
            <a:r>
              <a:rPr lang="en-US" altLang="en-US" i="1"/>
              <a:t>individual conditions</a:t>
            </a:r>
            <a:r>
              <a:rPr lang="en-US" altLang="en-US"/>
              <a:t> in a compound Boolean expression</a:t>
            </a:r>
          </a:p>
          <a:p>
            <a:pPr lvl="2" eaLnBrk="1" hangingPunct="1"/>
            <a:r>
              <a:rPr lang="en-US" altLang="en-US"/>
              <a:t>e.g., both parts of </a:t>
            </a:r>
            <a:r>
              <a:rPr lang="en-US" altLang="en-US">
                <a:solidFill>
                  <a:srgbClr val="000080"/>
                </a:solidFill>
                <a:latin typeface="Tahoma" panose="020B0604030504040204" pitchFamily="34" charset="0"/>
              </a:rPr>
              <a:t>digit_high == 1 || digit_low == -1</a:t>
            </a:r>
            <a:endParaRPr lang="en-US" alt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a:extLst>
              <a:ext uri="{FF2B5EF4-FFF2-40B4-BE49-F238E27FC236}">
                <a16:creationId xmlns:a16="http://schemas.microsoft.com/office/drawing/2014/main" id="{C582F0F2-E706-D4C1-9365-B37F204BB65B}"/>
              </a:ext>
            </a:extLst>
          </p:cNvPr>
          <p:cNvSpPr>
            <a:spLocks noGrp="1" noChangeArrowheads="1"/>
          </p:cNvSpPr>
          <p:nvPr>
            <p:ph type="title"/>
          </p:nvPr>
        </p:nvSpPr>
        <p:spPr/>
        <p:txBody>
          <a:bodyPr/>
          <a:lstStyle/>
          <a:p>
            <a:pPr eaLnBrk="1" hangingPunct="1">
              <a:defRPr/>
            </a:pPr>
            <a:r>
              <a:rPr lang="en-US"/>
              <a:t>Basic condition testing</a:t>
            </a:r>
          </a:p>
        </p:txBody>
      </p:sp>
      <p:sp>
        <p:nvSpPr>
          <p:cNvPr id="76803" name="Rectangle 3">
            <a:extLst>
              <a:ext uri="{FF2B5EF4-FFF2-40B4-BE49-F238E27FC236}">
                <a16:creationId xmlns:a16="http://schemas.microsoft.com/office/drawing/2014/main" id="{2845EBD4-8D02-BB9C-BCC3-F49F620B04E6}"/>
              </a:ext>
            </a:extLst>
          </p:cNvPr>
          <p:cNvSpPr>
            <a:spLocks noGrp="1" noChangeArrowheads="1"/>
          </p:cNvSpPr>
          <p:nvPr>
            <p:ph idx="1"/>
          </p:nvPr>
        </p:nvSpPr>
        <p:spPr/>
        <p:txBody>
          <a:bodyPr/>
          <a:lstStyle/>
          <a:p>
            <a:pPr eaLnBrk="1" hangingPunct="1">
              <a:defRPr/>
            </a:pPr>
            <a:r>
              <a:rPr lang="en-US" dirty="0"/>
              <a:t>Adequacy criterion: each basic condition must be executed at least once</a:t>
            </a:r>
          </a:p>
          <a:p>
            <a:pPr eaLnBrk="1" hangingPunct="1">
              <a:defRPr/>
            </a:pPr>
            <a:r>
              <a:rPr lang="en-US" dirty="0"/>
              <a:t>Coverage:</a:t>
            </a:r>
          </a:p>
          <a:p>
            <a:pPr eaLnBrk="1" hangingPunct="1">
              <a:buFontTx/>
              <a:buNone/>
              <a:defRPr/>
            </a:pPr>
            <a:endParaRPr lang="en-US" dirty="0"/>
          </a:p>
          <a:p>
            <a:pPr algn="ctr" eaLnBrk="1" hangingPunct="1">
              <a:buFontTx/>
              <a:buNone/>
              <a:defRPr/>
            </a:pPr>
            <a:r>
              <a:rPr lang="en-US" sz="2400" i="1" u="sng" dirty="0"/>
              <a:t>	</a:t>
            </a:r>
            <a:r>
              <a:rPr lang="en-US" sz="2400" u="sng" dirty="0"/>
              <a:t># truth values taken by all basic conditions</a:t>
            </a:r>
          </a:p>
          <a:p>
            <a:pPr algn="ctr" eaLnBrk="1" hangingPunct="1">
              <a:buFontTx/>
              <a:buNone/>
              <a:defRPr/>
            </a:pPr>
            <a:r>
              <a:rPr lang="en-US" sz="2400" dirty="0"/>
              <a:t>		     2 * # basic conditions</a:t>
            </a:r>
            <a:endParaRPr lang="en-US" dirty="0"/>
          </a:p>
        </p:txBody>
      </p:sp>
      <p:sp>
        <p:nvSpPr>
          <p:cNvPr id="4" name="Footer Placeholder 3">
            <a:extLst>
              <a:ext uri="{FF2B5EF4-FFF2-40B4-BE49-F238E27FC236}">
                <a16:creationId xmlns:a16="http://schemas.microsoft.com/office/drawing/2014/main" id="{15F29954-48FC-E69A-8FDC-D2A6713AE495}"/>
              </a:ext>
            </a:extLst>
          </p:cNvPr>
          <p:cNvSpPr>
            <a:spLocks noGrp="1"/>
          </p:cNvSpPr>
          <p:nvPr>
            <p:ph type="ftr" sz="quarter" idx="10"/>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Updated from (c) 2007 Mauro Pezzè &amp; Michal Young</a:t>
            </a:r>
          </a:p>
        </p:txBody>
      </p:sp>
      <p:sp>
        <p:nvSpPr>
          <p:cNvPr id="5" name="Slide Number Placeholder 4">
            <a:extLst>
              <a:ext uri="{FF2B5EF4-FFF2-40B4-BE49-F238E27FC236}">
                <a16:creationId xmlns:a16="http://schemas.microsoft.com/office/drawing/2014/main" id="{25412EF0-DC1E-B268-0D4F-133B677FA1CD}"/>
              </a:ext>
            </a:extLst>
          </p:cNvPr>
          <p:cNvSpPr>
            <a:spLocks noGrp="1"/>
          </p:cNvSpPr>
          <p:nvPr>
            <p:ph type="sldNum" sz="quarter" idx="11"/>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 Ch 12, slide </a:t>
            </a:r>
            <a:fld id="{18CD2B6C-5733-7748-8DCD-0F0278881383}" type="slidenum">
              <a:rPr lang="en-US" altLang="en-US" sz="1200">
                <a:solidFill>
                  <a:schemeClr val="bg2"/>
                </a:solidFill>
              </a:rPr>
              <a:pPr eaLnBrk="1" hangingPunct="1"/>
              <a:t>17</a:t>
            </a:fld>
            <a:endParaRPr lang="en-US" altLang="en-US" sz="1200">
              <a:solidFill>
                <a:schemeClr val="bg2"/>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C0B47E2E-321A-44AD-5FF6-F95613C2D50C}"/>
              </a:ext>
            </a:extLst>
          </p:cNvPr>
          <p:cNvSpPr>
            <a:spLocks noGrp="1"/>
          </p:cNvSpPr>
          <p:nvPr>
            <p:ph type="ftr" sz="quarter" idx="10"/>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Updated from (c) 2007 Mauro Pezzè &amp; Michal Young</a:t>
            </a:r>
          </a:p>
        </p:txBody>
      </p:sp>
      <p:sp>
        <p:nvSpPr>
          <p:cNvPr id="5" name="Slide Number Placeholder 4">
            <a:extLst>
              <a:ext uri="{FF2B5EF4-FFF2-40B4-BE49-F238E27FC236}">
                <a16:creationId xmlns:a16="http://schemas.microsoft.com/office/drawing/2014/main" id="{36800783-F08C-18A4-7F71-1A8CEC4CB60D}"/>
              </a:ext>
            </a:extLst>
          </p:cNvPr>
          <p:cNvSpPr>
            <a:spLocks noGrp="1"/>
          </p:cNvSpPr>
          <p:nvPr>
            <p:ph type="sldNum" sz="quarter" idx="11"/>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 Ch 12, slide </a:t>
            </a:r>
            <a:fld id="{C458C47A-DF38-8846-8AF4-2E7633CA729E}" type="slidenum">
              <a:rPr lang="en-US" altLang="en-US" sz="1200">
                <a:solidFill>
                  <a:schemeClr val="bg2"/>
                </a:solidFill>
              </a:rPr>
              <a:pPr eaLnBrk="1" hangingPunct="1"/>
              <a:t>18</a:t>
            </a:fld>
            <a:endParaRPr lang="en-US" altLang="en-US" sz="1200">
              <a:solidFill>
                <a:schemeClr val="bg2"/>
              </a:solidFill>
            </a:endParaRPr>
          </a:p>
        </p:txBody>
      </p:sp>
      <p:sp>
        <p:nvSpPr>
          <p:cNvPr id="75778" name="Rectangle 2">
            <a:extLst>
              <a:ext uri="{FF2B5EF4-FFF2-40B4-BE49-F238E27FC236}">
                <a16:creationId xmlns:a16="http://schemas.microsoft.com/office/drawing/2014/main" id="{48DB919C-EC2A-5A7A-6D4A-65C22D6D53AA}"/>
              </a:ext>
            </a:extLst>
          </p:cNvPr>
          <p:cNvSpPr>
            <a:spLocks noGrp="1" noChangeArrowheads="1"/>
          </p:cNvSpPr>
          <p:nvPr>
            <p:ph type="title"/>
          </p:nvPr>
        </p:nvSpPr>
        <p:spPr/>
        <p:txBody>
          <a:bodyPr/>
          <a:lstStyle/>
          <a:p>
            <a:pPr eaLnBrk="1" hangingPunct="1">
              <a:defRPr/>
            </a:pPr>
            <a:r>
              <a:rPr lang="en-US"/>
              <a:t>Basic conditions vs branches</a:t>
            </a:r>
          </a:p>
        </p:txBody>
      </p:sp>
      <p:sp>
        <p:nvSpPr>
          <p:cNvPr id="75779" name="Rectangle 3">
            <a:extLst>
              <a:ext uri="{FF2B5EF4-FFF2-40B4-BE49-F238E27FC236}">
                <a16:creationId xmlns:a16="http://schemas.microsoft.com/office/drawing/2014/main" id="{CCA88E7C-3C3C-F123-CD4C-1987AFA0499D}"/>
              </a:ext>
            </a:extLst>
          </p:cNvPr>
          <p:cNvSpPr>
            <a:spLocks noGrp="1" noChangeArrowheads="1"/>
          </p:cNvSpPr>
          <p:nvPr>
            <p:ph type="body" idx="1"/>
          </p:nvPr>
        </p:nvSpPr>
        <p:spPr/>
        <p:txBody>
          <a:bodyPr/>
          <a:lstStyle/>
          <a:p>
            <a:pPr eaLnBrk="1" hangingPunct="1"/>
            <a:r>
              <a:rPr lang="en-US" altLang="en-US"/>
              <a:t>Basic condition adequacy criterion can be satisfied without satisfying branch coverage</a:t>
            </a:r>
          </a:p>
          <a:p>
            <a:pPr eaLnBrk="1" hangingPunct="1"/>
            <a:endParaRPr lang="en-US" altLang="en-US"/>
          </a:p>
          <a:p>
            <a:pPr eaLnBrk="1" hangingPunct="1">
              <a:buFontTx/>
              <a:buNone/>
            </a:pPr>
            <a:r>
              <a:rPr lang="en-US" altLang="en-US"/>
              <a:t>T4 = {</a:t>
            </a:r>
            <a:r>
              <a:rPr lang="ja-JP" altLang="en-US">
                <a:latin typeface="Arial" panose="020B0604020202020204" pitchFamily="34" charset="0"/>
              </a:rPr>
              <a:t>“</a:t>
            </a:r>
            <a:r>
              <a:rPr lang="en-US" altLang="ja-JP"/>
              <a:t>first+test%9Ktest%K9</a:t>
            </a:r>
            <a:r>
              <a:rPr lang="ja-JP" altLang="en-US">
                <a:latin typeface="Arial" panose="020B0604020202020204" pitchFamily="34" charset="0"/>
              </a:rPr>
              <a:t>”</a:t>
            </a:r>
            <a:r>
              <a:rPr lang="en-US" altLang="ja-JP"/>
              <a:t>}</a:t>
            </a:r>
          </a:p>
          <a:p>
            <a:pPr eaLnBrk="1" hangingPunct="1">
              <a:buFontTx/>
              <a:buNone/>
            </a:pPr>
            <a:r>
              <a:rPr lang="en-US" altLang="en-US"/>
              <a:t>	satisfies basic condition adequacy</a:t>
            </a:r>
          </a:p>
          <a:p>
            <a:pPr eaLnBrk="1" hangingPunct="1">
              <a:buFontTx/>
              <a:buNone/>
            </a:pPr>
            <a:r>
              <a:rPr lang="en-US" altLang="en-US"/>
              <a:t>	does not satisfy branch condition adequacy</a:t>
            </a:r>
          </a:p>
          <a:p>
            <a:pPr eaLnBrk="1" hangingPunct="1">
              <a:buFontTx/>
              <a:buNone/>
            </a:pPr>
            <a:r>
              <a:rPr lang="en-US" altLang="en-US"/>
              <a:t>	</a:t>
            </a:r>
          </a:p>
          <a:p>
            <a:pPr eaLnBrk="1" hangingPunct="1">
              <a:buFontTx/>
              <a:buNone/>
            </a:pPr>
            <a:r>
              <a:rPr lang="en-US" altLang="en-US"/>
              <a:t>Branch and basic condition are not comparable</a:t>
            </a:r>
          </a:p>
          <a:p>
            <a:pPr eaLnBrk="1" hangingPunct="1">
              <a:buFontTx/>
              <a:buNone/>
            </a:pPr>
            <a:r>
              <a:rPr lang="en-US" altLang="en-US"/>
              <a:t>		(neither implies the other)</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C2DA999A-A8B5-0D11-5A40-BC101A15FF4D}"/>
              </a:ext>
            </a:extLst>
          </p:cNvPr>
          <p:cNvSpPr>
            <a:spLocks noGrp="1"/>
          </p:cNvSpPr>
          <p:nvPr>
            <p:ph type="ftr" sz="quarter" idx="10"/>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Updated from (c) 2007 Mauro Pezzè &amp; Michal Young</a:t>
            </a:r>
          </a:p>
        </p:txBody>
      </p:sp>
      <p:sp>
        <p:nvSpPr>
          <p:cNvPr id="6" name="Slide Number Placeholder 5">
            <a:extLst>
              <a:ext uri="{FF2B5EF4-FFF2-40B4-BE49-F238E27FC236}">
                <a16:creationId xmlns:a16="http://schemas.microsoft.com/office/drawing/2014/main" id="{5413AFFE-D6E4-5991-9435-70D6C35D9BBD}"/>
              </a:ext>
            </a:extLst>
          </p:cNvPr>
          <p:cNvSpPr>
            <a:spLocks noGrp="1"/>
          </p:cNvSpPr>
          <p:nvPr>
            <p:ph type="sldNum" sz="quarter" idx="11"/>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 Ch 12, slide </a:t>
            </a:r>
            <a:fld id="{31C74E22-E476-4741-B2CC-D0F092CC6525}" type="slidenum">
              <a:rPr lang="en-US" altLang="en-US" sz="1200">
                <a:solidFill>
                  <a:schemeClr val="bg2"/>
                </a:solidFill>
              </a:rPr>
              <a:pPr eaLnBrk="1" hangingPunct="1"/>
              <a:t>19</a:t>
            </a:fld>
            <a:endParaRPr lang="en-US" altLang="en-US" sz="1200">
              <a:solidFill>
                <a:schemeClr val="bg2"/>
              </a:solidFill>
            </a:endParaRPr>
          </a:p>
        </p:txBody>
      </p:sp>
      <p:sp>
        <p:nvSpPr>
          <p:cNvPr id="78850" name="Rectangle 2">
            <a:extLst>
              <a:ext uri="{FF2B5EF4-FFF2-40B4-BE49-F238E27FC236}">
                <a16:creationId xmlns:a16="http://schemas.microsoft.com/office/drawing/2014/main" id="{3FBDC70C-31C4-9191-E5F1-946BFDDC084B}"/>
              </a:ext>
            </a:extLst>
          </p:cNvPr>
          <p:cNvSpPr>
            <a:spLocks noGrp="1" noChangeArrowheads="1"/>
          </p:cNvSpPr>
          <p:nvPr>
            <p:ph type="title"/>
          </p:nvPr>
        </p:nvSpPr>
        <p:spPr/>
        <p:txBody>
          <a:bodyPr/>
          <a:lstStyle/>
          <a:p>
            <a:pPr eaLnBrk="1" hangingPunct="1">
              <a:defRPr/>
            </a:pPr>
            <a:r>
              <a:rPr lang="en-US"/>
              <a:t>Covering branches and conditions</a:t>
            </a:r>
          </a:p>
        </p:txBody>
      </p:sp>
      <p:sp>
        <p:nvSpPr>
          <p:cNvPr id="78851" name="Rectangle 3">
            <a:extLst>
              <a:ext uri="{FF2B5EF4-FFF2-40B4-BE49-F238E27FC236}">
                <a16:creationId xmlns:a16="http://schemas.microsoft.com/office/drawing/2014/main" id="{7FAA7CB3-95F7-B1D9-7B51-BB01AAC7B99E}"/>
              </a:ext>
            </a:extLst>
          </p:cNvPr>
          <p:cNvSpPr>
            <a:spLocks noGrp="1" noChangeArrowheads="1"/>
          </p:cNvSpPr>
          <p:nvPr>
            <p:ph type="body" sz="half" idx="1"/>
          </p:nvPr>
        </p:nvSpPr>
        <p:spPr>
          <a:xfrm>
            <a:off x="1981200" y="1447800"/>
            <a:ext cx="8229600" cy="1943100"/>
          </a:xfrm>
        </p:spPr>
        <p:txBody>
          <a:bodyPr/>
          <a:lstStyle/>
          <a:p>
            <a:pPr eaLnBrk="1" hangingPunct="1">
              <a:lnSpc>
                <a:spcPct val="90000"/>
              </a:lnSpc>
              <a:defRPr/>
            </a:pPr>
            <a:r>
              <a:rPr lang="en-US" sz="2400"/>
              <a:t>Branch and condition adequacy: </a:t>
            </a:r>
          </a:p>
          <a:p>
            <a:pPr lvl="1" eaLnBrk="1" hangingPunct="1">
              <a:lnSpc>
                <a:spcPct val="90000"/>
              </a:lnSpc>
              <a:defRPr/>
            </a:pPr>
            <a:r>
              <a:rPr lang="en-US" sz="2000"/>
              <a:t>cover all conditions and all decisions</a:t>
            </a:r>
          </a:p>
          <a:p>
            <a:pPr eaLnBrk="1" hangingPunct="1">
              <a:lnSpc>
                <a:spcPct val="90000"/>
              </a:lnSpc>
              <a:defRPr/>
            </a:pPr>
            <a:r>
              <a:rPr lang="en-US" sz="2400"/>
              <a:t>Compound condition adequacy:</a:t>
            </a:r>
          </a:p>
          <a:p>
            <a:pPr lvl="1" eaLnBrk="1" hangingPunct="1">
              <a:lnSpc>
                <a:spcPct val="90000"/>
              </a:lnSpc>
              <a:defRPr/>
            </a:pPr>
            <a:r>
              <a:rPr lang="en-US" sz="2000"/>
              <a:t>Cover all possible evaluations of compound conditions</a:t>
            </a:r>
          </a:p>
          <a:p>
            <a:pPr lvl="1" eaLnBrk="1" hangingPunct="1">
              <a:lnSpc>
                <a:spcPct val="90000"/>
              </a:lnSpc>
              <a:defRPr/>
            </a:pPr>
            <a:r>
              <a:rPr lang="en-US" sz="2000"/>
              <a:t>Cover all branches of a decision tree</a:t>
            </a:r>
            <a:endParaRPr lang="en-US" sz="2000" baseline="30000"/>
          </a:p>
        </p:txBody>
      </p:sp>
      <p:graphicFrame>
        <p:nvGraphicFramePr>
          <p:cNvPr id="34821" name="Object 4">
            <a:extLst>
              <a:ext uri="{FF2B5EF4-FFF2-40B4-BE49-F238E27FC236}">
                <a16:creationId xmlns:a16="http://schemas.microsoft.com/office/drawing/2014/main" id="{C160F1CB-8C6B-568F-3484-7CF8576E2949}"/>
              </a:ext>
            </a:extLst>
          </p:cNvPr>
          <p:cNvGraphicFramePr>
            <a:graphicFrameLocks noChangeAspect="1"/>
          </p:cNvGraphicFramePr>
          <p:nvPr>
            <p:ph sz="half" idx="2"/>
          </p:nvPr>
        </p:nvGraphicFramePr>
        <p:xfrm>
          <a:off x="6256339" y="3341689"/>
          <a:ext cx="3544887" cy="2714625"/>
        </p:xfrm>
        <a:graphic>
          <a:graphicData uri="http://schemas.openxmlformats.org/presentationml/2006/ole">
            <mc:AlternateContent xmlns:mc="http://schemas.openxmlformats.org/markup-compatibility/2006">
              <mc:Choice xmlns:v="urn:schemas-microsoft-com:vml" Requires="v">
                <p:oleObj name="Visio" r:id="rId3" imgW="1549400" imgH="1181100" progId="Visio.Drawing.11">
                  <p:embed/>
                </p:oleObj>
              </mc:Choice>
              <mc:Fallback>
                <p:oleObj name="Visio" r:id="rId3" imgW="1549400" imgH="1181100" progId="Visio.Drawing.11">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56339" y="3341689"/>
                        <a:ext cx="3544887" cy="2714625"/>
                      </a:xfrm>
                      <a:prstGeom prst="rect">
                        <a:avLst/>
                      </a:prstGeom>
                      <a:noFill/>
                      <a:ln>
                        <a:noFill/>
                      </a:ln>
                      <a:effectLst/>
                      <a:extLst>
                        <a:ext uri="{909E8E84-426E-40DD-AFC4-6F175D3DCCD1}">
                          <a14:hiddenFill xmlns:a14="http://schemas.microsoft.com/office/drawing/2010/main">
                            <a:gradFill rotWithShape="0">
                              <a:gsLst>
                                <a:gs pos="0">
                                  <a:schemeClr val="bg1"/>
                                </a:gs>
                                <a:gs pos="50000">
                                  <a:schemeClr val="accent1"/>
                                </a:gs>
                                <a:gs pos="100000">
                                  <a:schemeClr val="bg1"/>
                                </a:gs>
                              </a:gsLst>
                              <a:lin ang="0" scaled="1"/>
                            </a:gradFill>
                          </a14:hiddenFill>
                        </a:ext>
                        <a:ext uri="{91240B29-F687-4F45-9708-019B960494DF}">
                          <a14:hiddenLine xmlns:a14="http://schemas.microsoft.com/office/drawing/2010/main" w="9525">
                            <a:solidFill>
                              <a:schemeClr val="tx1"/>
                            </a:solidFill>
                            <a:miter lim="800000"/>
                            <a:headEnd/>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E1C76B0F-4732-01D2-80EE-B1AB98600CF8}"/>
              </a:ext>
            </a:extLst>
          </p:cNvPr>
          <p:cNvSpPr>
            <a:spLocks noGrp="1"/>
          </p:cNvSpPr>
          <p:nvPr>
            <p:ph type="ftr" sz="quarter" idx="10"/>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Updated from (c) 2007 Mauro Pezzè &amp; Michal Young</a:t>
            </a:r>
          </a:p>
        </p:txBody>
      </p:sp>
      <p:sp>
        <p:nvSpPr>
          <p:cNvPr id="5" name="Slide Number Placeholder 4">
            <a:extLst>
              <a:ext uri="{FF2B5EF4-FFF2-40B4-BE49-F238E27FC236}">
                <a16:creationId xmlns:a16="http://schemas.microsoft.com/office/drawing/2014/main" id="{99BD5BA2-FBBD-DBE2-CF26-23180506CF34}"/>
              </a:ext>
            </a:extLst>
          </p:cNvPr>
          <p:cNvSpPr>
            <a:spLocks noGrp="1"/>
          </p:cNvSpPr>
          <p:nvPr>
            <p:ph type="sldNum" sz="quarter" idx="11"/>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 Ch 12, slide </a:t>
            </a:r>
            <a:fld id="{4781892E-6008-784D-84C7-F2917D0058EB}" type="slidenum">
              <a:rPr lang="en-US" altLang="en-US" sz="1200">
                <a:solidFill>
                  <a:schemeClr val="bg2"/>
                </a:solidFill>
              </a:rPr>
              <a:pPr eaLnBrk="1" hangingPunct="1"/>
              <a:t>2</a:t>
            </a:fld>
            <a:endParaRPr lang="en-US" altLang="en-US" sz="1200">
              <a:solidFill>
                <a:schemeClr val="bg2"/>
              </a:solidFill>
            </a:endParaRPr>
          </a:p>
        </p:txBody>
      </p:sp>
      <p:sp>
        <p:nvSpPr>
          <p:cNvPr id="3075" name="Rectangle 3">
            <a:extLst>
              <a:ext uri="{FF2B5EF4-FFF2-40B4-BE49-F238E27FC236}">
                <a16:creationId xmlns:a16="http://schemas.microsoft.com/office/drawing/2014/main" id="{D7213E48-DF9F-128C-B069-63D6F20409AB}"/>
              </a:ext>
            </a:extLst>
          </p:cNvPr>
          <p:cNvSpPr>
            <a:spLocks noGrp="1" noChangeArrowheads="1"/>
          </p:cNvSpPr>
          <p:nvPr>
            <p:ph type="title"/>
          </p:nvPr>
        </p:nvSpPr>
        <p:spPr/>
        <p:txBody>
          <a:bodyPr vert="horz" wrap="square" lIns="91440" tIns="45720" rIns="132080" bIns="45720" numCol="1" anchor="ctr" anchorCtr="0" compatLnSpc="1">
            <a:prstTxWarp prst="textNoShape">
              <a:avLst/>
            </a:prstTxWarp>
          </a:bodyPr>
          <a:lstStyle/>
          <a:p>
            <a:pPr eaLnBrk="1" hangingPunct="1">
              <a:defRPr/>
            </a:pPr>
            <a:r>
              <a:rPr lang="en-US"/>
              <a:t>Learning objectives</a:t>
            </a:r>
          </a:p>
        </p:txBody>
      </p:sp>
      <p:sp>
        <p:nvSpPr>
          <p:cNvPr id="3076" name="Rectangle 4">
            <a:extLst>
              <a:ext uri="{FF2B5EF4-FFF2-40B4-BE49-F238E27FC236}">
                <a16:creationId xmlns:a16="http://schemas.microsoft.com/office/drawing/2014/main" id="{D32F3FED-169E-BDB2-F22C-30524B76C730}"/>
              </a:ext>
            </a:extLst>
          </p:cNvPr>
          <p:cNvSpPr>
            <a:spLocks noGrp="1" noChangeArrowheads="1"/>
          </p:cNvSpPr>
          <p:nvPr>
            <p:ph type="body" idx="1"/>
          </p:nvPr>
        </p:nvSpPr>
        <p:spPr/>
        <p:txBody>
          <a:bodyPr vert="horz" wrap="square" lIns="91440" tIns="45720" rIns="132080" bIns="45720" numCol="1" anchor="t" anchorCtr="0" compatLnSpc="1">
            <a:prstTxWarp prst="textNoShape">
              <a:avLst/>
            </a:prstTxWarp>
          </a:bodyPr>
          <a:lstStyle/>
          <a:p>
            <a:pPr eaLnBrk="1" hangingPunct="1">
              <a:defRPr/>
            </a:pPr>
            <a:r>
              <a:rPr lang="en-US" dirty="0"/>
              <a:t>Be able to explain rationale for structural testing </a:t>
            </a:r>
          </a:p>
          <a:p>
            <a:pPr lvl="1" eaLnBrk="1" hangingPunct="1">
              <a:defRPr/>
            </a:pPr>
            <a:r>
              <a:rPr lang="en-US" dirty="0"/>
              <a:t>Be able to illustrate how structural (code-based or glass-box) testing complements functional (black-box) testing</a:t>
            </a:r>
          </a:p>
          <a:p>
            <a:pPr eaLnBrk="1" hangingPunct="1">
              <a:defRPr/>
            </a:pPr>
            <a:r>
              <a:rPr lang="en-US" dirty="0"/>
              <a:t>Recognize and distinguish basic terms</a:t>
            </a:r>
          </a:p>
          <a:p>
            <a:pPr lvl="1" eaLnBrk="1" hangingPunct="1">
              <a:defRPr/>
            </a:pPr>
            <a:r>
              <a:rPr lang="en-US" dirty="0"/>
              <a:t>Adequacy, coverage</a:t>
            </a:r>
          </a:p>
          <a:p>
            <a:pPr eaLnBrk="1" hangingPunct="1">
              <a:defRPr/>
            </a:pPr>
            <a:r>
              <a:rPr lang="en-US" dirty="0"/>
              <a:t>Recognize and distinguish characteristics of common structural criteria</a:t>
            </a:r>
          </a:p>
          <a:p>
            <a:pPr eaLnBrk="1" hangingPunct="1">
              <a:defRPr/>
            </a:pPr>
            <a:r>
              <a:rPr lang="en-US" dirty="0"/>
              <a:t>Be able to explain practical uses and limitations of structural testing</a:t>
            </a: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a:extLst>
              <a:ext uri="{FF2B5EF4-FFF2-40B4-BE49-F238E27FC236}">
                <a16:creationId xmlns:a16="http://schemas.microsoft.com/office/drawing/2014/main" id="{1AEBC9C6-4F2F-12EF-3E4A-CAFADC31CC2F}"/>
              </a:ext>
            </a:extLst>
          </p:cNvPr>
          <p:cNvSpPr>
            <a:spLocks noGrp="1"/>
          </p:cNvSpPr>
          <p:nvPr>
            <p:ph type="ftr" sz="quarter" idx="10"/>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Updated from (c) 2007 Mauro Pezzè &amp; Michal Young</a:t>
            </a:r>
          </a:p>
        </p:txBody>
      </p:sp>
      <p:sp>
        <p:nvSpPr>
          <p:cNvPr id="6" name="Slide Number Placeholder 4">
            <a:extLst>
              <a:ext uri="{FF2B5EF4-FFF2-40B4-BE49-F238E27FC236}">
                <a16:creationId xmlns:a16="http://schemas.microsoft.com/office/drawing/2014/main" id="{BB8F423A-26B1-549F-0C59-86245CE4DDF6}"/>
              </a:ext>
            </a:extLst>
          </p:cNvPr>
          <p:cNvSpPr>
            <a:spLocks noGrp="1"/>
          </p:cNvSpPr>
          <p:nvPr>
            <p:ph type="sldNum" sz="quarter" idx="11"/>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 Ch 12, slide </a:t>
            </a:r>
            <a:fld id="{3203A847-7CEB-004F-A17D-40A4FE8F25D0}" type="slidenum">
              <a:rPr lang="en-US" altLang="en-US" sz="1200">
                <a:solidFill>
                  <a:schemeClr val="bg2"/>
                </a:solidFill>
              </a:rPr>
              <a:pPr eaLnBrk="1" hangingPunct="1"/>
              <a:t>20</a:t>
            </a:fld>
            <a:endParaRPr lang="en-US" altLang="en-US" sz="1200">
              <a:solidFill>
                <a:schemeClr val="bg2"/>
              </a:solidFill>
            </a:endParaRPr>
          </a:p>
        </p:txBody>
      </p:sp>
      <p:sp>
        <p:nvSpPr>
          <p:cNvPr id="82946" name="Rectangle 2">
            <a:extLst>
              <a:ext uri="{FF2B5EF4-FFF2-40B4-BE49-F238E27FC236}">
                <a16:creationId xmlns:a16="http://schemas.microsoft.com/office/drawing/2014/main" id="{201B0730-1687-E256-4414-007C1688D434}"/>
              </a:ext>
            </a:extLst>
          </p:cNvPr>
          <p:cNvSpPr>
            <a:spLocks noGrp="1" noChangeArrowheads="1"/>
          </p:cNvSpPr>
          <p:nvPr>
            <p:ph type="title"/>
          </p:nvPr>
        </p:nvSpPr>
        <p:spPr/>
        <p:txBody>
          <a:bodyPr/>
          <a:lstStyle/>
          <a:p>
            <a:pPr eaLnBrk="1" hangingPunct="1">
              <a:defRPr/>
            </a:pPr>
            <a:r>
              <a:rPr lang="en-US"/>
              <a:t>Compound conditions: </a:t>
            </a:r>
            <a:br>
              <a:rPr lang="en-US"/>
            </a:br>
            <a:r>
              <a:rPr lang="en-US"/>
              <a:t>Exponential complexity</a:t>
            </a:r>
          </a:p>
        </p:txBody>
      </p:sp>
      <p:sp>
        <p:nvSpPr>
          <p:cNvPr id="82948" name="Rectangle 4">
            <a:extLst>
              <a:ext uri="{FF2B5EF4-FFF2-40B4-BE49-F238E27FC236}">
                <a16:creationId xmlns:a16="http://schemas.microsoft.com/office/drawing/2014/main" id="{998E5605-7DE0-69F1-ACFD-84E547CF0533}"/>
              </a:ext>
            </a:extLst>
          </p:cNvPr>
          <p:cNvSpPr>
            <a:spLocks/>
          </p:cNvSpPr>
          <p:nvPr>
            <p:ph type="body" idx="1"/>
          </p:nvPr>
        </p:nvSpPr>
        <p:spPr>
          <a:xfrm>
            <a:off x="2076450" y="1214438"/>
            <a:ext cx="8229600" cy="4310062"/>
          </a:xfrm>
          <a:noFill/>
          <a:extLst>
            <a:ext uri="{909E8E84-426E-40DD-AFC4-6F175D3DCCD1}">
              <a14:hiddenFill xmlns:a14="http://schemas.microsoft.com/office/drawing/2010/main">
                <a:gradFill rotWithShape="0">
                  <a:gsLst>
                    <a:gs pos="0">
                      <a:schemeClr val="bg1"/>
                    </a:gs>
                    <a:gs pos="50000">
                      <a:schemeClr val="accent1"/>
                    </a:gs>
                    <a:gs pos="100000">
                      <a:schemeClr val="bg1"/>
                    </a:gs>
                  </a:gsLst>
                  <a:lin ang="0" scaled="1"/>
                </a:gradFill>
              </a14:hiddenFill>
            </a:ext>
            <a:ext uri="{91240B29-F687-4F45-9708-019B960494DF}">
              <a14:hiddenLine xmlns:a14="http://schemas.microsoft.com/office/drawing/2010/main" w="9525" cap="flat" cmpd="sng">
                <a:solidFill>
                  <a:schemeClr val="tx1"/>
                </a:solidFill>
                <a:prstDash val="solid"/>
                <a:miter lim="800000"/>
                <a:headEnd type="none" w="med" len="med"/>
                <a:tailEnd type="none" w="sm" len="sm"/>
              </a14:hiddenLine>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a:lstStyle/>
          <a:p>
            <a:pPr eaLnBrk="1" hangingPunct="1">
              <a:lnSpc>
                <a:spcPct val="80000"/>
              </a:lnSpc>
              <a:buFontTx/>
              <a:buNone/>
            </a:pPr>
            <a:endParaRPr lang="en-US" altLang="en-US" sz="1800"/>
          </a:p>
          <a:p>
            <a:pPr algn="ctr" eaLnBrk="1" hangingPunct="1">
              <a:lnSpc>
                <a:spcPct val="80000"/>
              </a:lnSpc>
              <a:buFontTx/>
              <a:buNone/>
            </a:pPr>
            <a:r>
              <a:rPr lang="en-US" altLang="en-US" sz="1800" b="1">
                <a:solidFill>
                  <a:schemeClr val="accent2"/>
                </a:solidFill>
                <a:latin typeface="Courier New" panose="02070309020205020404" pitchFamily="49" charset="0"/>
              </a:rPr>
              <a:t>(((a || b) &amp;&amp; c) || d) &amp;&amp; e</a:t>
            </a:r>
          </a:p>
          <a:p>
            <a:pPr eaLnBrk="1" hangingPunct="1">
              <a:lnSpc>
                <a:spcPct val="80000"/>
              </a:lnSpc>
              <a:buFontTx/>
              <a:buNone/>
            </a:pPr>
            <a:endParaRPr lang="en-US" altLang="en-US" sz="1800"/>
          </a:p>
          <a:p>
            <a:pPr eaLnBrk="1" hangingPunct="1">
              <a:lnSpc>
                <a:spcPct val="80000"/>
              </a:lnSpc>
              <a:buFontTx/>
              <a:buNone/>
            </a:pPr>
            <a:r>
              <a:rPr lang="en-US" altLang="en-US" sz="1400"/>
              <a:t>	Test 		a 	b 	c 	d	e </a:t>
            </a:r>
          </a:p>
          <a:p>
            <a:pPr eaLnBrk="1" hangingPunct="1">
              <a:lnSpc>
                <a:spcPct val="80000"/>
              </a:lnSpc>
              <a:buFontTx/>
              <a:buNone/>
            </a:pPr>
            <a:r>
              <a:rPr lang="en-US" altLang="en-US" sz="1400"/>
              <a:t>	Case</a:t>
            </a:r>
          </a:p>
          <a:p>
            <a:pPr eaLnBrk="1" hangingPunct="1">
              <a:lnSpc>
                <a:spcPct val="80000"/>
              </a:lnSpc>
              <a:buFontTx/>
              <a:buNone/>
            </a:pPr>
            <a:r>
              <a:rPr lang="en-US" altLang="en-US" sz="1400"/>
              <a:t>	(1)		</a:t>
            </a:r>
            <a:r>
              <a:rPr lang="en-US" altLang="en-US" sz="1400">
                <a:solidFill>
                  <a:schemeClr val="accent2"/>
                </a:solidFill>
              </a:rPr>
              <a:t>T	—	T	—	T</a:t>
            </a:r>
          </a:p>
          <a:p>
            <a:pPr eaLnBrk="1" hangingPunct="1">
              <a:lnSpc>
                <a:spcPct val="80000"/>
              </a:lnSpc>
              <a:buFontTx/>
              <a:buNone/>
            </a:pPr>
            <a:r>
              <a:rPr lang="en-US" altLang="en-US" sz="1400"/>
              <a:t>	(2)		</a:t>
            </a:r>
            <a:r>
              <a:rPr lang="en-US" altLang="en-US" sz="1400">
                <a:solidFill>
                  <a:schemeClr val="accent2"/>
                </a:solidFill>
              </a:rPr>
              <a:t>F	T	T	—	T</a:t>
            </a:r>
          </a:p>
          <a:p>
            <a:pPr eaLnBrk="1" hangingPunct="1">
              <a:lnSpc>
                <a:spcPct val="80000"/>
              </a:lnSpc>
              <a:buFontTx/>
              <a:buNone/>
            </a:pPr>
            <a:r>
              <a:rPr lang="en-US" altLang="en-US" sz="1400"/>
              <a:t>	(3)		</a:t>
            </a:r>
            <a:r>
              <a:rPr lang="en-US" altLang="en-US" sz="1400">
                <a:solidFill>
                  <a:schemeClr val="accent2"/>
                </a:solidFill>
              </a:rPr>
              <a:t>T	—	F	T	T</a:t>
            </a:r>
          </a:p>
          <a:p>
            <a:pPr eaLnBrk="1" hangingPunct="1">
              <a:lnSpc>
                <a:spcPct val="80000"/>
              </a:lnSpc>
              <a:buFontTx/>
              <a:buNone/>
            </a:pPr>
            <a:r>
              <a:rPr lang="en-US" altLang="en-US" sz="1400"/>
              <a:t>	(4)		</a:t>
            </a:r>
            <a:r>
              <a:rPr lang="en-US" altLang="en-US" sz="1400">
                <a:solidFill>
                  <a:schemeClr val="accent2"/>
                </a:solidFill>
              </a:rPr>
              <a:t>F	T	F	T	T</a:t>
            </a:r>
          </a:p>
          <a:p>
            <a:pPr eaLnBrk="1" hangingPunct="1">
              <a:lnSpc>
                <a:spcPct val="80000"/>
              </a:lnSpc>
              <a:buFontTx/>
              <a:buNone/>
            </a:pPr>
            <a:r>
              <a:rPr lang="en-US" altLang="en-US" sz="1400"/>
              <a:t>	(5)		</a:t>
            </a:r>
            <a:r>
              <a:rPr lang="en-US" altLang="en-US" sz="1400">
                <a:solidFill>
                  <a:schemeClr val="accent2"/>
                </a:solidFill>
              </a:rPr>
              <a:t>F	F	—	T	T</a:t>
            </a:r>
            <a:endParaRPr lang="en-US" altLang="en-US" sz="1400"/>
          </a:p>
          <a:p>
            <a:pPr eaLnBrk="1" hangingPunct="1">
              <a:lnSpc>
                <a:spcPct val="80000"/>
              </a:lnSpc>
              <a:buFontTx/>
              <a:buNone/>
            </a:pPr>
            <a:r>
              <a:rPr lang="en-US" altLang="en-US" sz="1400"/>
              <a:t>	(6)		</a:t>
            </a:r>
            <a:r>
              <a:rPr lang="en-US" altLang="en-US" sz="1400">
                <a:solidFill>
                  <a:schemeClr val="accent2"/>
                </a:solidFill>
              </a:rPr>
              <a:t>T	—	T	—	F</a:t>
            </a:r>
            <a:endParaRPr lang="en-US" altLang="en-US" sz="1400"/>
          </a:p>
          <a:p>
            <a:pPr eaLnBrk="1" hangingPunct="1">
              <a:lnSpc>
                <a:spcPct val="80000"/>
              </a:lnSpc>
              <a:buFontTx/>
              <a:buNone/>
            </a:pPr>
            <a:r>
              <a:rPr lang="en-US" altLang="en-US" sz="1400"/>
              <a:t>	(7)		</a:t>
            </a:r>
            <a:r>
              <a:rPr lang="en-US" altLang="en-US" sz="1400">
                <a:solidFill>
                  <a:schemeClr val="accent2"/>
                </a:solidFill>
              </a:rPr>
              <a:t>F	T	T	—	F</a:t>
            </a:r>
          </a:p>
          <a:p>
            <a:pPr eaLnBrk="1" hangingPunct="1">
              <a:lnSpc>
                <a:spcPct val="80000"/>
              </a:lnSpc>
              <a:buFontTx/>
              <a:buNone/>
            </a:pPr>
            <a:r>
              <a:rPr lang="en-US" altLang="en-US" sz="1400"/>
              <a:t>	(8)		</a:t>
            </a:r>
            <a:r>
              <a:rPr lang="en-US" altLang="en-US" sz="1400">
                <a:solidFill>
                  <a:schemeClr val="accent2"/>
                </a:solidFill>
              </a:rPr>
              <a:t>T	—	F	T	F</a:t>
            </a:r>
          </a:p>
          <a:p>
            <a:pPr eaLnBrk="1" hangingPunct="1">
              <a:lnSpc>
                <a:spcPct val="80000"/>
              </a:lnSpc>
              <a:buFontTx/>
              <a:buNone/>
            </a:pPr>
            <a:r>
              <a:rPr lang="en-US" altLang="en-US" sz="1400"/>
              <a:t>	(9)		</a:t>
            </a:r>
            <a:r>
              <a:rPr lang="en-US" altLang="en-US" sz="1400">
                <a:solidFill>
                  <a:schemeClr val="accent2"/>
                </a:solidFill>
              </a:rPr>
              <a:t>F	T	F	T	F</a:t>
            </a:r>
          </a:p>
          <a:p>
            <a:pPr eaLnBrk="1" hangingPunct="1">
              <a:lnSpc>
                <a:spcPct val="80000"/>
              </a:lnSpc>
              <a:buFontTx/>
              <a:buNone/>
            </a:pPr>
            <a:r>
              <a:rPr lang="en-US" altLang="en-US" sz="1400"/>
              <a:t>	(10)		</a:t>
            </a:r>
            <a:r>
              <a:rPr lang="en-US" altLang="en-US" sz="1400">
                <a:solidFill>
                  <a:schemeClr val="accent2"/>
                </a:solidFill>
              </a:rPr>
              <a:t>F	F	—	T	F</a:t>
            </a:r>
            <a:endParaRPr lang="en-US" altLang="en-US" sz="1400"/>
          </a:p>
          <a:p>
            <a:pPr eaLnBrk="1" hangingPunct="1">
              <a:lnSpc>
                <a:spcPct val="80000"/>
              </a:lnSpc>
              <a:buFontTx/>
              <a:buNone/>
            </a:pPr>
            <a:r>
              <a:rPr lang="en-US" altLang="en-US" sz="1400"/>
              <a:t>	(11)		</a:t>
            </a:r>
            <a:r>
              <a:rPr lang="en-US" altLang="en-US" sz="1400">
                <a:solidFill>
                  <a:schemeClr val="accent2"/>
                </a:solidFill>
              </a:rPr>
              <a:t>T	—	F	F	—</a:t>
            </a:r>
            <a:endParaRPr lang="en-US" altLang="en-US" sz="1400"/>
          </a:p>
          <a:p>
            <a:pPr eaLnBrk="1" hangingPunct="1">
              <a:lnSpc>
                <a:spcPct val="80000"/>
              </a:lnSpc>
              <a:buFontTx/>
              <a:buNone/>
            </a:pPr>
            <a:r>
              <a:rPr lang="en-US" altLang="en-US" sz="1400"/>
              <a:t>	(12)		</a:t>
            </a:r>
            <a:r>
              <a:rPr lang="en-US" altLang="en-US" sz="1400">
                <a:solidFill>
                  <a:schemeClr val="accent2"/>
                </a:solidFill>
              </a:rPr>
              <a:t>F	T	F	F	—</a:t>
            </a:r>
          </a:p>
          <a:p>
            <a:pPr eaLnBrk="1" hangingPunct="1">
              <a:lnSpc>
                <a:spcPct val="80000"/>
              </a:lnSpc>
              <a:buFontTx/>
              <a:buNone/>
            </a:pPr>
            <a:r>
              <a:rPr lang="en-US" altLang="en-US" sz="1400"/>
              <a:t>	(13)		</a:t>
            </a:r>
            <a:r>
              <a:rPr lang="en-US" altLang="en-US" sz="1400">
                <a:solidFill>
                  <a:schemeClr val="accent2"/>
                </a:solidFill>
              </a:rPr>
              <a:t>F	F	—	F	—</a:t>
            </a:r>
          </a:p>
        </p:txBody>
      </p:sp>
      <p:sp>
        <p:nvSpPr>
          <p:cNvPr id="82949" name="Rectangle 5">
            <a:extLst>
              <a:ext uri="{FF2B5EF4-FFF2-40B4-BE49-F238E27FC236}">
                <a16:creationId xmlns:a16="http://schemas.microsoft.com/office/drawing/2014/main" id="{01360CD0-E826-757A-DD63-72548FED3AC9}"/>
              </a:ext>
            </a:extLst>
          </p:cNvPr>
          <p:cNvSpPr>
            <a:spLocks/>
          </p:cNvSpPr>
          <p:nvPr/>
        </p:nvSpPr>
        <p:spPr bwMode="auto">
          <a:xfrm>
            <a:off x="2736851" y="5573170"/>
            <a:ext cx="7288213" cy="535531"/>
          </a:xfrm>
          <a:prstGeom prst="rect">
            <a:avLst/>
          </a:prstGeom>
          <a:noFill/>
          <a:ln>
            <a:noFill/>
          </a:ln>
          <a:effectLst/>
          <a:extLst>
            <a:ext uri="{909E8E84-426E-40dd-AFC4-6F175D3DCCD1}">
              <a14:hiddenFill xmlns:a14="http://schemas.microsoft.com/office/drawing/2010/main" xmlns="">
                <a:gradFill rotWithShape="0">
                  <a:gsLst>
                    <a:gs pos="0">
                      <a:schemeClr val="bg1"/>
                    </a:gs>
                    <a:gs pos="50000">
                      <a:schemeClr val="accent1"/>
                    </a:gs>
                    <a:gs pos="100000">
                      <a:schemeClr val="bg1"/>
                    </a:gs>
                  </a:gsLst>
                  <a:lin ang="0" scaled="1"/>
                </a:gradFill>
              </a14:hiddenFill>
            </a:ext>
            <a:ext uri="{91240B29-F687-4f45-9708-019B960494DF}">
              <a14:hiddenLine xmlns:a14="http://schemas.microsoft.com/office/drawing/2010/main" xmlns="" w="9525">
                <a:solidFill>
                  <a:schemeClr val="tx1"/>
                </a:solidFill>
                <a:miter lim="800000"/>
                <a:headEnd/>
                <a:tailEnd type="none" w="sm" len="sm"/>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nchor="b" anchorCtr="1">
            <a:spAutoFit/>
          </a:bodyPr>
          <a:lstStyle/>
          <a:p>
            <a:pPr>
              <a:lnSpc>
                <a:spcPct val="80000"/>
              </a:lnSpc>
              <a:spcBef>
                <a:spcPct val="20000"/>
              </a:spcBef>
              <a:buFontTx/>
              <a:buChar char="•"/>
              <a:defRPr/>
            </a:pPr>
            <a:r>
              <a:rPr lang="en-US">
                <a:solidFill>
                  <a:srgbClr val="1A4422"/>
                </a:solidFill>
                <a:latin typeface="Trebuchet MS" charset="0"/>
                <a:ea typeface="ＭＳ Ｐゴシック" charset="0"/>
              </a:rPr>
              <a:t>short-circuit evaluation often reduces this to a more manageable number, but not always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79BC1BEA-5C16-0EA8-43B3-FB6B85DA9591}"/>
              </a:ext>
            </a:extLst>
          </p:cNvPr>
          <p:cNvSpPr>
            <a:spLocks noGrp="1"/>
          </p:cNvSpPr>
          <p:nvPr>
            <p:ph type="ftr" sz="quarter" idx="10"/>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Updated from (c) 2007 Mauro Pezzè &amp; Michal Young</a:t>
            </a:r>
          </a:p>
        </p:txBody>
      </p:sp>
      <p:sp>
        <p:nvSpPr>
          <p:cNvPr id="5" name="Slide Number Placeholder 4">
            <a:extLst>
              <a:ext uri="{FF2B5EF4-FFF2-40B4-BE49-F238E27FC236}">
                <a16:creationId xmlns:a16="http://schemas.microsoft.com/office/drawing/2014/main" id="{7FC0625C-C5B5-454E-9A2B-2666524B6DD9}"/>
              </a:ext>
            </a:extLst>
          </p:cNvPr>
          <p:cNvSpPr>
            <a:spLocks noGrp="1"/>
          </p:cNvSpPr>
          <p:nvPr>
            <p:ph type="sldNum" sz="quarter" idx="11"/>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 Ch 12, slide </a:t>
            </a:r>
            <a:fld id="{1C72038C-58CB-9148-9CCF-D2BCBE0CC1C7}" type="slidenum">
              <a:rPr lang="en-US" altLang="en-US" sz="1200">
                <a:solidFill>
                  <a:schemeClr val="bg2"/>
                </a:solidFill>
              </a:rPr>
              <a:pPr eaLnBrk="1" hangingPunct="1"/>
              <a:t>21</a:t>
            </a:fld>
            <a:endParaRPr lang="en-US" altLang="en-US" sz="1200">
              <a:solidFill>
                <a:schemeClr val="bg2"/>
              </a:solidFill>
            </a:endParaRPr>
          </a:p>
        </p:txBody>
      </p:sp>
      <p:sp>
        <p:nvSpPr>
          <p:cNvPr id="83970" name="Rectangle 2">
            <a:extLst>
              <a:ext uri="{FF2B5EF4-FFF2-40B4-BE49-F238E27FC236}">
                <a16:creationId xmlns:a16="http://schemas.microsoft.com/office/drawing/2014/main" id="{3166ADD0-E523-0635-927F-B5502005C03F}"/>
              </a:ext>
            </a:extLst>
          </p:cNvPr>
          <p:cNvSpPr>
            <a:spLocks noGrp="1" noChangeArrowheads="1"/>
          </p:cNvSpPr>
          <p:nvPr>
            <p:ph type="title"/>
          </p:nvPr>
        </p:nvSpPr>
        <p:spPr/>
        <p:txBody>
          <a:bodyPr/>
          <a:lstStyle/>
          <a:p>
            <a:pPr eaLnBrk="1" hangingPunct="1">
              <a:defRPr/>
            </a:pPr>
            <a:r>
              <a:rPr lang="en-US" sz="3800"/>
              <a:t>Modified condition/decision (MC/DC)</a:t>
            </a:r>
            <a:endParaRPr lang="it-IT" sz="3800"/>
          </a:p>
        </p:txBody>
      </p:sp>
      <p:sp>
        <p:nvSpPr>
          <p:cNvPr id="83971" name="Rectangle 3">
            <a:extLst>
              <a:ext uri="{FF2B5EF4-FFF2-40B4-BE49-F238E27FC236}">
                <a16:creationId xmlns:a16="http://schemas.microsoft.com/office/drawing/2014/main" id="{146572AA-C8E0-702C-1C51-A1665931D5B0}"/>
              </a:ext>
            </a:extLst>
          </p:cNvPr>
          <p:cNvSpPr>
            <a:spLocks noGrp="1" noChangeArrowheads="1"/>
          </p:cNvSpPr>
          <p:nvPr>
            <p:ph type="body" idx="1"/>
          </p:nvPr>
        </p:nvSpPr>
        <p:spPr/>
        <p:txBody>
          <a:bodyPr/>
          <a:lstStyle/>
          <a:p>
            <a:pPr eaLnBrk="1" hangingPunct="1">
              <a:lnSpc>
                <a:spcPct val="90000"/>
              </a:lnSpc>
            </a:pPr>
            <a:r>
              <a:rPr lang="en-US" altLang="en-US"/>
              <a:t>Motivation: Effectively test </a:t>
            </a:r>
            <a:r>
              <a:rPr lang="en-US" altLang="en-US">
                <a:solidFill>
                  <a:schemeClr val="accent2"/>
                </a:solidFill>
              </a:rPr>
              <a:t>important combinations</a:t>
            </a:r>
            <a:r>
              <a:rPr lang="en-US" altLang="en-US"/>
              <a:t> of conditions, without exponential blowup in test suite size </a:t>
            </a:r>
          </a:p>
          <a:p>
            <a:pPr lvl="1" eaLnBrk="1" hangingPunct="1">
              <a:lnSpc>
                <a:spcPct val="90000"/>
              </a:lnSpc>
            </a:pPr>
            <a:r>
              <a:rPr lang="ja-JP" altLang="en-US">
                <a:latin typeface="Arial" panose="020B0604020202020204" pitchFamily="34" charset="0"/>
              </a:rPr>
              <a:t>“</a:t>
            </a:r>
            <a:r>
              <a:rPr lang="en-US" altLang="ja-JP"/>
              <a:t>Important</a:t>
            </a:r>
            <a:r>
              <a:rPr lang="ja-JP" altLang="en-US">
                <a:latin typeface="Arial" panose="020B0604020202020204" pitchFamily="34" charset="0"/>
              </a:rPr>
              <a:t>”</a:t>
            </a:r>
            <a:r>
              <a:rPr lang="en-US" altLang="ja-JP"/>
              <a:t> combinations means: Each basic condition shown to independently affect the outcome of each decision</a:t>
            </a:r>
          </a:p>
          <a:p>
            <a:pPr eaLnBrk="1" hangingPunct="1">
              <a:lnSpc>
                <a:spcPct val="90000"/>
              </a:lnSpc>
            </a:pPr>
            <a:r>
              <a:rPr lang="en-US" altLang="en-US"/>
              <a:t>Requires:  </a:t>
            </a:r>
          </a:p>
          <a:p>
            <a:pPr lvl="1" eaLnBrk="1" hangingPunct="1">
              <a:lnSpc>
                <a:spcPct val="90000"/>
              </a:lnSpc>
            </a:pPr>
            <a:r>
              <a:rPr lang="en-US" altLang="en-US"/>
              <a:t>For each basic condition C, two test cases,</a:t>
            </a:r>
          </a:p>
          <a:p>
            <a:pPr lvl="1" eaLnBrk="1" hangingPunct="1">
              <a:lnSpc>
                <a:spcPct val="90000"/>
              </a:lnSpc>
            </a:pPr>
            <a:r>
              <a:rPr lang="en-US" altLang="en-US"/>
              <a:t>values of all </a:t>
            </a:r>
            <a:r>
              <a:rPr lang="en-US" altLang="en-US" i="1"/>
              <a:t>evaluated</a:t>
            </a:r>
            <a:r>
              <a:rPr lang="en-US" altLang="en-US"/>
              <a:t> conditions except C are the same</a:t>
            </a:r>
          </a:p>
          <a:p>
            <a:pPr lvl="1" eaLnBrk="1" hangingPunct="1">
              <a:lnSpc>
                <a:spcPct val="90000"/>
              </a:lnSpc>
            </a:pPr>
            <a:r>
              <a:rPr lang="en-US" altLang="en-US"/>
              <a:t>compound condition as a whole evaluates to </a:t>
            </a:r>
            <a:r>
              <a:rPr lang="en-US" altLang="en-US" i="1"/>
              <a:t>true</a:t>
            </a:r>
            <a:r>
              <a:rPr lang="en-US" altLang="en-US"/>
              <a:t> for one and </a:t>
            </a:r>
            <a:r>
              <a:rPr lang="en-US" altLang="en-US" i="1"/>
              <a:t>false</a:t>
            </a:r>
            <a:r>
              <a:rPr lang="en-US" altLang="en-US"/>
              <a:t> for the other</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4D7AB960-9CB2-55AA-70D8-C1937E81E953}"/>
              </a:ext>
            </a:extLst>
          </p:cNvPr>
          <p:cNvSpPr>
            <a:spLocks noGrp="1"/>
          </p:cNvSpPr>
          <p:nvPr>
            <p:ph type="ftr" sz="quarter" idx="10"/>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Updated from (c) 2007 Mauro Pezzè &amp; Michal Young</a:t>
            </a:r>
          </a:p>
        </p:txBody>
      </p:sp>
      <p:sp>
        <p:nvSpPr>
          <p:cNvPr id="5" name="Slide Number Placeholder 4">
            <a:extLst>
              <a:ext uri="{FF2B5EF4-FFF2-40B4-BE49-F238E27FC236}">
                <a16:creationId xmlns:a16="http://schemas.microsoft.com/office/drawing/2014/main" id="{8D5DC3DD-DC22-A20C-21AF-41AEBDDD3FF3}"/>
              </a:ext>
            </a:extLst>
          </p:cNvPr>
          <p:cNvSpPr>
            <a:spLocks noGrp="1"/>
          </p:cNvSpPr>
          <p:nvPr>
            <p:ph type="sldNum" sz="quarter" idx="11"/>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 Ch 12, slide </a:t>
            </a:r>
            <a:fld id="{39D09F9F-A167-D843-83A1-740BEF2518D5}" type="slidenum">
              <a:rPr lang="en-US" altLang="en-US" sz="1200">
                <a:solidFill>
                  <a:schemeClr val="bg2"/>
                </a:solidFill>
              </a:rPr>
              <a:pPr eaLnBrk="1" hangingPunct="1"/>
              <a:t>22</a:t>
            </a:fld>
            <a:endParaRPr lang="en-US" altLang="en-US" sz="1200">
              <a:solidFill>
                <a:schemeClr val="bg2"/>
              </a:solidFill>
            </a:endParaRPr>
          </a:p>
        </p:txBody>
      </p:sp>
      <p:sp>
        <p:nvSpPr>
          <p:cNvPr id="84994" name="Rectangle 2">
            <a:extLst>
              <a:ext uri="{FF2B5EF4-FFF2-40B4-BE49-F238E27FC236}">
                <a16:creationId xmlns:a16="http://schemas.microsoft.com/office/drawing/2014/main" id="{BF892756-94FA-F908-F9C3-F62028299C3B}"/>
              </a:ext>
            </a:extLst>
          </p:cNvPr>
          <p:cNvSpPr>
            <a:spLocks noGrp="1" noChangeArrowheads="1"/>
          </p:cNvSpPr>
          <p:nvPr>
            <p:ph type="title"/>
          </p:nvPr>
        </p:nvSpPr>
        <p:spPr/>
        <p:txBody>
          <a:bodyPr/>
          <a:lstStyle/>
          <a:p>
            <a:pPr eaLnBrk="1" hangingPunct="1">
              <a:defRPr/>
            </a:pPr>
            <a:r>
              <a:rPr lang="en-US"/>
              <a:t>MC/DC: linear complexity</a:t>
            </a:r>
          </a:p>
        </p:txBody>
      </p:sp>
      <p:sp>
        <p:nvSpPr>
          <p:cNvPr id="84995" name="Rectangle 3">
            <a:extLst>
              <a:ext uri="{FF2B5EF4-FFF2-40B4-BE49-F238E27FC236}">
                <a16:creationId xmlns:a16="http://schemas.microsoft.com/office/drawing/2014/main" id="{F5FB1BBE-CB81-30FF-4907-B3A4437B0726}"/>
              </a:ext>
            </a:extLst>
          </p:cNvPr>
          <p:cNvSpPr>
            <a:spLocks/>
          </p:cNvSpPr>
          <p:nvPr>
            <p:ph type="body" idx="1"/>
          </p:nvPr>
        </p:nvSpPr>
        <p:spPr>
          <a:noFill/>
          <a:extLst>
            <a:ext uri="{909E8E84-426E-40DD-AFC4-6F175D3DCCD1}">
              <a14:hiddenFill xmlns:a14="http://schemas.microsoft.com/office/drawing/2010/main">
                <a:gradFill rotWithShape="0">
                  <a:gsLst>
                    <a:gs pos="0">
                      <a:schemeClr val="bg1"/>
                    </a:gs>
                    <a:gs pos="50000">
                      <a:schemeClr val="accent1"/>
                    </a:gs>
                    <a:gs pos="100000">
                      <a:schemeClr val="bg1"/>
                    </a:gs>
                  </a:gsLst>
                  <a:lin ang="0" scaled="1"/>
                </a:gradFill>
              </a14:hiddenFill>
            </a:ext>
            <a:ext uri="{91240B29-F687-4F45-9708-019B960494DF}">
              <a14:hiddenLine xmlns:a14="http://schemas.microsoft.com/office/drawing/2010/main" w="9525" cap="flat" cmpd="sng">
                <a:solidFill>
                  <a:schemeClr val="tx1"/>
                </a:solidFill>
                <a:prstDash val="solid"/>
                <a:miter lim="800000"/>
                <a:headEnd type="none" w="med" len="med"/>
                <a:tailEnd type="none" w="sm" len="sm"/>
              </a14:hiddenLine>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a:lstStyle/>
          <a:p>
            <a:pPr eaLnBrk="1" hangingPunct="1">
              <a:lnSpc>
                <a:spcPct val="80000"/>
              </a:lnSpc>
              <a:defRPr/>
            </a:pPr>
            <a:r>
              <a:rPr lang="en-US" sz="2000"/>
              <a:t>N+1 test cases for N basic conditions</a:t>
            </a:r>
          </a:p>
          <a:p>
            <a:pPr eaLnBrk="1" hangingPunct="1">
              <a:lnSpc>
                <a:spcPct val="80000"/>
              </a:lnSpc>
              <a:buFontTx/>
              <a:buNone/>
              <a:defRPr/>
            </a:pPr>
            <a:endParaRPr lang="en-US" sz="2000"/>
          </a:p>
          <a:p>
            <a:pPr algn="ctr" eaLnBrk="1" hangingPunct="1">
              <a:lnSpc>
                <a:spcPct val="80000"/>
              </a:lnSpc>
              <a:buFontTx/>
              <a:buNone/>
              <a:defRPr/>
            </a:pPr>
            <a:r>
              <a:rPr lang="en-US" sz="2000" b="1">
                <a:solidFill>
                  <a:schemeClr val="accent2"/>
                </a:solidFill>
                <a:latin typeface="Courier New" charset="0"/>
              </a:rPr>
              <a:t>(((a || b) &amp;&amp; c) || d) &amp;&amp; e</a:t>
            </a:r>
          </a:p>
          <a:p>
            <a:pPr eaLnBrk="1" hangingPunct="1">
              <a:lnSpc>
                <a:spcPct val="80000"/>
              </a:lnSpc>
              <a:buFontTx/>
              <a:buNone/>
              <a:defRPr/>
            </a:pPr>
            <a:endParaRPr lang="en-US" sz="2000"/>
          </a:p>
          <a:p>
            <a:pPr eaLnBrk="1" hangingPunct="1">
              <a:lnSpc>
                <a:spcPct val="80000"/>
              </a:lnSpc>
              <a:buFontTx/>
              <a:buNone/>
              <a:defRPr/>
            </a:pPr>
            <a:r>
              <a:rPr lang="en-US" sz="1600"/>
              <a:t>	Test 		a 	b 	c 	d	e 	outcome</a:t>
            </a:r>
          </a:p>
          <a:p>
            <a:pPr eaLnBrk="1" hangingPunct="1">
              <a:lnSpc>
                <a:spcPct val="80000"/>
              </a:lnSpc>
              <a:buFontTx/>
              <a:buNone/>
              <a:defRPr/>
            </a:pPr>
            <a:r>
              <a:rPr lang="en-US" sz="1600"/>
              <a:t>	Case</a:t>
            </a:r>
          </a:p>
          <a:p>
            <a:pPr eaLnBrk="1" hangingPunct="1">
              <a:lnSpc>
                <a:spcPct val="80000"/>
              </a:lnSpc>
              <a:buFontTx/>
              <a:buNone/>
              <a:defRPr/>
            </a:pPr>
            <a:r>
              <a:rPr lang="en-US" sz="1600"/>
              <a:t>	(1)		</a:t>
            </a:r>
            <a:r>
              <a:rPr lang="en-US" sz="1600" u="sng"/>
              <a:t>true</a:t>
            </a:r>
            <a:r>
              <a:rPr lang="en-US" sz="1600"/>
              <a:t>	--	</a:t>
            </a:r>
            <a:r>
              <a:rPr lang="en-US" sz="1600" u="sng"/>
              <a:t>true</a:t>
            </a:r>
            <a:r>
              <a:rPr lang="en-US" sz="1600"/>
              <a:t>	--	</a:t>
            </a:r>
            <a:r>
              <a:rPr lang="en-US" sz="1600" u="sng"/>
              <a:t>true</a:t>
            </a:r>
            <a:r>
              <a:rPr lang="en-US" sz="1600"/>
              <a:t>	true</a:t>
            </a:r>
          </a:p>
          <a:p>
            <a:pPr eaLnBrk="1" hangingPunct="1">
              <a:lnSpc>
                <a:spcPct val="80000"/>
              </a:lnSpc>
              <a:buFontTx/>
              <a:buNone/>
              <a:defRPr/>
            </a:pPr>
            <a:r>
              <a:rPr lang="en-US" sz="1600"/>
              <a:t>	(2)		false	</a:t>
            </a:r>
            <a:r>
              <a:rPr lang="en-US" sz="1600" u="sng"/>
              <a:t>true</a:t>
            </a:r>
            <a:r>
              <a:rPr lang="en-US" sz="1600"/>
              <a:t>	true	--	true	true</a:t>
            </a:r>
          </a:p>
          <a:p>
            <a:pPr eaLnBrk="1" hangingPunct="1">
              <a:lnSpc>
                <a:spcPct val="80000"/>
              </a:lnSpc>
              <a:buFontTx/>
              <a:buNone/>
              <a:defRPr/>
            </a:pPr>
            <a:r>
              <a:rPr lang="en-US" sz="1600"/>
              <a:t>	(3)		true	--	false	</a:t>
            </a:r>
            <a:r>
              <a:rPr lang="en-US" sz="1600" u="sng"/>
              <a:t>true</a:t>
            </a:r>
            <a:r>
              <a:rPr lang="en-US" sz="1600"/>
              <a:t>	true	true</a:t>
            </a:r>
          </a:p>
          <a:p>
            <a:pPr eaLnBrk="1" hangingPunct="1">
              <a:lnSpc>
                <a:spcPct val="80000"/>
              </a:lnSpc>
              <a:buFontTx/>
              <a:buNone/>
              <a:defRPr/>
            </a:pPr>
            <a:r>
              <a:rPr lang="en-US" sz="1600"/>
              <a:t>	(6)		true	--	true	--	</a:t>
            </a:r>
            <a:r>
              <a:rPr lang="en-US" sz="1600" u="sng"/>
              <a:t>false</a:t>
            </a:r>
            <a:r>
              <a:rPr lang="en-US" sz="1600"/>
              <a:t>	false</a:t>
            </a:r>
            <a:endParaRPr lang="en-US" sz="1600" u="sng"/>
          </a:p>
          <a:p>
            <a:pPr eaLnBrk="1" hangingPunct="1">
              <a:lnSpc>
                <a:spcPct val="80000"/>
              </a:lnSpc>
              <a:buFontTx/>
              <a:buNone/>
              <a:defRPr/>
            </a:pPr>
            <a:r>
              <a:rPr lang="en-US" sz="1600"/>
              <a:t>	(11)		true	--	</a:t>
            </a:r>
            <a:r>
              <a:rPr lang="en-US" sz="1600" u="sng"/>
              <a:t>false</a:t>
            </a:r>
            <a:r>
              <a:rPr lang="en-US" sz="1600"/>
              <a:t>	</a:t>
            </a:r>
            <a:r>
              <a:rPr lang="en-US" sz="1600" u="sng"/>
              <a:t>false</a:t>
            </a:r>
            <a:r>
              <a:rPr lang="en-US" sz="1600"/>
              <a:t>	--	false</a:t>
            </a:r>
          </a:p>
          <a:p>
            <a:pPr eaLnBrk="1" hangingPunct="1">
              <a:lnSpc>
                <a:spcPct val="80000"/>
              </a:lnSpc>
              <a:buFontTx/>
              <a:buNone/>
              <a:defRPr/>
            </a:pPr>
            <a:r>
              <a:rPr lang="en-US" sz="1600"/>
              <a:t>	(13)		</a:t>
            </a:r>
            <a:r>
              <a:rPr lang="en-US" sz="1600" u="sng"/>
              <a:t>false</a:t>
            </a:r>
            <a:r>
              <a:rPr lang="en-US" sz="1600"/>
              <a:t>	</a:t>
            </a:r>
            <a:r>
              <a:rPr lang="en-US" sz="1600" u="sng"/>
              <a:t>false</a:t>
            </a:r>
            <a:r>
              <a:rPr lang="en-US" sz="1600"/>
              <a:t>	--	false	--	false</a:t>
            </a:r>
          </a:p>
          <a:p>
            <a:pPr eaLnBrk="1" hangingPunct="1">
              <a:lnSpc>
                <a:spcPct val="80000"/>
              </a:lnSpc>
              <a:buFontTx/>
              <a:buNone/>
              <a:defRPr/>
            </a:pPr>
            <a:endParaRPr lang="en-US" sz="1600"/>
          </a:p>
          <a:p>
            <a:pPr eaLnBrk="1" hangingPunct="1">
              <a:lnSpc>
                <a:spcPct val="80000"/>
              </a:lnSpc>
              <a:buFontTx/>
              <a:buNone/>
              <a:defRPr/>
            </a:pPr>
            <a:endParaRPr lang="en-US" sz="1600"/>
          </a:p>
          <a:p>
            <a:pPr eaLnBrk="1" hangingPunct="1">
              <a:lnSpc>
                <a:spcPct val="80000"/>
              </a:lnSpc>
              <a:defRPr/>
            </a:pPr>
            <a:r>
              <a:rPr lang="en-US" sz="2000"/>
              <a:t>Underlined values independently affect the output of the decision</a:t>
            </a:r>
          </a:p>
          <a:p>
            <a:pPr eaLnBrk="1" hangingPunct="1">
              <a:lnSpc>
                <a:spcPct val="80000"/>
              </a:lnSpc>
              <a:defRPr/>
            </a:pPr>
            <a:r>
              <a:rPr lang="en-US" sz="2000"/>
              <a:t>Required by the </a:t>
            </a:r>
            <a:r>
              <a:rPr lang="it-IT" sz="2000"/>
              <a:t>RTCA/DO-178B standard</a:t>
            </a:r>
            <a:endParaRPr lang="en-US" sz="200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CA3858FC-A22B-3F8E-CBB0-57CC361221FF}"/>
              </a:ext>
            </a:extLst>
          </p:cNvPr>
          <p:cNvSpPr>
            <a:spLocks noGrp="1"/>
          </p:cNvSpPr>
          <p:nvPr>
            <p:ph type="ftr" sz="quarter" idx="10"/>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Updated from (c) 2007 Mauro Pezzè &amp; Michal Young</a:t>
            </a:r>
          </a:p>
        </p:txBody>
      </p:sp>
      <p:sp>
        <p:nvSpPr>
          <p:cNvPr id="5" name="Slide Number Placeholder 4">
            <a:extLst>
              <a:ext uri="{FF2B5EF4-FFF2-40B4-BE49-F238E27FC236}">
                <a16:creationId xmlns:a16="http://schemas.microsoft.com/office/drawing/2014/main" id="{51D27B22-742B-9E9B-45E5-EDC9D95D8A5C}"/>
              </a:ext>
            </a:extLst>
          </p:cNvPr>
          <p:cNvSpPr>
            <a:spLocks noGrp="1"/>
          </p:cNvSpPr>
          <p:nvPr>
            <p:ph type="sldNum" sz="quarter" idx="11"/>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 Ch 12, slide </a:t>
            </a:r>
            <a:fld id="{2939C932-1981-6644-B1F7-379AB9E09087}" type="slidenum">
              <a:rPr lang="en-US" altLang="en-US" sz="1200">
                <a:solidFill>
                  <a:schemeClr val="bg2"/>
                </a:solidFill>
              </a:rPr>
              <a:pPr eaLnBrk="1" hangingPunct="1"/>
              <a:t>23</a:t>
            </a:fld>
            <a:endParaRPr lang="en-US" altLang="en-US" sz="1200">
              <a:solidFill>
                <a:schemeClr val="bg2"/>
              </a:solidFill>
            </a:endParaRPr>
          </a:p>
        </p:txBody>
      </p:sp>
      <p:sp>
        <p:nvSpPr>
          <p:cNvPr id="26627" name="Rectangle 3">
            <a:extLst>
              <a:ext uri="{FF2B5EF4-FFF2-40B4-BE49-F238E27FC236}">
                <a16:creationId xmlns:a16="http://schemas.microsoft.com/office/drawing/2014/main" id="{B462080B-243C-D0F3-1B8D-B4D738C6C03D}"/>
              </a:ext>
            </a:extLst>
          </p:cNvPr>
          <p:cNvSpPr>
            <a:spLocks noGrp="1" noChangeArrowheads="1"/>
          </p:cNvSpPr>
          <p:nvPr>
            <p:ph type="title"/>
          </p:nvPr>
        </p:nvSpPr>
        <p:spPr/>
        <p:txBody>
          <a:bodyPr vert="horz" wrap="square" lIns="91440" tIns="45720" rIns="132080" bIns="45720" numCol="1" anchor="ctr" anchorCtr="0" compatLnSpc="1">
            <a:prstTxWarp prst="textNoShape">
              <a:avLst/>
            </a:prstTxWarp>
          </a:bodyPr>
          <a:lstStyle/>
          <a:p>
            <a:pPr eaLnBrk="1" hangingPunct="1">
              <a:defRPr/>
            </a:pPr>
            <a:r>
              <a:rPr lang="en-US"/>
              <a:t>Comments on MC/DC</a:t>
            </a:r>
          </a:p>
        </p:txBody>
      </p:sp>
      <p:sp>
        <p:nvSpPr>
          <p:cNvPr id="26628" name="Rectangle 4">
            <a:extLst>
              <a:ext uri="{FF2B5EF4-FFF2-40B4-BE49-F238E27FC236}">
                <a16:creationId xmlns:a16="http://schemas.microsoft.com/office/drawing/2014/main" id="{BA9CE900-FB58-6379-6C44-75BC36AB5160}"/>
              </a:ext>
            </a:extLst>
          </p:cNvPr>
          <p:cNvSpPr>
            <a:spLocks noGrp="1" noChangeArrowheads="1"/>
          </p:cNvSpPr>
          <p:nvPr>
            <p:ph type="body" idx="1"/>
          </p:nvPr>
        </p:nvSpPr>
        <p:spPr/>
        <p:txBody>
          <a:bodyPr vert="horz" wrap="square" lIns="91440" tIns="45720" rIns="132080" bIns="45720" numCol="1" anchor="t" anchorCtr="0" compatLnSpc="1">
            <a:prstTxWarp prst="textNoShape">
              <a:avLst/>
            </a:prstTxWarp>
          </a:bodyPr>
          <a:lstStyle/>
          <a:p>
            <a:pPr eaLnBrk="1" hangingPunct="1">
              <a:lnSpc>
                <a:spcPct val="90000"/>
              </a:lnSpc>
            </a:pPr>
            <a:r>
              <a:rPr lang="en-US" altLang="en-US"/>
              <a:t>MC/DC is </a:t>
            </a:r>
          </a:p>
          <a:p>
            <a:pPr marL="782638" lvl="1" eaLnBrk="1" hangingPunct="1">
              <a:lnSpc>
                <a:spcPct val="90000"/>
              </a:lnSpc>
            </a:pPr>
            <a:r>
              <a:rPr lang="en-US" altLang="en-US"/>
              <a:t>basic condition coverage (C)</a:t>
            </a:r>
          </a:p>
          <a:p>
            <a:pPr marL="782638" lvl="1" eaLnBrk="1" hangingPunct="1">
              <a:lnSpc>
                <a:spcPct val="90000"/>
              </a:lnSpc>
            </a:pPr>
            <a:r>
              <a:rPr lang="en-US" altLang="en-US"/>
              <a:t>branch coverage (DC)</a:t>
            </a:r>
          </a:p>
          <a:p>
            <a:pPr marL="782638" lvl="1" eaLnBrk="1" hangingPunct="1">
              <a:lnSpc>
                <a:spcPct val="90000"/>
              </a:lnSpc>
            </a:pPr>
            <a:r>
              <a:rPr lang="en-US" altLang="en-US"/>
              <a:t>plus one additional condition (M): </a:t>
            </a:r>
            <a:br>
              <a:rPr lang="en-US" altLang="en-US"/>
            </a:br>
            <a:r>
              <a:rPr lang="en-US" altLang="en-US"/>
              <a:t>every condition must </a:t>
            </a:r>
            <a:r>
              <a:rPr lang="en-US" altLang="en-US" i="1"/>
              <a:t>independently affect</a:t>
            </a:r>
            <a:r>
              <a:rPr lang="en-US" altLang="en-US"/>
              <a:t> the decision</a:t>
            </a:r>
            <a:r>
              <a:rPr lang="ja-JP" altLang="en-US">
                <a:latin typeface="Arial" panose="020B0604020202020204" pitchFamily="34" charset="0"/>
              </a:rPr>
              <a:t>’</a:t>
            </a:r>
            <a:r>
              <a:rPr lang="en-US" altLang="ja-JP"/>
              <a:t>s output</a:t>
            </a:r>
          </a:p>
          <a:p>
            <a:pPr eaLnBrk="1" hangingPunct="1">
              <a:lnSpc>
                <a:spcPct val="90000"/>
              </a:lnSpc>
            </a:pPr>
            <a:r>
              <a:rPr lang="en-US" altLang="en-US"/>
              <a:t>It is subsumed by compound conditions and subsumes all other criteria discussed so far</a:t>
            </a:r>
          </a:p>
          <a:p>
            <a:pPr marL="782638" lvl="1" eaLnBrk="1" hangingPunct="1">
              <a:lnSpc>
                <a:spcPct val="90000"/>
              </a:lnSpc>
            </a:pPr>
            <a:r>
              <a:rPr lang="en-US" altLang="en-US"/>
              <a:t>stronger than statement and branch coverage</a:t>
            </a:r>
          </a:p>
          <a:p>
            <a:pPr eaLnBrk="1" hangingPunct="1">
              <a:lnSpc>
                <a:spcPct val="90000"/>
              </a:lnSpc>
            </a:pPr>
            <a:r>
              <a:rPr lang="en-US" altLang="en-US"/>
              <a:t>A good balance of thoroughness and test size  (and therefore widely used)</a:t>
            </a:r>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1C9D38FD-E30D-E822-92E5-955A5A6C4893}"/>
              </a:ext>
            </a:extLst>
          </p:cNvPr>
          <p:cNvSpPr>
            <a:spLocks noGrp="1"/>
          </p:cNvSpPr>
          <p:nvPr>
            <p:ph type="ftr" sz="quarter" idx="10"/>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Updated from (c) 2007 Mauro Pezzè &amp; Michal Young</a:t>
            </a:r>
          </a:p>
        </p:txBody>
      </p:sp>
      <p:sp>
        <p:nvSpPr>
          <p:cNvPr id="6" name="Slide Number Placeholder 5">
            <a:extLst>
              <a:ext uri="{FF2B5EF4-FFF2-40B4-BE49-F238E27FC236}">
                <a16:creationId xmlns:a16="http://schemas.microsoft.com/office/drawing/2014/main" id="{98DA1064-1483-2B79-3D5F-20884E87B9EC}"/>
              </a:ext>
            </a:extLst>
          </p:cNvPr>
          <p:cNvSpPr>
            <a:spLocks noGrp="1"/>
          </p:cNvSpPr>
          <p:nvPr>
            <p:ph type="sldNum" sz="quarter" idx="11"/>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 Ch 12, slide </a:t>
            </a:r>
            <a:fld id="{70231A78-77BF-104D-AC54-52BA237E6532}" type="slidenum">
              <a:rPr lang="en-US" altLang="en-US" sz="1200">
                <a:solidFill>
                  <a:schemeClr val="bg2"/>
                </a:solidFill>
              </a:rPr>
              <a:pPr eaLnBrk="1" hangingPunct="1"/>
              <a:t>24</a:t>
            </a:fld>
            <a:endParaRPr lang="en-US" altLang="en-US" sz="1200">
              <a:solidFill>
                <a:schemeClr val="bg2"/>
              </a:solidFill>
            </a:endParaRPr>
          </a:p>
        </p:txBody>
      </p:sp>
      <p:sp>
        <p:nvSpPr>
          <p:cNvPr id="116738" name="Rectangle 2">
            <a:extLst>
              <a:ext uri="{FF2B5EF4-FFF2-40B4-BE49-F238E27FC236}">
                <a16:creationId xmlns:a16="http://schemas.microsoft.com/office/drawing/2014/main" id="{C59CF995-6068-3907-84A5-7831483F8556}"/>
              </a:ext>
            </a:extLst>
          </p:cNvPr>
          <p:cNvSpPr>
            <a:spLocks noGrp="1" noChangeArrowheads="1"/>
          </p:cNvSpPr>
          <p:nvPr>
            <p:ph type="title"/>
          </p:nvPr>
        </p:nvSpPr>
        <p:spPr/>
        <p:txBody>
          <a:bodyPr/>
          <a:lstStyle/>
          <a:p>
            <a:pPr eaLnBrk="1" hangingPunct="1">
              <a:defRPr/>
            </a:pPr>
            <a:r>
              <a:rPr lang="en-US"/>
              <a:t>Paths? (Beyond individual branches)</a:t>
            </a:r>
          </a:p>
        </p:txBody>
      </p:sp>
      <p:sp>
        <p:nvSpPr>
          <p:cNvPr id="116740" name="Rectangle 4">
            <a:extLst>
              <a:ext uri="{FF2B5EF4-FFF2-40B4-BE49-F238E27FC236}">
                <a16:creationId xmlns:a16="http://schemas.microsoft.com/office/drawing/2014/main" id="{9C4EFFE8-341D-0D30-23E5-637282AFA588}"/>
              </a:ext>
            </a:extLst>
          </p:cNvPr>
          <p:cNvSpPr>
            <a:spLocks noGrp="1" noChangeArrowheads="1"/>
          </p:cNvSpPr>
          <p:nvPr>
            <p:ph type="body" sz="half" idx="2"/>
          </p:nvPr>
        </p:nvSpPr>
        <p:spPr/>
        <p:txBody>
          <a:bodyPr/>
          <a:lstStyle/>
          <a:p>
            <a:pPr eaLnBrk="1" hangingPunct="1">
              <a:defRPr/>
            </a:pPr>
            <a:r>
              <a:rPr lang="en-US" sz="2400"/>
              <a:t>Should we explore sequences of branches (paths) in the control flow?</a:t>
            </a:r>
          </a:p>
          <a:p>
            <a:pPr eaLnBrk="1" hangingPunct="1">
              <a:defRPr/>
            </a:pPr>
            <a:r>
              <a:rPr lang="en-US" sz="2400"/>
              <a:t>Many more paths than branches</a:t>
            </a:r>
          </a:p>
          <a:p>
            <a:pPr lvl="1" eaLnBrk="1" hangingPunct="1">
              <a:defRPr/>
            </a:pPr>
            <a:r>
              <a:rPr lang="en-US" sz="2000"/>
              <a:t>A pragmatic compromise will be needed</a:t>
            </a:r>
          </a:p>
        </p:txBody>
      </p:sp>
      <p:pic>
        <p:nvPicPr>
          <p:cNvPr id="116760" name="Picture 24">
            <a:extLst>
              <a:ext uri="{FF2B5EF4-FFF2-40B4-BE49-F238E27FC236}">
                <a16:creationId xmlns:a16="http://schemas.microsoft.com/office/drawing/2014/main" id="{E20C9651-DCAF-0BB5-6C1B-4D7D1E3D391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827338" y="1708150"/>
            <a:ext cx="2565400" cy="4051300"/>
          </a:xfrm>
          <a:prstGeom prst="rect">
            <a:avLst/>
          </a:prstGeom>
          <a:noFill/>
          <a:ln>
            <a:noFill/>
          </a:ln>
          <a:effectLst/>
          <a:extLst>
            <a:ext uri="{909E8E84-426E-40dd-AFC4-6F175D3DCCD1}">
              <a14:hiddenFill xmlns:a14="http://schemas.microsoft.com/office/drawing/2010/main" xmlns="">
                <a:gradFill rotWithShape="0">
                  <a:gsLst>
                    <a:gs pos="0">
                      <a:schemeClr val="bg1"/>
                    </a:gs>
                    <a:gs pos="50000">
                      <a:schemeClr val="accent1"/>
                    </a:gs>
                    <a:gs pos="100000">
                      <a:schemeClr val="bg1"/>
                    </a:gs>
                  </a:gsLst>
                  <a:lin ang="0" scaled="1"/>
                </a:gradFill>
              </a14:hiddenFill>
            </a:ext>
            <a:ext uri="{91240B29-F687-4f45-9708-019B960494DF}">
              <a14:hiddenLine xmlns:a14="http://schemas.microsoft.com/office/drawing/2010/main" xmlns="" w="9525">
                <a:solidFill>
                  <a:schemeClr val="tx1"/>
                </a:solidFill>
                <a:miter lim="800000"/>
                <a:headEnd/>
                <a:tailEnd type="none" w="sm" len="sm"/>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0435DA6F-D2B4-BE1B-6863-ACA6ACFF5804}"/>
              </a:ext>
            </a:extLst>
          </p:cNvPr>
          <p:cNvSpPr>
            <a:spLocks noGrp="1"/>
          </p:cNvSpPr>
          <p:nvPr>
            <p:ph type="ftr" sz="quarter" idx="10"/>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Updated from (c) 2007 Mauro Pezzè &amp; Michal Young</a:t>
            </a:r>
          </a:p>
        </p:txBody>
      </p:sp>
      <p:sp>
        <p:nvSpPr>
          <p:cNvPr id="5" name="Slide Number Placeholder 4">
            <a:extLst>
              <a:ext uri="{FF2B5EF4-FFF2-40B4-BE49-F238E27FC236}">
                <a16:creationId xmlns:a16="http://schemas.microsoft.com/office/drawing/2014/main" id="{9AE32DAC-23DE-C03F-569C-8549955EC2B1}"/>
              </a:ext>
            </a:extLst>
          </p:cNvPr>
          <p:cNvSpPr>
            <a:spLocks noGrp="1"/>
          </p:cNvSpPr>
          <p:nvPr>
            <p:ph type="sldNum" sz="quarter" idx="11"/>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 Ch 12, slide </a:t>
            </a:r>
            <a:fld id="{21B43DCF-1D90-334A-B5B7-995A6F6A36AB}" type="slidenum">
              <a:rPr lang="en-US" altLang="en-US" sz="1200">
                <a:solidFill>
                  <a:schemeClr val="bg2"/>
                </a:solidFill>
              </a:rPr>
              <a:pPr eaLnBrk="1" hangingPunct="1"/>
              <a:t>25</a:t>
            </a:fld>
            <a:endParaRPr lang="en-US" altLang="en-US" sz="1200">
              <a:solidFill>
                <a:schemeClr val="bg2"/>
              </a:solidFill>
            </a:endParaRPr>
          </a:p>
        </p:txBody>
      </p:sp>
      <p:sp>
        <p:nvSpPr>
          <p:cNvPr id="87042" name="Rectangle 2">
            <a:extLst>
              <a:ext uri="{FF2B5EF4-FFF2-40B4-BE49-F238E27FC236}">
                <a16:creationId xmlns:a16="http://schemas.microsoft.com/office/drawing/2014/main" id="{8A9EBC98-F3B9-FDFD-724B-0C5500E98342}"/>
              </a:ext>
            </a:extLst>
          </p:cNvPr>
          <p:cNvSpPr>
            <a:spLocks noGrp="1" noChangeArrowheads="1"/>
          </p:cNvSpPr>
          <p:nvPr>
            <p:ph type="title"/>
          </p:nvPr>
        </p:nvSpPr>
        <p:spPr/>
        <p:txBody>
          <a:bodyPr vert="horz" wrap="square" lIns="91440" tIns="45720" rIns="132080" bIns="45720" numCol="1" anchor="ctr" anchorCtr="0" compatLnSpc="1">
            <a:prstTxWarp prst="textNoShape">
              <a:avLst/>
            </a:prstTxWarp>
          </a:bodyPr>
          <a:lstStyle/>
          <a:p>
            <a:pPr eaLnBrk="1" hangingPunct="1">
              <a:defRPr/>
            </a:pPr>
            <a:r>
              <a:rPr lang="en-US"/>
              <a:t>Path adequacy</a:t>
            </a:r>
          </a:p>
        </p:txBody>
      </p:sp>
      <p:sp>
        <p:nvSpPr>
          <p:cNvPr id="87160" name="Rectangle 120">
            <a:extLst>
              <a:ext uri="{FF2B5EF4-FFF2-40B4-BE49-F238E27FC236}">
                <a16:creationId xmlns:a16="http://schemas.microsoft.com/office/drawing/2014/main" id="{9F91DABD-2542-37E4-B17C-251783416B84}"/>
              </a:ext>
            </a:extLst>
          </p:cNvPr>
          <p:cNvSpPr>
            <a:spLocks noGrp="1" noChangeArrowheads="1"/>
          </p:cNvSpPr>
          <p:nvPr>
            <p:ph type="body" idx="1"/>
          </p:nvPr>
        </p:nvSpPr>
        <p:spPr/>
        <p:txBody>
          <a:bodyPr/>
          <a:lstStyle/>
          <a:p>
            <a:pPr eaLnBrk="1" hangingPunct="1">
              <a:defRPr/>
            </a:pPr>
            <a:r>
              <a:rPr lang="en-US"/>
              <a:t>Decision and condition adequacy criteria consider individual program decisions</a:t>
            </a:r>
          </a:p>
          <a:p>
            <a:pPr eaLnBrk="1" hangingPunct="1">
              <a:defRPr/>
            </a:pPr>
            <a:r>
              <a:rPr lang="en-US"/>
              <a:t>Path testing focuses consider combinations of decisions along paths</a:t>
            </a:r>
          </a:p>
          <a:p>
            <a:pPr eaLnBrk="1" hangingPunct="1">
              <a:defRPr/>
            </a:pPr>
            <a:r>
              <a:rPr lang="en-US"/>
              <a:t>Adequacy criterion: each path must be executed at least once </a:t>
            </a:r>
          </a:p>
          <a:p>
            <a:pPr eaLnBrk="1" hangingPunct="1">
              <a:defRPr/>
            </a:pPr>
            <a:r>
              <a:rPr lang="en-US"/>
              <a:t>Coverage:</a:t>
            </a:r>
          </a:p>
          <a:p>
            <a:pPr eaLnBrk="1" hangingPunct="1">
              <a:buFontTx/>
              <a:buNone/>
              <a:defRPr/>
            </a:pPr>
            <a:r>
              <a:rPr lang="en-US"/>
              <a:t>		</a:t>
            </a:r>
            <a:r>
              <a:rPr lang="en-US" u="sng"/>
              <a:t># executed paths</a:t>
            </a:r>
          </a:p>
          <a:p>
            <a:pPr eaLnBrk="1" hangingPunct="1">
              <a:buFontTx/>
              <a:buNone/>
              <a:defRPr/>
            </a:pPr>
            <a:r>
              <a:rPr lang="en-US"/>
              <a:t>		        # paths</a:t>
            </a:r>
          </a:p>
          <a:p>
            <a:pPr lvl="1" eaLnBrk="1" hangingPunct="1">
              <a:buFontTx/>
              <a:buNone/>
              <a:defRPr/>
            </a:pPr>
            <a:endParaRPr lang="it-IT"/>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438B3775-54F5-E320-EA41-DEDD41B2F9B1}"/>
              </a:ext>
            </a:extLst>
          </p:cNvPr>
          <p:cNvSpPr>
            <a:spLocks noGrp="1"/>
          </p:cNvSpPr>
          <p:nvPr>
            <p:ph type="ftr" sz="quarter" idx="10"/>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Updated from (c) 2007 Mauro Pezzè &amp; Michal Young</a:t>
            </a:r>
          </a:p>
        </p:txBody>
      </p:sp>
      <p:sp>
        <p:nvSpPr>
          <p:cNvPr id="5" name="Slide Number Placeholder 4">
            <a:extLst>
              <a:ext uri="{FF2B5EF4-FFF2-40B4-BE49-F238E27FC236}">
                <a16:creationId xmlns:a16="http://schemas.microsoft.com/office/drawing/2014/main" id="{D300F43F-B3D2-E7AA-D5C0-0A177DF623A2}"/>
              </a:ext>
            </a:extLst>
          </p:cNvPr>
          <p:cNvSpPr>
            <a:spLocks noGrp="1"/>
          </p:cNvSpPr>
          <p:nvPr>
            <p:ph type="sldNum" sz="quarter" idx="11"/>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 Ch 12, slide </a:t>
            </a:r>
            <a:fld id="{1B88C579-E633-CD44-8437-AEBF49DBB5B9}" type="slidenum">
              <a:rPr lang="en-US" altLang="en-US" sz="1200">
                <a:solidFill>
                  <a:schemeClr val="bg2"/>
                </a:solidFill>
              </a:rPr>
              <a:pPr eaLnBrk="1" hangingPunct="1"/>
              <a:t>26</a:t>
            </a:fld>
            <a:endParaRPr lang="en-US" altLang="en-US" sz="1200">
              <a:solidFill>
                <a:schemeClr val="bg2"/>
              </a:solidFill>
            </a:endParaRPr>
          </a:p>
        </p:txBody>
      </p:sp>
      <p:sp>
        <p:nvSpPr>
          <p:cNvPr id="89090" name="Rectangle 2">
            <a:extLst>
              <a:ext uri="{FF2B5EF4-FFF2-40B4-BE49-F238E27FC236}">
                <a16:creationId xmlns:a16="http://schemas.microsoft.com/office/drawing/2014/main" id="{4B321EEB-69A3-4166-AACD-133FECFB3D3B}"/>
              </a:ext>
            </a:extLst>
          </p:cNvPr>
          <p:cNvSpPr>
            <a:spLocks noGrp="1" noChangeArrowheads="1"/>
          </p:cNvSpPr>
          <p:nvPr>
            <p:ph type="title"/>
          </p:nvPr>
        </p:nvSpPr>
        <p:spPr/>
        <p:txBody>
          <a:bodyPr/>
          <a:lstStyle/>
          <a:p>
            <a:pPr eaLnBrk="1" hangingPunct="1">
              <a:defRPr/>
            </a:pPr>
            <a:r>
              <a:rPr lang="en-US"/>
              <a:t>Practical path coverage criteria</a:t>
            </a:r>
          </a:p>
        </p:txBody>
      </p:sp>
      <p:sp>
        <p:nvSpPr>
          <p:cNvPr id="89091" name="Rectangle 3">
            <a:extLst>
              <a:ext uri="{FF2B5EF4-FFF2-40B4-BE49-F238E27FC236}">
                <a16:creationId xmlns:a16="http://schemas.microsoft.com/office/drawing/2014/main" id="{B0F769D2-79D4-F512-3E89-5CDE0E8FD1C9}"/>
              </a:ext>
            </a:extLst>
          </p:cNvPr>
          <p:cNvSpPr>
            <a:spLocks noGrp="1" noChangeArrowheads="1"/>
          </p:cNvSpPr>
          <p:nvPr>
            <p:ph type="body" idx="1"/>
          </p:nvPr>
        </p:nvSpPr>
        <p:spPr/>
        <p:txBody>
          <a:bodyPr/>
          <a:lstStyle/>
          <a:p>
            <a:pPr eaLnBrk="1" hangingPunct="1">
              <a:defRPr/>
            </a:pPr>
            <a:r>
              <a:rPr lang="en-US"/>
              <a:t>The number of paths in a program with loops is unbounded </a:t>
            </a:r>
          </a:p>
          <a:p>
            <a:pPr lvl="1" eaLnBrk="1" hangingPunct="1">
              <a:defRPr/>
            </a:pPr>
            <a:r>
              <a:rPr lang="en-US"/>
              <a:t>the simple criterion is usually impossible to satisfy</a:t>
            </a:r>
          </a:p>
          <a:p>
            <a:pPr eaLnBrk="1" hangingPunct="1">
              <a:defRPr/>
            </a:pPr>
            <a:r>
              <a:rPr lang="en-US"/>
              <a:t>For a feasible criterion:  Partition infinite set of paths into a finite number of classes</a:t>
            </a:r>
          </a:p>
          <a:p>
            <a:pPr eaLnBrk="1" hangingPunct="1">
              <a:defRPr/>
            </a:pPr>
            <a:r>
              <a:rPr lang="en-US"/>
              <a:t>Useful criteria can be obtained by limiting </a:t>
            </a:r>
          </a:p>
          <a:p>
            <a:pPr lvl="1" eaLnBrk="1" hangingPunct="1">
              <a:defRPr/>
            </a:pPr>
            <a:r>
              <a:rPr lang="en-US"/>
              <a:t>the number of traversals of loops</a:t>
            </a:r>
          </a:p>
          <a:p>
            <a:pPr lvl="1" eaLnBrk="1" hangingPunct="1">
              <a:defRPr/>
            </a:pPr>
            <a:r>
              <a:rPr lang="en-US"/>
              <a:t>the length of the paths to be traversed</a:t>
            </a:r>
          </a:p>
          <a:p>
            <a:pPr lvl="1" eaLnBrk="1" hangingPunct="1">
              <a:defRPr/>
            </a:pPr>
            <a:r>
              <a:rPr lang="en-US"/>
              <a:t>the dependencies among selected paths</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3C5301A9-8D9B-4C7D-C6EE-D00A77ABB085}"/>
              </a:ext>
            </a:extLst>
          </p:cNvPr>
          <p:cNvSpPr>
            <a:spLocks noGrp="1"/>
          </p:cNvSpPr>
          <p:nvPr>
            <p:ph type="ftr" sz="quarter" idx="10"/>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Updated from (c) 2007 Mauro Pezzè &amp; Michal Young</a:t>
            </a:r>
          </a:p>
        </p:txBody>
      </p:sp>
      <p:sp>
        <p:nvSpPr>
          <p:cNvPr id="5" name="Slide Number Placeholder 4">
            <a:extLst>
              <a:ext uri="{FF2B5EF4-FFF2-40B4-BE49-F238E27FC236}">
                <a16:creationId xmlns:a16="http://schemas.microsoft.com/office/drawing/2014/main" id="{695252F7-5537-11ED-8652-9344ED380613}"/>
              </a:ext>
            </a:extLst>
          </p:cNvPr>
          <p:cNvSpPr>
            <a:spLocks noGrp="1"/>
          </p:cNvSpPr>
          <p:nvPr>
            <p:ph type="sldNum" sz="quarter" idx="11"/>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 Ch 12, slide </a:t>
            </a:r>
            <a:fld id="{BE32E5B5-BA5D-0648-BA88-73CA4E5065EC}" type="slidenum">
              <a:rPr lang="en-US" altLang="en-US" sz="1200">
                <a:solidFill>
                  <a:schemeClr val="bg2"/>
                </a:solidFill>
              </a:rPr>
              <a:pPr eaLnBrk="1" hangingPunct="1"/>
              <a:t>27</a:t>
            </a:fld>
            <a:endParaRPr lang="en-US" altLang="en-US" sz="1200">
              <a:solidFill>
                <a:schemeClr val="bg2"/>
              </a:solidFill>
            </a:endParaRPr>
          </a:p>
        </p:txBody>
      </p:sp>
      <p:sp>
        <p:nvSpPr>
          <p:cNvPr id="91138" name="Rectangle 2">
            <a:extLst>
              <a:ext uri="{FF2B5EF4-FFF2-40B4-BE49-F238E27FC236}">
                <a16:creationId xmlns:a16="http://schemas.microsoft.com/office/drawing/2014/main" id="{E94DAAE9-E437-52F3-5329-2915D289A2A0}"/>
              </a:ext>
            </a:extLst>
          </p:cNvPr>
          <p:cNvSpPr>
            <a:spLocks noGrp="1" noChangeArrowheads="1"/>
          </p:cNvSpPr>
          <p:nvPr>
            <p:ph type="title"/>
          </p:nvPr>
        </p:nvSpPr>
        <p:spPr/>
        <p:txBody>
          <a:bodyPr/>
          <a:lstStyle/>
          <a:p>
            <a:pPr eaLnBrk="1" hangingPunct="1">
              <a:defRPr/>
            </a:pPr>
            <a:r>
              <a:rPr lang="en-US"/>
              <a:t>Boundary interior path testing</a:t>
            </a:r>
            <a:endParaRPr lang="it-IT"/>
          </a:p>
        </p:txBody>
      </p:sp>
      <p:sp>
        <p:nvSpPr>
          <p:cNvPr id="91139" name="Rectangle 3">
            <a:extLst>
              <a:ext uri="{FF2B5EF4-FFF2-40B4-BE49-F238E27FC236}">
                <a16:creationId xmlns:a16="http://schemas.microsoft.com/office/drawing/2014/main" id="{D12260CA-C246-242B-D4B0-41AA28A2956E}"/>
              </a:ext>
            </a:extLst>
          </p:cNvPr>
          <p:cNvSpPr>
            <a:spLocks noGrp="1" noChangeArrowheads="1"/>
          </p:cNvSpPr>
          <p:nvPr>
            <p:ph type="body" idx="1"/>
          </p:nvPr>
        </p:nvSpPr>
        <p:spPr/>
        <p:txBody>
          <a:bodyPr/>
          <a:lstStyle/>
          <a:p>
            <a:pPr eaLnBrk="1" hangingPunct="1">
              <a:defRPr/>
            </a:pPr>
            <a:r>
              <a:rPr lang="en-US"/>
              <a:t>Group together paths that differ only in the subpath they follow when repeating the body of a loop</a:t>
            </a:r>
          </a:p>
          <a:p>
            <a:pPr lvl="1" eaLnBrk="1" hangingPunct="1">
              <a:defRPr/>
            </a:pPr>
            <a:r>
              <a:rPr lang="en-US"/>
              <a:t>Follow each path in the control flow graph up to the first repeated node</a:t>
            </a:r>
          </a:p>
          <a:p>
            <a:pPr lvl="1" eaLnBrk="1" hangingPunct="1">
              <a:defRPr/>
            </a:pPr>
            <a:r>
              <a:rPr lang="en-US"/>
              <a:t>The set of paths from the root of the tree to each leaf is the required set of subpaths for boundary/interior coverage</a:t>
            </a:r>
            <a:endParaRPr lang="it-IT"/>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B50A2D5C-23A8-6C06-6E56-7FE7895639CF}"/>
              </a:ext>
            </a:extLst>
          </p:cNvPr>
          <p:cNvSpPr>
            <a:spLocks noGrp="1"/>
          </p:cNvSpPr>
          <p:nvPr>
            <p:ph type="ftr" sz="quarter" idx="10"/>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Updated from (c) 2007 Mauro Pezzè &amp; Michal Young</a:t>
            </a:r>
          </a:p>
        </p:txBody>
      </p:sp>
      <p:sp>
        <p:nvSpPr>
          <p:cNvPr id="5" name="Slide Number Placeholder 4">
            <a:extLst>
              <a:ext uri="{FF2B5EF4-FFF2-40B4-BE49-F238E27FC236}">
                <a16:creationId xmlns:a16="http://schemas.microsoft.com/office/drawing/2014/main" id="{0F213427-85B2-D976-84C3-B837E84BD6EF}"/>
              </a:ext>
            </a:extLst>
          </p:cNvPr>
          <p:cNvSpPr>
            <a:spLocks noGrp="1"/>
          </p:cNvSpPr>
          <p:nvPr>
            <p:ph type="sldNum" sz="quarter" idx="11"/>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 Ch 12, slide </a:t>
            </a:r>
            <a:fld id="{C40D8C1E-1BCF-524E-9E16-69F01B398324}" type="slidenum">
              <a:rPr lang="en-US" altLang="en-US" sz="1200">
                <a:solidFill>
                  <a:schemeClr val="bg2"/>
                </a:solidFill>
              </a:rPr>
              <a:pPr eaLnBrk="1" hangingPunct="1"/>
              <a:t>28</a:t>
            </a:fld>
            <a:endParaRPr lang="en-US" altLang="en-US" sz="1200">
              <a:solidFill>
                <a:schemeClr val="bg2"/>
              </a:solidFill>
            </a:endParaRPr>
          </a:p>
        </p:txBody>
      </p:sp>
      <p:sp>
        <p:nvSpPr>
          <p:cNvPr id="31747" name="Rectangle 3">
            <a:extLst>
              <a:ext uri="{FF2B5EF4-FFF2-40B4-BE49-F238E27FC236}">
                <a16:creationId xmlns:a16="http://schemas.microsoft.com/office/drawing/2014/main" id="{4476E8C3-D87F-2375-18A3-7B3107CB3D13}"/>
              </a:ext>
            </a:extLst>
          </p:cNvPr>
          <p:cNvSpPr>
            <a:spLocks noGrp="1" noChangeArrowheads="1"/>
          </p:cNvSpPr>
          <p:nvPr>
            <p:ph type="title"/>
          </p:nvPr>
        </p:nvSpPr>
        <p:spPr/>
        <p:txBody>
          <a:bodyPr vert="horz" wrap="square" lIns="91440" tIns="45720" rIns="132080" bIns="45720" numCol="1" anchor="ctr" anchorCtr="0" compatLnSpc="1">
            <a:prstTxWarp prst="textNoShape">
              <a:avLst/>
            </a:prstTxWarp>
          </a:bodyPr>
          <a:lstStyle/>
          <a:p>
            <a:pPr eaLnBrk="1" hangingPunct="1">
              <a:defRPr/>
            </a:pPr>
            <a:r>
              <a:rPr lang="en-US" sz="3200"/>
              <a:t>Boundary interior adequacy for cgi-decode</a:t>
            </a:r>
          </a:p>
        </p:txBody>
      </p:sp>
      <p:pic>
        <p:nvPicPr>
          <p:cNvPr id="51204" name="Picture 4">
            <a:extLst>
              <a:ext uri="{FF2B5EF4-FFF2-40B4-BE49-F238E27FC236}">
                <a16:creationId xmlns:a16="http://schemas.microsoft.com/office/drawing/2014/main" id="{3A025345-F9E5-5DC9-92A9-0EFCA3C1D9B2}"/>
              </a:ext>
            </a:extLst>
          </p:cNvPr>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08326" y="1528764"/>
            <a:ext cx="5959475" cy="4567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ooter Placeholder 3">
            <a:extLst>
              <a:ext uri="{FF2B5EF4-FFF2-40B4-BE49-F238E27FC236}">
                <a16:creationId xmlns:a16="http://schemas.microsoft.com/office/drawing/2014/main" id="{A5005C00-2E1C-BB1F-A4DE-0D5CB474B430}"/>
              </a:ext>
            </a:extLst>
          </p:cNvPr>
          <p:cNvSpPr>
            <a:spLocks noGrp="1"/>
          </p:cNvSpPr>
          <p:nvPr>
            <p:ph type="ftr" sz="quarter" idx="10"/>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Updated from (c) 2007 Mauro Pezzè &amp; Michal Young</a:t>
            </a:r>
          </a:p>
        </p:txBody>
      </p:sp>
      <p:sp>
        <p:nvSpPr>
          <p:cNvPr id="7" name="Slide Number Placeholder 4">
            <a:extLst>
              <a:ext uri="{FF2B5EF4-FFF2-40B4-BE49-F238E27FC236}">
                <a16:creationId xmlns:a16="http://schemas.microsoft.com/office/drawing/2014/main" id="{8088AEEE-1451-AE60-2FEF-99AAA261C5FC}"/>
              </a:ext>
            </a:extLst>
          </p:cNvPr>
          <p:cNvSpPr>
            <a:spLocks noGrp="1"/>
          </p:cNvSpPr>
          <p:nvPr>
            <p:ph type="sldNum" sz="quarter" idx="11"/>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 Ch 12, slide </a:t>
            </a:r>
            <a:fld id="{3C17DB4B-E7C5-FF4E-BD42-1A2216EDC902}" type="slidenum">
              <a:rPr lang="en-US" altLang="en-US" sz="1200">
                <a:solidFill>
                  <a:schemeClr val="bg2"/>
                </a:solidFill>
              </a:rPr>
              <a:pPr eaLnBrk="1" hangingPunct="1"/>
              <a:t>29</a:t>
            </a:fld>
            <a:endParaRPr lang="en-US" altLang="en-US" sz="1200">
              <a:solidFill>
                <a:schemeClr val="bg2"/>
              </a:solidFill>
            </a:endParaRPr>
          </a:p>
        </p:txBody>
      </p:sp>
      <p:sp>
        <p:nvSpPr>
          <p:cNvPr id="92162" name="Rectangle 2">
            <a:extLst>
              <a:ext uri="{FF2B5EF4-FFF2-40B4-BE49-F238E27FC236}">
                <a16:creationId xmlns:a16="http://schemas.microsoft.com/office/drawing/2014/main" id="{B4FBA044-8DEC-3885-217F-53DB53CCACFC}"/>
              </a:ext>
            </a:extLst>
          </p:cNvPr>
          <p:cNvSpPr>
            <a:spLocks noGrp="1" noChangeArrowheads="1"/>
          </p:cNvSpPr>
          <p:nvPr>
            <p:ph type="title"/>
          </p:nvPr>
        </p:nvSpPr>
        <p:spPr/>
        <p:txBody>
          <a:bodyPr/>
          <a:lstStyle/>
          <a:p>
            <a:pPr eaLnBrk="1" hangingPunct="1">
              <a:defRPr/>
            </a:pPr>
            <a:r>
              <a:rPr lang="en-US" sz="3200"/>
              <a:t>Limitations of boundary interior adequacy </a:t>
            </a:r>
          </a:p>
        </p:txBody>
      </p:sp>
      <p:sp>
        <p:nvSpPr>
          <p:cNvPr id="92163" name="Rectangle 3">
            <a:extLst>
              <a:ext uri="{FF2B5EF4-FFF2-40B4-BE49-F238E27FC236}">
                <a16:creationId xmlns:a16="http://schemas.microsoft.com/office/drawing/2014/main" id="{028BA84E-7CBD-725E-4ACB-9D3B1B5AA6F6}"/>
              </a:ext>
            </a:extLst>
          </p:cNvPr>
          <p:cNvSpPr>
            <a:spLocks noGrp="1" noChangeArrowheads="1"/>
          </p:cNvSpPr>
          <p:nvPr>
            <p:ph type="body" idx="1"/>
          </p:nvPr>
        </p:nvSpPr>
        <p:spPr>
          <a:xfrm>
            <a:off x="1981200" y="1447800"/>
            <a:ext cx="8229600" cy="609600"/>
          </a:xfrm>
        </p:spPr>
        <p:txBody>
          <a:bodyPr/>
          <a:lstStyle/>
          <a:p>
            <a:pPr eaLnBrk="1" hangingPunct="1">
              <a:defRPr/>
            </a:pPr>
            <a:r>
              <a:rPr lang="en-US" sz="2400"/>
              <a:t>The number of paths can still grow exponentially</a:t>
            </a:r>
          </a:p>
        </p:txBody>
      </p:sp>
      <p:sp>
        <p:nvSpPr>
          <p:cNvPr id="92164" name="Rectangle 4">
            <a:extLst>
              <a:ext uri="{FF2B5EF4-FFF2-40B4-BE49-F238E27FC236}">
                <a16:creationId xmlns:a16="http://schemas.microsoft.com/office/drawing/2014/main" id="{E2115315-A70C-A8CC-4961-0321B5897416}"/>
              </a:ext>
            </a:extLst>
          </p:cNvPr>
          <p:cNvSpPr>
            <a:spLocks/>
          </p:cNvSpPr>
          <p:nvPr/>
        </p:nvSpPr>
        <p:spPr bwMode="auto">
          <a:xfrm>
            <a:off x="2552701" y="2254251"/>
            <a:ext cx="1933575" cy="4054475"/>
          </a:xfrm>
          <a:prstGeom prst="rect">
            <a:avLst/>
          </a:prstGeom>
          <a:noFill/>
          <a:ln>
            <a:noFill/>
          </a:ln>
          <a:effectLst/>
          <a:extLst>
            <a:ext uri="{909E8E84-426E-40dd-AFC4-6F175D3DCCD1}">
              <a14:hiddenFill xmlns:a14="http://schemas.microsoft.com/office/drawing/2010/main" xmlns="">
                <a:gradFill rotWithShape="0">
                  <a:gsLst>
                    <a:gs pos="0">
                      <a:schemeClr val="bg1"/>
                    </a:gs>
                    <a:gs pos="50000">
                      <a:schemeClr val="accent1"/>
                    </a:gs>
                    <a:gs pos="100000">
                      <a:schemeClr val="bg1"/>
                    </a:gs>
                  </a:gsLst>
                  <a:lin ang="0" scaled="1"/>
                </a:gradFill>
              </a14:hiddenFill>
            </a:ext>
            <a:ext uri="{91240B29-F687-4f45-9708-019B960494DF}">
              <a14:hiddenLine xmlns:a14="http://schemas.microsoft.com/office/drawing/2010/main" xmlns="" w="9525">
                <a:solidFill>
                  <a:schemeClr val="tx1"/>
                </a:solidFill>
                <a:miter lim="800000"/>
                <a:headEnd/>
                <a:tailEnd type="none" w="sm" len="sm"/>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nchor="b" anchorCtr="1">
            <a:spAutoFit/>
          </a:bodyPr>
          <a:lstStyle/>
          <a:p>
            <a:pPr>
              <a:defRPr/>
            </a:pPr>
            <a:r>
              <a:rPr lang="en-US" sz="2000" b="1">
                <a:solidFill>
                  <a:srgbClr val="1A4422"/>
                </a:solidFill>
                <a:latin typeface="Courier New" charset="0"/>
                <a:ea typeface="ＭＳ Ｐゴシック" charset="0"/>
              </a:rPr>
              <a:t>if (a) {</a:t>
            </a:r>
          </a:p>
          <a:p>
            <a:pPr>
              <a:defRPr/>
            </a:pPr>
            <a:r>
              <a:rPr lang="en-US" sz="2000" b="1">
                <a:solidFill>
                  <a:srgbClr val="1A4422"/>
                </a:solidFill>
                <a:latin typeface="Courier New" charset="0"/>
                <a:ea typeface="ＭＳ Ｐゴシック" charset="0"/>
              </a:rPr>
              <a:t>   S1;</a:t>
            </a:r>
          </a:p>
          <a:p>
            <a:pPr>
              <a:defRPr/>
            </a:pPr>
            <a:r>
              <a:rPr lang="en-US" sz="2000" b="1">
                <a:solidFill>
                  <a:srgbClr val="1A4422"/>
                </a:solidFill>
                <a:latin typeface="Courier New" charset="0"/>
                <a:ea typeface="ＭＳ Ｐゴシック" charset="0"/>
              </a:rPr>
              <a:t>}</a:t>
            </a:r>
          </a:p>
          <a:p>
            <a:pPr>
              <a:defRPr/>
            </a:pPr>
            <a:r>
              <a:rPr lang="en-US" sz="2000" b="1">
                <a:solidFill>
                  <a:srgbClr val="1A4422"/>
                </a:solidFill>
                <a:latin typeface="Courier New" charset="0"/>
                <a:ea typeface="ＭＳ Ｐゴシック" charset="0"/>
              </a:rPr>
              <a:t>if (b) {</a:t>
            </a:r>
          </a:p>
          <a:p>
            <a:pPr>
              <a:defRPr/>
            </a:pPr>
            <a:r>
              <a:rPr lang="en-US" sz="2000" b="1">
                <a:solidFill>
                  <a:srgbClr val="1A4422"/>
                </a:solidFill>
                <a:latin typeface="Courier New" charset="0"/>
                <a:ea typeface="ＭＳ Ｐゴシック" charset="0"/>
              </a:rPr>
              <a:t>   S2;</a:t>
            </a:r>
          </a:p>
          <a:p>
            <a:pPr>
              <a:defRPr/>
            </a:pPr>
            <a:r>
              <a:rPr lang="en-US" sz="2000" b="1">
                <a:solidFill>
                  <a:srgbClr val="1A4422"/>
                </a:solidFill>
                <a:latin typeface="Courier New" charset="0"/>
                <a:ea typeface="ＭＳ Ｐゴシック" charset="0"/>
              </a:rPr>
              <a:t>}</a:t>
            </a:r>
          </a:p>
          <a:p>
            <a:pPr>
              <a:defRPr/>
            </a:pPr>
            <a:r>
              <a:rPr lang="en-US" sz="2000" b="1">
                <a:solidFill>
                  <a:srgbClr val="1A4422"/>
                </a:solidFill>
                <a:latin typeface="Courier New" charset="0"/>
                <a:ea typeface="ＭＳ Ｐゴシック" charset="0"/>
              </a:rPr>
              <a:t>if (c) {</a:t>
            </a:r>
          </a:p>
          <a:p>
            <a:pPr>
              <a:defRPr/>
            </a:pPr>
            <a:r>
              <a:rPr lang="en-US" sz="2000" b="1">
                <a:solidFill>
                  <a:srgbClr val="1A4422"/>
                </a:solidFill>
                <a:latin typeface="Courier New" charset="0"/>
                <a:ea typeface="ＭＳ Ｐゴシック" charset="0"/>
              </a:rPr>
              <a:t>   S3;</a:t>
            </a:r>
          </a:p>
          <a:p>
            <a:pPr>
              <a:defRPr/>
            </a:pPr>
            <a:r>
              <a:rPr lang="en-US" sz="2000" b="1">
                <a:solidFill>
                  <a:srgbClr val="1A4422"/>
                </a:solidFill>
                <a:latin typeface="Courier New" charset="0"/>
                <a:ea typeface="ＭＳ Ｐゴシック" charset="0"/>
              </a:rPr>
              <a:t>}</a:t>
            </a:r>
          </a:p>
          <a:p>
            <a:pPr>
              <a:defRPr/>
            </a:pPr>
            <a:r>
              <a:rPr lang="en-US" sz="2000" b="1">
                <a:solidFill>
                  <a:srgbClr val="1A4422"/>
                </a:solidFill>
                <a:latin typeface="Courier New" charset="0"/>
                <a:ea typeface="ＭＳ Ｐゴシック" charset="0"/>
              </a:rPr>
              <a:t>...</a:t>
            </a:r>
          </a:p>
          <a:p>
            <a:pPr>
              <a:defRPr/>
            </a:pPr>
            <a:r>
              <a:rPr lang="en-US" sz="2000" b="1">
                <a:solidFill>
                  <a:srgbClr val="1A4422"/>
                </a:solidFill>
                <a:latin typeface="Courier New" charset="0"/>
                <a:ea typeface="ＭＳ Ｐゴシック" charset="0"/>
              </a:rPr>
              <a:t>if (x) {</a:t>
            </a:r>
          </a:p>
          <a:p>
            <a:pPr>
              <a:defRPr/>
            </a:pPr>
            <a:r>
              <a:rPr lang="en-US" sz="2000" b="1">
                <a:solidFill>
                  <a:srgbClr val="1A4422"/>
                </a:solidFill>
                <a:latin typeface="Courier New" charset="0"/>
                <a:ea typeface="ＭＳ Ｐゴシック" charset="0"/>
              </a:rPr>
              <a:t>   Sn;</a:t>
            </a:r>
          </a:p>
          <a:p>
            <a:pPr>
              <a:defRPr/>
            </a:pPr>
            <a:r>
              <a:rPr lang="en-US" sz="2000" b="1">
                <a:solidFill>
                  <a:srgbClr val="1A4422"/>
                </a:solidFill>
                <a:latin typeface="Courier New" charset="0"/>
                <a:ea typeface="ＭＳ Ｐゴシック" charset="0"/>
              </a:rPr>
              <a:t>}</a:t>
            </a:r>
            <a:endParaRPr lang="it-IT" sz="2000" b="1">
              <a:solidFill>
                <a:srgbClr val="1A4422"/>
              </a:solidFill>
              <a:latin typeface="Courier New" charset="0"/>
              <a:ea typeface="ＭＳ Ｐゴシック" charset="0"/>
            </a:endParaRPr>
          </a:p>
        </p:txBody>
      </p:sp>
      <p:sp>
        <p:nvSpPr>
          <p:cNvPr id="92167" name="Rectangle 7">
            <a:extLst>
              <a:ext uri="{FF2B5EF4-FFF2-40B4-BE49-F238E27FC236}">
                <a16:creationId xmlns:a16="http://schemas.microsoft.com/office/drawing/2014/main" id="{6C7A1832-C391-D674-DA48-5E0C97D4223D}"/>
              </a:ext>
            </a:extLst>
          </p:cNvPr>
          <p:cNvSpPr>
            <a:spLocks noChangeArrowheads="1"/>
          </p:cNvSpPr>
          <p:nvPr/>
        </p:nvSpPr>
        <p:spPr bwMode="auto">
          <a:xfrm>
            <a:off x="4733926" y="2200276"/>
            <a:ext cx="5476875" cy="37814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marL="342900" indent="-342900">
              <a:spcBef>
                <a:spcPct val="20000"/>
              </a:spcBef>
              <a:buFontTx/>
              <a:buChar char="•"/>
              <a:defRPr/>
            </a:pPr>
            <a:r>
              <a:rPr lang="en-US" sz="2400">
                <a:solidFill>
                  <a:srgbClr val="1A4422"/>
                </a:solidFill>
                <a:latin typeface="Trebuchet MS" charset="0"/>
                <a:ea typeface="ＭＳ Ｐゴシック" charset="0"/>
              </a:rPr>
              <a:t>The subpaths through this control flow can include or exclude each of the statements Si, so that in total N branches result in 2</a:t>
            </a:r>
            <a:r>
              <a:rPr lang="en-US" sz="2400" baseline="30000">
                <a:solidFill>
                  <a:srgbClr val="1A4422"/>
                </a:solidFill>
                <a:latin typeface="Trebuchet MS" charset="0"/>
                <a:ea typeface="ＭＳ Ｐゴシック" charset="0"/>
              </a:rPr>
              <a:t>N</a:t>
            </a:r>
            <a:r>
              <a:rPr lang="en-US" sz="2400">
                <a:solidFill>
                  <a:srgbClr val="1A4422"/>
                </a:solidFill>
                <a:latin typeface="Trebuchet MS" charset="0"/>
                <a:ea typeface="ＭＳ Ｐゴシック" charset="0"/>
              </a:rPr>
              <a:t> paths that must be traversed</a:t>
            </a:r>
          </a:p>
          <a:p>
            <a:pPr marL="342900" indent="-342900">
              <a:spcBef>
                <a:spcPct val="20000"/>
              </a:spcBef>
              <a:buFontTx/>
              <a:buChar char="•"/>
              <a:defRPr/>
            </a:pPr>
            <a:r>
              <a:rPr lang="en-US" sz="2400">
                <a:solidFill>
                  <a:srgbClr val="1A4422"/>
                </a:solidFill>
                <a:latin typeface="Trebuchet MS" charset="0"/>
                <a:ea typeface="ＭＳ Ｐゴシック" charset="0"/>
              </a:rPr>
              <a:t>Choosing input data to force execution of one particular path may be very difficult, or even impossible if the conditions are not independent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1D644BB4-F341-AD26-9D8C-907F3A68F972}"/>
              </a:ext>
            </a:extLst>
          </p:cNvPr>
          <p:cNvSpPr>
            <a:spLocks noGrp="1"/>
          </p:cNvSpPr>
          <p:nvPr>
            <p:ph type="ftr" sz="quarter" idx="10"/>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Updated from (c) 2007 Mauro Pezzè &amp; Michal Young</a:t>
            </a:r>
          </a:p>
        </p:txBody>
      </p:sp>
      <p:sp>
        <p:nvSpPr>
          <p:cNvPr id="5" name="Slide Number Placeholder 4">
            <a:extLst>
              <a:ext uri="{FF2B5EF4-FFF2-40B4-BE49-F238E27FC236}">
                <a16:creationId xmlns:a16="http://schemas.microsoft.com/office/drawing/2014/main" id="{B7CF782E-2CA9-0913-64C9-D56DF5B313EE}"/>
              </a:ext>
            </a:extLst>
          </p:cNvPr>
          <p:cNvSpPr>
            <a:spLocks noGrp="1"/>
          </p:cNvSpPr>
          <p:nvPr>
            <p:ph type="sldNum" sz="quarter" idx="11"/>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 Ch 12, slide </a:t>
            </a:r>
            <a:fld id="{2BCD772B-74FA-034C-A466-92B496E6E1E9}" type="slidenum">
              <a:rPr lang="en-US" altLang="en-US" sz="1200">
                <a:solidFill>
                  <a:schemeClr val="bg2"/>
                </a:solidFill>
              </a:rPr>
              <a:pPr eaLnBrk="1" hangingPunct="1"/>
              <a:t>3</a:t>
            </a:fld>
            <a:endParaRPr lang="en-US" altLang="en-US" sz="1200">
              <a:solidFill>
                <a:schemeClr val="bg2"/>
              </a:solidFill>
            </a:endParaRPr>
          </a:p>
        </p:txBody>
      </p:sp>
      <p:sp>
        <p:nvSpPr>
          <p:cNvPr id="103426" name="Rectangle 2">
            <a:extLst>
              <a:ext uri="{FF2B5EF4-FFF2-40B4-BE49-F238E27FC236}">
                <a16:creationId xmlns:a16="http://schemas.microsoft.com/office/drawing/2014/main" id="{6E2A7B9C-A763-D572-2521-C95F326C1F3C}"/>
              </a:ext>
            </a:extLst>
          </p:cNvPr>
          <p:cNvSpPr>
            <a:spLocks noGrp="1" noChangeArrowheads="1"/>
          </p:cNvSpPr>
          <p:nvPr>
            <p:ph type="title"/>
          </p:nvPr>
        </p:nvSpPr>
        <p:spPr/>
        <p:txBody>
          <a:bodyPr/>
          <a:lstStyle/>
          <a:p>
            <a:pPr eaLnBrk="1" hangingPunct="1"/>
            <a:r>
              <a:rPr lang="ja-JP" altLang="en-US">
                <a:latin typeface="Arial" panose="020B0604020202020204" pitchFamily="34" charset="0"/>
              </a:rPr>
              <a:t>“</a:t>
            </a:r>
            <a:r>
              <a:rPr lang="en-US" altLang="ja-JP"/>
              <a:t>Structural</a:t>
            </a:r>
            <a:r>
              <a:rPr lang="ja-JP" altLang="en-US">
                <a:latin typeface="Arial" panose="020B0604020202020204" pitchFamily="34" charset="0"/>
              </a:rPr>
              <a:t>”</a:t>
            </a:r>
            <a:r>
              <a:rPr lang="en-US" altLang="ja-JP"/>
              <a:t> testing</a:t>
            </a:r>
            <a:endParaRPr lang="en-US" altLang="en-US"/>
          </a:p>
        </p:txBody>
      </p:sp>
      <p:sp>
        <p:nvSpPr>
          <p:cNvPr id="103427" name="Rectangle 3">
            <a:extLst>
              <a:ext uri="{FF2B5EF4-FFF2-40B4-BE49-F238E27FC236}">
                <a16:creationId xmlns:a16="http://schemas.microsoft.com/office/drawing/2014/main" id="{DBDC59DE-7AB2-00B2-E0B6-040FC90EE199}"/>
              </a:ext>
            </a:extLst>
          </p:cNvPr>
          <p:cNvSpPr>
            <a:spLocks noGrp="1" noChangeArrowheads="1"/>
          </p:cNvSpPr>
          <p:nvPr>
            <p:ph type="body" idx="1"/>
          </p:nvPr>
        </p:nvSpPr>
        <p:spPr/>
        <p:txBody>
          <a:bodyPr/>
          <a:lstStyle/>
          <a:p>
            <a:pPr eaLnBrk="1" hangingPunct="1"/>
            <a:r>
              <a:rPr lang="en-US" altLang="en-US"/>
              <a:t>Judging test suite thoroughness based on the </a:t>
            </a:r>
            <a:r>
              <a:rPr lang="en-US" altLang="en-US" i="1"/>
              <a:t>structure</a:t>
            </a:r>
            <a:r>
              <a:rPr lang="en-US" altLang="en-US"/>
              <a:t> of the program itself</a:t>
            </a:r>
          </a:p>
          <a:p>
            <a:pPr lvl="1" eaLnBrk="1" hangingPunct="1"/>
            <a:r>
              <a:rPr lang="en-US" altLang="en-US"/>
              <a:t>Also known as </a:t>
            </a:r>
            <a:r>
              <a:rPr lang="ja-JP" altLang="en-US">
                <a:latin typeface="Arial" panose="020B0604020202020204" pitchFamily="34" charset="0"/>
              </a:rPr>
              <a:t>“</a:t>
            </a:r>
            <a:r>
              <a:rPr lang="en-US" altLang="ja-JP"/>
              <a:t>white-box</a:t>
            </a:r>
            <a:r>
              <a:rPr lang="ja-JP" altLang="en-US">
                <a:latin typeface="Arial" panose="020B0604020202020204" pitchFamily="34" charset="0"/>
              </a:rPr>
              <a:t>”</a:t>
            </a:r>
            <a:r>
              <a:rPr lang="en-US" altLang="ja-JP"/>
              <a:t>, </a:t>
            </a:r>
            <a:r>
              <a:rPr lang="ja-JP" altLang="en-US">
                <a:latin typeface="Arial" panose="020B0604020202020204" pitchFamily="34" charset="0"/>
              </a:rPr>
              <a:t>“</a:t>
            </a:r>
            <a:r>
              <a:rPr lang="en-US" altLang="ja-JP"/>
              <a:t>glass-box</a:t>
            </a:r>
            <a:r>
              <a:rPr lang="ja-JP" altLang="en-US">
                <a:latin typeface="Arial" panose="020B0604020202020204" pitchFamily="34" charset="0"/>
              </a:rPr>
              <a:t>”</a:t>
            </a:r>
            <a:r>
              <a:rPr lang="en-US" altLang="ja-JP"/>
              <a:t>, or </a:t>
            </a:r>
            <a:r>
              <a:rPr lang="ja-JP" altLang="en-US">
                <a:latin typeface="Arial" panose="020B0604020202020204" pitchFamily="34" charset="0"/>
              </a:rPr>
              <a:t>“</a:t>
            </a:r>
            <a:r>
              <a:rPr lang="en-US" altLang="ja-JP"/>
              <a:t>code-based</a:t>
            </a:r>
            <a:r>
              <a:rPr lang="ja-JP" altLang="en-US">
                <a:latin typeface="Arial" panose="020B0604020202020204" pitchFamily="34" charset="0"/>
              </a:rPr>
              <a:t>”</a:t>
            </a:r>
            <a:r>
              <a:rPr lang="en-US" altLang="ja-JP"/>
              <a:t> testing</a:t>
            </a:r>
          </a:p>
          <a:p>
            <a:pPr lvl="1" eaLnBrk="1" hangingPunct="1"/>
            <a:r>
              <a:rPr lang="en-US" altLang="en-US"/>
              <a:t>To distinguish from functional (requirements-based, </a:t>
            </a:r>
            <a:r>
              <a:rPr lang="ja-JP" altLang="en-US">
                <a:latin typeface="Arial" panose="020B0604020202020204" pitchFamily="34" charset="0"/>
              </a:rPr>
              <a:t>“</a:t>
            </a:r>
            <a:r>
              <a:rPr lang="en-US" altLang="ja-JP"/>
              <a:t>black-box</a:t>
            </a:r>
            <a:r>
              <a:rPr lang="ja-JP" altLang="en-US">
                <a:latin typeface="Arial" panose="020B0604020202020204" pitchFamily="34" charset="0"/>
              </a:rPr>
              <a:t>”</a:t>
            </a:r>
            <a:r>
              <a:rPr lang="en-US" altLang="ja-JP"/>
              <a:t> testing)</a:t>
            </a:r>
          </a:p>
          <a:p>
            <a:pPr lvl="3" eaLnBrk="1" hangingPunct="1"/>
            <a:r>
              <a:rPr lang="ja-JP" altLang="en-US">
                <a:latin typeface="Arial" panose="020B0604020202020204" pitchFamily="34" charset="0"/>
              </a:rPr>
              <a:t>“</a:t>
            </a:r>
            <a:r>
              <a:rPr lang="en-US" altLang="ja-JP"/>
              <a:t>Structural</a:t>
            </a:r>
            <a:r>
              <a:rPr lang="ja-JP" altLang="en-US">
                <a:latin typeface="Arial" panose="020B0604020202020204" pitchFamily="34" charset="0"/>
              </a:rPr>
              <a:t>”</a:t>
            </a:r>
            <a:r>
              <a:rPr lang="en-US" altLang="ja-JP"/>
              <a:t> testing is still testing product functionality against its specification.  Only the measure of thoroughness has changed.</a:t>
            </a:r>
          </a:p>
          <a:p>
            <a:pPr eaLnBrk="1" hangingPunct="1">
              <a:buFontTx/>
              <a:buNone/>
            </a:pPr>
            <a:endParaRPr lang="en-US" alt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6E7020AC-56CF-C272-2C49-B6A10E71ACFB}"/>
              </a:ext>
            </a:extLst>
          </p:cNvPr>
          <p:cNvSpPr>
            <a:spLocks noGrp="1"/>
          </p:cNvSpPr>
          <p:nvPr>
            <p:ph type="ftr" sz="quarter" idx="10"/>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Updated from (c) 2007 Mauro Pezzè &amp; Michal Young</a:t>
            </a:r>
          </a:p>
        </p:txBody>
      </p:sp>
      <p:sp>
        <p:nvSpPr>
          <p:cNvPr id="5" name="Slide Number Placeholder 4">
            <a:extLst>
              <a:ext uri="{FF2B5EF4-FFF2-40B4-BE49-F238E27FC236}">
                <a16:creationId xmlns:a16="http://schemas.microsoft.com/office/drawing/2014/main" id="{1DB76F47-8596-9CD2-15F0-AE22FA509666}"/>
              </a:ext>
            </a:extLst>
          </p:cNvPr>
          <p:cNvSpPr>
            <a:spLocks noGrp="1"/>
          </p:cNvSpPr>
          <p:nvPr>
            <p:ph type="sldNum" sz="quarter" idx="11"/>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 Ch 12, slide </a:t>
            </a:r>
            <a:fld id="{0B717601-78A3-6C43-8DFA-887E8F99AB9B}" type="slidenum">
              <a:rPr lang="en-US" altLang="en-US" sz="1200">
                <a:solidFill>
                  <a:schemeClr val="bg2"/>
                </a:solidFill>
              </a:rPr>
              <a:pPr eaLnBrk="1" hangingPunct="1"/>
              <a:t>30</a:t>
            </a:fld>
            <a:endParaRPr lang="en-US" altLang="en-US" sz="1200">
              <a:solidFill>
                <a:schemeClr val="bg2"/>
              </a:solidFill>
            </a:endParaRPr>
          </a:p>
        </p:txBody>
      </p:sp>
      <p:sp>
        <p:nvSpPr>
          <p:cNvPr id="33795" name="Rectangle 3">
            <a:extLst>
              <a:ext uri="{FF2B5EF4-FFF2-40B4-BE49-F238E27FC236}">
                <a16:creationId xmlns:a16="http://schemas.microsoft.com/office/drawing/2014/main" id="{DB9FD548-4FF9-4BE4-B774-8CA008CFC6AF}"/>
              </a:ext>
            </a:extLst>
          </p:cNvPr>
          <p:cNvSpPr>
            <a:spLocks noGrp="1" noChangeArrowheads="1"/>
          </p:cNvSpPr>
          <p:nvPr>
            <p:ph type="title"/>
          </p:nvPr>
        </p:nvSpPr>
        <p:spPr/>
        <p:txBody>
          <a:bodyPr vert="horz" wrap="square" lIns="91440" tIns="45720" rIns="132080" bIns="45720" numCol="1" anchor="ctr" anchorCtr="0" compatLnSpc="1">
            <a:prstTxWarp prst="textNoShape">
              <a:avLst/>
            </a:prstTxWarp>
          </a:bodyPr>
          <a:lstStyle/>
          <a:p>
            <a:pPr eaLnBrk="1" hangingPunct="1">
              <a:defRPr/>
            </a:pPr>
            <a:r>
              <a:rPr lang="en-US"/>
              <a:t>Loop boundary adequacy</a:t>
            </a:r>
          </a:p>
        </p:txBody>
      </p:sp>
      <p:sp>
        <p:nvSpPr>
          <p:cNvPr id="33796" name="Rectangle 4">
            <a:extLst>
              <a:ext uri="{FF2B5EF4-FFF2-40B4-BE49-F238E27FC236}">
                <a16:creationId xmlns:a16="http://schemas.microsoft.com/office/drawing/2014/main" id="{ABD74F64-A890-AD05-FB8D-E764B775257A}"/>
              </a:ext>
            </a:extLst>
          </p:cNvPr>
          <p:cNvSpPr>
            <a:spLocks noGrp="1" noChangeArrowheads="1"/>
          </p:cNvSpPr>
          <p:nvPr>
            <p:ph type="body" idx="1"/>
          </p:nvPr>
        </p:nvSpPr>
        <p:spPr/>
        <p:txBody>
          <a:bodyPr vert="horz" wrap="square" lIns="91440" tIns="45720" rIns="132080" bIns="45720" numCol="1" anchor="t" anchorCtr="0" compatLnSpc="1">
            <a:prstTxWarp prst="textNoShape">
              <a:avLst/>
            </a:prstTxWarp>
          </a:bodyPr>
          <a:lstStyle/>
          <a:p>
            <a:pPr eaLnBrk="1" hangingPunct="1">
              <a:defRPr/>
            </a:pPr>
            <a:r>
              <a:rPr lang="en-US" sz="2400"/>
              <a:t>Variant of the boundary/interior criterion that treats loop boundaries similarly but is less stringent with respect to other differences among paths</a:t>
            </a:r>
          </a:p>
          <a:p>
            <a:pPr eaLnBrk="1" hangingPunct="1">
              <a:defRPr/>
            </a:pPr>
            <a:r>
              <a:rPr lang="en-US" sz="2400"/>
              <a:t>Criterion: A test suite satisfies the loop boundary adequacy criterion iff for every loop:</a:t>
            </a:r>
          </a:p>
          <a:p>
            <a:pPr marL="782638" lvl="1" eaLnBrk="1" hangingPunct="1">
              <a:defRPr/>
            </a:pPr>
            <a:r>
              <a:rPr lang="en-US" sz="2000"/>
              <a:t>In at least one test case, the loop body is iterated zero times</a:t>
            </a:r>
          </a:p>
          <a:p>
            <a:pPr marL="782638" lvl="1" eaLnBrk="1" hangingPunct="1">
              <a:defRPr/>
            </a:pPr>
            <a:r>
              <a:rPr lang="en-US" sz="2000"/>
              <a:t>In at least one test case,  the loop body is iterated once</a:t>
            </a:r>
          </a:p>
          <a:p>
            <a:pPr marL="782638" lvl="1" eaLnBrk="1" hangingPunct="1">
              <a:defRPr/>
            </a:pPr>
            <a:r>
              <a:rPr lang="en-US" sz="2000"/>
              <a:t>In at least one test case, the  loop body is iterated more than once</a:t>
            </a:r>
          </a:p>
          <a:p>
            <a:pPr eaLnBrk="1" hangingPunct="1">
              <a:defRPr/>
            </a:pPr>
            <a:r>
              <a:rPr lang="en-US" sz="2400"/>
              <a:t>Corresponds to the cases that would be considered in a formal correctness proof for the loop</a:t>
            </a:r>
          </a:p>
        </p:txBody>
      </p:sp>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54258581-916A-97C6-3AF3-42ECA62EC567}"/>
              </a:ext>
            </a:extLst>
          </p:cNvPr>
          <p:cNvSpPr>
            <a:spLocks noGrp="1"/>
          </p:cNvSpPr>
          <p:nvPr>
            <p:ph type="ftr" sz="quarter" idx="10"/>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Updated from (c) 2007 Mauro Pezzè &amp; Michal Young</a:t>
            </a:r>
          </a:p>
        </p:txBody>
      </p:sp>
      <p:sp>
        <p:nvSpPr>
          <p:cNvPr id="5" name="Slide Number Placeholder 4">
            <a:extLst>
              <a:ext uri="{FF2B5EF4-FFF2-40B4-BE49-F238E27FC236}">
                <a16:creationId xmlns:a16="http://schemas.microsoft.com/office/drawing/2014/main" id="{E6B3AA16-F7C1-D266-EA7F-6FE57FEDED3C}"/>
              </a:ext>
            </a:extLst>
          </p:cNvPr>
          <p:cNvSpPr>
            <a:spLocks noGrp="1"/>
          </p:cNvSpPr>
          <p:nvPr>
            <p:ph type="sldNum" sz="quarter" idx="11"/>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 Ch 12, slide </a:t>
            </a:r>
            <a:fld id="{8E492F81-B7F0-2E44-98B5-DC6D93C33CF0}" type="slidenum">
              <a:rPr lang="en-US" altLang="en-US" sz="1200">
                <a:solidFill>
                  <a:schemeClr val="bg2"/>
                </a:solidFill>
              </a:rPr>
              <a:pPr eaLnBrk="1" hangingPunct="1"/>
              <a:t>31</a:t>
            </a:fld>
            <a:endParaRPr lang="en-US" altLang="en-US" sz="1200">
              <a:solidFill>
                <a:schemeClr val="bg2"/>
              </a:solidFill>
            </a:endParaRPr>
          </a:p>
        </p:txBody>
      </p:sp>
      <p:sp>
        <p:nvSpPr>
          <p:cNvPr id="34819" name="Rectangle 3">
            <a:extLst>
              <a:ext uri="{FF2B5EF4-FFF2-40B4-BE49-F238E27FC236}">
                <a16:creationId xmlns:a16="http://schemas.microsoft.com/office/drawing/2014/main" id="{B816F4A3-A3FE-07D3-B473-6A9DFC21C2F6}"/>
              </a:ext>
            </a:extLst>
          </p:cNvPr>
          <p:cNvSpPr>
            <a:spLocks noGrp="1" noChangeArrowheads="1"/>
          </p:cNvSpPr>
          <p:nvPr>
            <p:ph type="title"/>
          </p:nvPr>
        </p:nvSpPr>
        <p:spPr/>
        <p:txBody>
          <a:bodyPr vert="horz" wrap="square" lIns="91440" tIns="45720" rIns="132080" bIns="45720" numCol="1" anchor="ctr" anchorCtr="0" compatLnSpc="1">
            <a:prstTxWarp prst="textNoShape">
              <a:avLst/>
            </a:prstTxWarp>
          </a:bodyPr>
          <a:lstStyle/>
          <a:p>
            <a:pPr eaLnBrk="1" hangingPunct="1">
              <a:defRPr/>
            </a:pPr>
            <a:r>
              <a:rPr lang="en-US"/>
              <a:t>LCSAJ adequacy</a:t>
            </a:r>
          </a:p>
        </p:txBody>
      </p:sp>
      <p:sp>
        <p:nvSpPr>
          <p:cNvPr id="34820" name="Rectangle 4">
            <a:extLst>
              <a:ext uri="{FF2B5EF4-FFF2-40B4-BE49-F238E27FC236}">
                <a16:creationId xmlns:a16="http://schemas.microsoft.com/office/drawing/2014/main" id="{B6E01C69-9B2F-C8C3-3EF2-4F3FF1124150}"/>
              </a:ext>
            </a:extLst>
          </p:cNvPr>
          <p:cNvSpPr>
            <a:spLocks noGrp="1" noChangeArrowheads="1"/>
          </p:cNvSpPr>
          <p:nvPr>
            <p:ph type="body" idx="1"/>
          </p:nvPr>
        </p:nvSpPr>
        <p:spPr/>
        <p:txBody>
          <a:bodyPr vert="horz" wrap="square" lIns="91440" tIns="45720" rIns="132080" bIns="45720" numCol="1" anchor="t" anchorCtr="0" compatLnSpc="1">
            <a:prstTxWarp prst="textNoShape">
              <a:avLst/>
            </a:prstTxWarp>
          </a:bodyPr>
          <a:lstStyle/>
          <a:p>
            <a:pPr eaLnBrk="1" hangingPunct="1">
              <a:defRPr/>
            </a:pPr>
            <a:r>
              <a:rPr lang="en-US"/>
              <a:t>Linear Code Sequence And Jumps: </a:t>
            </a:r>
            <a:br>
              <a:rPr lang="en-US"/>
            </a:br>
            <a:r>
              <a:rPr lang="en-US"/>
              <a:t>sequential subpath in the CFG starting and ending in a branch</a:t>
            </a:r>
          </a:p>
          <a:p>
            <a:pPr lvl="1" eaLnBrk="1" hangingPunct="1">
              <a:defRPr/>
            </a:pPr>
            <a:r>
              <a:rPr lang="en-US"/>
              <a:t>TER</a:t>
            </a:r>
            <a:r>
              <a:rPr lang="en-US" baseline="-25000"/>
              <a:t>1</a:t>
            </a:r>
            <a:r>
              <a:rPr lang="en-US"/>
              <a:t> = statement coverage</a:t>
            </a:r>
          </a:p>
          <a:p>
            <a:pPr lvl="1" eaLnBrk="1" hangingPunct="1">
              <a:defRPr/>
            </a:pPr>
            <a:r>
              <a:rPr lang="en-US"/>
              <a:t>TER</a:t>
            </a:r>
            <a:r>
              <a:rPr lang="en-US" baseline="-25000"/>
              <a:t>2</a:t>
            </a:r>
            <a:r>
              <a:rPr lang="en-US"/>
              <a:t> = branch coverage</a:t>
            </a:r>
          </a:p>
          <a:p>
            <a:pPr lvl="1" eaLnBrk="1" hangingPunct="1">
              <a:defRPr/>
            </a:pPr>
            <a:r>
              <a:rPr lang="en-US"/>
              <a:t>TER</a:t>
            </a:r>
            <a:r>
              <a:rPr lang="en-US" baseline="-25000"/>
              <a:t>n+2</a:t>
            </a:r>
            <a:r>
              <a:rPr lang="en-US"/>
              <a:t> = coverage of n consecutive LCSAJs</a:t>
            </a:r>
          </a:p>
        </p:txBody>
      </p:sp>
    </p:spTree>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BC7DCA5A-75E3-4620-09C7-5CB6ACAEF723}"/>
              </a:ext>
            </a:extLst>
          </p:cNvPr>
          <p:cNvSpPr>
            <a:spLocks noGrp="1"/>
          </p:cNvSpPr>
          <p:nvPr>
            <p:ph type="ftr" sz="quarter" idx="10"/>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Updated from (c) 2007 Mauro Pezzè &amp; Michal Young</a:t>
            </a:r>
          </a:p>
        </p:txBody>
      </p:sp>
      <p:sp>
        <p:nvSpPr>
          <p:cNvPr id="5" name="Slide Number Placeholder 4">
            <a:extLst>
              <a:ext uri="{FF2B5EF4-FFF2-40B4-BE49-F238E27FC236}">
                <a16:creationId xmlns:a16="http://schemas.microsoft.com/office/drawing/2014/main" id="{6AA00DAA-5DE7-3EA4-A4B2-E35C68CD8A3A}"/>
              </a:ext>
            </a:extLst>
          </p:cNvPr>
          <p:cNvSpPr>
            <a:spLocks noGrp="1"/>
          </p:cNvSpPr>
          <p:nvPr>
            <p:ph type="sldNum" sz="quarter" idx="11"/>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 Ch 12, slide </a:t>
            </a:r>
            <a:fld id="{ECB41B3E-0EA9-4544-8EAC-ACD3D71A405E}" type="slidenum">
              <a:rPr lang="en-US" altLang="en-US" sz="1200">
                <a:solidFill>
                  <a:schemeClr val="bg2"/>
                </a:solidFill>
              </a:rPr>
              <a:pPr eaLnBrk="1" hangingPunct="1"/>
              <a:t>32</a:t>
            </a:fld>
            <a:endParaRPr lang="en-US" altLang="en-US" sz="1200">
              <a:solidFill>
                <a:schemeClr val="bg2"/>
              </a:solidFill>
            </a:endParaRPr>
          </a:p>
        </p:txBody>
      </p:sp>
      <p:sp>
        <p:nvSpPr>
          <p:cNvPr id="35843" name="Rectangle 3">
            <a:extLst>
              <a:ext uri="{FF2B5EF4-FFF2-40B4-BE49-F238E27FC236}">
                <a16:creationId xmlns:a16="http://schemas.microsoft.com/office/drawing/2014/main" id="{DC34F5F3-1444-AE23-8FDF-2318B4BA07FC}"/>
              </a:ext>
            </a:extLst>
          </p:cNvPr>
          <p:cNvSpPr>
            <a:spLocks noGrp="1" noChangeArrowheads="1"/>
          </p:cNvSpPr>
          <p:nvPr>
            <p:ph type="title"/>
          </p:nvPr>
        </p:nvSpPr>
        <p:spPr/>
        <p:txBody>
          <a:bodyPr vert="horz" wrap="square" lIns="91440" tIns="45720" rIns="132080" bIns="45720" numCol="1" anchor="ctr" anchorCtr="0" compatLnSpc="1">
            <a:prstTxWarp prst="textNoShape">
              <a:avLst/>
            </a:prstTxWarp>
          </a:bodyPr>
          <a:lstStyle/>
          <a:p>
            <a:pPr eaLnBrk="1" hangingPunct="1">
              <a:defRPr/>
            </a:pPr>
            <a:r>
              <a:rPr lang="en-US"/>
              <a:t>Cyclomatic adequacy</a:t>
            </a:r>
          </a:p>
        </p:txBody>
      </p:sp>
      <p:sp>
        <p:nvSpPr>
          <p:cNvPr id="35844" name="Rectangle 4">
            <a:extLst>
              <a:ext uri="{FF2B5EF4-FFF2-40B4-BE49-F238E27FC236}">
                <a16:creationId xmlns:a16="http://schemas.microsoft.com/office/drawing/2014/main" id="{40E64C66-5D88-08C2-08AD-B6A6C14F4CCB}"/>
              </a:ext>
            </a:extLst>
          </p:cNvPr>
          <p:cNvSpPr>
            <a:spLocks noGrp="1" noChangeArrowheads="1"/>
          </p:cNvSpPr>
          <p:nvPr>
            <p:ph type="body" idx="1"/>
          </p:nvPr>
        </p:nvSpPr>
        <p:spPr/>
        <p:txBody>
          <a:bodyPr vert="horz" wrap="square" lIns="91440" tIns="45720" rIns="132080" bIns="45720" numCol="1" anchor="t" anchorCtr="0" compatLnSpc="1">
            <a:prstTxWarp prst="textNoShape">
              <a:avLst/>
            </a:prstTxWarp>
          </a:bodyPr>
          <a:lstStyle/>
          <a:p>
            <a:pPr eaLnBrk="1" hangingPunct="1"/>
            <a:r>
              <a:rPr lang="en-US" altLang="en-US" sz="2400"/>
              <a:t>Cyclomatic number:</a:t>
            </a:r>
            <a:br>
              <a:rPr lang="en-US" altLang="en-US" sz="2400"/>
            </a:br>
            <a:r>
              <a:rPr lang="en-US" altLang="en-US" sz="2400"/>
              <a:t>number of independent paths in the CFG</a:t>
            </a:r>
          </a:p>
          <a:p>
            <a:pPr marL="782638" lvl="1" eaLnBrk="1" hangingPunct="1"/>
            <a:r>
              <a:rPr lang="en-US" altLang="en-US" sz="2000"/>
              <a:t>A path is representable as a bit vector, where each component of the vector represents an edge</a:t>
            </a:r>
          </a:p>
          <a:p>
            <a:pPr marL="782638" lvl="1" eaLnBrk="1" hangingPunct="1"/>
            <a:r>
              <a:rPr lang="ja-JP" altLang="en-US" sz="2000">
                <a:latin typeface="Arial" panose="020B0604020202020204" pitchFamily="34" charset="0"/>
              </a:rPr>
              <a:t>“</a:t>
            </a:r>
            <a:r>
              <a:rPr lang="en-US" altLang="ja-JP" sz="2000"/>
              <a:t>Dependence</a:t>
            </a:r>
            <a:r>
              <a:rPr lang="ja-JP" altLang="en-US" sz="2000">
                <a:latin typeface="Arial" panose="020B0604020202020204" pitchFamily="34" charset="0"/>
              </a:rPr>
              <a:t>”</a:t>
            </a:r>
            <a:r>
              <a:rPr lang="en-US" altLang="ja-JP" sz="2000"/>
              <a:t> is ordinary linear dependence between (bit) vectors</a:t>
            </a:r>
          </a:p>
          <a:p>
            <a:pPr eaLnBrk="1" hangingPunct="1"/>
            <a:r>
              <a:rPr lang="en-US" altLang="en-US" sz="2400"/>
              <a:t>If e = #edges, n = #nodes, c = #connected components of a graph, it is:</a:t>
            </a:r>
          </a:p>
          <a:p>
            <a:pPr marL="782638" lvl="1" eaLnBrk="1" hangingPunct="1"/>
            <a:r>
              <a:rPr lang="en-US" altLang="en-US" sz="2000"/>
              <a:t>e - n + c for an arbitrary graph</a:t>
            </a:r>
          </a:p>
          <a:p>
            <a:pPr marL="782638" lvl="1" eaLnBrk="1" hangingPunct="1"/>
            <a:r>
              <a:rPr lang="en-US" altLang="en-US" sz="2000"/>
              <a:t>e - n + 2 for a CFG</a:t>
            </a:r>
          </a:p>
          <a:p>
            <a:pPr eaLnBrk="1" hangingPunct="1"/>
            <a:r>
              <a:rPr lang="en-US" altLang="en-US" sz="2400"/>
              <a:t>Cyclomatic coverage counts the number of independent paths that have been exercised, relative to cyclomatic complexity</a:t>
            </a:r>
          </a:p>
        </p:txBody>
      </p:sp>
    </p:spTree>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2C562C5C-6B72-6D49-D71D-E984DA435537}"/>
              </a:ext>
            </a:extLst>
          </p:cNvPr>
          <p:cNvSpPr>
            <a:spLocks noGrp="1"/>
          </p:cNvSpPr>
          <p:nvPr>
            <p:ph type="ftr" sz="quarter" idx="10"/>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Updated from (c) 2007 Mauro Pezzè &amp; Michal Young</a:t>
            </a:r>
          </a:p>
        </p:txBody>
      </p:sp>
      <p:sp>
        <p:nvSpPr>
          <p:cNvPr id="5" name="Slide Number Placeholder 4">
            <a:extLst>
              <a:ext uri="{FF2B5EF4-FFF2-40B4-BE49-F238E27FC236}">
                <a16:creationId xmlns:a16="http://schemas.microsoft.com/office/drawing/2014/main" id="{CEFFD831-38C2-5378-927E-32E4B1336B56}"/>
              </a:ext>
            </a:extLst>
          </p:cNvPr>
          <p:cNvSpPr>
            <a:spLocks noGrp="1"/>
          </p:cNvSpPr>
          <p:nvPr>
            <p:ph type="sldNum" sz="quarter" idx="11"/>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 Ch 12, slide </a:t>
            </a:r>
            <a:fld id="{63E99066-F0E3-CD4D-8C29-61C7C914702E}" type="slidenum">
              <a:rPr lang="en-US" altLang="en-US" sz="1200">
                <a:solidFill>
                  <a:schemeClr val="bg2"/>
                </a:solidFill>
              </a:rPr>
              <a:pPr eaLnBrk="1" hangingPunct="1"/>
              <a:t>33</a:t>
            </a:fld>
            <a:endParaRPr lang="en-US" altLang="en-US" sz="1200">
              <a:solidFill>
                <a:schemeClr val="bg2"/>
              </a:solidFill>
            </a:endParaRPr>
          </a:p>
        </p:txBody>
      </p:sp>
      <p:sp>
        <p:nvSpPr>
          <p:cNvPr id="93186" name="Rectangle 2">
            <a:extLst>
              <a:ext uri="{FF2B5EF4-FFF2-40B4-BE49-F238E27FC236}">
                <a16:creationId xmlns:a16="http://schemas.microsoft.com/office/drawing/2014/main" id="{69E9D60A-1B1D-7078-9920-F1F960A4D1CB}"/>
              </a:ext>
            </a:extLst>
          </p:cNvPr>
          <p:cNvSpPr>
            <a:spLocks noGrp="1" noChangeArrowheads="1"/>
          </p:cNvSpPr>
          <p:nvPr>
            <p:ph type="title"/>
          </p:nvPr>
        </p:nvSpPr>
        <p:spPr/>
        <p:txBody>
          <a:bodyPr/>
          <a:lstStyle/>
          <a:p>
            <a:pPr eaLnBrk="1" hangingPunct="1">
              <a:defRPr/>
            </a:pPr>
            <a:r>
              <a:rPr lang="en-US"/>
              <a:t>Towards procedure call testing</a:t>
            </a:r>
          </a:p>
        </p:txBody>
      </p:sp>
      <p:sp>
        <p:nvSpPr>
          <p:cNvPr id="93187" name="Rectangle 3">
            <a:extLst>
              <a:ext uri="{FF2B5EF4-FFF2-40B4-BE49-F238E27FC236}">
                <a16:creationId xmlns:a16="http://schemas.microsoft.com/office/drawing/2014/main" id="{873ACE37-A035-641D-1A3E-CB7F7345B366}"/>
              </a:ext>
            </a:extLst>
          </p:cNvPr>
          <p:cNvSpPr>
            <a:spLocks noGrp="1" noChangeArrowheads="1"/>
          </p:cNvSpPr>
          <p:nvPr>
            <p:ph type="body" idx="1"/>
          </p:nvPr>
        </p:nvSpPr>
        <p:spPr/>
        <p:txBody>
          <a:bodyPr/>
          <a:lstStyle/>
          <a:p>
            <a:pPr eaLnBrk="1" hangingPunct="1">
              <a:defRPr/>
            </a:pPr>
            <a:r>
              <a:rPr lang="en-US"/>
              <a:t>The criteria considered to this point measure coverage of control flow within individual procedures.  </a:t>
            </a:r>
          </a:p>
          <a:p>
            <a:pPr lvl="1" eaLnBrk="1" hangingPunct="1">
              <a:defRPr/>
            </a:pPr>
            <a:r>
              <a:rPr lang="en-US"/>
              <a:t>not well suited to integration or system testing</a:t>
            </a:r>
          </a:p>
          <a:p>
            <a:pPr eaLnBrk="1" hangingPunct="1">
              <a:defRPr/>
            </a:pPr>
            <a:r>
              <a:rPr lang="en-US"/>
              <a:t>Choose a coverage granularity commensurate with the granularity of testing</a:t>
            </a:r>
          </a:p>
          <a:p>
            <a:pPr lvl="1" eaLnBrk="1" hangingPunct="1">
              <a:defRPr/>
            </a:pPr>
            <a:r>
              <a:rPr lang="en-US"/>
              <a:t>if unit testing has been effective, then faults that remain to be found in integration testing will be primarily interface faults, and testing effort should focus on interfaces between units rather than their internal details</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DF6B7865-3B19-D2DD-2A0D-88276324D0D0}"/>
              </a:ext>
            </a:extLst>
          </p:cNvPr>
          <p:cNvSpPr>
            <a:spLocks noGrp="1"/>
          </p:cNvSpPr>
          <p:nvPr>
            <p:ph type="ftr" sz="quarter" idx="10"/>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Updated from (c) 2007 Mauro Pezzè &amp; Michal Young</a:t>
            </a:r>
          </a:p>
        </p:txBody>
      </p:sp>
      <p:sp>
        <p:nvSpPr>
          <p:cNvPr id="5" name="Slide Number Placeholder 4">
            <a:extLst>
              <a:ext uri="{FF2B5EF4-FFF2-40B4-BE49-F238E27FC236}">
                <a16:creationId xmlns:a16="http://schemas.microsoft.com/office/drawing/2014/main" id="{5F797D02-8197-EF53-C3CF-29A5D1C885D9}"/>
              </a:ext>
            </a:extLst>
          </p:cNvPr>
          <p:cNvSpPr>
            <a:spLocks noGrp="1"/>
          </p:cNvSpPr>
          <p:nvPr>
            <p:ph type="sldNum" sz="quarter" idx="11"/>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 Ch 12, slide </a:t>
            </a:r>
            <a:fld id="{0E7E5DCF-7077-F44C-B041-627E12D0EFFA}" type="slidenum">
              <a:rPr lang="en-US" altLang="en-US" sz="1200">
                <a:solidFill>
                  <a:schemeClr val="bg2"/>
                </a:solidFill>
              </a:rPr>
              <a:pPr eaLnBrk="1" hangingPunct="1"/>
              <a:t>34</a:t>
            </a:fld>
            <a:endParaRPr lang="en-US" altLang="en-US" sz="1200">
              <a:solidFill>
                <a:schemeClr val="bg2"/>
              </a:solidFill>
            </a:endParaRPr>
          </a:p>
        </p:txBody>
      </p:sp>
      <p:sp>
        <p:nvSpPr>
          <p:cNvPr id="95234" name="Rectangle 2">
            <a:extLst>
              <a:ext uri="{FF2B5EF4-FFF2-40B4-BE49-F238E27FC236}">
                <a16:creationId xmlns:a16="http://schemas.microsoft.com/office/drawing/2014/main" id="{72D82B26-3FD5-DA3C-1A20-DC1ADAFF6C77}"/>
              </a:ext>
            </a:extLst>
          </p:cNvPr>
          <p:cNvSpPr>
            <a:spLocks noGrp="1" noChangeArrowheads="1"/>
          </p:cNvSpPr>
          <p:nvPr>
            <p:ph type="title"/>
          </p:nvPr>
        </p:nvSpPr>
        <p:spPr/>
        <p:txBody>
          <a:bodyPr/>
          <a:lstStyle/>
          <a:p>
            <a:pPr eaLnBrk="1" hangingPunct="1">
              <a:defRPr/>
            </a:pPr>
            <a:r>
              <a:rPr lang="en-US"/>
              <a:t>Procedure call testing</a:t>
            </a:r>
          </a:p>
        </p:txBody>
      </p:sp>
      <p:sp>
        <p:nvSpPr>
          <p:cNvPr id="95235" name="Rectangle 3">
            <a:extLst>
              <a:ext uri="{FF2B5EF4-FFF2-40B4-BE49-F238E27FC236}">
                <a16:creationId xmlns:a16="http://schemas.microsoft.com/office/drawing/2014/main" id="{EADC4AC0-8E12-0E25-2D9E-B778155B126E}"/>
              </a:ext>
            </a:extLst>
          </p:cNvPr>
          <p:cNvSpPr>
            <a:spLocks noGrp="1" noChangeArrowheads="1"/>
          </p:cNvSpPr>
          <p:nvPr>
            <p:ph type="body" idx="1"/>
          </p:nvPr>
        </p:nvSpPr>
        <p:spPr/>
        <p:txBody>
          <a:bodyPr/>
          <a:lstStyle/>
          <a:p>
            <a:pPr eaLnBrk="1" hangingPunct="1">
              <a:defRPr/>
            </a:pPr>
            <a:r>
              <a:rPr lang="en-US">
                <a:solidFill>
                  <a:srgbClr val="000080"/>
                </a:solidFill>
                <a:latin typeface="Tahoma" charset="0"/>
              </a:rPr>
              <a:t>Procedure entry and exit testing</a:t>
            </a:r>
          </a:p>
          <a:p>
            <a:pPr lvl="1" eaLnBrk="1" hangingPunct="1">
              <a:defRPr/>
            </a:pPr>
            <a:r>
              <a:rPr lang="en-US"/>
              <a:t>procedure may have multiple entry points (e.g., Fortran) and multiple exit points</a:t>
            </a:r>
          </a:p>
          <a:p>
            <a:pPr eaLnBrk="1" hangingPunct="1">
              <a:defRPr/>
            </a:pPr>
            <a:r>
              <a:rPr lang="en-US">
                <a:solidFill>
                  <a:srgbClr val="000080"/>
                </a:solidFill>
                <a:latin typeface="Tahoma" charset="0"/>
              </a:rPr>
              <a:t>Call coverage</a:t>
            </a:r>
          </a:p>
          <a:p>
            <a:pPr lvl="1" eaLnBrk="1" hangingPunct="1">
              <a:defRPr/>
            </a:pPr>
            <a:r>
              <a:rPr lang="en-US"/>
              <a:t>The same entry point may be called from many points</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D5D3037D-8764-F2A5-A99B-8464D09DBC4B}"/>
              </a:ext>
            </a:extLst>
          </p:cNvPr>
          <p:cNvSpPr>
            <a:spLocks noGrp="1"/>
          </p:cNvSpPr>
          <p:nvPr>
            <p:ph type="ftr" sz="quarter" idx="10"/>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Updated from (c) 2007 Mauro Pezzè &amp; Michal Young</a:t>
            </a:r>
          </a:p>
        </p:txBody>
      </p:sp>
      <p:sp>
        <p:nvSpPr>
          <p:cNvPr id="5" name="Slide Number Placeholder 4">
            <a:extLst>
              <a:ext uri="{FF2B5EF4-FFF2-40B4-BE49-F238E27FC236}">
                <a16:creationId xmlns:a16="http://schemas.microsoft.com/office/drawing/2014/main" id="{6BA7C9AF-0012-64DD-1AD7-BD10AC98083B}"/>
              </a:ext>
            </a:extLst>
          </p:cNvPr>
          <p:cNvSpPr>
            <a:spLocks noGrp="1"/>
          </p:cNvSpPr>
          <p:nvPr>
            <p:ph type="sldNum" sz="quarter" idx="11"/>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 Ch 12, slide </a:t>
            </a:r>
            <a:fld id="{EFC7B5F7-F396-CA4A-8E84-9ED0A8B150A8}" type="slidenum">
              <a:rPr lang="en-US" altLang="en-US" sz="1200">
                <a:solidFill>
                  <a:schemeClr val="bg2"/>
                </a:solidFill>
              </a:rPr>
              <a:pPr eaLnBrk="1" hangingPunct="1"/>
              <a:t>35</a:t>
            </a:fld>
            <a:endParaRPr lang="en-US" altLang="en-US" sz="1200">
              <a:solidFill>
                <a:schemeClr val="bg2"/>
              </a:solidFill>
            </a:endParaRPr>
          </a:p>
        </p:txBody>
      </p:sp>
      <p:sp>
        <p:nvSpPr>
          <p:cNvPr id="36867" name="Rectangle 3">
            <a:extLst>
              <a:ext uri="{FF2B5EF4-FFF2-40B4-BE49-F238E27FC236}">
                <a16:creationId xmlns:a16="http://schemas.microsoft.com/office/drawing/2014/main" id="{CBFA76B1-AF29-9DC0-E8B8-32B0EE920272}"/>
              </a:ext>
            </a:extLst>
          </p:cNvPr>
          <p:cNvSpPr>
            <a:spLocks noGrp="1" noChangeArrowheads="1"/>
          </p:cNvSpPr>
          <p:nvPr>
            <p:ph type="title"/>
          </p:nvPr>
        </p:nvSpPr>
        <p:spPr/>
        <p:txBody>
          <a:bodyPr vert="horz" wrap="square" lIns="91440" tIns="45720" rIns="132080" bIns="45720" numCol="1" anchor="ctr" anchorCtr="0" compatLnSpc="1">
            <a:prstTxWarp prst="textNoShape">
              <a:avLst/>
            </a:prstTxWarp>
          </a:bodyPr>
          <a:lstStyle/>
          <a:p>
            <a:pPr eaLnBrk="1" hangingPunct="1">
              <a:defRPr/>
            </a:pPr>
            <a:r>
              <a:rPr lang="en-US"/>
              <a:t>Subsumption relation</a:t>
            </a:r>
          </a:p>
        </p:txBody>
      </p:sp>
      <p:pic>
        <p:nvPicPr>
          <p:cNvPr id="62468" name="Picture 1" descr="structural-subsume.pdf">
            <a:extLst>
              <a:ext uri="{FF2B5EF4-FFF2-40B4-BE49-F238E27FC236}">
                <a16:creationId xmlns:a16="http://schemas.microsoft.com/office/drawing/2014/main" id="{EF999492-967E-97D3-22BE-361E393C30DC}"/>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762126" y="993776"/>
            <a:ext cx="8374063" cy="5319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EDF77BE2-3CC8-026F-5878-858C12E65C08}"/>
              </a:ext>
            </a:extLst>
          </p:cNvPr>
          <p:cNvSpPr>
            <a:spLocks noGrp="1"/>
          </p:cNvSpPr>
          <p:nvPr>
            <p:ph type="ftr" sz="quarter" idx="10"/>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Updated from (c) 2007 Mauro Pezzè &amp; Michal Young</a:t>
            </a:r>
          </a:p>
        </p:txBody>
      </p:sp>
      <p:sp>
        <p:nvSpPr>
          <p:cNvPr id="5" name="Slide Number Placeholder 4">
            <a:extLst>
              <a:ext uri="{FF2B5EF4-FFF2-40B4-BE49-F238E27FC236}">
                <a16:creationId xmlns:a16="http://schemas.microsoft.com/office/drawing/2014/main" id="{CD6BAC27-33B5-7F16-ADFA-5B10C3D493A1}"/>
              </a:ext>
            </a:extLst>
          </p:cNvPr>
          <p:cNvSpPr>
            <a:spLocks noGrp="1"/>
          </p:cNvSpPr>
          <p:nvPr>
            <p:ph type="sldNum" sz="quarter" idx="11"/>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 Ch 12, slide </a:t>
            </a:r>
            <a:fld id="{AB6EDA9F-DA15-6D41-9489-2A2C1ED1BFFB}" type="slidenum">
              <a:rPr lang="en-US" altLang="en-US" sz="1200">
                <a:solidFill>
                  <a:schemeClr val="bg2"/>
                </a:solidFill>
              </a:rPr>
              <a:pPr eaLnBrk="1" hangingPunct="1"/>
              <a:t>36</a:t>
            </a:fld>
            <a:endParaRPr lang="en-US" altLang="en-US" sz="1200">
              <a:solidFill>
                <a:schemeClr val="bg2"/>
              </a:solidFill>
            </a:endParaRPr>
          </a:p>
        </p:txBody>
      </p:sp>
      <p:sp>
        <p:nvSpPr>
          <p:cNvPr id="97282" name="Rectangle 2">
            <a:extLst>
              <a:ext uri="{FF2B5EF4-FFF2-40B4-BE49-F238E27FC236}">
                <a16:creationId xmlns:a16="http://schemas.microsoft.com/office/drawing/2014/main" id="{FE72D901-5D3C-32D7-670B-8F1352677A65}"/>
              </a:ext>
            </a:extLst>
          </p:cNvPr>
          <p:cNvSpPr>
            <a:spLocks noGrp="1" noChangeArrowheads="1"/>
          </p:cNvSpPr>
          <p:nvPr>
            <p:ph type="title"/>
          </p:nvPr>
        </p:nvSpPr>
        <p:spPr/>
        <p:txBody>
          <a:bodyPr/>
          <a:lstStyle/>
          <a:p>
            <a:pPr eaLnBrk="1" hangingPunct="1">
              <a:defRPr/>
            </a:pPr>
            <a:r>
              <a:rPr lang="en-US"/>
              <a:t>Satisfying structural criteria</a:t>
            </a:r>
          </a:p>
        </p:txBody>
      </p:sp>
      <p:sp>
        <p:nvSpPr>
          <p:cNvPr id="97283" name="Rectangle 3">
            <a:extLst>
              <a:ext uri="{FF2B5EF4-FFF2-40B4-BE49-F238E27FC236}">
                <a16:creationId xmlns:a16="http://schemas.microsoft.com/office/drawing/2014/main" id="{9019C975-B1F1-ABDC-6996-F5B7C805C33D}"/>
              </a:ext>
            </a:extLst>
          </p:cNvPr>
          <p:cNvSpPr>
            <a:spLocks noGrp="1" noChangeArrowheads="1"/>
          </p:cNvSpPr>
          <p:nvPr>
            <p:ph type="body" idx="1"/>
          </p:nvPr>
        </p:nvSpPr>
        <p:spPr/>
        <p:txBody>
          <a:bodyPr/>
          <a:lstStyle/>
          <a:p>
            <a:pPr eaLnBrk="1" hangingPunct="1">
              <a:defRPr/>
            </a:pPr>
            <a:r>
              <a:rPr lang="en-US"/>
              <a:t>Sometimes criteria may not be satisfiable</a:t>
            </a:r>
          </a:p>
          <a:p>
            <a:pPr lvl="1" eaLnBrk="1" hangingPunct="1">
              <a:defRPr/>
            </a:pPr>
            <a:r>
              <a:rPr lang="en-US"/>
              <a:t>The criterion requires execution of </a:t>
            </a:r>
          </a:p>
          <a:p>
            <a:pPr lvl="2" eaLnBrk="1" hangingPunct="1">
              <a:defRPr/>
            </a:pPr>
            <a:r>
              <a:rPr lang="en-US">
                <a:solidFill>
                  <a:srgbClr val="000080"/>
                </a:solidFill>
                <a:latin typeface="Tahoma" charset="0"/>
              </a:rPr>
              <a:t>statements</a:t>
            </a:r>
            <a:r>
              <a:rPr lang="en-US"/>
              <a:t> that cannot be executed as a result of</a:t>
            </a:r>
          </a:p>
          <a:p>
            <a:pPr lvl="3" eaLnBrk="1" hangingPunct="1">
              <a:defRPr/>
            </a:pPr>
            <a:r>
              <a:rPr lang="en-US"/>
              <a:t>defensive programming </a:t>
            </a:r>
          </a:p>
          <a:p>
            <a:pPr lvl="3" eaLnBrk="1" hangingPunct="1">
              <a:defRPr/>
            </a:pPr>
            <a:r>
              <a:rPr lang="en-US"/>
              <a:t>code reuse (reusing code that is more general than strictly required for the application)</a:t>
            </a:r>
          </a:p>
          <a:p>
            <a:pPr lvl="2" eaLnBrk="1" hangingPunct="1">
              <a:defRPr/>
            </a:pPr>
            <a:r>
              <a:rPr lang="en-US">
                <a:solidFill>
                  <a:srgbClr val="000080"/>
                </a:solidFill>
                <a:latin typeface="Tahoma" charset="0"/>
              </a:rPr>
              <a:t>conditions</a:t>
            </a:r>
            <a:r>
              <a:rPr lang="en-US"/>
              <a:t> that cannot be satisfied as a result of</a:t>
            </a:r>
          </a:p>
          <a:p>
            <a:pPr lvl="3" eaLnBrk="1" hangingPunct="1">
              <a:defRPr/>
            </a:pPr>
            <a:r>
              <a:rPr lang="en-US"/>
              <a:t>interdependent conditions</a:t>
            </a:r>
          </a:p>
          <a:p>
            <a:pPr lvl="2" eaLnBrk="1" hangingPunct="1">
              <a:defRPr/>
            </a:pPr>
            <a:r>
              <a:rPr lang="en-US">
                <a:solidFill>
                  <a:srgbClr val="000080"/>
                </a:solidFill>
                <a:latin typeface="Tahoma" charset="0"/>
              </a:rPr>
              <a:t>paths</a:t>
            </a:r>
            <a:r>
              <a:rPr lang="en-US"/>
              <a:t> that cannot be executed as a result of</a:t>
            </a:r>
          </a:p>
          <a:p>
            <a:pPr lvl="3" eaLnBrk="1" hangingPunct="1">
              <a:defRPr/>
            </a:pPr>
            <a:r>
              <a:rPr lang="en-US"/>
              <a:t>interdependent decisions</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CE729C1C-4EE5-6A23-AF5B-DD070D599302}"/>
              </a:ext>
            </a:extLst>
          </p:cNvPr>
          <p:cNvSpPr>
            <a:spLocks noGrp="1"/>
          </p:cNvSpPr>
          <p:nvPr>
            <p:ph type="ftr" sz="quarter" idx="10"/>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Updated from (c) 2007 Mauro Pezzè &amp; Michal Young</a:t>
            </a:r>
          </a:p>
        </p:txBody>
      </p:sp>
      <p:sp>
        <p:nvSpPr>
          <p:cNvPr id="5" name="Slide Number Placeholder 4">
            <a:extLst>
              <a:ext uri="{FF2B5EF4-FFF2-40B4-BE49-F238E27FC236}">
                <a16:creationId xmlns:a16="http://schemas.microsoft.com/office/drawing/2014/main" id="{226B7AA4-EFD4-EFBA-D158-47EC2EFC4C8F}"/>
              </a:ext>
            </a:extLst>
          </p:cNvPr>
          <p:cNvSpPr>
            <a:spLocks noGrp="1"/>
          </p:cNvSpPr>
          <p:nvPr>
            <p:ph type="sldNum" sz="quarter" idx="11"/>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 Ch 12, slide </a:t>
            </a:r>
            <a:fld id="{7A568245-047F-BD43-8DB4-11CFA2ABAA0C}" type="slidenum">
              <a:rPr lang="en-US" altLang="en-US" sz="1200">
                <a:solidFill>
                  <a:schemeClr val="bg2"/>
                </a:solidFill>
              </a:rPr>
              <a:pPr eaLnBrk="1" hangingPunct="1"/>
              <a:t>37</a:t>
            </a:fld>
            <a:endParaRPr lang="en-US" altLang="en-US" sz="1200">
              <a:solidFill>
                <a:schemeClr val="bg2"/>
              </a:solidFill>
            </a:endParaRPr>
          </a:p>
        </p:txBody>
      </p:sp>
      <p:sp>
        <p:nvSpPr>
          <p:cNvPr id="99330" name="Rectangle 2">
            <a:extLst>
              <a:ext uri="{FF2B5EF4-FFF2-40B4-BE49-F238E27FC236}">
                <a16:creationId xmlns:a16="http://schemas.microsoft.com/office/drawing/2014/main" id="{0CE012BE-B55E-2DB6-4FCA-7A386D35E711}"/>
              </a:ext>
            </a:extLst>
          </p:cNvPr>
          <p:cNvSpPr>
            <a:spLocks noGrp="1" noChangeArrowheads="1"/>
          </p:cNvSpPr>
          <p:nvPr>
            <p:ph type="title"/>
          </p:nvPr>
        </p:nvSpPr>
        <p:spPr/>
        <p:txBody>
          <a:bodyPr/>
          <a:lstStyle/>
          <a:p>
            <a:pPr eaLnBrk="1" hangingPunct="1">
              <a:defRPr/>
            </a:pPr>
            <a:r>
              <a:rPr lang="en-US"/>
              <a:t>Satisfying structural criteria</a:t>
            </a:r>
          </a:p>
        </p:txBody>
      </p:sp>
      <p:sp>
        <p:nvSpPr>
          <p:cNvPr id="99331" name="Rectangle 3">
            <a:extLst>
              <a:ext uri="{FF2B5EF4-FFF2-40B4-BE49-F238E27FC236}">
                <a16:creationId xmlns:a16="http://schemas.microsoft.com/office/drawing/2014/main" id="{772B7927-ED3B-10EA-A044-86326055D471}"/>
              </a:ext>
            </a:extLst>
          </p:cNvPr>
          <p:cNvSpPr>
            <a:spLocks noGrp="1" noChangeArrowheads="1"/>
          </p:cNvSpPr>
          <p:nvPr>
            <p:ph type="body" idx="1"/>
          </p:nvPr>
        </p:nvSpPr>
        <p:spPr/>
        <p:txBody>
          <a:bodyPr/>
          <a:lstStyle/>
          <a:p>
            <a:pPr eaLnBrk="1" hangingPunct="1">
              <a:defRPr/>
            </a:pPr>
            <a:r>
              <a:rPr lang="en-US"/>
              <a:t>Large amounts of </a:t>
            </a:r>
            <a:r>
              <a:rPr lang="en-US" i="1"/>
              <a:t>fossil</a:t>
            </a:r>
            <a:r>
              <a:rPr lang="en-US"/>
              <a:t> code may indicate serious maintainability problems</a:t>
            </a:r>
          </a:p>
          <a:p>
            <a:pPr lvl="1" eaLnBrk="1" hangingPunct="1">
              <a:defRPr/>
            </a:pPr>
            <a:r>
              <a:rPr lang="en-US"/>
              <a:t>But some unreachable code is common even in well-designed, well-maintained systems</a:t>
            </a:r>
          </a:p>
          <a:p>
            <a:pPr eaLnBrk="1" hangingPunct="1">
              <a:defRPr/>
            </a:pPr>
            <a:r>
              <a:rPr lang="en-US"/>
              <a:t>Solutions:</a:t>
            </a:r>
          </a:p>
          <a:p>
            <a:pPr lvl="1" eaLnBrk="1" hangingPunct="1">
              <a:defRPr/>
            </a:pPr>
            <a:r>
              <a:rPr lang="en-US"/>
              <a:t>make allowances by setting a coverage goal less than 100%</a:t>
            </a:r>
          </a:p>
          <a:p>
            <a:pPr lvl="1" eaLnBrk="1" hangingPunct="1">
              <a:defRPr/>
            </a:pPr>
            <a:r>
              <a:rPr lang="en-US"/>
              <a:t>require justification of elements left uncovered</a:t>
            </a:r>
          </a:p>
          <a:p>
            <a:pPr lvl="2" eaLnBrk="1" hangingPunct="1">
              <a:defRPr/>
            </a:pPr>
            <a:r>
              <a:rPr lang="en-US"/>
              <a:t>RTCA-DO-178B and EUROCAE ED-12B for modified MC/DC</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EEA64962-2143-ADCE-2041-E86C1DB230AE}"/>
              </a:ext>
            </a:extLst>
          </p:cNvPr>
          <p:cNvSpPr>
            <a:spLocks noGrp="1"/>
          </p:cNvSpPr>
          <p:nvPr>
            <p:ph type="ftr" sz="quarter" idx="10"/>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Updated from (c) 2007 Mauro Pezzè &amp; Michal Young</a:t>
            </a:r>
          </a:p>
        </p:txBody>
      </p:sp>
      <p:sp>
        <p:nvSpPr>
          <p:cNvPr id="5" name="Slide Number Placeholder 4">
            <a:extLst>
              <a:ext uri="{FF2B5EF4-FFF2-40B4-BE49-F238E27FC236}">
                <a16:creationId xmlns:a16="http://schemas.microsoft.com/office/drawing/2014/main" id="{A3A17D8A-9BCD-0CB3-0194-5B5404D0552C}"/>
              </a:ext>
            </a:extLst>
          </p:cNvPr>
          <p:cNvSpPr>
            <a:spLocks noGrp="1"/>
          </p:cNvSpPr>
          <p:nvPr>
            <p:ph type="sldNum" sz="quarter" idx="11"/>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 Ch 12, slide </a:t>
            </a:r>
            <a:fld id="{F109E83C-3C0A-B949-A8AF-2E8486823712}" type="slidenum">
              <a:rPr lang="en-US" altLang="en-US" sz="1200">
                <a:solidFill>
                  <a:schemeClr val="bg2"/>
                </a:solidFill>
              </a:rPr>
              <a:pPr eaLnBrk="1" hangingPunct="1"/>
              <a:t>38</a:t>
            </a:fld>
            <a:endParaRPr lang="en-US" altLang="en-US" sz="1200">
              <a:solidFill>
                <a:schemeClr val="bg2"/>
              </a:solidFill>
            </a:endParaRPr>
          </a:p>
        </p:txBody>
      </p:sp>
      <p:sp>
        <p:nvSpPr>
          <p:cNvPr id="37891" name="Rectangle 3">
            <a:extLst>
              <a:ext uri="{FF2B5EF4-FFF2-40B4-BE49-F238E27FC236}">
                <a16:creationId xmlns:a16="http://schemas.microsoft.com/office/drawing/2014/main" id="{F1CF7903-B090-F38A-AF22-477D9522286C}"/>
              </a:ext>
            </a:extLst>
          </p:cNvPr>
          <p:cNvSpPr>
            <a:spLocks noGrp="1" noChangeArrowheads="1"/>
          </p:cNvSpPr>
          <p:nvPr>
            <p:ph type="title"/>
          </p:nvPr>
        </p:nvSpPr>
        <p:spPr/>
        <p:txBody>
          <a:bodyPr vert="horz" wrap="square" lIns="91440" tIns="45720" rIns="132080" bIns="45720" numCol="1" anchor="ctr" anchorCtr="0" compatLnSpc="1">
            <a:prstTxWarp prst="textNoShape">
              <a:avLst/>
            </a:prstTxWarp>
          </a:bodyPr>
          <a:lstStyle/>
          <a:p>
            <a:pPr eaLnBrk="1" hangingPunct="1">
              <a:defRPr/>
            </a:pPr>
            <a:r>
              <a:rPr lang="en-US"/>
              <a:t>Summary</a:t>
            </a:r>
          </a:p>
        </p:txBody>
      </p:sp>
      <p:sp>
        <p:nvSpPr>
          <p:cNvPr id="37892" name="Rectangle 4">
            <a:extLst>
              <a:ext uri="{FF2B5EF4-FFF2-40B4-BE49-F238E27FC236}">
                <a16:creationId xmlns:a16="http://schemas.microsoft.com/office/drawing/2014/main" id="{5A37A740-FAA6-E516-1186-6B96235CD6F6}"/>
              </a:ext>
            </a:extLst>
          </p:cNvPr>
          <p:cNvSpPr>
            <a:spLocks noGrp="1" noChangeArrowheads="1"/>
          </p:cNvSpPr>
          <p:nvPr>
            <p:ph type="body" idx="1"/>
          </p:nvPr>
        </p:nvSpPr>
        <p:spPr/>
        <p:txBody>
          <a:bodyPr vert="horz" wrap="square" lIns="91440" tIns="45720" rIns="132080" bIns="45720" numCol="1" anchor="t" anchorCtr="0" compatLnSpc="1">
            <a:prstTxWarp prst="textNoShape">
              <a:avLst/>
            </a:prstTxWarp>
          </a:bodyPr>
          <a:lstStyle/>
          <a:p>
            <a:pPr eaLnBrk="1" hangingPunct="1">
              <a:lnSpc>
                <a:spcPct val="90000"/>
              </a:lnSpc>
            </a:pPr>
            <a:r>
              <a:rPr lang="en-US" altLang="en-US" sz="2400"/>
              <a:t>We defined a number of adequacy criteria </a:t>
            </a:r>
          </a:p>
          <a:p>
            <a:pPr marL="782638" lvl="1" eaLnBrk="1" hangingPunct="1">
              <a:lnSpc>
                <a:spcPct val="90000"/>
              </a:lnSpc>
            </a:pPr>
            <a:r>
              <a:rPr lang="en-US" altLang="en-US" sz="2000"/>
              <a:t>NOT test design techniques!</a:t>
            </a:r>
          </a:p>
          <a:p>
            <a:pPr eaLnBrk="1" hangingPunct="1">
              <a:lnSpc>
                <a:spcPct val="90000"/>
              </a:lnSpc>
            </a:pPr>
            <a:r>
              <a:rPr lang="en-US" altLang="en-US" sz="2400"/>
              <a:t>Different criteria address different classes of errors</a:t>
            </a:r>
          </a:p>
          <a:p>
            <a:pPr eaLnBrk="1" hangingPunct="1">
              <a:lnSpc>
                <a:spcPct val="90000"/>
              </a:lnSpc>
            </a:pPr>
            <a:r>
              <a:rPr lang="en-US" altLang="en-US" sz="2400"/>
              <a:t>Full coverage is usually unattainable</a:t>
            </a:r>
          </a:p>
          <a:p>
            <a:pPr marL="782638" lvl="1" eaLnBrk="1" hangingPunct="1">
              <a:lnSpc>
                <a:spcPct val="90000"/>
              </a:lnSpc>
            </a:pPr>
            <a:r>
              <a:rPr lang="en-US" altLang="en-US" sz="2000"/>
              <a:t>Remember that attainability is an undecidable problem!</a:t>
            </a:r>
          </a:p>
          <a:p>
            <a:pPr eaLnBrk="1" hangingPunct="1">
              <a:lnSpc>
                <a:spcPct val="90000"/>
              </a:lnSpc>
            </a:pPr>
            <a:r>
              <a:rPr lang="en-US" altLang="en-US" sz="2400"/>
              <a:t>…and when attainable, </a:t>
            </a:r>
            <a:r>
              <a:rPr lang="ja-JP" altLang="en-US" sz="2400">
                <a:latin typeface="Arial" panose="020B0604020202020204" pitchFamily="34" charset="0"/>
              </a:rPr>
              <a:t>“</a:t>
            </a:r>
            <a:r>
              <a:rPr lang="en-US" altLang="ja-JP" sz="2400"/>
              <a:t>inversion</a:t>
            </a:r>
            <a:r>
              <a:rPr lang="ja-JP" altLang="en-US" sz="2400">
                <a:latin typeface="Arial" panose="020B0604020202020204" pitchFamily="34" charset="0"/>
              </a:rPr>
              <a:t>”</a:t>
            </a:r>
            <a:r>
              <a:rPr lang="en-US" altLang="ja-JP" sz="2400"/>
              <a:t> is usually hard</a:t>
            </a:r>
          </a:p>
          <a:p>
            <a:pPr marL="782638" lvl="1" eaLnBrk="1" hangingPunct="1">
              <a:lnSpc>
                <a:spcPct val="90000"/>
              </a:lnSpc>
            </a:pPr>
            <a:r>
              <a:rPr lang="en-US" altLang="en-US" sz="2000"/>
              <a:t>How do I find program inputs allowing to cover something buried deeply in the CFG?</a:t>
            </a:r>
          </a:p>
          <a:p>
            <a:pPr marL="782638" lvl="1" eaLnBrk="1" hangingPunct="1">
              <a:lnSpc>
                <a:spcPct val="90000"/>
              </a:lnSpc>
            </a:pPr>
            <a:r>
              <a:rPr lang="en-US" altLang="en-US" sz="2000"/>
              <a:t>Automated support (e.g., symbolic execution) may be necessary</a:t>
            </a:r>
          </a:p>
          <a:p>
            <a:pPr eaLnBrk="1" hangingPunct="1">
              <a:lnSpc>
                <a:spcPct val="90000"/>
              </a:lnSpc>
            </a:pPr>
            <a:r>
              <a:rPr lang="en-US" altLang="en-US" sz="2400"/>
              <a:t>Therefore, rather than requiring full adequacy, the </a:t>
            </a:r>
            <a:r>
              <a:rPr lang="ja-JP" altLang="en-US" sz="2400">
                <a:latin typeface="Arial" panose="020B0604020202020204" pitchFamily="34" charset="0"/>
              </a:rPr>
              <a:t>“</a:t>
            </a:r>
            <a:r>
              <a:rPr lang="en-US" altLang="ja-JP" sz="2400"/>
              <a:t>degree of adequacy</a:t>
            </a:r>
            <a:r>
              <a:rPr lang="ja-JP" altLang="en-US" sz="2400">
                <a:latin typeface="Arial" panose="020B0604020202020204" pitchFamily="34" charset="0"/>
              </a:rPr>
              <a:t>”</a:t>
            </a:r>
            <a:r>
              <a:rPr lang="en-US" altLang="ja-JP" sz="2400"/>
              <a:t> of a test suite is estimated by coverage measures</a:t>
            </a:r>
          </a:p>
          <a:p>
            <a:pPr marL="782638" lvl="1" eaLnBrk="1" hangingPunct="1">
              <a:lnSpc>
                <a:spcPct val="90000"/>
              </a:lnSpc>
            </a:pPr>
            <a:r>
              <a:rPr lang="en-US" altLang="en-US" sz="2000"/>
              <a:t>May drive test improvement</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6F7750AC-053E-F61A-C3DF-21168ADE1792}"/>
              </a:ext>
            </a:extLst>
          </p:cNvPr>
          <p:cNvSpPr>
            <a:spLocks noGrp="1"/>
          </p:cNvSpPr>
          <p:nvPr>
            <p:ph type="ftr" sz="quarter" idx="10"/>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Updated from (c) 2007 Mauro Pezzè &amp; Michal Young</a:t>
            </a:r>
          </a:p>
        </p:txBody>
      </p:sp>
      <p:sp>
        <p:nvSpPr>
          <p:cNvPr id="5" name="Slide Number Placeholder 4">
            <a:extLst>
              <a:ext uri="{FF2B5EF4-FFF2-40B4-BE49-F238E27FC236}">
                <a16:creationId xmlns:a16="http://schemas.microsoft.com/office/drawing/2014/main" id="{CBFBF551-3ABF-A970-C0FE-0BAC2C75CA03}"/>
              </a:ext>
            </a:extLst>
          </p:cNvPr>
          <p:cNvSpPr>
            <a:spLocks noGrp="1"/>
          </p:cNvSpPr>
          <p:nvPr>
            <p:ph type="sldNum" sz="quarter" idx="11"/>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 Ch 12, slide </a:t>
            </a:r>
            <a:fld id="{8EBA62E5-E931-E54C-A5F8-EDAE650ABE39}" type="slidenum">
              <a:rPr lang="en-US" altLang="en-US" sz="1200">
                <a:solidFill>
                  <a:schemeClr val="bg2"/>
                </a:solidFill>
              </a:rPr>
              <a:pPr eaLnBrk="1" hangingPunct="1"/>
              <a:t>4</a:t>
            </a:fld>
            <a:endParaRPr lang="en-US" altLang="en-US" sz="1200">
              <a:solidFill>
                <a:schemeClr val="bg2"/>
              </a:solidFill>
            </a:endParaRPr>
          </a:p>
        </p:txBody>
      </p:sp>
      <p:sp>
        <p:nvSpPr>
          <p:cNvPr id="101378" name="Rectangle 2">
            <a:extLst>
              <a:ext uri="{FF2B5EF4-FFF2-40B4-BE49-F238E27FC236}">
                <a16:creationId xmlns:a16="http://schemas.microsoft.com/office/drawing/2014/main" id="{072CF7D2-7086-E577-20E5-CAF9EF9F0B1D}"/>
              </a:ext>
            </a:extLst>
          </p:cNvPr>
          <p:cNvSpPr>
            <a:spLocks noGrp="1" noChangeArrowheads="1"/>
          </p:cNvSpPr>
          <p:nvPr>
            <p:ph type="title"/>
          </p:nvPr>
        </p:nvSpPr>
        <p:spPr/>
        <p:txBody>
          <a:bodyPr/>
          <a:lstStyle/>
          <a:p>
            <a:pPr eaLnBrk="1" hangingPunct="1">
              <a:defRPr/>
            </a:pPr>
            <a:r>
              <a:rPr lang="en-US"/>
              <a:t>Why structural (code-based) testing?</a:t>
            </a:r>
          </a:p>
        </p:txBody>
      </p:sp>
      <p:sp>
        <p:nvSpPr>
          <p:cNvPr id="101379" name="Rectangle 3">
            <a:extLst>
              <a:ext uri="{FF2B5EF4-FFF2-40B4-BE49-F238E27FC236}">
                <a16:creationId xmlns:a16="http://schemas.microsoft.com/office/drawing/2014/main" id="{1019B1D3-1843-0F0F-21E6-2D9984014BFF}"/>
              </a:ext>
            </a:extLst>
          </p:cNvPr>
          <p:cNvSpPr>
            <a:spLocks noGrp="1" noChangeArrowheads="1"/>
          </p:cNvSpPr>
          <p:nvPr>
            <p:ph type="body" idx="1"/>
          </p:nvPr>
        </p:nvSpPr>
        <p:spPr/>
        <p:txBody>
          <a:bodyPr/>
          <a:lstStyle/>
          <a:p>
            <a:pPr eaLnBrk="1" hangingPunct="1">
              <a:lnSpc>
                <a:spcPct val="90000"/>
              </a:lnSpc>
            </a:pPr>
            <a:r>
              <a:rPr lang="en-US" altLang="en-US"/>
              <a:t>One way of answering the question </a:t>
            </a:r>
            <a:r>
              <a:rPr lang="ja-JP" altLang="en-US">
                <a:latin typeface="Arial" panose="020B0604020202020204" pitchFamily="34" charset="0"/>
              </a:rPr>
              <a:t>“</a:t>
            </a:r>
            <a:r>
              <a:rPr lang="en-US" altLang="ja-JP"/>
              <a:t>What is </a:t>
            </a:r>
            <a:r>
              <a:rPr lang="en-US" altLang="ja-JP" i="1">
                <a:solidFill>
                  <a:schemeClr val="accent2"/>
                </a:solidFill>
              </a:rPr>
              <a:t>missing</a:t>
            </a:r>
            <a:r>
              <a:rPr lang="en-US" altLang="ja-JP"/>
              <a:t> in our test suite?</a:t>
            </a:r>
            <a:r>
              <a:rPr lang="ja-JP" altLang="en-US">
                <a:latin typeface="Arial" panose="020B0604020202020204" pitchFamily="34" charset="0"/>
              </a:rPr>
              <a:t>”</a:t>
            </a:r>
            <a:endParaRPr lang="en-US" altLang="ja-JP"/>
          </a:p>
          <a:p>
            <a:pPr lvl="1" eaLnBrk="1" hangingPunct="1">
              <a:lnSpc>
                <a:spcPct val="90000"/>
              </a:lnSpc>
            </a:pPr>
            <a:r>
              <a:rPr lang="en-US" altLang="en-US"/>
              <a:t>If part of a program is not executed by any test case in the suite, faults in that part cannot be exposed</a:t>
            </a:r>
          </a:p>
          <a:p>
            <a:pPr lvl="1" eaLnBrk="1" hangingPunct="1">
              <a:lnSpc>
                <a:spcPct val="90000"/>
              </a:lnSpc>
            </a:pPr>
            <a:r>
              <a:rPr lang="en-US" altLang="en-US"/>
              <a:t>But what</a:t>
            </a:r>
            <a:r>
              <a:rPr lang="ja-JP" altLang="en-US">
                <a:latin typeface="Arial" panose="020B0604020202020204" pitchFamily="34" charset="0"/>
              </a:rPr>
              <a:t>’</a:t>
            </a:r>
            <a:r>
              <a:rPr lang="en-US" altLang="ja-JP"/>
              <a:t>s a </a:t>
            </a:r>
            <a:r>
              <a:rPr lang="ja-JP" altLang="en-US">
                <a:latin typeface="Arial" panose="020B0604020202020204" pitchFamily="34" charset="0"/>
              </a:rPr>
              <a:t>“</a:t>
            </a:r>
            <a:r>
              <a:rPr lang="en-US" altLang="ja-JP"/>
              <a:t>part</a:t>
            </a:r>
            <a:r>
              <a:rPr lang="ja-JP" altLang="en-US">
                <a:latin typeface="Arial" panose="020B0604020202020204" pitchFamily="34" charset="0"/>
              </a:rPr>
              <a:t>”</a:t>
            </a:r>
            <a:r>
              <a:rPr lang="en-US" altLang="ja-JP"/>
              <a:t>?</a:t>
            </a:r>
          </a:p>
          <a:p>
            <a:pPr lvl="2" eaLnBrk="1" hangingPunct="1">
              <a:lnSpc>
                <a:spcPct val="90000"/>
              </a:lnSpc>
            </a:pPr>
            <a:r>
              <a:rPr lang="en-US" altLang="en-US"/>
              <a:t>Typically, a control flow element or combination: </a:t>
            </a:r>
          </a:p>
          <a:p>
            <a:pPr lvl="2" eaLnBrk="1" hangingPunct="1">
              <a:lnSpc>
                <a:spcPct val="90000"/>
              </a:lnSpc>
            </a:pPr>
            <a:r>
              <a:rPr lang="en-US" altLang="en-US"/>
              <a:t>Statements (or CFG nodes), Branches (or CFG edges)</a:t>
            </a:r>
          </a:p>
          <a:p>
            <a:pPr lvl="2" eaLnBrk="1" hangingPunct="1">
              <a:lnSpc>
                <a:spcPct val="90000"/>
              </a:lnSpc>
            </a:pPr>
            <a:r>
              <a:rPr lang="en-US" altLang="en-US"/>
              <a:t>Fragments and combinations: Conditions, paths </a:t>
            </a:r>
          </a:p>
          <a:p>
            <a:pPr eaLnBrk="1" hangingPunct="1">
              <a:lnSpc>
                <a:spcPct val="90000"/>
              </a:lnSpc>
            </a:pPr>
            <a:r>
              <a:rPr lang="en-US" altLang="en-US"/>
              <a:t>Complements functional testing: Another way to recognize cases that are treated differently</a:t>
            </a:r>
          </a:p>
          <a:p>
            <a:pPr lvl="1" eaLnBrk="1" hangingPunct="1">
              <a:lnSpc>
                <a:spcPct val="90000"/>
              </a:lnSpc>
            </a:pPr>
            <a:r>
              <a:rPr lang="en-US" altLang="en-US"/>
              <a:t>Recall fundamental rationale: Prefer test cases that are treated </a:t>
            </a:r>
            <a:r>
              <a:rPr lang="en-US" altLang="en-US" i="1"/>
              <a:t>differently </a:t>
            </a:r>
            <a:r>
              <a:rPr lang="en-US" altLang="en-US"/>
              <a:t>over cases treated the same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CF8BB9AE-A581-9B41-5878-4276C84B2480}"/>
              </a:ext>
            </a:extLst>
          </p:cNvPr>
          <p:cNvSpPr>
            <a:spLocks noGrp="1"/>
          </p:cNvSpPr>
          <p:nvPr>
            <p:ph type="ftr" sz="quarter" idx="10"/>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Updated from (c) 2007 Mauro Pezzè &amp; Michal Young</a:t>
            </a:r>
          </a:p>
        </p:txBody>
      </p:sp>
      <p:sp>
        <p:nvSpPr>
          <p:cNvPr id="5" name="Slide Number Placeholder 4">
            <a:extLst>
              <a:ext uri="{FF2B5EF4-FFF2-40B4-BE49-F238E27FC236}">
                <a16:creationId xmlns:a16="http://schemas.microsoft.com/office/drawing/2014/main" id="{EB2780E6-48C4-21A1-CA8D-CA9B809B23B4}"/>
              </a:ext>
            </a:extLst>
          </p:cNvPr>
          <p:cNvSpPr>
            <a:spLocks noGrp="1"/>
          </p:cNvSpPr>
          <p:nvPr>
            <p:ph type="sldNum" sz="quarter" idx="11"/>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 Ch 12, slide </a:t>
            </a:r>
            <a:fld id="{477162B4-F349-D745-92DD-384C40898BE9}" type="slidenum">
              <a:rPr lang="en-US" altLang="en-US" sz="1200">
                <a:solidFill>
                  <a:schemeClr val="bg2"/>
                </a:solidFill>
              </a:rPr>
              <a:pPr eaLnBrk="1" hangingPunct="1"/>
              <a:t>5</a:t>
            </a:fld>
            <a:endParaRPr lang="en-US" altLang="en-US" sz="1200">
              <a:solidFill>
                <a:schemeClr val="bg2"/>
              </a:solidFill>
            </a:endParaRPr>
          </a:p>
        </p:txBody>
      </p:sp>
      <p:sp>
        <p:nvSpPr>
          <p:cNvPr id="52226" name="Rectangle 2">
            <a:extLst>
              <a:ext uri="{FF2B5EF4-FFF2-40B4-BE49-F238E27FC236}">
                <a16:creationId xmlns:a16="http://schemas.microsoft.com/office/drawing/2014/main" id="{6CD6B86B-423D-FC9F-7740-CBC9A9E0F572}"/>
              </a:ext>
            </a:extLst>
          </p:cNvPr>
          <p:cNvSpPr>
            <a:spLocks noGrp="1" noChangeArrowheads="1"/>
          </p:cNvSpPr>
          <p:nvPr>
            <p:ph type="title"/>
          </p:nvPr>
        </p:nvSpPr>
        <p:spPr/>
        <p:txBody>
          <a:bodyPr/>
          <a:lstStyle/>
          <a:p>
            <a:pPr eaLnBrk="1" hangingPunct="1">
              <a:defRPr/>
            </a:pPr>
            <a:r>
              <a:rPr lang="en-US"/>
              <a:t>No guarantees</a:t>
            </a:r>
          </a:p>
        </p:txBody>
      </p:sp>
      <p:sp>
        <p:nvSpPr>
          <p:cNvPr id="52227" name="Rectangle 3">
            <a:extLst>
              <a:ext uri="{FF2B5EF4-FFF2-40B4-BE49-F238E27FC236}">
                <a16:creationId xmlns:a16="http://schemas.microsoft.com/office/drawing/2014/main" id="{E382C400-BE65-07FA-7CF0-7838635B321D}"/>
              </a:ext>
            </a:extLst>
          </p:cNvPr>
          <p:cNvSpPr>
            <a:spLocks noGrp="1" noChangeArrowheads="1"/>
          </p:cNvSpPr>
          <p:nvPr>
            <p:ph type="body" idx="1"/>
          </p:nvPr>
        </p:nvSpPr>
        <p:spPr/>
        <p:txBody>
          <a:bodyPr/>
          <a:lstStyle/>
          <a:p>
            <a:pPr eaLnBrk="1" hangingPunct="1">
              <a:defRPr/>
            </a:pPr>
            <a:r>
              <a:rPr lang="en-US" dirty="0"/>
              <a:t>Executing all control flow elements does not guarantee finding all faults</a:t>
            </a:r>
          </a:p>
          <a:p>
            <a:pPr lvl="1" eaLnBrk="1" hangingPunct="1">
              <a:defRPr/>
            </a:pPr>
            <a:r>
              <a:rPr lang="en-US" dirty="0"/>
              <a:t>Execution of a faulty statement may not always result in a failure</a:t>
            </a:r>
          </a:p>
          <a:p>
            <a:pPr lvl="2" eaLnBrk="1" hangingPunct="1">
              <a:defRPr/>
            </a:pPr>
            <a:r>
              <a:rPr lang="en-US" dirty="0"/>
              <a:t>The state may not be corrupted when the statement is executed with some data values</a:t>
            </a:r>
          </a:p>
          <a:p>
            <a:pPr lvl="2" eaLnBrk="1" hangingPunct="1">
              <a:defRPr/>
            </a:pPr>
            <a:r>
              <a:rPr lang="en-US" dirty="0"/>
              <a:t> Corrupt state may not propagate through execution to eventually lead to failure</a:t>
            </a:r>
          </a:p>
          <a:p>
            <a:pPr eaLnBrk="1" hangingPunct="1">
              <a:defRPr/>
            </a:pPr>
            <a:r>
              <a:rPr lang="en-US" dirty="0"/>
              <a:t>What is the value of structural coverage?</a:t>
            </a:r>
          </a:p>
          <a:p>
            <a:pPr lvl="1" eaLnBrk="1" hangingPunct="1">
              <a:defRPr/>
            </a:pPr>
            <a:r>
              <a:rPr lang="en-US" dirty="0"/>
              <a:t>Increases confidence in thoroughness of testing</a:t>
            </a:r>
          </a:p>
          <a:p>
            <a:pPr lvl="2" eaLnBrk="1" hangingPunct="1">
              <a:defRPr/>
            </a:pPr>
            <a:r>
              <a:rPr lang="en-US" dirty="0"/>
              <a:t>Removes some obvious </a:t>
            </a:r>
            <a:r>
              <a:rPr lang="en-US" i="1" dirty="0"/>
              <a:t>inadequacies</a:t>
            </a:r>
          </a:p>
          <a:p>
            <a:pPr eaLnBrk="1" hangingPunct="1">
              <a:defRPr/>
            </a:pPr>
            <a:r>
              <a:rPr lang="en-US" dirty="0"/>
              <a:t>It may be that structural criteria are not well matched with the context of use (</a:t>
            </a:r>
            <a:r>
              <a:rPr lang="en-US" i="1" dirty="0"/>
              <a:t>and we expend effort on problems that never manifest in our context).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F8160CD5-01C3-9071-9FF8-068C4663D8DE}"/>
              </a:ext>
            </a:extLst>
          </p:cNvPr>
          <p:cNvSpPr>
            <a:spLocks noGrp="1"/>
          </p:cNvSpPr>
          <p:nvPr>
            <p:ph type="ftr" sz="quarter" idx="10"/>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Updated from (c) 2007 Mauro Pezzè &amp; Michal Young</a:t>
            </a:r>
          </a:p>
        </p:txBody>
      </p:sp>
      <p:sp>
        <p:nvSpPr>
          <p:cNvPr id="5" name="Slide Number Placeholder 4">
            <a:extLst>
              <a:ext uri="{FF2B5EF4-FFF2-40B4-BE49-F238E27FC236}">
                <a16:creationId xmlns:a16="http://schemas.microsoft.com/office/drawing/2014/main" id="{39DDF927-4930-2739-34E0-0D0C41EC6238}"/>
              </a:ext>
            </a:extLst>
          </p:cNvPr>
          <p:cNvSpPr>
            <a:spLocks noGrp="1"/>
          </p:cNvSpPr>
          <p:nvPr>
            <p:ph type="sldNum" sz="quarter" idx="11"/>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 Ch 12, slide </a:t>
            </a:r>
            <a:fld id="{E7F1011D-136C-F546-9F53-47BEEE14FCB4}" type="slidenum">
              <a:rPr lang="en-US" altLang="en-US" sz="1200">
                <a:solidFill>
                  <a:schemeClr val="bg2"/>
                </a:solidFill>
              </a:rPr>
              <a:pPr eaLnBrk="1" hangingPunct="1"/>
              <a:t>6</a:t>
            </a:fld>
            <a:endParaRPr lang="en-US" altLang="en-US" sz="1200">
              <a:solidFill>
                <a:schemeClr val="bg2"/>
              </a:solidFill>
            </a:endParaRPr>
          </a:p>
        </p:txBody>
      </p:sp>
      <p:sp>
        <p:nvSpPr>
          <p:cNvPr id="53250" name="Rectangle 2">
            <a:extLst>
              <a:ext uri="{FF2B5EF4-FFF2-40B4-BE49-F238E27FC236}">
                <a16:creationId xmlns:a16="http://schemas.microsoft.com/office/drawing/2014/main" id="{5384609A-DDE8-AFF4-CDCC-C44E799F16EF}"/>
              </a:ext>
            </a:extLst>
          </p:cNvPr>
          <p:cNvSpPr>
            <a:spLocks noGrp="1" noChangeArrowheads="1"/>
          </p:cNvSpPr>
          <p:nvPr>
            <p:ph type="title"/>
          </p:nvPr>
        </p:nvSpPr>
        <p:spPr/>
        <p:txBody>
          <a:bodyPr/>
          <a:lstStyle/>
          <a:p>
            <a:pPr eaLnBrk="1" hangingPunct="1">
              <a:defRPr/>
            </a:pPr>
            <a:r>
              <a:rPr lang="en-US"/>
              <a:t>Structural testing </a:t>
            </a:r>
            <a:r>
              <a:rPr lang="en-US" i="1"/>
              <a:t>complements</a:t>
            </a:r>
            <a:r>
              <a:rPr lang="en-US"/>
              <a:t> </a:t>
            </a:r>
            <a:br>
              <a:rPr lang="en-US"/>
            </a:br>
            <a:r>
              <a:rPr lang="en-US"/>
              <a:t>functional testing</a:t>
            </a:r>
          </a:p>
        </p:txBody>
      </p:sp>
      <p:sp>
        <p:nvSpPr>
          <p:cNvPr id="53251" name="Rectangle 3">
            <a:extLst>
              <a:ext uri="{FF2B5EF4-FFF2-40B4-BE49-F238E27FC236}">
                <a16:creationId xmlns:a16="http://schemas.microsoft.com/office/drawing/2014/main" id="{7B2901DD-6A5C-4B07-1CFA-29AF65E48110}"/>
              </a:ext>
            </a:extLst>
          </p:cNvPr>
          <p:cNvSpPr>
            <a:spLocks noGrp="1" noChangeArrowheads="1"/>
          </p:cNvSpPr>
          <p:nvPr>
            <p:ph type="body" idx="1"/>
          </p:nvPr>
        </p:nvSpPr>
        <p:spPr/>
        <p:txBody>
          <a:bodyPr/>
          <a:lstStyle/>
          <a:p>
            <a:pPr eaLnBrk="1" hangingPunct="1">
              <a:defRPr/>
            </a:pPr>
            <a:r>
              <a:rPr lang="en-US"/>
              <a:t>Control flow testing includes cases that may not be identified from specifications alone </a:t>
            </a:r>
          </a:p>
          <a:p>
            <a:pPr lvl="1" eaLnBrk="1" hangingPunct="1">
              <a:defRPr/>
            </a:pPr>
            <a:r>
              <a:rPr lang="en-US"/>
              <a:t>Typical case: implementation of a single item of the specification by multiple parts of the program</a:t>
            </a:r>
          </a:p>
          <a:p>
            <a:pPr lvl="1" eaLnBrk="1" hangingPunct="1">
              <a:defRPr/>
            </a:pPr>
            <a:r>
              <a:rPr lang="en-US"/>
              <a:t>Example: hash table collision  (invisible in interface spec) </a:t>
            </a:r>
          </a:p>
          <a:p>
            <a:pPr eaLnBrk="1" hangingPunct="1">
              <a:defRPr/>
            </a:pPr>
            <a:r>
              <a:rPr lang="en-US"/>
              <a:t>Test suites that satisfy control flow adequacy criteria could fail in revealing faults that can be caught with functional criteria</a:t>
            </a:r>
          </a:p>
          <a:p>
            <a:pPr lvl="1" eaLnBrk="1" hangingPunct="1">
              <a:defRPr/>
            </a:pPr>
            <a:r>
              <a:rPr lang="en-US"/>
              <a:t>Typical case: missing path faults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6893F8F0-80BC-E85E-6A6B-C5545E3A41E8}"/>
              </a:ext>
            </a:extLst>
          </p:cNvPr>
          <p:cNvSpPr>
            <a:spLocks noGrp="1"/>
          </p:cNvSpPr>
          <p:nvPr>
            <p:ph type="ftr" sz="quarter" idx="10"/>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Updated from (c) 2007 Mauro Pezzè &amp; Michal Young</a:t>
            </a:r>
          </a:p>
        </p:txBody>
      </p:sp>
      <p:sp>
        <p:nvSpPr>
          <p:cNvPr id="5" name="Slide Number Placeholder 4">
            <a:extLst>
              <a:ext uri="{FF2B5EF4-FFF2-40B4-BE49-F238E27FC236}">
                <a16:creationId xmlns:a16="http://schemas.microsoft.com/office/drawing/2014/main" id="{5B88A316-BA5E-2DCA-00F9-093527210BB1}"/>
              </a:ext>
            </a:extLst>
          </p:cNvPr>
          <p:cNvSpPr>
            <a:spLocks noGrp="1"/>
          </p:cNvSpPr>
          <p:nvPr>
            <p:ph type="sldNum" sz="quarter" idx="11"/>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 Ch 12, slide </a:t>
            </a:r>
            <a:fld id="{FE68813E-4C50-6749-BEFD-3987489F66F6}" type="slidenum">
              <a:rPr lang="en-US" altLang="en-US" sz="1200">
                <a:solidFill>
                  <a:schemeClr val="bg2"/>
                </a:solidFill>
              </a:rPr>
              <a:pPr eaLnBrk="1" hangingPunct="1"/>
              <a:t>7</a:t>
            </a:fld>
            <a:endParaRPr lang="en-US" altLang="en-US" sz="1200">
              <a:solidFill>
                <a:schemeClr val="bg2"/>
              </a:solidFill>
            </a:endParaRPr>
          </a:p>
        </p:txBody>
      </p:sp>
      <p:sp>
        <p:nvSpPr>
          <p:cNvPr id="54274" name="Rectangle 2">
            <a:extLst>
              <a:ext uri="{FF2B5EF4-FFF2-40B4-BE49-F238E27FC236}">
                <a16:creationId xmlns:a16="http://schemas.microsoft.com/office/drawing/2014/main" id="{4B199613-AB50-648A-AD62-D6E6536DFD08}"/>
              </a:ext>
            </a:extLst>
          </p:cNvPr>
          <p:cNvSpPr>
            <a:spLocks noGrp="1" noChangeArrowheads="1"/>
          </p:cNvSpPr>
          <p:nvPr>
            <p:ph type="title"/>
          </p:nvPr>
        </p:nvSpPr>
        <p:spPr/>
        <p:txBody>
          <a:bodyPr/>
          <a:lstStyle/>
          <a:p>
            <a:pPr eaLnBrk="1" hangingPunct="1">
              <a:defRPr/>
            </a:pPr>
            <a:r>
              <a:rPr lang="en-US"/>
              <a:t>Structural testing in practice</a:t>
            </a:r>
          </a:p>
        </p:txBody>
      </p:sp>
      <p:sp>
        <p:nvSpPr>
          <p:cNvPr id="54275" name="Rectangle 3">
            <a:extLst>
              <a:ext uri="{FF2B5EF4-FFF2-40B4-BE49-F238E27FC236}">
                <a16:creationId xmlns:a16="http://schemas.microsoft.com/office/drawing/2014/main" id="{FDC2AC74-B0B0-19D6-BB5A-E6A86C690A2C}"/>
              </a:ext>
            </a:extLst>
          </p:cNvPr>
          <p:cNvSpPr>
            <a:spLocks noGrp="1" noChangeArrowheads="1"/>
          </p:cNvSpPr>
          <p:nvPr>
            <p:ph type="body" idx="1"/>
          </p:nvPr>
        </p:nvSpPr>
        <p:spPr/>
        <p:txBody>
          <a:bodyPr/>
          <a:lstStyle/>
          <a:p>
            <a:pPr eaLnBrk="1" hangingPunct="1">
              <a:lnSpc>
                <a:spcPct val="80000"/>
              </a:lnSpc>
              <a:defRPr/>
            </a:pPr>
            <a:r>
              <a:rPr lang="en-US" sz="2400"/>
              <a:t>Create functional test suite first, then measure structural coverage to identify see what is missing</a:t>
            </a:r>
          </a:p>
          <a:p>
            <a:pPr eaLnBrk="1" hangingPunct="1">
              <a:lnSpc>
                <a:spcPct val="80000"/>
              </a:lnSpc>
              <a:defRPr/>
            </a:pPr>
            <a:r>
              <a:rPr lang="en-US" sz="2400"/>
              <a:t>Interpret unexecuted elements</a:t>
            </a:r>
          </a:p>
          <a:p>
            <a:pPr lvl="1" eaLnBrk="1" hangingPunct="1">
              <a:lnSpc>
                <a:spcPct val="80000"/>
              </a:lnSpc>
              <a:defRPr/>
            </a:pPr>
            <a:r>
              <a:rPr lang="en-US" sz="2000"/>
              <a:t>may be due to natural differences between specification and implementation</a:t>
            </a:r>
          </a:p>
          <a:p>
            <a:pPr lvl="1" eaLnBrk="1" hangingPunct="1">
              <a:lnSpc>
                <a:spcPct val="80000"/>
              </a:lnSpc>
              <a:defRPr/>
            </a:pPr>
            <a:r>
              <a:rPr lang="en-US" sz="2000"/>
              <a:t>or may reveal flaws of the software or its development process</a:t>
            </a:r>
          </a:p>
          <a:p>
            <a:pPr lvl="2" eaLnBrk="1" hangingPunct="1">
              <a:lnSpc>
                <a:spcPct val="80000"/>
              </a:lnSpc>
              <a:defRPr/>
            </a:pPr>
            <a:r>
              <a:rPr lang="en-US" sz="1800"/>
              <a:t>inadequacy of specifications that do not include cases present in the implementation</a:t>
            </a:r>
          </a:p>
          <a:p>
            <a:pPr lvl="2" eaLnBrk="1" hangingPunct="1">
              <a:lnSpc>
                <a:spcPct val="80000"/>
              </a:lnSpc>
              <a:defRPr/>
            </a:pPr>
            <a:r>
              <a:rPr lang="en-US" sz="1800"/>
              <a:t>coding practice that radically diverges from the specification</a:t>
            </a:r>
          </a:p>
          <a:p>
            <a:pPr lvl="2" eaLnBrk="1" hangingPunct="1">
              <a:lnSpc>
                <a:spcPct val="80000"/>
              </a:lnSpc>
              <a:defRPr/>
            </a:pPr>
            <a:r>
              <a:rPr lang="en-US" sz="1800"/>
              <a:t>inadequate functional test suites</a:t>
            </a:r>
          </a:p>
          <a:p>
            <a:pPr lvl="2" eaLnBrk="1" hangingPunct="1">
              <a:lnSpc>
                <a:spcPct val="80000"/>
              </a:lnSpc>
              <a:defRPr/>
            </a:pPr>
            <a:endParaRPr lang="en-US" sz="1800"/>
          </a:p>
          <a:p>
            <a:pPr eaLnBrk="1" hangingPunct="1">
              <a:lnSpc>
                <a:spcPct val="80000"/>
              </a:lnSpc>
              <a:defRPr/>
            </a:pPr>
            <a:r>
              <a:rPr lang="en-US" sz="2400"/>
              <a:t>Attractive because automated</a:t>
            </a:r>
          </a:p>
          <a:p>
            <a:pPr lvl="1" eaLnBrk="1" hangingPunct="1">
              <a:lnSpc>
                <a:spcPct val="80000"/>
              </a:lnSpc>
              <a:defRPr/>
            </a:pPr>
            <a:r>
              <a:rPr lang="en-US" sz="2000"/>
              <a:t>coverage measurements are convenient progress indicators</a:t>
            </a:r>
          </a:p>
          <a:p>
            <a:pPr lvl="1" eaLnBrk="1" hangingPunct="1">
              <a:lnSpc>
                <a:spcPct val="80000"/>
              </a:lnSpc>
              <a:defRPr/>
            </a:pPr>
            <a:r>
              <a:rPr lang="en-US" sz="2000"/>
              <a:t>sometimes used as a criterion of completion  </a:t>
            </a:r>
          </a:p>
          <a:p>
            <a:pPr lvl="2" eaLnBrk="1" hangingPunct="1">
              <a:lnSpc>
                <a:spcPct val="80000"/>
              </a:lnSpc>
              <a:defRPr/>
            </a:pPr>
            <a:r>
              <a:rPr lang="en-US" sz="1800"/>
              <a:t>use with caution: does not ensure </a:t>
            </a:r>
            <a:r>
              <a:rPr lang="en-US" sz="1800" i="1"/>
              <a:t>effective</a:t>
            </a:r>
            <a:r>
              <a:rPr lang="en-US" sz="1800"/>
              <a:t> test suites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A1D04FC3-A180-0DEB-8996-AA844AB41164}"/>
              </a:ext>
            </a:extLst>
          </p:cNvPr>
          <p:cNvSpPr>
            <a:spLocks noGrp="1"/>
          </p:cNvSpPr>
          <p:nvPr>
            <p:ph type="ftr" sz="quarter" idx="10"/>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Updated from (c) 2007 Mauro Pezzè &amp; Michal Young</a:t>
            </a:r>
          </a:p>
        </p:txBody>
      </p:sp>
      <p:sp>
        <p:nvSpPr>
          <p:cNvPr id="5" name="Slide Number Placeholder 4">
            <a:extLst>
              <a:ext uri="{FF2B5EF4-FFF2-40B4-BE49-F238E27FC236}">
                <a16:creationId xmlns:a16="http://schemas.microsoft.com/office/drawing/2014/main" id="{24FB9485-5291-50C3-F5EA-E65C94B1F70F}"/>
              </a:ext>
            </a:extLst>
          </p:cNvPr>
          <p:cNvSpPr>
            <a:spLocks noGrp="1"/>
          </p:cNvSpPr>
          <p:nvPr>
            <p:ph type="sldNum" sz="quarter" idx="11"/>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 Ch 12, slide </a:t>
            </a:r>
            <a:fld id="{9DE78E78-A967-834F-B30A-5058BB41D6F2}" type="slidenum">
              <a:rPr lang="en-US" altLang="en-US" sz="1200">
                <a:solidFill>
                  <a:schemeClr val="bg2"/>
                </a:solidFill>
              </a:rPr>
              <a:pPr eaLnBrk="1" hangingPunct="1"/>
              <a:t>8</a:t>
            </a:fld>
            <a:endParaRPr lang="en-US" altLang="en-US" sz="1200">
              <a:solidFill>
                <a:schemeClr val="bg2"/>
              </a:solidFill>
            </a:endParaRPr>
          </a:p>
        </p:txBody>
      </p:sp>
      <p:sp>
        <p:nvSpPr>
          <p:cNvPr id="56322" name="Rectangle 2">
            <a:extLst>
              <a:ext uri="{FF2B5EF4-FFF2-40B4-BE49-F238E27FC236}">
                <a16:creationId xmlns:a16="http://schemas.microsoft.com/office/drawing/2014/main" id="{9D2D9675-AB14-2887-00DD-8956A17190E5}"/>
              </a:ext>
            </a:extLst>
          </p:cNvPr>
          <p:cNvSpPr>
            <a:spLocks noGrp="1" noChangeArrowheads="1"/>
          </p:cNvSpPr>
          <p:nvPr>
            <p:ph type="title"/>
          </p:nvPr>
        </p:nvSpPr>
        <p:spPr/>
        <p:txBody>
          <a:bodyPr/>
          <a:lstStyle/>
          <a:p>
            <a:pPr eaLnBrk="1" hangingPunct="1">
              <a:defRPr/>
            </a:pPr>
            <a:r>
              <a:rPr lang="en-US"/>
              <a:t>Statement testing</a:t>
            </a:r>
          </a:p>
        </p:txBody>
      </p:sp>
      <p:sp>
        <p:nvSpPr>
          <p:cNvPr id="56323" name="Rectangle 3">
            <a:extLst>
              <a:ext uri="{FF2B5EF4-FFF2-40B4-BE49-F238E27FC236}">
                <a16:creationId xmlns:a16="http://schemas.microsoft.com/office/drawing/2014/main" id="{B13A5D2D-EBD2-6407-6768-8B3C1190E2A6}"/>
              </a:ext>
            </a:extLst>
          </p:cNvPr>
          <p:cNvSpPr>
            <a:spLocks noGrp="1" noChangeArrowheads="1"/>
          </p:cNvSpPr>
          <p:nvPr>
            <p:ph type="body" idx="1"/>
          </p:nvPr>
        </p:nvSpPr>
        <p:spPr/>
        <p:txBody>
          <a:bodyPr/>
          <a:lstStyle/>
          <a:p>
            <a:pPr eaLnBrk="1" hangingPunct="1">
              <a:defRPr/>
            </a:pPr>
            <a:r>
              <a:rPr lang="en-US"/>
              <a:t>Adequacy criterion: each statement (or node in the CFG) must be executed at least once </a:t>
            </a:r>
          </a:p>
          <a:p>
            <a:pPr eaLnBrk="1" hangingPunct="1">
              <a:defRPr/>
            </a:pPr>
            <a:r>
              <a:rPr lang="en-US"/>
              <a:t>Coverage:</a:t>
            </a:r>
          </a:p>
          <a:p>
            <a:pPr eaLnBrk="1" hangingPunct="1">
              <a:buFontTx/>
              <a:buNone/>
              <a:defRPr/>
            </a:pPr>
            <a:r>
              <a:rPr lang="en-US"/>
              <a:t>		</a:t>
            </a:r>
            <a:r>
              <a:rPr lang="en-US" u="sng"/>
              <a:t># executed statements</a:t>
            </a:r>
          </a:p>
          <a:p>
            <a:pPr eaLnBrk="1" hangingPunct="1">
              <a:buFontTx/>
              <a:buNone/>
              <a:defRPr/>
            </a:pPr>
            <a:r>
              <a:rPr lang="en-US"/>
              <a:t>		     # statements</a:t>
            </a:r>
          </a:p>
          <a:p>
            <a:pPr eaLnBrk="1" hangingPunct="1">
              <a:defRPr/>
            </a:pPr>
            <a:r>
              <a:rPr lang="en-US"/>
              <a:t>Rationale: a fault in a statement can only be revealed by executing the faulty statement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B7CFE3E2-F5DE-1781-2291-925309BD4800}"/>
              </a:ext>
            </a:extLst>
          </p:cNvPr>
          <p:cNvSpPr>
            <a:spLocks noGrp="1"/>
          </p:cNvSpPr>
          <p:nvPr>
            <p:ph type="ftr" sz="quarter" idx="10"/>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Updated from (c) 2007 Mauro Pezzè &amp; Michal Young</a:t>
            </a:r>
          </a:p>
        </p:txBody>
      </p:sp>
      <p:sp>
        <p:nvSpPr>
          <p:cNvPr id="5" name="Slide Number Placeholder 4">
            <a:extLst>
              <a:ext uri="{FF2B5EF4-FFF2-40B4-BE49-F238E27FC236}">
                <a16:creationId xmlns:a16="http://schemas.microsoft.com/office/drawing/2014/main" id="{B6AF7578-5407-C477-DCE4-5FE09591501D}"/>
              </a:ext>
            </a:extLst>
          </p:cNvPr>
          <p:cNvSpPr>
            <a:spLocks noGrp="1"/>
          </p:cNvSpPr>
          <p:nvPr>
            <p:ph type="sldNum" sz="quarter" idx="11"/>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742950" indent="-285750" eaLnBrk="0" hangingPunct="0">
              <a:defRPr sz="2400">
                <a:solidFill>
                  <a:schemeClr val="tx1"/>
                </a:solidFill>
                <a:latin typeface="Verdana" panose="020B0604030504040204" pitchFamily="34" charset="0"/>
                <a:ea typeface="ＭＳ Ｐゴシック" panose="020B0600070205080204" pitchFamily="34" charset="-128"/>
              </a:defRPr>
            </a:lvl2pPr>
            <a:lvl3pPr marL="1143000" indent="-228600" eaLnBrk="0" hangingPunct="0">
              <a:defRPr sz="2400">
                <a:solidFill>
                  <a:schemeClr val="tx1"/>
                </a:solidFill>
                <a:latin typeface="Verdana" panose="020B0604030504040204" pitchFamily="34" charset="0"/>
                <a:ea typeface="ＭＳ Ｐゴシック" panose="020B0600070205080204" pitchFamily="34" charset="-128"/>
              </a:defRPr>
            </a:lvl3pPr>
            <a:lvl4pPr marL="1600200" indent="-228600" eaLnBrk="0" hangingPunct="0">
              <a:defRPr sz="2400">
                <a:solidFill>
                  <a:schemeClr val="tx1"/>
                </a:solidFill>
                <a:latin typeface="Verdana" panose="020B0604030504040204" pitchFamily="34" charset="0"/>
                <a:ea typeface="ＭＳ Ｐゴシック" panose="020B0600070205080204" pitchFamily="34" charset="-128"/>
              </a:defRPr>
            </a:lvl4pPr>
            <a:lvl5pPr marL="2057400" indent="-228600" eaLnBrk="0" hangingPunct="0">
              <a:defRPr sz="2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 Ch 12, slide </a:t>
            </a:r>
            <a:fld id="{B8ADB633-C389-0343-B44B-6601534D925C}" type="slidenum">
              <a:rPr lang="en-US" altLang="en-US" sz="1200">
                <a:solidFill>
                  <a:schemeClr val="bg2"/>
                </a:solidFill>
              </a:rPr>
              <a:pPr eaLnBrk="1" hangingPunct="1"/>
              <a:t>9</a:t>
            </a:fld>
            <a:endParaRPr lang="en-US" altLang="en-US" sz="1200">
              <a:solidFill>
                <a:schemeClr val="bg2"/>
              </a:solidFill>
            </a:endParaRPr>
          </a:p>
        </p:txBody>
      </p:sp>
      <p:sp>
        <p:nvSpPr>
          <p:cNvPr id="107522" name="Rectangle 2">
            <a:extLst>
              <a:ext uri="{FF2B5EF4-FFF2-40B4-BE49-F238E27FC236}">
                <a16:creationId xmlns:a16="http://schemas.microsoft.com/office/drawing/2014/main" id="{7E45924B-DAAB-E761-36AC-530F8772AB4D}"/>
              </a:ext>
            </a:extLst>
          </p:cNvPr>
          <p:cNvSpPr>
            <a:spLocks noGrp="1" noChangeArrowheads="1"/>
          </p:cNvSpPr>
          <p:nvPr>
            <p:ph type="title"/>
          </p:nvPr>
        </p:nvSpPr>
        <p:spPr/>
        <p:txBody>
          <a:bodyPr/>
          <a:lstStyle/>
          <a:p>
            <a:pPr eaLnBrk="1" hangingPunct="1">
              <a:defRPr/>
            </a:pPr>
            <a:r>
              <a:rPr lang="en-US"/>
              <a:t>Statements or blocks?</a:t>
            </a:r>
          </a:p>
        </p:txBody>
      </p:sp>
      <p:sp>
        <p:nvSpPr>
          <p:cNvPr id="107523" name="Rectangle 3">
            <a:extLst>
              <a:ext uri="{FF2B5EF4-FFF2-40B4-BE49-F238E27FC236}">
                <a16:creationId xmlns:a16="http://schemas.microsoft.com/office/drawing/2014/main" id="{BE8DD5BA-5690-A419-2706-FB3E0436A1AF}"/>
              </a:ext>
            </a:extLst>
          </p:cNvPr>
          <p:cNvSpPr>
            <a:spLocks noGrp="1" noChangeArrowheads="1"/>
          </p:cNvSpPr>
          <p:nvPr>
            <p:ph type="body" idx="1"/>
          </p:nvPr>
        </p:nvSpPr>
        <p:spPr/>
        <p:txBody>
          <a:bodyPr/>
          <a:lstStyle/>
          <a:p>
            <a:pPr eaLnBrk="1" hangingPunct="1">
              <a:defRPr/>
            </a:pPr>
            <a:r>
              <a:rPr lang="en-US"/>
              <a:t>Nodes in a control flow graph often represent basic blocks of multiple statements</a:t>
            </a:r>
          </a:p>
          <a:p>
            <a:pPr lvl="1" eaLnBrk="1" hangingPunct="1">
              <a:defRPr/>
            </a:pPr>
            <a:r>
              <a:rPr lang="en-US"/>
              <a:t>Some standards refer to </a:t>
            </a:r>
            <a:r>
              <a:rPr lang="en-US" i="1"/>
              <a:t>basic block</a:t>
            </a:r>
            <a:r>
              <a:rPr lang="en-US"/>
              <a:t> coverage or </a:t>
            </a:r>
            <a:r>
              <a:rPr lang="en-US" i="1"/>
              <a:t>node coverage</a:t>
            </a:r>
            <a:endParaRPr lang="en-US"/>
          </a:p>
          <a:p>
            <a:pPr lvl="1" eaLnBrk="1" hangingPunct="1">
              <a:defRPr/>
            </a:pPr>
            <a:r>
              <a:rPr lang="en-US"/>
              <a:t>Difference in granularity, not in concept</a:t>
            </a:r>
          </a:p>
          <a:p>
            <a:pPr eaLnBrk="1" hangingPunct="1">
              <a:defRPr/>
            </a:pPr>
            <a:r>
              <a:rPr lang="en-US"/>
              <a:t>No essential difference</a:t>
            </a:r>
          </a:p>
          <a:p>
            <a:pPr lvl="1" eaLnBrk="1" hangingPunct="1">
              <a:defRPr/>
            </a:pPr>
            <a:r>
              <a:rPr lang="en-US"/>
              <a:t>100% node coverage &lt;-&gt; 100% statement coverage</a:t>
            </a:r>
          </a:p>
          <a:p>
            <a:pPr lvl="2" eaLnBrk="1" hangingPunct="1">
              <a:defRPr/>
            </a:pPr>
            <a:r>
              <a:rPr lang="en-US"/>
              <a:t>but levels will differ below 100%</a:t>
            </a:r>
          </a:p>
          <a:p>
            <a:pPr lvl="1" eaLnBrk="1" hangingPunct="1">
              <a:defRPr/>
            </a:pPr>
            <a:r>
              <a:rPr lang="en-US"/>
              <a:t>A test case that improves one will improve the other</a:t>
            </a:r>
          </a:p>
          <a:p>
            <a:pPr lvl="2" eaLnBrk="1" hangingPunct="1">
              <a:defRPr/>
            </a:pPr>
            <a:r>
              <a:rPr lang="en-US"/>
              <a:t>though not by the same amount, in general</a:t>
            </a:r>
          </a:p>
          <a:p>
            <a:pPr eaLnBrk="1" hangingPunct="1">
              <a:defRPr/>
            </a:pPr>
            <a:endParaRPr lang="en-US"/>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Tahoma"/>
        <a:ea typeface="ＭＳ Ｐゴシック"/>
        <a:cs typeface=""/>
      </a:majorFont>
      <a:minorFont>
        <a:latin typeface="Trebuchet MS"/>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gradFill rotWithShape="0">
          <a:gsLst>
            <a:gs pos="0">
              <a:schemeClr val="bg1"/>
            </a:gs>
            <a:gs pos="50000">
              <a:schemeClr val="accent1"/>
            </a:gs>
            <a:gs pos="100000">
              <a:schemeClr val="bg1"/>
            </a:gs>
          </a:gsLst>
          <a:lin ang="0" scaled="1"/>
        </a:gradFill>
        <a:ln w="9525" cap="flat" cmpd="sng" algn="ctr">
          <a:solidFill>
            <a:schemeClr val="tx1"/>
          </a:solidFill>
          <a:prstDash val="solid"/>
          <a:miter lim="800000"/>
          <a:headEnd type="none" w="med" len="med"/>
          <a:tailEnd type="none" w="sm" len="sm"/>
        </a:ln>
        <a:effectLst/>
        <a:extLst>
          <a:ext uri="{AF507438-7753-43e0-B8FC-AC1667EBCBE1}">
            <a14:hiddenEffects xmlns:a14="http://schemas.microsoft.com/office/drawing/2010/main" xmlns="">
              <a:effectLst>
                <a:outerShdw blurRad="63500" dist="35921" dir="2700000" algn="ctr" rotWithShape="0">
                  <a:schemeClr val="bg2"/>
                </a:outerShdw>
              </a:effectLst>
            </a14:hiddenEffects>
          </a:ext>
        </a:extLst>
      </a:spPr>
      <a:bodyPr vert="horz" wrap="none" lIns="91440" tIns="45720" rIns="91440" bIns="45720" numCol="1" anchor="b" anchorCtr="1"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Verdana" charset="0"/>
            <a:ea typeface="ＭＳ Ｐゴシック" charset="0"/>
          </a:defRPr>
        </a:defPPr>
      </a:lstStyle>
    </a:spDef>
    <a:lnDef>
      <a:spPr bwMode="auto">
        <a:xfrm>
          <a:off x="0" y="0"/>
          <a:ext cx="1" cy="1"/>
        </a:xfrm>
        <a:custGeom>
          <a:avLst/>
          <a:gdLst/>
          <a:ahLst/>
          <a:cxnLst/>
          <a:rect l="0" t="0" r="0" b="0"/>
          <a:pathLst/>
        </a:custGeom>
        <a:gradFill rotWithShape="0">
          <a:gsLst>
            <a:gs pos="0">
              <a:schemeClr val="bg1"/>
            </a:gs>
            <a:gs pos="50000">
              <a:schemeClr val="accent1"/>
            </a:gs>
            <a:gs pos="100000">
              <a:schemeClr val="bg1"/>
            </a:gs>
          </a:gsLst>
          <a:lin ang="0" scaled="1"/>
        </a:gradFill>
        <a:ln w="9525" cap="flat" cmpd="sng" algn="ctr">
          <a:solidFill>
            <a:schemeClr val="tx1"/>
          </a:solidFill>
          <a:prstDash val="solid"/>
          <a:miter lim="800000"/>
          <a:headEnd type="none" w="med" len="med"/>
          <a:tailEnd type="none" w="sm" len="sm"/>
        </a:ln>
        <a:effectLst/>
        <a:extLst>
          <a:ext uri="{AF507438-7753-43e0-B8FC-AC1667EBCBE1}">
            <a14:hiddenEffects xmlns:a14="http://schemas.microsoft.com/office/drawing/2010/main" xmlns="">
              <a:effectLst>
                <a:outerShdw blurRad="63500" dist="35921" dir="2700000" algn="ctr" rotWithShape="0">
                  <a:schemeClr val="bg2"/>
                </a:outerShdw>
              </a:effectLst>
            </a14:hiddenEffects>
          </a:ext>
        </a:extLst>
      </a:spPr>
      <a:bodyPr vert="horz" wrap="none" lIns="91440" tIns="45720" rIns="91440" bIns="45720" numCol="1" anchor="b" anchorCtr="1"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Verdana"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PezzeYoung-bookl</Template>
  <TotalTime>12284</TotalTime>
  <Pages>0</Pages>
  <Words>5009</Words>
  <Characters>0</Characters>
  <Application>Microsoft Macintosh PowerPoint</Application>
  <PresentationFormat>Widescreen</PresentationFormat>
  <Lines>0</Lines>
  <Paragraphs>518</Paragraphs>
  <Slides>38</Slides>
  <Notes>27</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38</vt:i4>
      </vt:variant>
    </vt:vector>
  </HeadingPairs>
  <TitlesOfParts>
    <vt:vector size="46" baseType="lpstr">
      <vt:lpstr>Verdana</vt:lpstr>
      <vt:lpstr>ＭＳ Ｐゴシック</vt:lpstr>
      <vt:lpstr>Arial</vt:lpstr>
      <vt:lpstr>Tahoma</vt:lpstr>
      <vt:lpstr>Trebuchet MS</vt:lpstr>
      <vt:lpstr>Courier New</vt:lpstr>
      <vt:lpstr>Default Design</vt:lpstr>
      <vt:lpstr>Microsoft Visio Drawing</vt:lpstr>
      <vt:lpstr>Structural Testing</vt:lpstr>
      <vt:lpstr>Learning objectives</vt:lpstr>
      <vt:lpstr>“Structural” testing</vt:lpstr>
      <vt:lpstr>Why structural (code-based) testing?</vt:lpstr>
      <vt:lpstr>No guarantees</vt:lpstr>
      <vt:lpstr>Structural testing complements  functional testing</vt:lpstr>
      <vt:lpstr>Structural testing in practice</vt:lpstr>
      <vt:lpstr>Statement testing</vt:lpstr>
      <vt:lpstr>Statements or blocks?</vt:lpstr>
      <vt:lpstr>Example</vt:lpstr>
      <vt:lpstr>Coverage is not size</vt:lpstr>
      <vt:lpstr>“All statements” can miss some cases</vt:lpstr>
      <vt:lpstr>Branch testing</vt:lpstr>
      <vt:lpstr>Statements vs branches</vt:lpstr>
      <vt:lpstr>“All branches” can still miss conditions</vt:lpstr>
      <vt:lpstr>Condition testing</vt:lpstr>
      <vt:lpstr>Basic condition testing</vt:lpstr>
      <vt:lpstr>Basic conditions vs branches</vt:lpstr>
      <vt:lpstr>Covering branches and conditions</vt:lpstr>
      <vt:lpstr>Compound conditions:  Exponential complexity</vt:lpstr>
      <vt:lpstr>Modified condition/decision (MC/DC)</vt:lpstr>
      <vt:lpstr>MC/DC: linear complexity</vt:lpstr>
      <vt:lpstr>Comments on MC/DC</vt:lpstr>
      <vt:lpstr>Paths? (Beyond individual branches)</vt:lpstr>
      <vt:lpstr>Path adequacy</vt:lpstr>
      <vt:lpstr>Practical path coverage criteria</vt:lpstr>
      <vt:lpstr>Boundary interior path testing</vt:lpstr>
      <vt:lpstr>Boundary interior adequacy for cgi-decode</vt:lpstr>
      <vt:lpstr>Limitations of boundary interior adequacy </vt:lpstr>
      <vt:lpstr>Loop boundary adequacy</vt:lpstr>
      <vt:lpstr>LCSAJ adequacy</vt:lpstr>
      <vt:lpstr>Cyclomatic adequacy</vt:lpstr>
      <vt:lpstr>Towards procedure call testing</vt:lpstr>
      <vt:lpstr>Procedure call testing</vt:lpstr>
      <vt:lpstr>Subsumption relation</vt:lpstr>
      <vt:lpstr>Satisfying structural criteria</vt:lpstr>
      <vt:lpstr>Satisfying structural criteria</vt:lpstr>
      <vt:lpstr>Summary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Software Test and Analysis in a Nutshell</dc:title>
  <dc:subject/>
  <dc:creator>Mauro Pezzè</dc:creator>
  <cp:keywords/>
  <dc:description/>
  <cp:lastModifiedBy>Stuart Anderson</cp:lastModifiedBy>
  <cp:revision>62</cp:revision>
  <dcterms:modified xsi:type="dcterms:W3CDTF">2022-10-30T21:21:23Z</dcterms:modified>
</cp:coreProperties>
</file>