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1"/>
  </p:sldMasterIdLst>
  <p:notesMasterIdLst>
    <p:notesMasterId r:id="rId19"/>
  </p:notes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6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54" autoAdjust="0"/>
    <p:restoredTop sz="87483"/>
  </p:normalViewPr>
  <p:slideViewPr>
    <p:cSldViewPr>
      <p:cViewPr varScale="1">
        <p:scale>
          <a:sx n="111" d="100"/>
          <a:sy n="111" d="100"/>
        </p:scale>
        <p:origin x="816" y="2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9" d="100"/>
          <a:sy n="119" d="100"/>
        </p:scale>
        <p:origin x="-3096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72A18542-A1EF-5AA6-1D6E-3679C8A237A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54A31529-6F37-3E07-130B-B0BBCD88460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id="{26B83525-DBE4-549D-7256-59BFB8900BD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97CF86E3-166F-000B-2246-6029B8C16B6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3DD46213-18C1-A086-ACDD-964546051AB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3975" name="Rectangle 7">
            <a:extLst>
              <a:ext uri="{FF2B5EF4-FFF2-40B4-BE49-F238E27FC236}">
                <a16:creationId xmlns:a16="http://schemas.microsoft.com/office/drawing/2014/main" id="{81110700-5182-BF4E-BA8B-AA8F1A1531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C06782-92BC-6949-BD0F-4D21B3CEAED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BC6782E-8A71-2EA1-689D-2B19D5E4B3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F2D881-1EC2-954D-88C4-427B4113F8E8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08546" name="Rectangle 2">
            <a:extLst>
              <a:ext uri="{FF2B5EF4-FFF2-40B4-BE49-F238E27FC236}">
                <a16:creationId xmlns:a16="http://schemas.microsoft.com/office/drawing/2014/main" id="{C61721C2-5C48-D823-3C0F-16048495C56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031AF571-8CB7-B368-FA80-E27A4FF30E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4E72B1D-03BC-897D-148D-D0637E7A58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8CEF6A-218A-CB4D-B150-149A7B199D04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09570" name="Rectangle 2">
            <a:extLst>
              <a:ext uri="{FF2B5EF4-FFF2-40B4-BE49-F238E27FC236}">
                <a16:creationId xmlns:a16="http://schemas.microsoft.com/office/drawing/2014/main" id="{0C6E6646-9E11-0D51-B6E0-CBEA45B4127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CC6CBD32-41AD-5A6F-F569-870622C60B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74D9ECB-A4C4-1C29-1562-BABEA72BE5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86F987-AFAE-484E-BE43-1DBDEEECB026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96610" name="Rectangle 2">
            <a:extLst>
              <a:ext uri="{FF2B5EF4-FFF2-40B4-BE49-F238E27FC236}">
                <a16:creationId xmlns:a16="http://schemas.microsoft.com/office/drawing/2014/main" id="{64DDCC76-7991-C667-D0B6-3CBDDCDAA11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>
            <a:extLst>
              <a:ext uri="{FF2B5EF4-FFF2-40B4-BE49-F238E27FC236}">
                <a16:creationId xmlns:a16="http://schemas.microsoft.com/office/drawing/2014/main" id="{69A58172-95F6-610A-4BEC-E198BE41F9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Assuming the marbles mix evenly, so the ratio of black marbles to all marbles in the 100 I draw out is the same as the ratio of black marbles to all marbles in the bowl ... </a:t>
            </a:r>
          </a:p>
          <a:p>
            <a:endParaRPr lang="en-US" altLang="en-US"/>
          </a:p>
          <a:p>
            <a:r>
              <a:rPr lang="en-US" altLang="en-US"/>
              <a:t>20 / 100 = 100 / (100 + N)</a:t>
            </a:r>
          </a:p>
          <a:p>
            <a:endParaRPr lang="en-US" altLang="en-US"/>
          </a:p>
          <a:p>
            <a:r>
              <a:rPr lang="en-US" altLang="en-US"/>
              <a:t>where N is the number of marbles originally in the bowl. </a:t>
            </a:r>
          </a:p>
          <a:p>
            <a:endParaRPr lang="en-US" altLang="en-US"/>
          </a:p>
          <a:p>
            <a:r>
              <a:rPr lang="en-US" altLang="en-US"/>
              <a:t>So 20(100+N) = 100 * 100,   which works out to N = 400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C31481C-D03C-62FC-DBFE-78435E7D24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E6FD40-17B7-4944-94C7-5A05893E1B80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36194" name="Rectangle 2">
            <a:extLst>
              <a:ext uri="{FF2B5EF4-FFF2-40B4-BE49-F238E27FC236}">
                <a16:creationId xmlns:a16="http://schemas.microsoft.com/office/drawing/2014/main" id="{63769FB1-30C7-0452-DF6A-746F165A148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DE160310-B43B-F3A1-64CB-32EAE2A627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FECEF-853C-874B-B2AB-56DF2635A4F7}" type="datetime1">
              <a:rPr lang="en-GB" smtClean="0"/>
              <a:t>04/11/2022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245CC28D-7240-684B-B498-36FE2D00C56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1476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DBBA-59B9-E544-9258-5CED80DE30D1}" type="datetime1">
              <a:rPr lang="en-GB" smtClean="0"/>
              <a:t>04/11/2022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E98426A2-B362-CC4F-A296-1E040ED14D9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3966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48552-56AF-A74F-ACA6-B7A5A1BB823C}" type="datetime1">
              <a:rPr lang="en-GB" smtClean="0"/>
              <a:t>04/11/2022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EFE28E1E-FD15-2645-A397-ABA65CC76BD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6686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2C9AB-8170-EF3F-6F11-3B7F48DC0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96962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Online Image Placeholder 2">
            <a:extLst>
              <a:ext uri="{FF2B5EF4-FFF2-40B4-BE49-F238E27FC236}">
                <a16:creationId xmlns:a16="http://schemas.microsoft.com/office/drawing/2014/main" id="{62D6F709-5D73-B965-5F6D-E75D6993E821}"/>
              </a:ext>
            </a:extLst>
          </p:cNvPr>
          <p:cNvSpPr>
            <a:spLocks noGrp="1"/>
          </p:cNvSpPr>
          <p:nvPr>
            <p:ph type="clipArt" sz="half" idx="1"/>
          </p:nvPr>
        </p:nvSpPr>
        <p:spPr>
          <a:xfrm>
            <a:off x="609600" y="1447800"/>
            <a:ext cx="5384800" cy="4876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0E428C-7595-6FB3-FD59-B3B45F12C7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97600" y="1447800"/>
            <a:ext cx="5384800" cy="4876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E12C1-AC12-2224-003E-12EA6ADC88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320800" y="6477001"/>
            <a:ext cx="42672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9F35C-F445-59DF-231A-3517B6F08E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940800" y="6477001"/>
            <a:ext cx="28448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16, slide </a:t>
            </a:r>
            <a:fld id="{8AB09AE2-0516-C246-A50E-E13C8B58BC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1255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1364-0000-E041-9BF3-541CAB345DBA}" type="datetime1">
              <a:rPr lang="en-GB" smtClean="0"/>
              <a:t>04/11/2022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028545A6-DF97-374C-8A98-F1E585C9BDE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807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60835-D913-644B-A3FF-E1D1BBEEED70}" type="datetime1">
              <a:rPr lang="en-GB" smtClean="0"/>
              <a:t>04/11/2022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B902505B-B76B-F642-8519-74D1DCE524C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5124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52F8E-62E5-AE4C-A1AA-71FB37E75F85}" type="datetime1">
              <a:rPr lang="en-GB" smtClean="0"/>
              <a:t>04/11/2022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3A9BDCA5-8F4E-E240-8822-8E2C49F0BF3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9326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F5F3-19D1-164F-862B-BC96A1D3A60C}" type="datetime1">
              <a:rPr lang="en-GB" smtClean="0"/>
              <a:t>04/11/2022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AF330E04-4C41-0041-A2B9-74835AAA6A2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0313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515E8-687F-DE40-9967-55D3B770AF74}" type="datetime1">
              <a:rPr lang="en-GB" smtClean="0"/>
              <a:t>04/11/2022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90FEBDBD-0130-D24F-A5DE-B7FDBAD180A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0973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B6604-FCAA-4541-94D9-CD3A02215C4E}" type="datetime1">
              <a:rPr lang="en-GB" smtClean="0"/>
              <a:t>04/11/2022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3E810015-919B-2A41-AA04-00648157161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0139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2C373-8B74-954D-ADC3-BFC7D406F4C8}" type="datetime1">
              <a:rPr lang="en-GB" smtClean="0"/>
              <a:t>04/11/2022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62566072-4490-2744-99BE-E5836FE7F0B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9521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2DF3-6F34-924B-961D-CDA1949D70BD}" type="datetime1">
              <a:rPr lang="en-GB" smtClean="0"/>
              <a:t>04/11/2022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B945FAA8-B19E-8644-B3C4-1E39A96D72B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277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9545C-C6F0-2549-B031-04A9B0A2CF20}" type="datetime1">
              <a:rPr lang="en-GB" smtClean="0"/>
              <a:t>04/11/2022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 Ch 16, slide </a:t>
            </a:r>
            <a:fld id="{A6D19CE0-6D8D-0D41-95B8-8A3BED1B341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2329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mutatest.readthedocs.io/" TargetMode="External"/><Relationship Id="rId2" Type="http://schemas.openxmlformats.org/officeDocument/2006/relationships/hyperlink" Target="https://stryker-mutator.i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test.org/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>
            <a:extLst>
              <a:ext uri="{FF2B5EF4-FFF2-40B4-BE49-F238E27FC236}">
                <a16:creationId xmlns:a16="http://schemas.microsoft.com/office/drawing/2014/main" id="{6085232C-2C12-CDE1-58F1-8D29EDC40A2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/>
          <a:lstStyle/>
          <a:p>
            <a:r>
              <a:rPr lang="en-US" altLang="en-US" sz="3600"/>
              <a:t>Fault-Based Testing</a:t>
            </a:r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DC260389-2C0C-7FFE-41EF-9BD42735609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</p:spPr>
        <p:txBody>
          <a:bodyPr/>
          <a:lstStyle/>
          <a:p>
            <a:endParaRPr lang="it-IT" altLang="en-US" sz="280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857DA41-00FE-397C-7155-EE67CB829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02BC3BDA-60D2-B72B-51BA-175547E4D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7AF38637-8F68-C94E-9073-C64C9E0FFFD2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F1DE6-D457-E64F-DD22-CB4C6D067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2B1C-4EA5-A742-BF1C-331F43B43799}" type="datetime1">
              <a:rPr lang="en-GB" smtClean="0"/>
              <a:t>04/11/2022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>
            <a:extLst>
              <a:ext uri="{FF2B5EF4-FFF2-40B4-BE49-F238E27FC236}">
                <a16:creationId xmlns:a16="http://schemas.microsoft.com/office/drawing/2014/main" id="{0A4FE255-9344-BFD7-3401-8695419AFE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Mutation Operators</a:t>
            </a:r>
          </a:p>
        </p:txBody>
      </p:sp>
      <p:sp>
        <p:nvSpPr>
          <p:cNvPr id="203779" name="Rectangle 3">
            <a:extLst>
              <a:ext uri="{FF2B5EF4-FFF2-40B4-BE49-F238E27FC236}">
                <a16:creationId xmlns:a16="http://schemas.microsoft.com/office/drawing/2014/main" id="{5AE8DDB6-51E8-ACCA-8478-A35F9E8EA0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Syntactic change from legal program to legal program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So: Specific to each programming language.  C++ mutations don’t work for Java, Java mutations don’t work for Python</a:t>
            </a:r>
          </a:p>
          <a:p>
            <a:pPr>
              <a:lnSpc>
                <a:spcPct val="90000"/>
              </a:lnSpc>
            </a:pPr>
            <a:r>
              <a:rPr lang="en-US" altLang="en-US"/>
              <a:t>Examples: 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crp: constant for constant replacement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for instance: from (x &lt; 5)  to (x &lt; 12)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select from constants found somewhere in program text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ror: relational operator replacement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for instance: from (x &lt;= 5) to (x &lt; 5)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vie: variable initialization elimination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change int x =5;  to int x;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5A62881-B78B-578F-DF02-42CE07EDD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36E578F4-2CD4-0F52-3D07-FAAFC9F89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661CC251-F5F4-CC46-9EB5-36D47AFF2568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BCC70-1DF8-86B0-FB15-B7164E0F2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FA638-10F5-5D40-9535-A8E087D53EBC}" type="datetime1">
              <a:rPr lang="en-GB" smtClean="0"/>
              <a:t>04/11/2022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>
            <a:extLst>
              <a:ext uri="{FF2B5EF4-FFF2-40B4-BE49-F238E27FC236}">
                <a16:creationId xmlns:a16="http://schemas.microsoft.com/office/drawing/2014/main" id="{5C5C3311-4EF5-84B0-4908-E628F54A72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Live Mutants</a:t>
            </a:r>
          </a:p>
        </p:txBody>
      </p:sp>
      <p:sp>
        <p:nvSpPr>
          <p:cNvPr id="204803" name="Rectangle 3">
            <a:extLst>
              <a:ext uri="{FF2B5EF4-FFF2-40B4-BE49-F238E27FC236}">
                <a16:creationId xmlns:a16="http://schemas.microsoft.com/office/drawing/2014/main" id="{1B4AC30B-9964-9315-B121-A58424234F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Scenario: </a:t>
            </a:r>
          </a:p>
          <a:p>
            <a:pPr lvl="1"/>
            <a:r>
              <a:rPr lang="en-US" altLang="en-US"/>
              <a:t>We create 100 mutants from our program </a:t>
            </a:r>
          </a:p>
          <a:p>
            <a:pPr lvl="1"/>
            <a:r>
              <a:rPr lang="en-US" altLang="en-US"/>
              <a:t>We run our test suite on all 100 mutants, plus the original program </a:t>
            </a:r>
          </a:p>
          <a:p>
            <a:pPr lvl="1"/>
            <a:r>
              <a:rPr lang="en-US" altLang="en-US"/>
              <a:t>The original program passes all tests </a:t>
            </a:r>
          </a:p>
          <a:p>
            <a:pPr lvl="1"/>
            <a:r>
              <a:rPr lang="en-US" altLang="en-US"/>
              <a:t>94 mutant programs are killed (fail at least one test)</a:t>
            </a:r>
          </a:p>
          <a:p>
            <a:pPr lvl="1"/>
            <a:r>
              <a:rPr lang="en-US" altLang="en-US"/>
              <a:t>6 mutants remain </a:t>
            </a:r>
            <a:r>
              <a:rPr lang="en-US" altLang="en-US" i="1"/>
              <a:t>alive</a:t>
            </a:r>
            <a:endParaRPr lang="en-US" altLang="en-US"/>
          </a:p>
          <a:p>
            <a:r>
              <a:rPr lang="en-US" altLang="en-US"/>
              <a:t>What can we learn from the living mutants?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E510461-16EB-97AF-AF3F-8D6EB312B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626CE024-559C-FEBC-45F7-CF1BA08F3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C390D991-2D75-0841-8D90-AD95B9C73BED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263AC-9CFF-6B6F-2531-A26320379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4A966-C057-BE4B-BDCF-89B3554AFB89}" type="datetime1">
              <a:rPr lang="en-GB" smtClean="0"/>
              <a:t>04/11/2022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>
            <a:extLst>
              <a:ext uri="{FF2B5EF4-FFF2-40B4-BE49-F238E27FC236}">
                <a16:creationId xmlns:a16="http://schemas.microsoft.com/office/drawing/2014/main" id="{52DD6C0B-581A-E637-796C-B51581DBEA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mutants survive</a:t>
            </a:r>
          </a:p>
        </p:txBody>
      </p:sp>
      <p:sp>
        <p:nvSpPr>
          <p:cNvPr id="205827" name="Rectangle 3">
            <a:extLst>
              <a:ext uri="{FF2B5EF4-FFF2-40B4-BE49-F238E27FC236}">
                <a16:creationId xmlns:a16="http://schemas.microsoft.com/office/drawing/2014/main" id="{5565F89D-0EC4-FF84-7AF3-F3BE5E39B8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A mutant may be equivalent to the original program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Maybe changing (x &lt; 0) to (x &lt;= 0) didn’t change the output at all!  The seeded “fault” is not really a “fault”.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Determining whether a mutant is equivalent may be easy or hard; in the worst case it is undecideable </a:t>
            </a:r>
          </a:p>
          <a:p>
            <a:pPr>
              <a:lnSpc>
                <a:spcPct val="90000"/>
              </a:lnSpc>
            </a:pPr>
            <a:r>
              <a:rPr lang="en-US" altLang="en-US"/>
              <a:t>Or the test suite could be inadequate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If the mutant could have been killed, but was not, it indicates a weakness in the test suite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But adding a test case for just this mutant is a bad idea.  We care about the real bugs, not the fakes! 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06C3F32D-28B7-CEBC-D45C-6A43863FB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6AE4B42-1EBA-185E-9F7E-5E6F1101E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5746FD1F-0B30-524E-81E6-5926C857082B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229EC-0A28-D8B1-AA40-62CD11171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86B28-E28D-8D4A-95D6-F5CF102C5128}" type="datetime1">
              <a:rPr lang="en-GB" smtClean="0"/>
              <a:t>04/11/2022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>
            <a:extLst>
              <a:ext uri="{FF2B5EF4-FFF2-40B4-BE49-F238E27FC236}">
                <a16:creationId xmlns:a16="http://schemas.microsoft.com/office/drawing/2014/main" id="{50DADF99-AFDA-0BBB-57B3-2418F6A19C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Variations on Mutation</a:t>
            </a:r>
          </a:p>
        </p:txBody>
      </p:sp>
      <p:sp>
        <p:nvSpPr>
          <p:cNvPr id="206851" name="Rectangle 3">
            <a:extLst>
              <a:ext uri="{FF2B5EF4-FFF2-40B4-BE49-F238E27FC236}">
                <a16:creationId xmlns:a16="http://schemas.microsoft.com/office/drawing/2014/main" id="{63A3BB76-F36E-378E-B509-6E947E3953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Weak mutation</a:t>
            </a:r>
          </a:p>
          <a:p>
            <a:r>
              <a:rPr lang="en-US" altLang="en-US"/>
              <a:t>Statistical mutation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270E501-CC9B-6EC2-B3D9-13D5B2C43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145A57A-0660-A81B-4137-7C49E99E1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927719C4-0C65-4646-B109-81C63F9610C0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92E85-5F4C-C31C-6A8D-9820734B5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7069-7F4C-7C4D-AE3C-A3B20DA735E2}" type="datetime1">
              <a:rPr lang="en-GB" smtClean="0"/>
              <a:t>04/11/2022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>
            <a:extLst>
              <a:ext uri="{FF2B5EF4-FFF2-40B4-BE49-F238E27FC236}">
                <a16:creationId xmlns:a16="http://schemas.microsoft.com/office/drawing/2014/main" id="{51A3920E-7D18-7173-7790-F7EE9B1BFB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Weak mutation</a:t>
            </a:r>
          </a:p>
        </p:txBody>
      </p:sp>
      <p:sp>
        <p:nvSpPr>
          <p:cNvPr id="207875" name="Rectangle 3">
            <a:extLst>
              <a:ext uri="{FF2B5EF4-FFF2-40B4-BE49-F238E27FC236}">
                <a16:creationId xmlns:a16="http://schemas.microsoft.com/office/drawing/2014/main" id="{10CDDD52-D216-10EB-5343-587FC52C41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Problem:  There are lots of mutants. Running each test case to completion on every mutant is expensive</a:t>
            </a:r>
          </a:p>
          <a:p>
            <a:pPr lvl="2"/>
            <a:r>
              <a:rPr lang="en-US" altLang="en-US"/>
              <a:t>Number of mutants grows with the square of program size</a:t>
            </a:r>
          </a:p>
          <a:p>
            <a:r>
              <a:rPr lang="en-US" altLang="en-US"/>
              <a:t>Approach: </a:t>
            </a:r>
          </a:p>
          <a:p>
            <a:pPr lvl="1"/>
            <a:r>
              <a:rPr lang="en-US" altLang="en-US"/>
              <a:t>Execute meta-mutant (with many seeded faults) together with original program</a:t>
            </a:r>
          </a:p>
          <a:p>
            <a:pPr lvl="1"/>
            <a:r>
              <a:rPr lang="en-US" altLang="en-US"/>
              <a:t>Mark a seeded fault as “killed” as soon as a difference in intermediate state is found</a:t>
            </a:r>
          </a:p>
          <a:p>
            <a:pPr lvl="2"/>
            <a:r>
              <a:rPr lang="en-US" altLang="en-US"/>
              <a:t>Without waiting for program completion</a:t>
            </a:r>
          </a:p>
          <a:p>
            <a:pPr lvl="2"/>
            <a:r>
              <a:rPr lang="en-US" altLang="en-US"/>
              <a:t>Restart with new mutant selection after each “kill”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239186E1-9BC1-A524-7F45-8976D4BF5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949B4717-2778-C84A-CCB2-45387CF7E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33016B12-2F50-F74E-A729-2B90A44A6910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3AB6A-7799-BF16-F240-D9D651950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54242-194F-DC4E-A872-FD10E13A299C}" type="datetime1">
              <a:rPr lang="en-GB" smtClean="0"/>
              <a:t>04/11/2022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>
            <a:extLst>
              <a:ext uri="{FF2B5EF4-FFF2-40B4-BE49-F238E27FC236}">
                <a16:creationId xmlns:a16="http://schemas.microsoft.com/office/drawing/2014/main" id="{A67A22CD-52F0-CDA5-6F26-A15452C2FB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Statistical Mutation</a:t>
            </a:r>
          </a:p>
        </p:txBody>
      </p:sp>
      <p:sp>
        <p:nvSpPr>
          <p:cNvPr id="208899" name="Rectangle 3">
            <a:extLst>
              <a:ext uri="{FF2B5EF4-FFF2-40B4-BE49-F238E27FC236}">
                <a16:creationId xmlns:a16="http://schemas.microsoft.com/office/drawing/2014/main" id="{BA433ED0-5E6F-2E20-BE69-DE5168E898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Problem:  There are lots of mutants. Running each test case on every mutant is expensive</a:t>
            </a:r>
          </a:p>
          <a:p>
            <a:pPr lvl="2"/>
            <a:r>
              <a:rPr lang="en-US" altLang="en-US"/>
              <a:t>It’s just too expensive to create N</a:t>
            </a:r>
            <a:r>
              <a:rPr lang="en-US" altLang="en-US" baseline="30000"/>
              <a:t>2 </a:t>
            </a:r>
            <a:r>
              <a:rPr lang="en-US" altLang="en-US"/>
              <a:t>mutants for a program of N lines (even if we don’t run each test case separately to completion)</a:t>
            </a:r>
          </a:p>
          <a:p>
            <a:r>
              <a:rPr lang="en-US" altLang="en-US"/>
              <a:t>Approach:  Just create a random sample of mutants</a:t>
            </a:r>
          </a:p>
          <a:p>
            <a:pPr lvl="1"/>
            <a:r>
              <a:rPr lang="en-US" altLang="en-US"/>
              <a:t>May be just as good for </a:t>
            </a:r>
            <a:r>
              <a:rPr lang="en-US" altLang="en-US" i="1"/>
              <a:t>assessing</a:t>
            </a:r>
            <a:r>
              <a:rPr lang="en-US" altLang="en-US"/>
              <a:t> a test suite</a:t>
            </a:r>
          </a:p>
          <a:p>
            <a:pPr lvl="2"/>
            <a:r>
              <a:rPr lang="en-US" altLang="en-US"/>
              <a:t>Provided we don’t design test cases to kill particular mutants (which would be like selectively picking out black marbles anyway)</a:t>
            </a:r>
          </a:p>
          <a:p>
            <a:pPr>
              <a:buFontTx/>
              <a:buNone/>
            </a:pPr>
            <a:endParaRPr lang="en-US" altLang="en-US" b="1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2D67D69E-CF30-7394-DE9A-DDB4E614C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4C67DBB-75E3-3BF4-3CE1-A4ECC733F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02805CBF-C090-984A-8AC3-B3881F573A71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9283C-0A11-6DA6-1A48-1E9EB9CC4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5D7E9-D9E3-5D45-847F-D7C9DB4130D3}" type="datetime1">
              <a:rPr lang="en-GB" smtClean="0"/>
              <a:t>04/11/2022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>
            <a:extLst>
              <a:ext uri="{FF2B5EF4-FFF2-40B4-BE49-F238E27FC236}">
                <a16:creationId xmlns:a16="http://schemas.microsoft.com/office/drawing/2014/main" id="{8BFCCE3D-2F0F-5AC4-A3D2-E6274704F1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 real life ...</a:t>
            </a:r>
          </a:p>
        </p:txBody>
      </p:sp>
      <p:sp>
        <p:nvSpPr>
          <p:cNvPr id="209923" name="Rectangle 3">
            <a:extLst>
              <a:ext uri="{FF2B5EF4-FFF2-40B4-BE49-F238E27FC236}">
                <a16:creationId xmlns:a16="http://schemas.microsoft.com/office/drawing/2014/main" id="{69398640-9213-B319-6CC8-609FF14C90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Fault-based testing is a widely used in    semiconductor manufacturing</a:t>
            </a:r>
          </a:p>
          <a:p>
            <a:pPr lvl="1"/>
            <a:r>
              <a:rPr lang="en-US" altLang="en-US" dirty="0"/>
              <a:t>With good </a:t>
            </a:r>
            <a:r>
              <a:rPr lang="en-US" altLang="en-US" i="1" dirty="0"/>
              <a:t>fault models</a:t>
            </a:r>
            <a:r>
              <a:rPr lang="en-US" altLang="en-US" dirty="0"/>
              <a:t> of typical manufacturing faults, e.g., “stuck-at-one” for a transistor</a:t>
            </a:r>
          </a:p>
          <a:p>
            <a:pPr lvl="1"/>
            <a:r>
              <a:rPr lang="en-US" altLang="en-US" dirty="0"/>
              <a:t>But fault-based testing for </a:t>
            </a:r>
            <a:r>
              <a:rPr lang="en-US" altLang="en-US" i="1" dirty="0"/>
              <a:t>design errors</a:t>
            </a:r>
            <a:r>
              <a:rPr lang="en-US" altLang="en-US" dirty="0"/>
              <a:t> is more challenging (as in software)</a:t>
            </a:r>
          </a:p>
          <a:p>
            <a:r>
              <a:rPr lang="en-US" altLang="en-US" dirty="0"/>
              <a:t>Mutation testing is not widely used in industry</a:t>
            </a:r>
          </a:p>
          <a:p>
            <a:pPr lvl="1"/>
            <a:r>
              <a:rPr lang="en-US" altLang="en-US" dirty="0"/>
              <a:t>But plays a role in software testing research, to compare effectiveness of testing techniques</a:t>
            </a:r>
          </a:p>
          <a:p>
            <a:pPr lvl="1"/>
            <a:r>
              <a:rPr lang="en-US" altLang="en-US" dirty="0"/>
              <a:t>BUT, there are more tools like </a:t>
            </a:r>
            <a:r>
              <a:rPr lang="en-US" altLang="en-US" dirty="0">
                <a:hlinkClick r:id="rId2"/>
              </a:rPr>
              <a:t>Stryker</a:t>
            </a:r>
            <a:r>
              <a:rPr lang="en-US" altLang="en-US" dirty="0"/>
              <a:t>, </a:t>
            </a:r>
            <a:r>
              <a:rPr lang="en-US" altLang="en-US" dirty="0">
                <a:hlinkClick r:id="rId3"/>
              </a:rPr>
              <a:t>Mutatest</a:t>
            </a:r>
            <a:r>
              <a:rPr lang="en-US" altLang="en-US" dirty="0"/>
              <a:t>, and </a:t>
            </a:r>
            <a:r>
              <a:rPr lang="en-US" altLang="en-US" dirty="0">
                <a:hlinkClick r:id="rId4"/>
              </a:rPr>
              <a:t>PIT</a:t>
            </a:r>
            <a:r>
              <a:rPr lang="en-US" altLang="en-US" dirty="0"/>
              <a:t> that make mutation testing more </a:t>
            </a:r>
            <a:r>
              <a:rPr lang="en-US" altLang="en-US"/>
              <a:t>easily adoptable.</a:t>
            </a:r>
            <a:endParaRPr lang="en-US" altLang="en-US" dirty="0"/>
          </a:p>
          <a:p>
            <a:r>
              <a:rPr lang="en-US" altLang="en-US" dirty="0"/>
              <a:t>Some use of fault models to design test cases is important and widely practiced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91FF50F-163E-6E59-CC31-F2F10F85D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F3B5CFA-CFD5-BCB7-A95A-A291A3E72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9DB5A8CC-D14B-084A-B352-36503669EF1D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B48BEE-9A74-56C7-608B-FAF3EE546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EF86-2C58-1C49-82E2-2239A6D2BC4D}" type="datetime1">
              <a:rPr lang="en-GB" smtClean="0"/>
              <a:t>04/11/2022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6">
            <a:extLst>
              <a:ext uri="{FF2B5EF4-FFF2-40B4-BE49-F238E27FC236}">
                <a16:creationId xmlns:a16="http://schemas.microsoft.com/office/drawing/2014/main" id="{6423A8F0-BFC0-30C7-97E0-976106096D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3628D96A-2009-5B87-BC9E-775D78970F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If bugs were marbles ... </a:t>
            </a:r>
          </a:p>
          <a:p>
            <a:pPr lvl="1"/>
            <a:r>
              <a:rPr lang="en-US" altLang="en-US"/>
              <a:t>We could get some nice black marbles to judge the quality of test suites</a:t>
            </a:r>
          </a:p>
          <a:p>
            <a:r>
              <a:rPr lang="en-US" altLang="en-US"/>
              <a:t>Since bugs aren’t marbles ... </a:t>
            </a:r>
          </a:p>
          <a:p>
            <a:pPr lvl="1"/>
            <a:r>
              <a:rPr lang="en-US" altLang="en-US"/>
              <a:t>Mutation testing rests on some troubling assumptions about seeded faults, which may not be statistically representative of real faults</a:t>
            </a:r>
          </a:p>
          <a:p>
            <a:r>
              <a:rPr lang="en-US" altLang="en-US"/>
              <a:t>Nonetheless ... </a:t>
            </a:r>
          </a:p>
          <a:p>
            <a:pPr lvl="1"/>
            <a:r>
              <a:rPr lang="en-US" altLang="en-US"/>
              <a:t>A model of typical or important faults is invaluable information for designing and assessing test suites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E302415-35C3-D285-1E0A-58241450B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7803D699-5F64-5D88-E132-A9688E801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9142A4C5-A177-804C-AAD3-E017C8DC3033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8633B-C179-8F13-D330-B24457CE4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FE40-490E-D945-9395-FD562867C0E5}" type="datetime1">
              <a:rPr lang="en-GB" smtClean="0"/>
              <a:t>04/11/2022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8">
            <a:extLst>
              <a:ext uri="{FF2B5EF4-FFF2-40B4-BE49-F238E27FC236}">
                <a16:creationId xmlns:a16="http://schemas.microsoft.com/office/drawing/2014/main" id="{0295E4EA-D953-D1C5-AF28-AED82DBB23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Learning objectives</a:t>
            </a:r>
          </a:p>
        </p:txBody>
      </p:sp>
      <p:sp>
        <p:nvSpPr>
          <p:cNvPr id="5129" name="Rectangle 9">
            <a:extLst>
              <a:ext uri="{FF2B5EF4-FFF2-40B4-BE49-F238E27FC236}">
                <a16:creationId xmlns:a16="http://schemas.microsoft.com/office/drawing/2014/main" id="{3D4857B3-5CE0-5CC2-27C3-F7BB4426C7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Be able to explain the basic ideas of fault-based testing</a:t>
            </a:r>
          </a:p>
          <a:p>
            <a:pPr lvl="1"/>
            <a:r>
              <a:rPr lang="en-US" altLang="en-US" dirty="0"/>
              <a:t>How to use knowledge of a fault model can be used to create useful tests and judge the quality of test cases</a:t>
            </a:r>
          </a:p>
          <a:p>
            <a:pPr lvl="1"/>
            <a:r>
              <a:rPr lang="en-US" altLang="en-US" dirty="0"/>
              <a:t>Explain the rationale of fault-based testing well enough to distinguish between valid and invalid uses</a:t>
            </a:r>
          </a:p>
          <a:p>
            <a:r>
              <a:rPr lang="en-US" altLang="en-US" dirty="0"/>
              <a:t>Be able to explain and use mutation testing as one application of fault-based testing principles</a:t>
            </a:r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B0E5E87-C4DA-8C11-5F8E-EB8735CF1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0E20991D-0741-BADC-DF6B-732A5500E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B7C41813-D0BF-A74D-93B9-97CC17042DB0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A0124-CECF-F29A-A83F-CB9B7E7D2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D887-4ED9-D745-B09F-FF1F4A7332E9}" type="datetime1">
              <a:rPr lang="en-GB" smtClean="0"/>
              <a:t>04/11/2022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>
            <a:extLst>
              <a:ext uri="{FF2B5EF4-FFF2-40B4-BE49-F238E27FC236}">
                <a16:creationId xmlns:a16="http://schemas.microsoft.com/office/drawing/2014/main" id="{71E14534-EFA9-D2FE-F188-3AF0471360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Let’s count marbles ... a lot of marbles</a:t>
            </a:r>
          </a:p>
        </p:txBody>
      </p:sp>
      <p:sp>
        <p:nvSpPr>
          <p:cNvPr id="193539" name="Rectangle 3">
            <a:extLst>
              <a:ext uri="{FF2B5EF4-FFF2-40B4-BE49-F238E27FC236}">
                <a16:creationId xmlns:a16="http://schemas.microsoft.com/office/drawing/2014/main" id="{FA7B9F11-DC76-6C0A-1771-782521FECC1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400"/>
              <a:t>Suppose we have a big bowl of marbles.  How can we estimate how many?</a:t>
            </a:r>
          </a:p>
          <a:p>
            <a:endParaRPr lang="en-US" altLang="en-US" sz="2400"/>
          </a:p>
          <a:p>
            <a:pPr lvl="1"/>
            <a:r>
              <a:rPr lang="en-US" altLang="en-US" sz="2000"/>
              <a:t>I don’t want to count every marble individually</a:t>
            </a:r>
          </a:p>
          <a:p>
            <a:pPr lvl="1"/>
            <a:r>
              <a:rPr lang="en-US" altLang="en-US" sz="2000"/>
              <a:t>I have a bag of 100 other marbles of the same size, but a different color</a:t>
            </a:r>
          </a:p>
          <a:p>
            <a:pPr lvl="1"/>
            <a:r>
              <a:rPr lang="en-US" altLang="en-US" sz="2000"/>
              <a:t>What if I mix them? 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6945D132-3DC4-423A-F769-39E7DA58A42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46837E6-BF99-7186-5217-FAB3257264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383A6AAE-BB17-6840-9715-5880E8619B5D}" type="slidenum">
              <a:rPr lang="en-US" altLang="en-US"/>
              <a:pPr/>
              <a:t>3</a:t>
            </a:fld>
            <a:endParaRPr lang="en-US" altLang="en-US"/>
          </a:p>
        </p:txBody>
      </p:sp>
      <p:pic>
        <p:nvPicPr>
          <p:cNvPr id="193541" name="Picture 5">
            <a:extLst>
              <a:ext uri="{FF2B5EF4-FFF2-40B4-BE49-F238E27FC236}">
                <a16:creationId xmlns:a16="http://schemas.microsoft.com/office/drawing/2014/main" id="{079B2998-98EE-B951-4677-3085E59F5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286000"/>
            <a:ext cx="3760788" cy="282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3542" name="Text Box 6">
            <a:extLst>
              <a:ext uri="{FF2B5EF4-FFF2-40B4-BE49-F238E27FC236}">
                <a16:creationId xmlns:a16="http://schemas.microsoft.com/office/drawing/2014/main" id="{13BFE6E5-1B0B-98D1-75C2-AC4454F3E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1" y="5200650"/>
            <a:ext cx="2633663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en-US" sz="1200"/>
              <a:t>Photo credit:  (c) KaCey97007 on Flickr, Creative Commons license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>
            <a:extLst>
              <a:ext uri="{FF2B5EF4-FFF2-40B4-BE49-F238E27FC236}">
                <a16:creationId xmlns:a16="http://schemas.microsoft.com/office/drawing/2014/main" id="{143060F5-F5E9-AEF0-CC7E-18432EC2F7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Estimating marbles</a:t>
            </a:r>
          </a:p>
        </p:txBody>
      </p:sp>
      <p:sp>
        <p:nvSpPr>
          <p:cNvPr id="195588" name="Rectangle 4">
            <a:extLst>
              <a:ext uri="{FF2B5EF4-FFF2-40B4-BE49-F238E27FC236}">
                <a16:creationId xmlns:a16="http://schemas.microsoft.com/office/drawing/2014/main" id="{E9A03D65-D300-5E7F-AB32-5CB762E0C51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400"/>
              <a:t>I mix 100 black marbles into the bowl</a:t>
            </a:r>
          </a:p>
          <a:p>
            <a:pPr lvl="1"/>
            <a:r>
              <a:rPr lang="en-US" altLang="en-US" sz="2000"/>
              <a:t>Stir well ... </a:t>
            </a:r>
          </a:p>
          <a:p>
            <a:r>
              <a:rPr lang="en-US" altLang="en-US" sz="2400"/>
              <a:t>I draw out 100 marbles at random</a:t>
            </a:r>
          </a:p>
          <a:p>
            <a:r>
              <a:rPr lang="en-US" altLang="en-US" sz="2400"/>
              <a:t>20 of them are black</a:t>
            </a:r>
          </a:p>
          <a:p>
            <a:endParaRPr lang="en-US" altLang="en-US" sz="2400"/>
          </a:p>
          <a:p>
            <a:r>
              <a:rPr lang="en-US" altLang="en-US" sz="2400"/>
              <a:t>How many marbles were in the bowl to begin with?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C2791E6-4BBB-287A-F42E-AAB834FF38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E81A433-C69D-5073-2F39-14AF3B614C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C3185958-0830-FC46-A8EB-2A251A59104D}" type="slidenum">
              <a:rPr lang="en-US" altLang="en-US"/>
              <a:pPr/>
              <a:t>4</a:t>
            </a:fld>
            <a:endParaRPr lang="en-US" altLang="en-US"/>
          </a:p>
        </p:txBody>
      </p:sp>
      <p:pic>
        <p:nvPicPr>
          <p:cNvPr id="195589" name="Picture 5">
            <a:extLst>
              <a:ext uri="{FF2B5EF4-FFF2-40B4-BE49-F238E27FC236}">
                <a16:creationId xmlns:a16="http://schemas.microsoft.com/office/drawing/2014/main" id="{4D8EDA68-372C-3B6E-29C1-4857E75E87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286000"/>
            <a:ext cx="3760788" cy="282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>
            <a:extLst>
              <a:ext uri="{FF2B5EF4-FFF2-40B4-BE49-F238E27FC236}">
                <a16:creationId xmlns:a16="http://schemas.microsoft.com/office/drawing/2014/main" id="{E56D932A-A3A7-738B-6AF7-0FA76F3E15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Estimating Test Suite Quality</a:t>
            </a:r>
          </a:p>
        </p:txBody>
      </p:sp>
      <p:sp>
        <p:nvSpPr>
          <p:cNvPr id="197636" name="Rectangle 4">
            <a:extLst>
              <a:ext uri="{FF2B5EF4-FFF2-40B4-BE49-F238E27FC236}">
                <a16:creationId xmlns:a16="http://schemas.microsoft.com/office/drawing/2014/main" id="{0115721F-61E0-2CA0-5C70-B06BFA5A10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Now, instead of a bowl of marbles, I have a program with bugs</a:t>
            </a:r>
          </a:p>
          <a:p>
            <a:r>
              <a:rPr lang="en-US" altLang="en-US"/>
              <a:t>I add 100 new bugs</a:t>
            </a:r>
          </a:p>
          <a:p>
            <a:pPr lvl="2"/>
            <a:r>
              <a:rPr lang="en-US" altLang="en-US"/>
              <a:t>Assume they are exactly like real bugs in every way</a:t>
            </a:r>
          </a:p>
          <a:p>
            <a:pPr lvl="2"/>
            <a:r>
              <a:rPr lang="en-US" altLang="en-US"/>
              <a:t>I make 100 copies of my program, each with one of my 100 new bugs</a:t>
            </a:r>
          </a:p>
          <a:p>
            <a:r>
              <a:rPr lang="en-US" altLang="en-US"/>
              <a:t>I run my test suite on the programs with seeded bugs ... </a:t>
            </a:r>
          </a:p>
          <a:p>
            <a:pPr lvl="1"/>
            <a:r>
              <a:rPr lang="en-US" altLang="en-US"/>
              <a:t>... and the tests reveal 20 of the bugs </a:t>
            </a:r>
          </a:p>
          <a:p>
            <a:pPr lvl="1"/>
            <a:r>
              <a:rPr lang="en-US" altLang="en-US"/>
              <a:t>(the other 80 program copies do not fail)</a:t>
            </a:r>
          </a:p>
          <a:p>
            <a:r>
              <a:rPr lang="en-US" altLang="en-US"/>
              <a:t>What can I infer about my test suite?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FBBAEB3-0412-CAD8-1401-8BE9576E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C19BD3F3-67ED-BC35-5B25-B8054E9A4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CAF96A59-7A23-1643-91BF-92A351674D69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347E6-4FF2-3123-A99D-7A5E10B66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986D5-B962-D641-A847-C41BEB60ABF5}" type="datetime1">
              <a:rPr lang="en-GB" smtClean="0"/>
              <a:t>04/11/2022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>
            <a:extLst>
              <a:ext uri="{FF2B5EF4-FFF2-40B4-BE49-F238E27FC236}">
                <a16:creationId xmlns:a16="http://schemas.microsoft.com/office/drawing/2014/main" id="{5F27DDFC-9E06-9AB8-B33D-3A2312AD31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Basic Assumptions</a:t>
            </a:r>
          </a:p>
        </p:txBody>
      </p:sp>
      <p:sp>
        <p:nvSpPr>
          <p:cNvPr id="199683" name="Rectangle 3">
            <a:extLst>
              <a:ext uri="{FF2B5EF4-FFF2-40B4-BE49-F238E27FC236}">
                <a16:creationId xmlns:a16="http://schemas.microsoft.com/office/drawing/2014/main" id="{AFCBDBBB-C891-CE36-5062-10D2214B39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We’d like to judge effectiveness of a test suite in finding real faults, by measuring how well it finds seeded fake faults.</a:t>
            </a:r>
          </a:p>
          <a:p>
            <a:r>
              <a:rPr lang="en-US" altLang="en-US"/>
              <a:t>Valid to the extent that the seeded bugs are representative of real bugs</a:t>
            </a:r>
          </a:p>
          <a:p>
            <a:pPr lvl="1"/>
            <a:r>
              <a:rPr lang="en-US" altLang="en-US"/>
              <a:t>Not necessarily identical (e.g., black marbles are not identical to clear marbles); but the differences should not affect the selection</a:t>
            </a:r>
          </a:p>
          <a:p>
            <a:pPr lvl="2"/>
            <a:r>
              <a:rPr lang="en-US" altLang="en-US"/>
              <a:t>E.g., if I mix metal ball bearings into the marbles, and pull them out with a magnet, I don’t learn anything about how many marbles were in the bowl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CB1F12D3-2CC3-6920-C99D-BBA07CF8E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CE269AD5-FA34-6F39-6256-E9FEE7059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5C712104-52C3-F848-BDF7-A248B2767BDE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FA200-76E0-A335-D6B4-CE7B35067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C1366-4E1A-3A4D-8A19-184ED1238BB5}" type="datetime1">
              <a:rPr lang="en-GB" smtClean="0"/>
              <a:t>04/11/2022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>
            <a:extLst>
              <a:ext uri="{FF2B5EF4-FFF2-40B4-BE49-F238E27FC236}">
                <a16:creationId xmlns:a16="http://schemas.microsoft.com/office/drawing/2014/main" id="{1790248F-AB60-5C94-87B1-CD8AD5CF29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Mutation testing</a:t>
            </a:r>
          </a:p>
        </p:txBody>
      </p:sp>
      <p:sp>
        <p:nvSpPr>
          <p:cNvPr id="200707" name="Rectangle 3">
            <a:extLst>
              <a:ext uri="{FF2B5EF4-FFF2-40B4-BE49-F238E27FC236}">
                <a16:creationId xmlns:a16="http://schemas.microsoft.com/office/drawing/2014/main" id="{1E4C5A6E-B4F3-3737-893C-1B6FD57170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A </a:t>
            </a:r>
            <a:r>
              <a:rPr lang="en-US" altLang="en-US" i="1"/>
              <a:t>mutant</a:t>
            </a:r>
            <a:r>
              <a:rPr lang="en-US" altLang="en-US"/>
              <a:t> is a copy of a program with a </a:t>
            </a:r>
            <a:r>
              <a:rPr lang="en-US" altLang="en-US" i="1"/>
              <a:t>mutation</a:t>
            </a:r>
          </a:p>
          <a:p>
            <a:pPr>
              <a:lnSpc>
                <a:spcPct val="90000"/>
              </a:lnSpc>
            </a:pPr>
            <a:r>
              <a:rPr lang="en-US" altLang="en-US"/>
              <a:t>A </a:t>
            </a:r>
            <a:r>
              <a:rPr lang="en-US" altLang="en-US" i="1"/>
              <a:t>mutation</a:t>
            </a:r>
            <a:r>
              <a:rPr lang="en-US" altLang="en-US"/>
              <a:t> is a syntactic change (a seeded bug)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Example:  change (i &lt; 0)  to (i &lt;= 0)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Run test suite on all the mutant programs</a:t>
            </a:r>
          </a:p>
          <a:p>
            <a:pPr>
              <a:lnSpc>
                <a:spcPct val="90000"/>
              </a:lnSpc>
            </a:pPr>
            <a:r>
              <a:rPr lang="en-US" altLang="en-US"/>
              <a:t>A mutant is </a:t>
            </a:r>
            <a:r>
              <a:rPr lang="en-US" altLang="en-US" i="1"/>
              <a:t>killed</a:t>
            </a:r>
            <a:r>
              <a:rPr lang="en-US" altLang="en-US"/>
              <a:t> if it fails on at least one test case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If many mutants are killed, infer that the test suite is also effective at finding real bugs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319EACC-8511-FFDD-99CC-6D77E200C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30CF0D8-22BB-E3C2-3A2F-98B77EA26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5ECB18F2-162F-DE4D-B323-8EF5402A9C64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A78B2-8E8B-9029-B9A3-D5B69F32D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8D79-181D-554B-8252-E2916B0D90FA}" type="datetime1">
              <a:rPr lang="en-GB" smtClean="0"/>
              <a:t>04/11/2022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>
            <a:extLst>
              <a:ext uri="{FF2B5EF4-FFF2-40B4-BE49-F238E27FC236}">
                <a16:creationId xmlns:a16="http://schemas.microsoft.com/office/drawing/2014/main" id="{865E47CE-5BB2-18D5-12B8-569B05FE97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do I need to believe?</a:t>
            </a:r>
          </a:p>
        </p:txBody>
      </p:sp>
      <p:sp>
        <p:nvSpPr>
          <p:cNvPr id="201731" name="Rectangle 3">
            <a:extLst>
              <a:ext uri="{FF2B5EF4-FFF2-40B4-BE49-F238E27FC236}">
                <a16:creationId xmlns:a16="http://schemas.microsoft.com/office/drawing/2014/main" id="{16715066-052F-8EE7-D49E-0289330480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Mutation testing uses seeded faults (syntactic mutations) as black marbles</a:t>
            </a:r>
          </a:p>
          <a:p>
            <a:r>
              <a:rPr lang="en-US" altLang="en-US"/>
              <a:t>Does it make sense?  What must I assume? </a:t>
            </a:r>
          </a:p>
          <a:p>
            <a:pPr lvl="2"/>
            <a:r>
              <a:rPr lang="en-US" altLang="en-US"/>
              <a:t>What must be true of black marbles, if they are to be useful in counting a bowl of pink and red marbles? 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0D8CC3B7-762F-7C66-C2CC-2EE8F180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7170B92-0F73-2191-3CDB-CFDE85BBF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6B975372-9672-0449-B194-F83277FA77E5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E957A-52DE-6184-6915-4EAFBB6BE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FC58-FD20-A74E-BA3E-4DB98A475B8B}" type="datetime1">
              <a:rPr lang="en-GB" smtClean="0"/>
              <a:t>04/11/2022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>
            <a:extLst>
              <a:ext uri="{FF2B5EF4-FFF2-40B4-BE49-F238E27FC236}">
                <a16:creationId xmlns:a16="http://schemas.microsoft.com/office/drawing/2014/main" id="{56CA2F3A-B6BF-A90E-0F02-CB127A54D3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Mutation testing assumptions</a:t>
            </a:r>
          </a:p>
        </p:txBody>
      </p:sp>
      <p:sp>
        <p:nvSpPr>
          <p:cNvPr id="202755" name="Rectangle 3">
            <a:extLst>
              <a:ext uri="{FF2B5EF4-FFF2-40B4-BE49-F238E27FC236}">
                <a16:creationId xmlns:a16="http://schemas.microsoft.com/office/drawing/2014/main" id="{3496047C-5A89-D3A5-8125-1E77B8F4C2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Competent programmer hypothesis: </a:t>
            </a:r>
          </a:p>
          <a:p>
            <a:pPr lvl="1"/>
            <a:r>
              <a:rPr lang="en-US" altLang="en-US" dirty="0"/>
              <a:t>Programs are nearly correct </a:t>
            </a:r>
          </a:p>
          <a:p>
            <a:pPr lvl="2"/>
            <a:r>
              <a:rPr lang="en-US" altLang="en-US" dirty="0"/>
              <a:t>Real faults are small variations from the correct program</a:t>
            </a:r>
          </a:p>
          <a:p>
            <a:pPr lvl="2"/>
            <a:r>
              <a:rPr lang="en-US" altLang="en-US" dirty="0"/>
              <a:t>=&gt; Mutants are reasonable models of real buggy programs</a:t>
            </a:r>
          </a:p>
          <a:p>
            <a:r>
              <a:rPr lang="en-US" altLang="en-US" dirty="0"/>
              <a:t>Coupling effect hypothesis: </a:t>
            </a:r>
          </a:p>
          <a:p>
            <a:pPr lvl="1"/>
            <a:r>
              <a:rPr lang="en-US" altLang="en-US" dirty="0"/>
              <a:t>Tests that find simple faults also find more complex faults</a:t>
            </a:r>
          </a:p>
          <a:p>
            <a:pPr lvl="2"/>
            <a:r>
              <a:rPr lang="en-US" altLang="en-US" dirty="0"/>
              <a:t>Even if mutants are not perfect representatives of real faults, a test suite that kills mutants is good at finding real faults too</a:t>
            </a:r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6B1958B-1CDD-F2AA-F498-DEE832E09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9992D17-CFC1-9F54-0818-E9D629BF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16, slide </a:t>
            </a:r>
            <a:fld id="{B85D7BF9-2DD8-3C40-A0B8-11606C68F4F7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D6E77-E2BB-6E21-0D0D-70F7B58BD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91640-40EE-E143-8825-5143887CBBEF}" type="datetime1">
              <a:rPr lang="en-GB" smtClean="0"/>
              <a:t>04/11/2022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664</TotalTime>
  <Words>1565</Words>
  <Application>Microsoft Macintosh PowerPoint</Application>
  <PresentationFormat>Widescreen</PresentationFormat>
  <Paragraphs>173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Verdana</vt:lpstr>
      <vt:lpstr>Tahoma</vt:lpstr>
      <vt:lpstr>Trebuchet MS</vt:lpstr>
      <vt:lpstr>Default Design</vt:lpstr>
      <vt:lpstr>Fault-Based Testing</vt:lpstr>
      <vt:lpstr>Learning objectives</vt:lpstr>
      <vt:lpstr>Let’s count marbles ... a lot of marbles</vt:lpstr>
      <vt:lpstr>Estimating marbles</vt:lpstr>
      <vt:lpstr>Estimating Test Suite Quality</vt:lpstr>
      <vt:lpstr>Basic Assumptions</vt:lpstr>
      <vt:lpstr>Mutation testing</vt:lpstr>
      <vt:lpstr>What do I need to believe?</vt:lpstr>
      <vt:lpstr>Mutation testing assumptions</vt:lpstr>
      <vt:lpstr>Mutation Operators</vt:lpstr>
      <vt:lpstr>Live Mutants</vt:lpstr>
      <vt:lpstr>How mutants survive</vt:lpstr>
      <vt:lpstr>Variations on Mutation</vt:lpstr>
      <vt:lpstr>Weak mutation</vt:lpstr>
      <vt:lpstr>Statistical Mutation</vt:lpstr>
      <vt:lpstr>In real life ...</vt:lpstr>
      <vt:lpstr>Summary</vt:lpstr>
    </vt:vector>
  </TitlesOfParts>
  <Company>University of Lugano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Automating Analysis and Test</dc:title>
  <dc:creator>Office 2004 Test Drive User</dc:creator>
  <cp:lastModifiedBy>Stuart Anderson</cp:lastModifiedBy>
  <cp:revision>57</cp:revision>
  <cp:lastPrinted>2008-04-07T20:13:19Z</cp:lastPrinted>
  <dcterms:created xsi:type="dcterms:W3CDTF">2007-08-29T14:28:51Z</dcterms:created>
  <dcterms:modified xsi:type="dcterms:W3CDTF">2022-11-04T09:02:50Z</dcterms:modified>
</cp:coreProperties>
</file>