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31"/>
  </p:notesMasterIdLst>
  <p:sldIdLst>
    <p:sldId id="256" r:id="rId2"/>
    <p:sldId id="257" r:id="rId3"/>
    <p:sldId id="289" r:id="rId4"/>
    <p:sldId id="320" r:id="rId5"/>
    <p:sldId id="290" r:id="rId6"/>
    <p:sldId id="264" r:id="rId7"/>
    <p:sldId id="265" r:id="rId8"/>
    <p:sldId id="291" r:id="rId9"/>
    <p:sldId id="292" r:id="rId10"/>
    <p:sldId id="268" r:id="rId11"/>
    <p:sldId id="318" r:id="rId12"/>
    <p:sldId id="319" r:id="rId13"/>
    <p:sldId id="293" r:id="rId14"/>
    <p:sldId id="269" r:id="rId15"/>
    <p:sldId id="270" r:id="rId16"/>
    <p:sldId id="321" r:id="rId17"/>
    <p:sldId id="294" r:id="rId18"/>
    <p:sldId id="303" r:id="rId19"/>
    <p:sldId id="304" r:id="rId20"/>
    <p:sldId id="309" r:id="rId21"/>
    <p:sldId id="288" r:id="rId22"/>
    <p:sldId id="311" r:id="rId23"/>
    <p:sldId id="312" r:id="rId24"/>
    <p:sldId id="313" r:id="rId25"/>
    <p:sldId id="314" r:id="rId26"/>
    <p:sldId id="315" r:id="rId27"/>
    <p:sldId id="316" r:id="rId28"/>
    <p:sldId id="317" r:id="rId29"/>
    <p:sldId id="262" r:id="rId3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>
        <p:scale>
          <a:sx n="100" d="100"/>
          <a:sy n="100" d="100"/>
        </p:scale>
        <p:origin x="1544" y="6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6400"/>
    </p:cViewPr>
  </p:sorterViewPr>
  <p:notesViewPr>
    <p:cSldViewPr>
      <p:cViewPr varScale="1">
        <p:scale>
          <a:sx n="119" d="100"/>
          <a:sy n="119" d="100"/>
        </p:scale>
        <p:origin x="-3096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D73B26-C1F5-584D-8F03-7F92809D41C1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92B6C9-C4E9-E04F-82CE-F65C0AAD89B5}">
      <dgm:prSet phldrT="[Text]"/>
      <dgm:spPr/>
      <dgm:t>
        <a:bodyPr/>
        <a:lstStyle/>
        <a:p>
          <a:r>
            <a:rPr lang="en-GB" dirty="0"/>
            <a:t>Module Under Test</a:t>
          </a:r>
        </a:p>
      </dgm:t>
    </dgm:pt>
    <dgm:pt modelId="{604F8941-523B-B04B-BD71-5C9440ACA8A8}" type="parTrans" cxnId="{4AC0945D-2B18-C641-83FA-1616C348AB6A}">
      <dgm:prSet/>
      <dgm:spPr/>
      <dgm:t>
        <a:bodyPr/>
        <a:lstStyle/>
        <a:p>
          <a:endParaRPr lang="en-GB"/>
        </a:p>
      </dgm:t>
    </dgm:pt>
    <dgm:pt modelId="{4890AB0B-8B20-794E-9D34-6810F8D857D0}" type="sibTrans" cxnId="{4AC0945D-2B18-C641-83FA-1616C348AB6A}">
      <dgm:prSet/>
      <dgm:spPr/>
      <dgm:t>
        <a:bodyPr/>
        <a:lstStyle/>
        <a:p>
          <a:endParaRPr lang="en-GB"/>
        </a:p>
      </dgm:t>
    </dgm:pt>
    <dgm:pt modelId="{93BC0456-F35B-E847-B5E7-A4FB8C2C45F3}">
      <dgm:prSet phldrT="[Text]"/>
      <dgm:spPr/>
      <dgm:t>
        <a:bodyPr/>
        <a:lstStyle/>
        <a:p>
          <a:r>
            <a:rPr lang="en-GB" dirty="0"/>
            <a:t>Driver</a:t>
          </a:r>
        </a:p>
      </dgm:t>
    </dgm:pt>
    <dgm:pt modelId="{08262350-88E8-EF49-A956-D06B48B657C3}" type="parTrans" cxnId="{876F949E-5090-CC4A-B66F-930AB40B9364}">
      <dgm:prSet/>
      <dgm:spPr/>
      <dgm:t>
        <a:bodyPr/>
        <a:lstStyle/>
        <a:p>
          <a:endParaRPr lang="en-GB"/>
        </a:p>
      </dgm:t>
    </dgm:pt>
    <dgm:pt modelId="{A18D82E7-5980-0B46-9E02-D75E9D8E057E}" type="sibTrans" cxnId="{876F949E-5090-CC4A-B66F-930AB40B9364}">
      <dgm:prSet/>
      <dgm:spPr/>
      <dgm:t>
        <a:bodyPr/>
        <a:lstStyle/>
        <a:p>
          <a:endParaRPr lang="en-GB"/>
        </a:p>
      </dgm:t>
    </dgm:pt>
    <dgm:pt modelId="{422A4305-A7A2-0C48-A400-850393C8D492}">
      <dgm:prSet phldrT="[Text]"/>
      <dgm:spPr/>
      <dgm:t>
        <a:bodyPr/>
        <a:lstStyle/>
        <a:p>
          <a:r>
            <a:rPr lang="en-GB" dirty="0"/>
            <a:t>Stub 2</a:t>
          </a:r>
        </a:p>
      </dgm:t>
    </dgm:pt>
    <dgm:pt modelId="{4D03E109-8597-9C40-A277-88B4FD4E3915}" type="parTrans" cxnId="{67864B09-754B-0A45-9C27-72AFB4029ADC}">
      <dgm:prSet/>
      <dgm:spPr/>
      <dgm:t>
        <a:bodyPr/>
        <a:lstStyle/>
        <a:p>
          <a:endParaRPr lang="en-GB"/>
        </a:p>
      </dgm:t>
    </dgm:pt>
    <dgm:pt modelId="{E170B4BC-9688-7E49-B59F-B9E6CA09007F}" type="sibTrans" cxnId="{67864B09-754B-0A45-9C27-72AFB4029ADC}">
      <dgm:prSet/>
      <dgm:spPr/>
      <dgm:t>
        <a:bodyPr/>
        <a:lstStyle/>
        <a:p>
          <a:endParaRPr lang="en-GB"/>
        </a:p>
      </dgm:t>
    </dgm:pt>
    <dgm:pt modelId="{E79A558E-2028-5B44-AF42-79FC0CF1F9CF}">
      <dgm:prSet phldrT="[Text]"/>
      <dgm:spPr/>
      <dgm:t>
        <a:bodyPr/>
        <a:lstStyle/>
        <a:p>
          <a:r>
            <a:rPr lang="en-GB" dirty="0"/>
            <a:t>Stub 1</a:t>
          </a:r>
        </a:p>
      </dgm:t>
    </dgm:pt>
    <dgm:pt modelId="{ADD285C4-87EA-C441-973C-F3786D7F197C}" type="parTrans" cxnId="{B2F294D4-6AE3-F444-91ED-C24038D734D5}">
      <dgm:prSet/>
      <dgm:spPr/>
      <dgm:t>
        <a:bodyPr/>
        <a:lstStyle/>
        <a:p>
          <a:endParaRPr lang="en-GB"/>
        </a:p>
      </dgm:t>
    </dgm:pt>
    <dgm:pt modelId="{178C8E4B-E175-6545-A8DF-42A20E65A533}" type="sibTrans" cxnId="{B2F294D4-6AE3-F444-91ED-C24038D734D5}">
      <dgm:prSet/>
      <dgm:spPr/>
      <dgm:t>
        <a:bodyPr/>
        <a:lstStyle/>
        <a:p>
          <a:endParaRPr lang="en-GB"/>
        </a:p>
      </dgm:t>
    </dgm:pt>
    <dgm:pt modelId="{B65B5670-582E-324D-AD7A-1400405F8FD0}" type="pres">
      <dgm:prSet presAssocID="{D7D73B26-C1F5-584D-8F03-7F92809D41C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379A53FD-78A7-1541-BB37-E97D2B153FFE}" type="pres">
      <dgm:prSet presAssocID="{2192B6C9-C4E9-E04F-82CE-F65C0AAD89B5}" presName="singleCycle" presStyleCnt="0"/>
      <dgm:spPr/>
    </dgm:pt>
    <dgm:pt modelId="{42496E36-AFEB-8241-B4A1-ECEB8BC61C2F}" type="pres">
      <dgm:prSet presAssocID="{2192B6C9-C4E9-E04F-82CE-F65C0AAD89B5}" presName="singleCenter" presStyleLbl="node1" presStyleIdx="0" presStyleCnt="4">
        <dgm:presLayoutVars>
          <dgm:chMax val="7"/>
          <dgm:chPref val="7"/>
        </dgm:presLayoutVars>
      </dgm:prSet>
      <dgm:spPr/>
    </dgm:pt>
    <dgm:pt modelId="{BDF7E6C6-8274-6E46-99E7-1248051993CC}" type="pres">
      <dgm:prSet presAssocID="{08262350-88E8-EF49-A956-D06B48B657C3}" presName="Name56" presStyleLbl="parChTrans1D2" presStyleIdx="0" presStyleCnt="3"/>
      <dgm:spPr/>
    </dgm:pt>
    <dgm:pt modelId="{44506CE4-6F19-8644-9D6C-FED78B58AAFB}" type="pres">
      <dgm:prSet presAssocID="{93BC0456-F35B-E847-B5E7-A4FB8C2C45F3}" presName="text0" presStyleLbl="node1" presStyleIdx="1" presStyleCnt="4">
        <dgm:presLayoutVars>
          <dgm:bulletEnabled val="1"/>
        </dgm:presLayoutVars>
      </dgm:prSet>
      <dgm:spPr/>
    </dgm:pt>
    <dgm:pt modelId="{17618870-11B4-3943-B7F1-1C721FC1CBFB}" type="pres">
      <dgm:prSet presAssocID="{4D03E109-8597-9C40-A277-88B4FD4E3915}" presName="Name56" presStyleLbl="parChTrans1D2" presStyleIdx="1" presStyleCnt="3"/>
      <dgm:spPr/>
    </dgm:pt>
    <dgm:pt modelId="{9C95F431-DD4E-D342-9549-0C28C483DF59}" type="pres">
      <dgm:prSet presAssocID="{422A4305-A7A2-0C48-A400-850393C8D492}" presName="text0" presStyleLbl="node1" presStyleIdx="2" presStyleCnt="4" custScaleX="167479">
        <dgm:presLayoutVars>
          <dgm:bulletEnabled val="1"/>
        </dgm:presLayoutVars>
      </dgm:prSet>
      <dgm:spPr/>
    </dgm:pt>
    <dgm:pt modelId="{F096A653-5F4E-4444-A828-8908CDB6D549}" type="pres">
      <dgm:prSet presAssocID="{ADD285C4-87EA-C441-973C-F3786D7F197C}" presName="Name56" presStyleLbl="parChTrans1D2" presStyleIdx="2" presStyleCnt="3"/>
      <dgm:spPr/>
    </dgm:pt>
    <dgm:pt modelId="{CC59DAA6-86C6-B848-8BAE-AC4F7199B28E}" type="pres">
      <dgm:prSet presAssocID="{E79A558E-2028-5B44-AF42-79FC0CF1F9CF}" presName="text0" presStyleLbl="node1" presStyleIdx="3" presStyleCnt="4" custScaleX="158806">
        <dgm:presLayoutVars>
          <dgm:bulletEnabled val="1"/>
        </dgm:presLayoutVars>
      </dgm:prSet>
      <dgm:spPr/>
    </dgm:pt>
  </dgm:ptLst>
  <dgm:cxnLst>
    <dgm:cxn modelId="{67864B09-754B-0A45-9C27-72AFB4029ADC}" srcId="{2192B6C9-C4E9-E04F-82CE-F65C0AAD89B5}" destId="{422A4305-A7A2-0C48-A400-850393C8D492}" srcOrd="1" destOrd="0" parTransId="{4D03E109-8597-9C40-A277-88B4FD4E3915}" sibTransId="{E170B4BC-9688-7E49-B59F-B9E6CA09007F}"/>
    <dgm:cxn modelId="{A4FCF415-F92A-7040-8E50-6E226F3CB90D}" type="presOf" srcId="{2192B6C9-C4E9-E04F-82CE-F65C0AAD89B5}" destId="{42496E36-AFEB-8241-B4A1-ECEB8BC61C2F}" srcOrd="0" destOrd="0" presId="urn:microsoft.com/office/officeart/2008/layout/RadialCluster"/>
    <dgm:cxn modelId="{A4E05152-AEDF-CB4C-8033-46F7C55D0368}" type="presOf" srcId="{422A4305-A7A2-0C48-A400-850393C8D492}" destId="{9C95F431-DD4E-D342-9549-0C28C483DF59}" srcOrd="0" destOrd="0" presId="urn:microsoft.com/office/officeart/2008/layout/RadialCluster"/>
    <dgm:cxn modelId="{9FAFF453-038E-8740-B813-4B9A8C6E6722}" type="presOf" srcId="{D7D73B26-C1F5-584D-8F03-7F92809D41C1}" destId="{B65B5670-582E-324D-AD7A-1400405F8FD0}" srcOrd="0" destOrd="0" presId="urn:microsoft.com/office/officeart/2008/layout/RadialCluster"/>
    <dgm:cxn modelId="{4AC0945D-2B18-C641-83FA-1616C348AB6A}" srcId="{D7D73B26-C1F5-584D-8F03-7F92809D41C1}" destId="{2192B6C9-C4E9-E04F-82CE-F65C0AAD89B5}" srcOrd="0" destOrd="0" parTransId="{604F8941-523B-B04B-BD71-5C9440ACA8A8}" sibTransId="{4890AB0B-8B20-794E-9D34-6810F8D857D0}"/>
    <dgm:cxn modelId="{7AF17363-C623-1D4B-9E91-BF58388212EF}" type="presOf" srcId="{4D03E109-8597-9C40-A277-88B4FD4E3915}" destId="{17618870-11B4-3943-B7F1-1C721FC1CBFB}" srcOrd="0" destOrd="0" presId="urn:microsoft.com/office/officeart/2008/layout/RadialCluster"/>
    <dgm:cxn modelId="{FDD1B367-1220-5F4A-80FB-ED469D89D6C7}" type="presOf" srcId="{08262350-88E8-EF49-A956-D06B48B657C3}" destId="{BDF7E6C6-8274-6E46-99E7-1248051993CC}" srcOrd="0" destOrd="0" presId="urn:microsoft.com/office/officeart/2008/layout/RadialCluster"/>
    <dgm:cxn modelId="{691AF867-22AF-EE4A-989D-F2EF30A6EBF0}" type="presOf" srcId="{93BC0456-F35B-E847-B5E7-A4FB8C2C45F3}" destId="{44506CE4-6F19-8644-9D6C-FED78B58AAFB}" srcOrd="0" destOrd="0" presId="urn:microsoft.com/office/officeart/2008/layout/RadialCluster"/>
    <dgm:cxn modelId="{876F949E-5090-CC4A-B66F-930AB40B9364}" srcId="{2192B6C9-C4E9-E04F-82CE-F65C0AAD89B5}" destId="{93BC0456-F35B-E847-B5E7-A4FB8C2C45F3}" srcOrd="0" destOrd="0" parTransId="{08262350-88E8-EF49-A956-D06B48B657C3}" sibTransId="{A18D82E7-5980-0B46-9E02-D75E9D8E057E}"/>
    <dgm:cxn modelId="{0BCFE6C3-F9CB-F143-B4EC-3EC2F0BE2562}" type="presOf" srcId="{ADD285C4-87EA-C441-973C-F3786D7F197C}" destId="{F096A653-5F4E-4444-A828-8908CDB6D549}" srcOrd="0" destOrd="0" presId="urn:microsoft.com/office/officeart/2008/layout/RadialCluster"/>
    <dgm:cxn modelId="{2D0D51CF-0D17-F046-B8C3-AF148FB31DC9}" type="presOf" srcId="{E79A558E-2028-5B44-AF42-79FC0CF1F9CF}" destId="{CC59DAA6-86C6-B848-8BAE-AC4F7199B28E}" srcOrd="0" destOrd="0" presId="urn:microsoft.com/office/officeart/2008/layout/RadialCluster"/>
    <dgm:cxn modelId="{B2F294D4-6AE3-F444-91ED-C24038D734D5}" srcId="{2192B6C9-C4E9-E04F-82CE-F65C0AAD89B5}" destId="{E79A558E-2028-5B44-AF42-79FC0CF1F9CF}" srcOrd="2" destOrd="0" parTransId="{ADD285C4-87EA-C441-973C-F3786D7F197C}" sibTransId="{178C8E4B-E175-6545-A8DF-42A20E65A533}"/>
    <dgm:cxn modelId="{D1A0ED2C-93F3-C047-98EE-20B66680F9E8}" type="presParOf" srcId="{B65B5670-582E-324D-AD7A-1400405F8FD0}" destId="{379A53FD-78A7-1541-BB37-E97D2B153FFE}" srcOrd="0" destOrd="0" presId="urn:microsoft.com/office/officeart/2008/layout/RadialCluster"/>
    <dgm:cxn modelId="{43EF8B8E-BADA-FD4B-9B97-ECC262AEFE26}" type="presParOf" srcId="{379A53FD-78A7-1541-BB37-E97D2B153FFE}" destId="{42496E36-AFEB-8241-B4A1-ECEB8BC61C2F}" srcOrd="0" destOrd="0" presId="urn:microsoft.com/office/officeart/2008/layout/RadialCluster"/>
    <dgm:cxn modelId="{D570908C-3C2C-E642-8083-DACFA0D7522A}" type="presParOf" srcId="{379A53FD-78A7-1541-BB37-E97D2B153FFE}" destId="{BDF7E6C6-8274-6E46-99E7-1248051993CC}" srcOrd="1" destOrd="0" presId="urn:microsoft.com/office/officeart/2008/layout/RadialCluster"/>
    <dgm:cxn modelId="{7F999E36-0801-6C48-AE28-5F1B20CAAC7A}" type="presParOf" srcId="{379A53FD-78A7-1541-BB37-E97D2B153FFE}" destId="{44506CE4-6F19-8644-9D6C-FED78B58AAFB}" srcOrd="2" destOrd="0" presId="urn:microsoft.com/office/officeart/2008/layout/RadialCluster"/>
    <dgm:cxn modelId="{B28A8CA1-1D7F-0E40-B858-6395D6325D8F}" type="presParOf" srcId="{379A53FD-78A7-1541-BB37-E97D2B153FFE}" destId="{17618870-11B4-3943-B7F1-1C721FC1CBFB}" srcOrd="3" destOrd="0" presId="urn:microsoft.com/office/officeart/2008/layout/RadialCluster"/>
    <dgm:cxn modelId="{BCFE997C-BD45-F14F-863E-EE9D28504A02}" type="presParOf" srcId="{379A53FD-78A7-1541-BB37-E97D2B153FFE}" destId="{9C95F431-DD4E-D342-9549-0C28C483DF59}" srcOrd="4" destOrd="0" presId="urn:microsoft.com/office/officeart/2008/layout/RadialCluster"/>
    <dgm:cxn modelId="{7D67D45A-FB9A-4946-A6ED-365C11692153}" type="presParOf" srcId="{379A53FD-78A7-1541-BB37-E97D2B153FFE}" destId="{F096A653-5F4E-4444-A828-8908CDB6D549}" srcOrd="5" destOrd="0" presId="urn:microsoft.com/office/officeart/2008/layout/RadialCluster"/>
    <dgm:cxn modelId="{92C9A55E-DE9E-F048-891C-A881F8960DCB}" type="presParOf" srcId="{379A53FD-78A7-1541-BB37-E97D2B153FFE}" destId="{CC59DAA6-86C6-B848-8BAE-AC4F7199B28E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496E36-AFEB-8241-B4A1-ECEB8BC61C2F}">
      <dsp:nvSpPr>
        <dsp:cNvPr id="0" name=""/>
        <dsp:cNvSpPr/>
      </dsp:nvSpPr>
      <dsp:spPr>
        <a:xfrm>
          <a:off x="1939626" y="2268854"/>
          <a:ext cx="1463040" cy="1463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Module Under Test</a:t>
          </a:r>
        </a:p>
      </dsp:txBody>
      <dsp:txXfrm>
        <a:off x="2011046" y="2340274"/>
        <a:ext cx="1320200" cy="1320200"/>
      </dsp:txXfrm>
    </dsp:sp>
    <dsp:sp modelId="{BDF7E6C6-8274-6E46-99E7-1248051993CC}">
      <dsp:nvSpPr>
        <dsp:cNvPr id="0" name=""/>
        <dsp:cNvSpPr/>
      </dsp:nvSpPr>
      <dsp:spPr>
        <a:xfrm rot="16200000">
          <a:off x="2158015" y="1755724"/>
          <a:ext cx="10262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2626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506CE4-6F19-8644-9D6C-FED78B58AAFB}">
      <dsp:nvSpPr>
        <dsp:cNvPr id="0" name=""/>
        <dsp:cNvSpPr/>
      </dsp:nvSpPr>
      <dsp:spPr>
        <a:xfrm>
          <a:off x="2181027" y="262356"/>
          <a:ext cx="980236" cy="980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Driver</a:t>
          </a:r>
        </a:p>
      </dsp:txBody>
      <dsp:txXfrm>
        <a:off x="2228878" y="310207"/>
        <a:ext cx="884534" cy="884534"/>
      </dsp:txXfrm>
    </dsp:sp>
    <dsp:sp modelId="{17618870-11B4-3943-B7F1-1C721FC1CBFB}">
      <dsp:nvSpPr>
        <dsp:cNvPr id="0" name=""/>
        <dsp:cNvSpPr/>
      </dsp:nvSpPr>
      <dsp:spPr>
        <a:xfrm rot="1800000">
          <a:off x="3372161" y="3536563"/>
          <a:ext cx="45538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5538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95F431-DD4E-D342-9549-0C28C483DF59}">
      <dsp:nvSpPr>
        <dsp:cNvPr id="0" name=""/>
        <dsp:cNvSpPr/>
      </dsp:nvSpPr>
      <dsp:spPr>
        <a:xfrm>
          <a:off x="3797039" y="3634206"/>
          <a:ext cx="1641690" cy="980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/>
            <a:t>Stub 2</a:t>
          </a:r>
        </a:p>
      </dsp:txBody>
      <dsp:txXfrm>
        <a:off x="3844890" y="3682057"/>
        <a:ext cx="1545988" cy="884534"/>
      </dsp:txXfrm>
    </dsp:sp>
    <dsp:sp modelId="{F096A653-5F4E-4444-A828-8908CDB6D549}">
      <dsp:nvSpPr>
        <dsp:cNvPr id="0" name=""/>
        <dsp:cNvSpPr/>
      </dsp:nvSpPr>
      <dsp:spPr>
        <a:xfrm rot="9000000">
          <a:off x="1468952" y="3548834"/>
          <a:ext cx="5044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446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59DAA6-86C6-B848-8BAE-AC4F7199B28E}">
      <dsp:nvSpPr>
        <dsp:cNvPr id="0" name=""/>
        <dsp:cNvSpPr/>
      </dsp:nvSpPr>
      <dsp:spPr>
        <a:xfrm>
          <a:off x="-53929" y="3634206"/>
          <a:ext cx="1556674" cy="980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/>
            <a:t>Stub 1</a:t>
          </a:r>
        </a:p>
      </dsp:txBody>
      <dsp:txXfrm>
        <a:off x="-6078" y="3682057"/>
        <a:ext cx="1460972" cy="884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5T16:33:31.31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5T16:33:52.18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2347 24575,'23'0'0,"52"-2"0,-13-1 0,5-1 0,5-1 0,0-1 0,-2 0 0,-8 1 0,0-4 0,-30 7 0,-3-1 0,20 0 0,13 0 0,-19 0 0,-14 3 0,-25 0 0,0 0 0,-1 0 0,4 0 0,20 0 0,32 0 0,15 0 0,5 0 0,-35 0 0,-11 0 0,5 3 0,31 0 0,19 1 0,-7-2 0,-21-2 0,1 0 0,22 0 0,10 0 0,-9 0 0,-35 0 0,-26 2 0,13 1 0,17 0 0,9-1 0,-18-2 0,-7 3 0,-4 3 0,13 1 0,-1-1 0,-13-3 0,-7 1 0,-1 5 0,4 3 0,-9-3 0,3-4 0,-2-3 0,25 3 0,19 3 0,6 4 0,-9-3 0,-24-4 0,-12-3 0,1-2 0,22 0 0,35 4 0,17 0 0,-4 0 0,-35-1 0,-20-3 0,-12 0 0,18 0 0,-14 0 0,-1 0 0,-26 0 0,16 0 0,18 0 0,10 0 0,-5 0 0,-14 0 0,-7-2 0,4-1 0,3 0 0,-8 1 0,0 0 0,11-4 0,13-3 0,6 1 0,-18 3 0,-13 1 0,2 1 0,40-2 0,35-1 0,-45 5 0,-1-1 0,37-5 0,-46 6 0,-20-4 0,16-5 0,22-6 0,14-6 0,-25 4 0,-22 4 0,-29-3 0,5-14 0,1-6 0,0 3 0,-1 11 0,-5 7 0,0-5 0,0-7 0,0-7 0,-2 2 0,-1 0 0,0 1 0,-1 3 0,2 0 0,-1-7 0,1-22 0,2-17 0,-2 0 0,-1 14 0,0 14 0,1-5 0,-1-12 0,-2-4 0,-2 4 0,2 11 0,1 12 0,1 7 0,1 8 0,0-2 0,2-1 0,0-4 0,0-5 0,0-1 0,0 1 0,0 7 0,0 10 0,0 0 0,0-3 0,0-1 0,0 7 0,0 3 0,0 5 0,0 1 0,1-1 0,4 6 0,3-4 0,-1 2 0,3-6 0,0-2 0,3-4 0,1 1 0,-2 6 0,-2 2 0,-3 5 0,5-4 0,5-1 0,3-3 0,0 1 0,-6 4 0,-6 5 0,-3-2 0,-1 3 0,3-3 0,0 2 0,3-1 0,-1 1 0,-2-1 0,-2 1 0,0 0 0,1 0 0,2 2 0,13 0 0,40 0 0,-3-3 0,8-2 0,18-1 0,3-1 0,-1 1 0,-4-1 0,-18 1 0,-8 1 0,-4 0 0,-38 3 0,-11 0 0,0 0 0,1 2 0,0 0 0,2 0 0,1 0 0,3 0 0,5 0 0,9-2 0,8-1 0,11-1 0,13-1 0,14 0 0,2-1 0,-11 1 0,-16 3 0,6 2 0,35 0 0,-31 0 0,1 0 0,1 0 0,-1 0 0,29 0 0,-23 0 0,14 0 0,-27 0 0,2 0 0,3 0 0,0 0 0,37 0 0,-30 0 0,-23 0 0,-8 0 0,-1 0 0,10 0 0,12 0 0,6 0 0,2 0 0,-4 0 0,-6 0 0,-1 0 0,6 0 0,16 0 0,27 0 0,-39 0 0,1 0 0,1 0 0,-1 0 0,-7 0 0,-3 0 0,23-2 0,-18-3 0,5-3 0,27-4 0,-34 5 0,2-1 0,2 0 0,-2 0 0,35-8 0,-28 3 0,1-1 0,30-4 0,-36 8 0,1 0 0,1 0 0,-2 0 0,28-2 0,-36 5 0,2 1 0,27 0 0,14-2 0,-3-1 0,-26 4 0,-2-3 0,39-8 0,-39 6 0,1-1 0,2 0 0,-3 0 0,31-4 0,-11 4 0,-26 3 0,3-1 0,5 0 0,1 0 0,0 0 0,0 0 0,-8 1 0,-2 0 0,37-3 0,6-1 0,-9 3 0,-16 6 0,11 1 0,-26 1 0,4 2 0,7-1 0,1 0 0,-2-1 0,-4-1 0,26-3 0,-43-3 0,-17-4 0,-8 0 0,-5 2 0,-7 3 0,-5 4 0,1 0 0,-2 1 0,0 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5T16:34:26.94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5T16:39:09.76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1841 24575,'0'-18'0,"0"-8"0,0-5 0,0-8 0,0-6 0,0-15 0,0-11 0,0-8 0,0-13 0,0 41 0,0 0 0,0-1 0,0 1 0,0-27 0,2 29 0,6 17 0,5 3 0,1 0 0,0 2 0,3-9 0,25-37 0,-15 25 0,2-2 0,2-2 0,-1 3 0,12-17 0,-19 36 0,-7 16 0,15-12 0,12-12 0,2-3 0,-6 7 0,-18 14 0,-7 6 0,10-5 0,26-13 0,16-3 0,-2 5 0,-7 7 0,22-6 0,-28 10 0,3 0 0,2-1 0,0 0 0,37-10 0,-38 18 0,-20 7 0,1 3 0,-2-1 0,-2 1 0,22-2 0,30-3 0,12-1 0,-6 0 0,-42 5 0,-13 3 0,21 0 0,32 0 0,9 0 0,-18 0 0,-37 0 0,-18 0 0,0 0 0,28 0 0,46 0 0,-31 0 0,4 0 0,1-1 0,-1 0 0,-13 0 0,-5-1 0,5 0 0,-39-1 0,-4 3 0,13 0 0,48 0 0,-14 0 0,6 0 0,10 0 0,0 0 0,-5 0 0,-5 0 0,25 0 0,-51 0 0,-25 0 0,-7 0 0,-1 0 0,6 2 0,9 1 0,7 3 0,5 2 0,19 3 0,24 4 0,13-1 0,-5-1 0,-24-5 0,-23-3 0,-6 0 0,-1 0 0,6 1 0,11-2 0,17 1 0,13-1 0,-3-1 0,-13 0 0,-13-1 0,2 1 0,14 0 0,5-1 0,-5-2 0,-18 0 0,-19 0 0,-4 0 0,3 0 0,5 0 0,-3 0 0,-8 0 0,-6 0 0,-10 1 0,4 1 0,-5 3 0,4 2 0,1 2 0,2 1 0,-2 1 0,-1 0 0,-3-1 0,-2-2 0,-3 0 0,-2 2 0,3 5 0,5 6 0,5 5 0,2 2 0,-4-3 0,-5-5 0,-4-1 0,0 0 0,3 6 0,3 7 0,4 3 0,-2 4 0,-2 0 0,-3-6 0,-5-13 0,0-6 0,0-6 0,0 7 0,0 3 0,0 0 0,0 2 0,0-1 0,0 4 0,0 2 0,0 0 0,0 1 0,0 2 0,0-1 0,0-5 0,0-5 0,0-2 0,0 3 0,0-7 0,0 5 0,0-6 0,0 2 0,0 0 0,0-1 0,0-1 0,0-2 0,0-2 0,0-1 0,0 0 0,0 1 0,0 2 0,0 1 0,0 1 0,0 1 0,0-1 0,0-1 0,0 0 0,0-3 0,0 1 0,0 1 0,0 1 0,0-1 0,0 1 0,0 1 0,0 4 0,0 6 0,0 1 0,0-1 0,0-5 0,0-1 0,0 4 0,2 6 0,1 4 0,-1-2 0,1-7 0,0-4 0,1 2 0,3 8 0,1 8 0,0-1 0,-2-8 0,-1-8 0,-3-6 0,2 2 0,-1 5 0,2 5 0,1 0 0,-1-3 0,-1-4 0,-2-2 0,1 3 0,0 6 0,0 12 0,0 11 0,0 8 0,0-1 0,0-6 0,-1-11 0,-2-10 0,0-8 0,0-1 0,0-7 0,0 4 0,0-5 0,0 5 0,0 1 0,0 1 0,0 1 0,0 3 0,0 5 0,0 4 0,0 0 0,0-5 0,0-5 0,0-2 0,0-2 0,0 3 0,0-6 0,0 3 0,0-1 0,0 6 0,0 3 0,0-1 0,0-3 0,0-8 0,0-1 0,0-7 0,0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5T16:39:27.56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204 2366 24575,'0'-29'0,"0"-6"0,-5-9 0,-2-11 0,0-2 0,1 7 0,4 12 0,-1 16 0,-1 10 0,0 0 0,2-1 0,0 0 0,1 0 0,-1-1 0,-3 1 0,-2-2 0,-1 2 0,2 1 0,0 3 0,1-2 0,-1-2 0,1 1 0,0-2 0,0 3 0,0 1 0,1 0 0,2 0 0,-1-1 0,-2 1 0,0-2 0,-2-1 0,0-2 0,2-2 0,1-1 0,2 1 0,1 1 0,1 1 0,-2 2 0,-1-4 0,1-1 0,-1 1 0,3 1 0,0 0 0,0-1 0,0-3 0,0-3 0,-2 0 0,-1-1 0,0-1 0,1-3 0,2-5 0,0-6 0,0-9 0,0-4 0,0-1 0,0 4 0,0 8 0,0 6 0,0 1 0,-2 5 0,-1 5 0,-2 5 0,-2 1 0,1-4 0,1 1 0,3-2 0,2 4 0,2-1 0,4-2 0,8 1 0,5-1 0,5-4 0,3-2 0,-1-2 0,1 0 0,3 0 0,1-1 0,2 1 0,-1 3 0,-3 8 0,-2 1 0,3-1 0,4-1 0,5-2 0,-1 2 0,-2 1 0,-4 3 0,4-4 0,22-8 0,17-7 0,12-3 0,-38 18 0,1 0 0,9-2 0,1 0 0,6-1 0,1 1 0,-4 1 0,-2 3 0,32-6 0,-39 14 0,-17 5 0,2-3 0,12-2 0,28-1 0,-27 6 0,2 1 0,0 0 0,0 2 0,38-1 0,-33 3 0,-25 0 0,2 0 0,12 0 0,9 0 0,3 0 0,-6 0 0,-8 0 0,-1 0 0,-1 0 0,-16 0 0,-7 2 0,-15 1 0,4 2 0,2 2 0,1 1 0,3 0 0,-1 4 0,-1-1 0,2 3 0,-6-6 0,4 2 0,-1-3 0,8 5 0,5 1 0,2-1 0,0 1 0,-3-1 0,-3 2 0,-7-2 0,-6-2 0,-3-2 0,3-1 0,5 2 0,6 5 0,3 4 0,0 2 0,-6-1 0,-9-6 0,-4-3 0,0 3 0,8 8 0,7 9 0,3 2 0,-5-5 0,-8-7 0,-6-11 0,-3 3 0,0-3 0,0 4 0,0 3 0,3 4 0,1 3 0,1 0 0,-1-1 0,0-3 0,0-3 0,-2 0 0,0 1 0,-2 4 0,0-1 0,0 1 0,0-4 0,0-3 0,0 0 0,1 2 0,1 2 0,1 2 0,2 4 0,1 4 0,0 2 0,1 2 0,0-3 0,2-1 0,1 1 0,-2-2 0,-2-2 0,-3-7 0,-1-4 0,0-4 0,-2 1 0,2 2 0,0 2 0,2 2 0,0 3 0,-2-2 0,3-1 0,-2-2 0,0-1 0,1 1 0,-1 2 0,0 0 0,-1 0 0,-2 2 0,0 4 0,0 2 0,0 2 0,2 0 0,0-2 0,1 0 0,-2-2 0,-1-1 0,0 0 0,0-1 0,0 0 0,0-1 0,0 3 0,0 4 0,0 4 0,0 2 0,0 2 0,0 0 0,0 9 0,0 4 0,0 1 0,0-8 0,0-13 0,0-6 0,0-6 0,0 4 0,0 7 0,0 3 0,0 3 0,0 2 0,0 0 0,0 2 0,0-4 0,-4-2 0,3-14 0,-4-1 0,4-9 0,-1 1 0,-1 2 0,-1 0 0,1-2 0,0 0 0,1-2 0,2-1 0,0 1 0,0-1 0,0 1 0,0 5 0,0-10 0,-10-43 0,8 27 0,-8-33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5T16:39:36.66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132 2543 24575,'-2'-17'0,"-3"-9"0,-3-9 0,1-7 0,0-7 0,2-25 0,2-18 0,-1-7 0,3 12 0,-1 20 0,-4 3 0,-3-8 0,0 0 0,3 10 0,3 9 0,3 4 0,0-3 0,0-1 0,0-2 0,0-9 0,-2-4 0,-1 1 0,0 9 0,-1 9 0,-2-6 0,-5-12 0,-1-5 0,3 8 0,4 18 0,5 9 0,0-3 0,0-9 0,0-10 0,0-6 0,0 2 0,0 5 0,0 12 0,0 10 0,2 1 0,5-7 0,5-2 0,6 1 0,3 9 0,1 9 0,0 8 0,-1 9 0,0 3 0,3-2 0,7-8 0,6-6 0,2 1 0,-7 5 0,-7 8 0,-11 5 0,-2 2 0,-4 0 0,3-2 0,0-1 0,1 0 0,4-1 0,5 1 0,3 0 0,1 2 0,-4 1 0,-2 0 0,1 0 0,1 0 0,4 0 0,5 0 0,6 0 0,18 0 0,26 0 0,-31 0 0,3 0 0,0 0 0,0 0 0,31 0 0,-29 0 0,-27 0 0,-3 0 0,3 0 0,9 2 0,0 1 0,-4 0 0,0 1 0,1 1 0,3 3 0,-4 0 0,-6-3 0,-5-3 0,-5-2 0,-3 0 0,1 0 0,8 0 0,20 2 0,32 3 0,-22-1 0,5 0 0,11 1 0,2 0 0,2 0 0,0-1 0,-6-1 0,-2-1 0,-5 0 0,-1-1 0,1 0 0,1-2 0,6 1 0,2 0 0,1 0 0,0 0 0,-8 0 0,-4 0 0,27 0 0,-27 0 0,-15 0 0,6 0 0,23 0 0,-20 0 0,5 0 0,13 0 0,3 0 0,7 0 0,0 0 0,-8 0 0,-3 0 0,-14 0 0,-3 0 0,25 0 0,-20 0 0,-4 0 0,-4 2 0,-9 1 0,-9 1 0,-6 2 0,0 5 0,8 7 0,17 11 0,7 5 0,1 2 0,-8-1 0,-15-4 0,-9-4 0,-6 3 0,3 17 0,8 20 0,3 15 0,-3 3 0,-11-9 0,-12-10 0,-5-1 0,-2 5 0,-1 6 0,-5 11 0,-10 4 0,-6 1 0,-5-2 0,-1-6 0,-1-8 0,-3-5 0,-3-2 0,1 0 0,4-2 0,2-5 0,-3 2 0,-2 4 0,-1 2 0,6-7 0,7-12 0,5-12 0,1-1 0,1 0 0,4-3 0,3-5 0,3-6 0,1-2 0,0-1 0,1-1 0,2-3 0,0-3 0,-1-2 0,-2 2 0,1 1 0,0 0 0,2 1 0,-4-3 0,3-5 0,-3-3 0,4-2 0,0 2 0,0 2 0,0-1 0,0-3-1696,0-23 0,0 13 0,0-15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5T16:39:57.8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299 4513 24575,'0'-58'0,"0"0"0,0-4 0,0-3 0,1-20 0,-2-5 0,-2-2 0,-3 0 0,-2 6 0,-1 2 0,-2 11 0,-2 3 0,-1 10 0,0 3 0,1 2 0,1 0 0,-1-3 0,0 0 0,0-3 0,0 1 0,-1 3 0,1 1 0,-8-41 0,5 5 0,9 42 0,2-1 0,0-13 0,0-3 0,-1-9 0,-1 0 0,-1 0 0,-1 3 0,2 11 0,0 5 0,-3-24 0,7 21 0,3 3 0,11-24 0,0 30 0,4-3 0,1-4 0,2-2 0,2 1 0,2 0 0,-2 4 0,1 1 0,-2 4 0,0 0 0,2 0 0,1 0 0,18-40 0,-7 19 0,-1 10 0,5 4 0,9-3 0,6 1 0,-8 8 0,-11 18 0,-11 14 0,-7 7 0,2 1 0,24-13 0,37-21 0,-27 17 0,3 0 0,0 1 0,-2 2 0,23-8 0,-34 22 0,-12 7 0,2 2 0,16-3 0,27-4 0,16-5 0,-40 6 0,0 0 0,0-1 0,-1 0 0,38-8 0,-3 3 0,-7 0 0,-8 2 0,-2 1 0,13-3 0,-28 5 0,2-1 0,10-3 0,2-2 0,3-2 0,-1 0 0,-6 1 0,-2 1 0,-10 2 0,-1 2 0,40-8 0,-1 4 0,2 0 0,-7-2 0,-13 5 0,-14 4 0,-3 1 0,5 3 0,2-1 0,10 1 0,8 1 0,6 3 0,6 0 0,10 0 0,-42 0 0,3 0 0,9 0 0,2 0 0,1 1 0,2 0 0,-2 1 0,0 2 0,-3 2 0,-2 1 0,-3 1 0,0 1 0,0-1 0,0 1 0,-7-2 0,-2 1 0,41 5 0,-12-1 0,8 1 0,-37-5 0,3 1 0,9 1 0,2 1 0,1 1 0,-2-1 0,-11-1 0,-4 1 0,19 3 0,-38-6 0,-11-1 0,1-2 0,14-2 0,12 1 0,6-1 0,9 0 0,3-1 0,13-2 0,-26 0 0,4 0 0,19 0 0,4 0 0,14 0 0,1 0 0,0 0 0,-3 0 0,-18 0 0,-6 0 0,21 0 0,-35 0 0,-4 0 0,4 0 0,0 0 0,-4 0 0,-11 0 0,3 0 0,10 0 0,20 3 0,12 4 0,5 4 0,-9 1 0,-8 0 0,12-3 0,-36-6 0,1-1 0,2 0 0,-1-1 0,37 1 0,-27 1 0,-19 0 0,21-1 0,8-2 0,0-2 0,-9-8 0,-27-5 0,-16 3 0,-5-1 0,-14 8 0,0-1 0,-2-3 0,0 4 0,2 1 0,8 3 0,26 1 0,27 2 0,13 4 0,-4 0 0,-9 0 0,-3-4 0,4-2 0,8 0 0,7 0 0,19 0 0,-42-3 0,2-1 0,1-1 0,-1-2 0,-6-1 0,-4-1 0,20-13 0,-20 6 0,-4 0 0,7 1 0,20-6 0,-20 5 0,4-3 0,15-4 0,4-2 0,8-2 0,1 1 0,0 3 0,-1 3 0,-11 5 0,-3 2 0,-14 5 0,-2 1 0,42 1 0,-8 1 0,7 3 0,-38 1 0,1 2 0,1-1 0,1 0 0,4 0 0,1 0 0,0 0 0,1 0 0,-2 0 0,0 0 0,-2 0 0,-3 0 0,-6 0 0,-1 0 0,48 0 0,-44 3 0,2 3 0,8 4 0,2 4 0,7 2 0,1 4 0,-4 2 0,-2 3 0,-2 0 0,-1 1 0,-2-1 0,-1 0 0,-5 1 0,-2-1 0,-6-4 0,-4-2 0,23 9 0,-28-9 0,-20-12 0,-5 7 0,5 11 0,27 17 0,21 10 0,11-6 0,6-10 0,-2-4 0,5 2 0,-3 0 0,4 0 0,-32-9 0,3 3 0,7 5 0,0 3 0,-1 1 0,-3 0 0,-13-6 0,-7-2 0,-2-1 0,-29-12 0,0 6 0,10 12 0,-7-10 0,4 5 0,-14-15 0,0 4 0,3 31 0,-2 1 0,-1 8 0,1 13 0,0 3 0,0 2 0,-1-2 0,-1-12 0,-2-2 0,-1-6 0,0 0 0,-1 6 0,0 1 0,-1 3 0,-1-1 0,1-7 0,-2-4 0,-4 18 0,-4-21 0,0-2 0,1 16 0,6-11 0,1 6 0,2 18 0,0 6 0,1 3 0,0 0 0,0-12 0,0-6 0,0 7 0,0-50 0,0-15 0,0 9 0,0 28 0,0 15 0,0-1 0,0-14 0,0-19 0,0-1 0,0-1 0,0-5 0,0 16 0,-3 30 0,-4 19 0,-2-5 0,1-30 0,1-29 0,3-9 0,-1 2 0,0 35 0,2 50 0,2-37 0,0 1 0,0-1 0,1-3 0,0 25 0,0-32 0,0-5 0,0 0 0,0 3 0,0 0 0,0 12 0,0-20 0,0 1 0,0-19 0,0 9 0,0-1 0,0-4 0,-2-4 0,-1 13 0,0-16 0,1 5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15T16:40:07.0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6D78A5B4-64C5-F9A6-9D93-286E92E590D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0CB10340-8E17-488C-BFF7-17F7BC1A370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6E10F940-D097-C6C3-5FB9-0A193D67F6A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19C37DB4-1358-680C-1A01-D71A0DF90EF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B230AA65-563D-AA4D-970E-E34C911D7E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3D701FB5-9144-B412-C776-AED837AD3A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50A3A7-DD48-014C-8A12-41A9678D30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-107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418400AE-41E3-CEC4-1617-95409F7F55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00F8939-4D05-6245-AF76-A1D4F883DBAB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B59B37E-A1E4-EF37-087A-C827D6402D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598509C-9885-1FA6-6CB3-D187DDF433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5B2DEA1D-090C-5912-736E-0F6E01EE6D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FD9FB1B-D711-0F41-A308-DDFE3CB7D915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4984C41-EEA8-55C5-7038-5CBE07DF1A9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395965B5-B031-1A63-7DA1-39637B797A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D9490D8B-1856-509B-1410-5456850928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6D8784D5-904F-7F5D-4C53-774A26579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70A1CC70-87C8-2F69-5F46-8E58A79747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51C5C28-4467-8646-9AA9-643E53BEFA47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C02B428F-2551-BAF7-6F30-C9EFAF29C1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03A9F08-403F-404C-AF6B-B7CB9475038F}" type="slidenum">
              <a:rPr lang="en-US" altLang="en-US" sz="1200"/>
              <a:pPr eaLnBrk="1" hangingPunct="1"/>
              <a:t>29</a:t>
            </a:fld>
            <a:endParaRPr lang="en-US" altLang="en-US" sz="12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93DD99B4-CD23-12F3-DEA8-0AFA30A0F3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C35BA4E8-CB22-F4A9-C5EE-023D98F0E7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1FFF54E-00E7-2112-337D-8AA125C07D1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6AA20E-5555-366E-058C-5E7D696C6CA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DA82CE7C-4762-AF44-815F-AA7BFC2828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03265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2265931-2496-FF36-3E44-D751D9B32A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579927F-2AF7-F425-56A0-56E746E8466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66374A47-FB98-504F-87E0-D16255C267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32757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6049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6049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0B823EB-11E0-5769-8261-C8050193DC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87DF9DD-8E73-EB7E-8198-51E34F1FD2E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A1867716-F545-C049-BDCE-59677CF2FC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805487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69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447800"/>
            <a:ext cx="53848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47800"/>
            <a:ext cx="53848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4141E3-1ECE-7931-EE97-1D404FDE392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CC59CB-5110-10A8-85CC-538390500A1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9F06E8E8-034D-954D-8958-3A26355770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67017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280EAAB-AF1B-2855-0C33-D9EEB085CCE2}"/>
              </a:ext>
            </a:extLst>
          </p:cNvPr>
          <p:cNvSpPr/>
          <p:nvPr userDrawn="1"/>
        </p:nvSpPr>
        <p:spPr bwMode="auto">
          <a:xfrm>
            <a:off x="2032000" y="3657600"/>
            <a:ext cx="101600" cy="8382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sm" len="sm"/>
          </a:ln>
          <a:effectLst/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0" y="3657600"/>
            <a:ext cx="9042400" cy="1096962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43A07CA2-5CC0-38C4-FE97-ABD5A16351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40563E1-69DC-8EE8-C72C-BF05488831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6519BD9B-0595-3941-82A5-3AE92420BA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39705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A2D32E2-CF6D-9942-7F63-4862F586A46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ADE2418-6C6A-006A-2EDA-E6C5B8008C4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81721E63-F791-5744-B852-FB5F070B7B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380464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>
            <a:extLst>
              <a:ext uri="{FF2B5EF4-FFF2-40B4-BE49-F238E27FC236}">
                <a16:creationId xmlns:a16="http://schemas.microsoft.com/office/drawing/2014/main" id="{D9557DC3-27A6-53E4-D1DB-7AFA57E185C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08000" y="4495800"/>
            <a:ext cx="406400" cy="3810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 type="none" w="sm" len="sm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F0EEF1-DE73-3FDA-4E6A-6173CC0AA7E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43BCE1-2914-181D-8B23-44D221E3241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06FE19DD-9272-8D47-940C-84417E9EB4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281440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5384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47800"/>
            <a:ext cx="5384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421EAB-FEC9-95F4-DFA2-39B7D743172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FA27F8-EF13-A4A8-AB34-5F40ED1C4A1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E0D0B0D2-BD6F-074E-9816-2E8646CF1D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425507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6BA480F-2816-B654-EF04-CB3AA412BB6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B611EA2-C9AF-0295-7B12-307CF692085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FCAF429C-D072-5A4B-B496-20FBA30E85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30162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1A9432D-09B4-1A40-8200-CB5A045184D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E24CD58-26B7-DA35-BA27-11654DE94E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96CFA390-04E2-1645-BC9C-759EEDD8D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6036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3AE29B6A-83B5-B2FA-B458-01831F42C26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D62F038A-894D-B54A-9733-D1DAB300E79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F49421DB-B5E1-2E45-B7EF-B9A7139266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5109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F6508C-D992-4114-4216-D692B99245B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554B86-DA48-628F-8FB3-76B656A2702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B346EB07-9686-884A-8E7A-AF01B01471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738880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401C1D-AD3F-6DA2-5341-F2DA29C5B0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ADC617-B056-6417-FB80-99337DDF17E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21, slide </a:t>
            </a:r>
            <a:fld id="{BEE67599-413F-D24C-ABBF-0879468D96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514549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5A5ECC7-6D66-15DA-DECC-DD62994F6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873CE5D-752B-A5A5-A3CE-F9DF7F8223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447800"/>
            <a:ext cx="10972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80901" name="Rectangle 5">
            <a:extLst>
              <a:ext uri="{FF2B5EF4-FFF2-40B4-BE49-F238E27FC236}">
                <a16:creationId xmlns:a16="http://schemas.microsoft.com/office/drawing/2014/main" id="{B6F1D478-9853-1138-4732-FAD501ABB67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62300" y="6477001"/>
            <a:ext cx="5867400" cy="244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altLang="en-US" dirty="0"/>
              <a:t>Adapted Stuart Anderson from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80902" name="Rectangle 6">
            <a:extLst>
              <a:ext uri="{FF2B5EF4-FFF2-40B4-BE49-F238E27FC236}">
                <a16:creationId xmlns:a16="http://schemas.microsoft.com/office/drawing/2014/main" id="{C8CA3503-C1FB-65D9-8ABC-3CAED008248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210800" y="6477002"/>
            <a:ext cx="1574800" cy="244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altLang="en-US"/>
              <a:t> Ch 21, slide </a:t>
            </a:r>
            <a:fld id="{0B3A841E-C792-1543-82D0-FE20C6C97A3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0903" name="Line 7">
            <a:extLst>
              <a:ext uri="{FF2B5EF4-FFF2-40B4-BE49-F238E27FC236}">
                <a16:creationId xmlns:a16="http://schemas.microsoft.com/office/drawing/2014/main" id="{30C4D8D0-7A4A-51C9-0C8D-98C0095A56B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6400800"/>
            <a:ext cx="11379200" cy="0"/>
          </a:xfrm>
          <a:prstGeom prst="line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none" w="sm" len="sm"/>
          </a:ln>
          <a:effectLst/>
        </p:spPr>
        <p:txBody>
          <a:bodyPr wrap="none" anchor="b" anchorCtr="1"/>
          <a:lstStyle/>
          <a:p>
            <a:pPr>
              <a:defRPr/>
            </a:pPr>
            <a:endParaRPr lang="en-US">
              <a:latin typeface="Verdana" pitchFamily="-107" charset="0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3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3" r:id="rId13"/>
  </p:sldLayoutIdLst>
  <p:transition/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8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80"/>
          </a:solidFill>
          <a:latin typeface="Tahoma" pitchFamily="-107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80"/>
          </a:solidFill>
          <a:latin typeface="Tahoma" pitchFamily="-107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80"/>
          </a:solidFill>
          <a:latin typeface="Tahoma" pitchFamily="-107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80"/>
          </a:solidFill>
          <a:latin typeface="Tahoma" pitchFamily="-107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00080"/>
          </a:solidFill>
          <a:latin typeface="Tahoma" pitchFamily="-10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00080"/>
          </a:solidFill>
          <a:latin typeface="Tahoma" pitchFamily="-10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00080"/>
          </a:solidFill>
          <a:latin typeface="Tahoma" pitchFamily="-10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00080"/>
          </a:solidFill>
          <a:latin typeface="Tahoma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1A442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1A4422"/>
          </a:solidFill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1A4422"/>
          </a:solidFill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1A4422"/>
          </a:solidFill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1A4422"/>
          </a:solidFill>
          <a:latin typeface="+mn-lt"/>
          <a:ea typeface="ＭＳ Ｐゴシック" pitchFamily="-10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1A4422"/>
          </a:solidFill>
          <a:latin typeface="+mn-lt"/>
          <a:ea typeface="ＭＳ Ｐゴシック" pitchFamily="-107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1A4422"/>
          </a:solidFill>
          <a:latin typeface="+mn-lt"/>
          <a:ea typeface="ＭＳ Ｐゴシック" pitchFamily="-107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1A4422"/>
          </a:solidFill>
          <a:latin typeface="+mn-lt"/>
          <a:ea typeface="ＭＳ Ｐゴシック" pitchFamily="-107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1A4422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customXml" Target="../ink/ink4.xml"/><Relationship Id="rId7" Type="http://schemas.openxmlformats.org/officeDocument/2006/relationships/customXml" Target="../ink/ink6.xml"/><Relationship Id="rId12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customXml" Target="../ink/ink8.xml"/><Relationship Id="rId5" Type="http://schemas.openxmlformats.org/officeDocument/2006/relationships/customXml" Target="../ink/ink5.xml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openxmlformats.org/officeDocument/2006/relationships/customXml" Target="../ink/ink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>
            <a:extLst>
              <a:ext uri="{FF2B5EF4-FFF2-40B4-BE49-F238E27FC236}">
                <a16:creationId xmlns:a16="http://schemas.microsoft.com/office/drawing/2014/main" id="{9B2AD57B-E02C-9D8F-6FC9-E09CA52E72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16387" name="Slide Number Placeholder 4">
            <a:extLst>
              <a:ext uri="{FF2B5EF4-FFF2-40B4-BE49-F238E27FC236}">
                <a16:creationId xmlns:a16="http://schemas.microsoft.com/office/drawing/2014/main" id="{29F3CD04-F884-807D-C4F8-28BE4F6DDA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C70BD0D8-7E23-5047-9077-4A950F296BD6}" type="slidenum">
              <a:rPr lang="en-US" altLang="en-US" sz="1200">
                <a:solidFill>
                  <a:schemeClr val="bg2"/>
                </a:solidFill>
              </a:rPr>
              <a:pPr eaLnBrk="1" hangingPunct="1"/>
              <a:t>1</a:t>
            </a:fld>
            <a:endParaRPr lang="en-US" altLang="en-US" sz="1200">
              <a:solidFill>
                <a:schemeClr val="bg2"/>
              </a:solidFill>
            </a:endParaRPr>
          </a:p>
        </p:txBody>
      </p:sp>
      <p:sp>
        <p:nvSpPr>
          <p:cNvPr id="16388" name="Rectangle 10">
            <a:extLst>
              <a:ext uri="{FF2B5EF4-FFF2-40B4-BE49-F238E27FC236}">
                <a16:creationId xmlns:a16="http://schemas.microsoft.com/office/drawing/2014/main" id="{E81CED7E-D40D-84D5-AE6D-15B7340814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Integration and Component-based Software Testing</a:t>
            </a:r>
          </a:p>
        </p:txBody>
      </p:sp>
      <p:sp>
        <p:nvSpPr>
          <p:cNvPr id="16389" name="Rectangle 11">
            <a:extLst>
              <a:ext uri="{FF2B5EF4-FFF2-40B4-BE49-F238E27FC236}">
                <a16:creationId xmlns:a16="http://schemas.microsoft.com/office/drawing/2014/main" id="{0B685130-1312-1878-8198-18AF7096ED9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it-IT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E992A63-76A2-4440-19C7-71702F052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Integration test strategies</a:t>
            </a:r>
          </a:p>
        </p:txBody>
      </p:sp>
      <p:sp>
        <p:nvSpPr>
          <p:cNvPr id="26627" name="Text Placeholder 4">
            <a:extLst>
              <a:ext uri="{FF2B5EF4-FFF2-40B4-BE49-F238E27FC236}">
                <a16:creationId xmlns:a16="http://schemas.microsoft.com/office/drawing/2014/main" id="{BFF5B6AA-897C-A648-ED70-E1EB01BDC6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21.2</a:t>
            </a:r>
          </a:p>
        </p:txBody>
      </p:sp>
      <p:sp>
        <p:nvSpPr>
          <p:cNvPr id="26628" name="Footer Placeholder 3">
            <a:extLst>
              <a:ext uri="{FF2B5EF4-FFF2-40B4-BE49-F238E27FC236}">
                <a16:creationId xmlns:a16="http://schemas.microsoft.com/office/drawing/2014/main" id="{48C5AA77-6D8A-963B-21F8-C5F84F05ED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26629" name="Slide Number Placeholder 4">
            <a:extLst>
              <a:ext uri="{FF2B5EF4-FFF2-40B4-BE49-F238E27FC236}">
                <a16:creationId xmlns:a16="http://schemas.microsoft.com/office/drawing/2014/main" id="{C053654E-FA3B-0FFA-8815-0F698DBEBA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36B66C09-44A8-964E-AE2D-DCF1048B158D}" type="slidenum">
              <a:rPr lang="en-US" altLang="en-US" sz="1200">
                <a:solidFill>
                  <a:schemeClr val="bg2"/>
                </a:solidFill>
              </a:rPr>
              <a:pPr eaLnBrk="1" hangingPunct="1"/>
              <a:t>10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8">
            <a:extLst>
              <a:ext uri="{FF2B5EF4-FFF2-40B4-BE49-F238E27FC236}">
                <a16:creationId xmlns:a16="http://schemas.microsoft.com/office/drawing/2014/main" id="{73994CFF-0A22-2147-6A41-9FC67AB59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Maybe you’ve heard ... </a:t>
            </a:r>
          </a:p>
        </p:txBody>
      </p:sp>
      <p:sp>
        <p:nvSpPr>
          <p:cNvPr id="27651" name="Content Placeholder 9">
            <a:extLst>
              <a:ext uri="{FF2B5EF4-FFF2-40B4-BE49-F238E27FC236}">
                <a16:creationId xmlns:a16="http://schemas.microsoft.com/office/drawing/2014/main" id="{AB63DCAC-67E9-DDB1-DA4F-FDBAE26A7ED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Yes, I implemented ⟨module A⟩, but I didn’t test it thoroughly yet.  It will be tested along with ⟨module B⟩ when that’s ready.  </a:t>
            </a:r>
          </a:p>
        </p:txBody>
      </p:sp>
      <p:sp>
        <p:nvSpPr>
          <p:cNvPr id="27652" name="Content Placeholder 10">
            <a:extLst>
              <a:ext uri="{FF2B5EF4-FFF2-40B4-BE49-F238E27FC236}">
                <a16:creationId xmlns:a16="http://schemas.microsoft.com/office/drawing/2014/main" id="{C9645A38-478A-92CB-CDCB-C02DE2BF73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7653" name="Footer Placeholder 4">
            <a:extLst>
              <a:ext uri="{FF2B5EF4-FFF2-40B4-BE49-F238E27FC236}">
                <a16:creationId xmlns:a16="http://schemas.microsoft.com/office/drawing/2014/main" id="{19016EEF-4BFB-0CF6-8765-8D3B2B0D21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27654" name="Slide Number Placeholder 5">
            <a:extLst>
              <a:ext uri="{FF2B5EF4-FFF2-40B4-BE49-F238E27FC236}">
                <a16:creationId xmlns:a16="http://schemas.microsoft.com/office/drawing/2014/main" id="{20654386-A57C-0B87-4595-31BFC7E6AC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9D90BDB7-B0AD-554D-B7B3-0FE47CF7230A}" type="slidenum">
              <a:rPr lang="en-US" altLang="en-US" sz="1200">
                <a:solidFill>
                  <a:schemeClr val="bg2"/>
                </a:solidFill>
              </a:rPr>
              <a:pPr eaLnBrk="1" hangingPunct="1"/>
              <a:t>11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8">
            <a:extLst>
              <a:ext uri="{FF2B5EF4-FFF2-40B4-BE49-F238E27FC236}">
                <a16:creationId xmlns:a16="http://schemas.microsoft.com/office/drawing/2014/main" id="{0A6D4966-FE99-B320-D443-296BAAD13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Translation... </a:t>
            </a:r>
          </a:p>
        </p:txBody>
      </p:sp>
      <p:sp>
        <p:nvSpPr>
          <p:cNvPr id="28675" name="Content Placeholder 9">
            <a:extLst>
              <a:ext uri="{FF2B5EF4-FFF2-40B4-BE49-F238E27FC236}">
                <a16:creationId xmlns:a16="http://schemas.microsoft.com/office/drawing/2014/main" id="{5C7DE988-FD4F-E290-65C6-11C06E7802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2"/>
                </a:solidFill>
                <a:ea typeface="ＭＳ Ｐゴシック" panose="020B0600070205080204" pitchFamily="34" charset="-128"/>
              </a:rPr>
              <a:t>Yes, I implemented ⟨module A⟩, but I didn’t test it thoroughly yet.  It will be tested along with ⟨module B⟩ when that’s ready.  </a:t>
            </a:r>
          </a:p>
        </p:txBody>
      </p:sp>
      <p:sp>
        <p:nvSpPr>
          <p:cNvPr id="28676" name="Content Placeholder 10">
            <a:extLst>
              <a:ext uri="{FF2B5EF4-FFF2-40B4-BE49-F238E27FC236}">
                <a16:creationId xmlns:a16="http://schemas.microsoft.com/office/drawing/2014/main" id="{7B25BCA3-F5BA-995F-1F4B-5A854101064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 didn’t think at all about the </a:t>
            </a:r>
            <a:r>
              <a:rPr lang="en-US" altLang="en-US">
                <a:solidFill>
                  <a:srgbClr val="660066"/>
                </a:solidFill>
                <a:ea typeface="ＭＳ Ｐゴシック" panose="020B0600070205080204" pitchFamily="34" charset="-128"/>
              </a:rPr>
              <a:t>strategy</a:t>
            </a:r>
            <a:r>
              <a:rPr lang="en-US" altLang="en-US">
                <a:ea typeface="ＭＳ Ｐゴシック" panose="020B0600070205080204" pitchFamily="34" charset="-128"/>
              </a:rPr>
              <a:t> for testing.  I didn’t design ⟨module A⟩ for testability and I didn’t think about </a:t>
            </a:r>
            <a:r>
              <a:rPr lang="en-US" altLang="en-US">
                <a:solidFill>
                  <a:srgbClr val="660066"/>
                </a:solidFill>
                <a:ea typeface="ＭＳ Ｐゴシック" panose="020B0600070205080204" pitchFamily="34" charset="-128"/>
              </a:rPr>
              <a:t>the best order to build and test modules </a:t>
            </a:r>
            <a:r>
              <a:rPr lang="en-US" altLang="en-US">
                <a:ea typeface="ＭＳ Ｐゴシック" panose="020B0600070205080204" pitchFamily="34" charset="-128"/>
              </a:rPr>
              <a:t>⟨A⟩ and ⟨B⟩.    </a:t>
            </a:r>
          </a:p>
        </p:txBody>
      </p:sp>
      <p:sp>
        <p:nvSpPr>
          <p:cNvPr id="28677" name="Footer Placeholder 4">
            <a:extLst>
              <a:ext uri="{FF2B5EF4-FFF2-40B4-BE49-F238E27FC236}">
                <a16:creationId xmlns:a16="http://schemas.microsoft.com/office/drawing/2014/main" id="{D9EA32E5-A531-B522-E7CE-7DBDD27E2C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28678" name="Slide Number Placeholder 5">
            <a:extLst>
              <a:ext uri="{FF2B5EF4-FFF2-40B4-BE49-F238E27FC236}">
                <a16:creationId xmlns:a16="http://schemas.microsoft.com/office/drawing/2014/main" id="{3AE60217-F3E1-CF5F-F1F1-6A9FFCEF80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99D246BB-11C5-EB40-8858-21E09DE9910A}" type="slidenum">
              <a:rPr lang="en-US" altLang="en-US" sz="1200">
                <a:solidFill>
                  <a:schemeClr val="bg2"/>
                </a:solidFill>
              </a:rPr>
              <a:pPr eaLnBrk="1" hangingPunct="1"/>
              <a:t>12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itle 4">
            <a:extLst>
              <a:ext uri="{FF2B5EF4-FFF2-40B4-BE49-F238E27FC236}">
                <a16:creationId xmlns:a16="http://schemas.microsoft.com/office/drawing/2014/main" id="{EA7E89E9-BCF6-1B9B-8258-E03C9C232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Integration Plan + Test Plan</a:t>
            </a:r>
          </a:p>
        </p:txBody>
      </p:sp>
      <p:sp>
        <p:nvSpPr>
          <p:cNvPr id="29701" name="Footer Placeholder 2">
            <a:extLst>
              <a:ext uri="{FF2B5EF4-FFF2-40B4-BE49-F238E27FC236}">
                <a16:creationId xmlns:a16="http://schemas.microsoft.com/office/drawing/2014/main" id="{A421EFAC-5FFE-346F-79CE-9F640DFB4F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dirty="0"/>
              <a:t>Adapted Stuart Anderson from (c) 2007 Mauro </a:t>
            </a:r>
            <a:r>
              <a:rPr lang="en-US" altLang="en-US" sz="1200" dirty="0" err="1"/>
              <a:t>Pezzè</a:t>
            </a:r>
            <a:r>
              <a:rPr lang="en-US" altLang="en-US" sz="1200" dirty="0"/>
              <a:t> &amp; Michal Young</a:t>
            </a:r>
          </a:p>
          <a:p>
            <a:endParaRPr lang="en-US" altLang="en-US" sz="1200" dirty="0"/>
          </a:p>
        </p:txBody>
      </p:sp>
      <p:sp>
        <p:nvSpPr>
          <p:cNvPr id="29702" name="Slide Number Placeholder 3">
            <a:extLst>
              <a:ext uri="{FF2B5EF4-FFF2-40B4-BE49-F238E27FC236}">
                <a16:creationId xmlns:a16="http://schemas.microsoft.com/office/drawing/2014/main" id="{1D2C9912-7284-EA77-0A37-22435DF0E3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00" dirty="0"/>
          </a:p>
          <a:p>
            <a:endParaRPr lang="en-US" altLang="en-US" sz="1200" dirty="0"/>
          </a:p>
        </p:txBody>
      </p:sp>
      <p:sp>
        <p:nvSpPr>
          <p:cNvPr id="29700" name="Content Placeholder 14">
            <a:extLst>
              <a:ext uri="{FF2B5EF4-FFF2-40B4-BE49-F238E27FC236}">
                <a16:creationId xmlns:a16="http://schemas.microsoft.com/office/drawing/2014/main" id="{AAD3C63B-7687-B299-35B3-BB5D44F84B53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0" y="1447800"/>
            <a:ext cx="5384800" cy="4876800"/>
          </a:xfrm>
        </p:spPr>
        <p:txBody>
          <a:bodyPr/>
          <a:lstStyle/>
          <a:p>
            <a:r>
              <a:rPr lang="en-US" altLang="en-US" dirty="0"/>
              <a:t>Integration test plan drives and is driven by the project “build plan”</a:t>
            </a:r>
          </a:p>
          <a:p>
            <a:pPr lvl="1"/>
            <a:r>
              <a:rPr lang="en-US" altLang="en-US" dirty="0"/>
              <a:t>A key feature of the system architecture and project plan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8F44B69F-405F-098A-FF81-5F85A2BDF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9550" y="1892300"/>
            <a:ext cx="4660900" cy="30734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>
            <a:extLst>
              <a:ext uri="{FF2B5EF4-FFF2-40B4-BE49-F238E27FC236}">
                <a16:creationId xmlns:a16="http://schemas.microsoft.com/office/drawing/2014/main" id="{0C37C614-9487-82C3-4F47-D505C7658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Big Bang Integration Test</a:t>
            </a:r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9DAA519B-B40F-0193-CA60-D10B388B3A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An extreme and desperate approach: </a:t>
            </a:r>
          </a:p>
          <a:p>
            <a:pPr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Test only after integrating all modules</a:t>
            </a:r>
          </a:p>
          <a:p>
            <a:pPr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Verdana" panose="020B0604030504040204" pitchFamily="34" charset="0"/>
              <a:buChar char="+"/>
            </a:pPr>
            <a:r>
              <a:rPr lang="en-US" altLang="en-US">
                <a:ea typeface="ＭＳ Ｐゴシック" panose="020B0600070205080204" pitchFamily="34" charset="-128"/>
              </a:rPr>
              <a:t>Does not require scaffolding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The only excuse, and a bad one</a:t>
            </a:r>
          </a:p>
          <a:p>
            <a:pPr eaLnBrk="1" hangingPunct="1">
              <a:buFont typeface="Verdana" panose="020B0604030504040204" pitchFamily="34" charset="0"/>
              <a:buChar char="-"/>
            </a:pPr>
            <a:r>
              <a:rPr lang="en-US" altLang="en-US">
                <a:ea typeface="ＭＳ Ｐゴシック" panose="020B0600070205080204" pitchFamily="34" charset="-128"/>
              </a:rPr>
              <a:t>Minimum observability, diagnosability, efficacy, feedback</a:t>
            </a:r>
          </a:p>
          <a:p>
            <a:pPr eaLnBrk="1" hangingPunct="1">
              <a:buFont typeface="Verdana" panose="020B0604030504040204" pitchFamily="34" charset="0"/>
              <a:buChar char="-"/>
            </a:pPr>
            <a:r>
              <a:rPr lang="en-US" altLang="en-US">
                <a:ea typeface="ＭＳ Ｐゴシック" panose="020B0600070205080204" pitchFamily="34" charset="-128"/>
              </a:rPr>
              <a:t>High cost of repair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</a:rPr>
              <a:t>Recall: Cost of repairing a fault rises as a function of </a:t>
            </a:r>
            <a:r>
              <a:rPr lang="en-US" altLang="en-US" i="1">
                <a:ea typeface="ＭＳ Ｐゴシック" panose="020B0600070205080204" pitchFamily="34" charset="-128"/>
              </a:rPr>
              <a:t>time between error and repair </a:t>
            </a:r>
          </a:p>
        </p:txBody>
      </p:sp>
      <p:sp>
        <p:nvSpPr>
          <p:cNvPr id="30722" name="Footer Placeholder 3">
            <a:extLst>
              <a:ext uri="{FF2B5EF4-FFF2-40B4-BE49-F238E27FC236}">
                <a16:creationId xmlns:a16="http://schemas.microsoft.com/office/drawing/2014/main" id="{0CAAEEB9-1EB7-F631-B98A-427BB3C802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30723" name="Slide Number Placeholder 4">
            <a:extLst>
              <a:ext uri="{FF2B5EF4-FFF2-40B4-BE49-F238E27FC236}">
                <a16:creationId xmlns:a16="http://schemas.microsoft.com/office/drawing/2014/main" id="{C535BF71-F2B9-B39E-7A87-C5D3C1198F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386A687C-5ABC-1F4E-B783-23F4468F685B}" type="slidenum">
              <a:rPr lang="en-US" altLang="en-US" sz="1200">
                <a:solidFill>
                  <a:schemeClr val="bg2"/>
                </a:solidFill>
              </a:rPr>
              <a:pPr eaLnBrk="1" hangingPunct="1"/>
              <a:t>14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F28727C-EEA4-CF42-2B18-CDFB68E77D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en-US">
                <a:ea typeface="ＭＳ Ｐゴシック" panose="020B0600070205080204" pitchFamily="34" charset="-128"/>
              </a:rPr>
              <a:t>Structural and Functional Strategies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6761FCA-3B86-5A20-0D2D-4FB9BFF224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Structural orientation: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Modules constructed, integrated and tested based on a hierarchical project structure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Top-down, Bottom-up, Sandwich, Backbone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Functional orientation: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Modules integrated according to application characteristics or features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Threads, Critical module</a:t>
            </a:r>
          </a:p>
        </p:txBody>
      </p:sp>
      <p:sp>
        <p:nvSpPr>
          <p:cNvPr id="31748" name="Footer Placeholder 3">
            <a:extLst>
              <a:ext uri="{FF2B5EF4-FFF2-40B4-BE49-F238E27FC236}">
                <a16:creationId xmlns:a16="http://schemas.microsoft.com/office/drawing/2014/main" id="{8874C9CA-3AB6-7E60-B2EB-CB0052EA16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31749" name="Slide Number Placeholder 4">
            <a:extLst>
              <a:ext uri="{FF2B5EF4-FFF2-40B4-BE49-F238E27FC236}">
                <a16:creationId xmlns:a16="http://schemas.microsoft.com/office/drawing/2014/main" id="{6AA0F9F2-7144-C5A0-EE74-7705F0612A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30E13B70-0829-1144-9522-DB70CD61F63A}" type="slidenum">
              <a:rPr lang="en-US" altLang="en-US" sz="1200">
                <a:solidFill>
                  <a:schemeClr val="bg2"/>
                </a:solidFill>
              </a:rPr>
              <a:pPr eaLnBrk="1" hangingPunct="1"/>
              <a:t>15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DB33F-5218-A788-A2F1-3DA08C7B3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Drivers and Stubs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CC2B335-1A3A-C8FC-996F-BA6124CFAE8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70376668"/>
              </p:ext>
            </p:extLst>
          </p:nvPr>
        </p:nvGraphicFramePr>
        <p:xfrm>
          <a:off x="609600" y="1447800"/>
          <a:ext cx="53848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4F35761-A2D0-2B89-0055-A84F403BA6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400" dirty="0"/>
              <a:t>In systems a module will be asked to do things and will ask other modules to do things for it.</a:t>
            </a:r>
          </a:p>
          <a:p>
            <a:r>
              <a:rPr lang="en-GB" sz="2400" dirty="0"/>
              <a:t>We might not have those when we are testing the modules so we need:</a:t>
            </a:r>
          </a:p>
          <a:p>
            <a:pPr lvl="1"/>
            <a:r>
              <a:rPr lang="en-GB" sz="2000" dirty="0"/>
              <a:t>Drivers that make some of the demands that will be made on the module.</a:t>
            </a:r>
          </a:p>
          <a:p>
            <a:pPr lvl="1"/>
            <a:r>
              <a:rPr lang="en-GB" sz="2000" dirty="0"/>
              <a:t>Stubs that behave somewhat like the modules the module under test will use.</a:t>
            </a:r>
          </a:p>
          <a:p>
            <a:pPr lvl="1"/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7B9B69-2855-52C1-AD2F-FCDC9CB26E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2434B-2F7F-21BB-D3D7-36C6B7C010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 Ch 21, slide </a:t>
            </a:r>
            <a:fld id="{81721E63-F791-5744-B852-FB5F070B7B4C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47395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8">
            <a:extLst>
              <a:ext uri="{FF2B5EF4-FFF2-40B4-BE49-F238E27FC236}">
                <a16:creationId xmlns:a16="http://schemas.microsoft.com/office/drawing/2014/main" id="{02FAB6CC-6D27-28AA-99D2-6D17213D7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Top 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A0C3D-C026-061A-909A-96C3EED8F6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Working from the top level (in terms of “use” or “include” relation) toward the bottom.</a:t>
            </a:r>
          </a:p>
          <a:p>
            <a:pPr eaLnBrk="1" hangingPunct="1"/>
            <a:r>
              <a:rPr lang="en-US" altLang="en-US" sz="2400" dirty="0"/>
              <a:t>No drivers required if program tested from top-level interface (e.g. GUI, CLI, web app, etc.)</a:t>
            </a:r>
          </a:p>
          <a:p>
            <a:pPr eaLnBrk="1" hangingPunct="1"/>
            <a:r>
              <a:rPr lang="en-US" altLang="en-US" sz="2400" dirty="0"/>
              <a:t>But we will need stubs for sub modules 11, 12, 2 and 3</a:t>
            </a:r>
          </a:p>
          <a:p>
            <a:pPr eaLnBrk="1" hangingPunct="1"/>
            <a:r>
              <a:rPr lang="en-US" altLang="en-US" sz="2400" dirty="0"/>
              <a:t>As we substitute modules for stubs the tests can be more thorough.</a:t>
            </a:r>
          </a:p>
          <a:p>
            <a:pPr eaLnBrk="1" hangingPunct="1"/>
            <a:r>
              <a:rPr lang="en-US" altLang="en-US" sz="2400" dirty="0"/>
              <a:t>Eventually we don’t need stubs and the system is complete</a:t>
            </a:r>
          </a:p>
        </p:txBody>
      </p:sp>
      <p:sp>
        <p:nvSpPr>
          <p:cNvPr id="32771" name="Footer Placeholder 4">
            <a:extLst>
              <a:ext uri="{FF2B5EF4-FFF2-40B4-BE49-F238E27FC236}">
                <a16:creationId xmlns:a16="http://schemas.microsoft.com/office/drawing/2014/main" id="{253E1617-DB5A-4F04-02EE-5A042BBAD8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32772" name="Slide Number Placeholder 5">
            <a:extLst>
              <a:ext uri="{FF2B5EF4-FFF2-40B4-BE49-F238E27FC236}">
                <a16:creationId xmlns:a16="http://schemas.microsoft.com/office/drawing/2014/main" id="{3B8E39A3-EA10-E156-1797-771C190974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0B01D2D1-89A5-FF4D-9083-A7D677911EF0}" type="slidenum">
              <a:rPr lang="en-US" altLang="en-US" sz="1200">
                <a:solidFill>
                  <a:schemeClr val="bg2"/>
                </a:solidFill>
              </a:rPr>
              <a:pPr eaLnBrk="1" hangingPunct="1"/>
              <a:t>17</a:t>
            </a:fld>
            <a:endParaRPr lang="en-US" altLang="en-US" sz="1200">
              <a:solidFill>
                <a:schemeClr val="bg2"/>
              </a:solidFill>
            </a:endParaRPr>
          </a:p>
        </p:txBody>
      </p:sp>
      <p:pic>
        <p:nvPicPr>
          <p:cNvPr id="4" name="Picture 8" descr="Top Down">
            <a:extLst>
              <a:ext uri="{FF2B5EF4-FFF2-40B4-BE49-F238E27FC236}">
                <a16:creationId xmlns:a16="http://schemas.microsoft.com/office/drawing/2014/main" id="{023C3454-BE40-974D-8C93-9B4FF5747B33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86" y="2311400"/>
            <a:ext cx="5180227" cy="2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0DEFACF-A6F5-DF77-B4F5-9AEBFB91F06B}"/>
                  </a:ext>
                </a:extLst>
              </p14:cNvPr>
              <p14:cNvContentPartPr/>
              <p14:nvPr/>
            </p14:nvContentPartPr>
            <p14:xfrm>
              <a:off x="-1721380" y="336720"/>
              <a:ext cx="360" cy="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0DEFACF-A6F5-DF77-B4F5-9AEBFB91F06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730020" y="32772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A23106F-63FE-27A9-4F77-726177B1813E}"/>
                  </a:ext>
                </a:extLst>
              </p14:cNvPr>
              <p14:cNvContentPartPr/>
              <p14:nvPr/>
            </p14:nvContentPartPr>
            <p14:xfrm>
              <a:off x="760820" y="2787600"/>
              <a:ext cx="4128840" cy="8776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A23106F-63FE-27A9-4F77-726177B1813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52180" y="2778600"/>
                <a:ext cx="4146480" cy="89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95004775-AAAB-5B1D-1D74-C1D4A406E2D8}"/>
                  </a:ext>
                </a:extLst>
              </p14:cNvPr>
              <p14:cNvContentPartPr/>
              <p14:nvPr/>
            </p14:nvContentPartPr>
            <p14:xfrm>
              <a:off x="-1262020" y="-284280"/>
              <a:ext cx="360" cy="3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95004775-AAAB-5B1D-1D74-C1D4A406E2D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271020" y="-29292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6">
            <a:extLst>
              <a:ext uri="{FF2B5EF4-FFF2-40B4-BE49-F238E27FC236}">
                <a16:creationId xmlns:a16="http://schemas.microsoft.com/office/drawing/2014/main" id="{E38C70E1-F993-73D0-8110-CC72BE1AB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Bottom 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380C0-007A-6323-9B6C-45B54E7BF3C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sz="2200" dirty="0"/>
              <a:t>Starting at the leaves of the “uses” hierarchy, we never need stubs</a:t>
            </a:r>
          </a:p>
          <a:p>
            <a:r>
              <a:rPr lang="en-GB" sz="2200" dirty="0"/>
              <a:t>But we do need drivers that behave like the non-leaf modules to drive things below them.</a:t>
            </a:r>
          </a:p>
          <a:p>
            <a:r>
              <a:rPr lang="en-GB" sz="2200" dirty="0"/>
              <a:t>As we develop modules, the module replaces a driver and the tests get more thorough.</a:t>
            </a:r>
          </a:p>
          <a:p>
            <a:r>
              <a:rPr lang="en-GB" sz="2200" dirty="0"/>
              <a:t>If we look at the red lines – we might have 3 subsystems we are working with.</a:t>
            </a:r>
          </a:p>
          <a:p>
            <a:r>
              <a:rPr lang="en-GB" sz="2200" dirty="0"/>
              <a:t>Eventually all the drivers get replaced and we have a working system.</a:t>
            </a:r>
          </a:p>
        </p:txBody>
      </p:sp>
      <p:sp>
        <p:nvSpPr>
          <p:cNvPr id="36867" name="Footer Placeholder 4">
            <a:extLst>
              <a:ext uri="{FF2B5EF4-FFF2-40B4-BE49-F238E27FC236}">
                <a16:creationId xmlns:a16="http://schemas.microsoft.com/office/drawing/2014/main" id="{FD6ED1BE-81C0-3BB6-4B9B-388DC18AB74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36868" name="Slide Number Placeholder 5">
            <a:extLst>
              <a:ext uri="{FF2B5EF4-FFF2-40B4-BE49-F238E27FC236}">
                <a16:creationId xmlns:a16="http://schemas.microsoft.com/office/drawing/2014/main" id="{500D645C-4892-09F8-470D-A9C7805110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ACB0850D-C39A-1246-8D72-66402F8AA11A}" type="slidenum">
              <a:rPr lang="en-US" altLang="en-US" sz="1200">
                <a:solidFill>
                  <a:schemeClr val="bg2"/>
                </a:solidFill>
              </a:rPr>
              <a:pPr eaLnBrk="1" hangingPunct="1"/>
              <a:t>18</a:t>
            </a:fld>
            <a:endParaRPr lang="en-US" altLang="en-US" sz="1200">
              <a:solidFill>
                <a:schemeClr val="bg2"/>
              </a:solidFill>
            </a:endParaRPr>
          </a:p>
        </p:txBody>
      </p:sp>
      <p:pic>
        <p:nvPicPr>
          <p:cNvPr id="4" name="Picture 8" descr="Top Down">
            <a:extLst>
              <a:ext uri="{FF2B5EF4-FFF2-40B4-BE49-F238E27FC236}">
                <a16:creationId xmlns:a16="http://schemas.microsoft.com/office/drawing/2014/main" id="{8EE0097C-BFD4-C8B7-88D0-B668E9701DA3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2946400"/>
            <a:ext cx="4356100" cy="187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1FD7E7BA-916C-5571-00D1-7CB31444ACA2}"/>
                  </a:ext>
                </a:extLst>
              </p14:cNvPr>
              <p14:cNvContentPartPr/>
              <p14:nvPr/>
            </p14:nvContentPartPr>
            <p14:xfrm>
              <a:off x="917780" y="4010160"/>
              <a:ext cx="1914480" cy="8928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1FD7E7BA-916C-5571-00D1-7CB31444ACA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09140" y="4001160"/>
                <a:ext cx="1932120" cy="91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3368A25-5979-FE40-46F7-FA5AA56FB5A4}"/>
                  </a:ext>
                </a:extLst>
              </p14:cNvPr>
              <p14:cNvContentPartPr/>
              <p14:nvPr/>
            </p14:nvContentPartPr>
            <p14:xfrm>
              <a:off x="2839460" y="4071720"/>
              <a:ext cx="1127880" cy="88848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3368A25-5979-FE40-46F7-FA5AA56FB5A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830820" y="4063080"/>
                <a:ext cx="1145520" cy="90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4CBAD6DC-831B-9031-2C68-70E9C733717A}"/>
                  </a:ext>
                </a:extLst>
              </p14:cNvPr>
              <p14:cNvContentPartPr/>
              <p14:nvPr/>
            </p14:nvContentPartPr>
            <p14:xfrm>
              <a:off x="4001180" y="4028160"/>
              <a:ext cx="1653120" cy="9277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4CBAD6DC-831B-9031-2C68-70E9C733717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992180" y="4019520"/>
                <a:ext cx="1670760" cy="94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F0339ED1-84DE-A9DC-FA9E-C9EF69B9B2ED}"/>
                  </a:ext>
                </a:extLst>
              </p14:cNvPr>
              <p14:cNvContentPartPr/>
              <p14:nvPr/>
            </p14:nvContentPartPr>
            <p14:xfrm>
              <a:off x="626900" y="3263520"/>
              <a:ext cx="5167800" cy="176184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F0339ED1-84DE-A9DC-FA9E-C9EF69B9B2E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18260" y="3254520"/>
                <a:ext cx="5185440" cy="177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9FA5A054-8BDB-7D06-F361-997C438EA3AC}"/>
                  </a:ext>
                </a:extLst>
              </p14:cNvPr>
              <p14:cNvContentPartPr/>
              <p14:nvPr/>
            </p14:nvContentPartPr>
            <p14:xfrm>
              <a:off x="8035700" y="2796600"/>
              <a:ext cx="360" cy="3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9FA5A054-8BDB-7D06-F361-997C438EA3AC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026700" y="278760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itle 6">
            <a:extLst>
              <a:ext uri="{FF2B5EF4-FFF2-40B4-BE49-F238E27FC236}">
                <a16:creationId xmlns:a16="http://schemas.microsoft.com/office/drawing/2014/main" id="{8F8F7210-B366-D78D-0845-EAB9A3BA5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Sandwich, </a:t>
            </a:r>
            <a:r>
              <a:rPr lang="en-US" altLang="en-US" dirty="0" err="1">
                <a:ea typeface="ＭＳ Ｐゴシック" panose="020B0600070205080204" pitchFamily="34" charset="-128"/>
              </a:rPr>
              <a:t>etc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73258-5324-8FE6-FAAF-CF214134C2E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sz="2400" dirty="0"/>
              <a:t>Working from the extremes (top and bottom) toward center, we may use fewer drivers and stubs, OR</a:t>
            </a:r>
          </a:p>
          <a:p>
            <a:r>
              <a:rPr lang="en-US" altLang="en-US" sz="2400" dirty="0"/>
              <a:t>A “thread” is a portion of several modules that together provide a user-visible program feature.</a:t>
            </a:r>
          </a:p>
          <a:p>
            <a:r>
              <a:rPr lang="en-US" altLang="en-US" sz="2400" dirty="0"/>
              <a:t>Integrating one thread, then another, etc., we maximize visibility for the user</a:t>
            </a:r>
          </a:p>
          <a:p>
            <a:r>
              <a:rPr lang="en-US" altLang="en-US" sz="2400" dirty="0"/>
              <a:t>This can reduce the number of stubs and drivers</a:t>
            </a:r>
          </a:p>
          <a:p>
            <a:endParaRPr lang="en-US" altLang="en-US" dirty="0"/>
          </a:p>
          <a:p>
            <a:endParaRPr lang="en-GB" dirty="0"/>
          </a:p>
        </p:txBody>
      </p:sp>
      <p:sp>
        <p:nvSpPr>
          <p:cNvPr id="43012" name="Footer Placeholder 4">
            <a:extLst>
              <a:ext uri="{FF2B5EF4-FFF2-40B4-BE49-F238E27FC236}">
                <a16:creationId xmlns:a16="http://schemas.microsoft.com/office/drawing/2014/main" id="{22881327-CF54-DD6E-9537-5DB2FD53C1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43013" name="Slide Number Placeholder 5">
            <a:extLst>
              <a:ext uri="{FF2B5EF4-FFF2-40B4-BE49-F238E27FC236}">
                <a16:creationId xmlns:a16="http://schemas.microsoft.com/office/drawing/2014/main" id="{26769F84-8ABD-2BC9-C169-C51B99D800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03B211C2-5C0A-8B47-85FA-0866ED245DEF}" type="slidenum">
              <a:rPr lang="en-US" altLang="en-US" sz="1200">
                <a:solidFill>
                  <a:schemeClr val="bg2"/>
                </a:solidFill>
              </a:rPr>
              <a:pPr eaLnBrk="1" hangingPunct="1"/>
              <a:t>19</a:t>
            </a:fld>
            <a:endParaRPr lang="en-US" altLang="en-US" sz="1200">
              <a:solidFill>
                <a:schemeClr val="bg2"/>
              </a:solidFill>
            </a:endParaRPr>
          </a:p>
        </p:txBody>
      </p:sp>
      <p:pic>
        <p:nvPicPr>
          <p:cNvPr id="4" name="Picture 8" descr="Top Down">
            <a:extLst>
              <a:ext uri="{FF2B5EF4-FFF2-40B4-BE49-F238E27FC236}">
                <a16:creationId xmlns:a16="http://schemas.microsoft.com/office/drawing/2014/main" id="{18EB06A1-849A-5508-247D-0FAD32A23D50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23" y="2590800"/>
            <a:ext cx="5651157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8">
            <a:extLst>
              <a:ext uri="{FF2B5EF4-FFF2-40B4-BE49-F238E27FC236}">
                <a16:creationId xmlns:a16="http://schemas.microsoft.com/office/drawing/2014/main" id="{B4E8F72E-CA97-84F0-D44A-B3643E29D2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Learning objectives</a:t>
            </a:r>
          </a:p>
        </p:txBody>
      </p:sp>
      <p:sp>
        <p:nvSpPr>
          <p:cNvPr id="18437" name="Rectangle 9">
            <a:extLst>
              <a:ext uri="{FF2B5EF4-FFF2-40B4-BE49-F238E27FC236}">
                <a16:creationId xmlns:a16="http://schemas.microsoft.com/office/drawing/2014/main" id="{3F75EA9A-2BA2-6665-A580-90D0DC08AA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Be able to identify integration testing issues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Distinguish integration faults from faults that should be eliminated in unit testing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Be able to prevent and detect integration faults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Be able to apply strategies for ordering construction and testing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E.g. incremental assembly and testing to reduce effort and control risk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Continuous Integration to reduce effort and control risk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Be able to identify challenges and utilize approaches to testing component-based systems</a:t>
            </a:r>
          </a:p>
        </p:txBody>
      </p:sp>
      <p:sp>
        <p:nvSpPr>
          <p:cNvPr id="18434" name="Footer Placeholder 3">
            <a:extLst>
              <a:ext uri="{FF2B5EF4-FFF2-40B4-BE49-F238E27FC236}">
                <a16:creationId xmlns:a16="http://schemas.microsoft.com/office/drawing/2014/main" id="{35D53239-805C-7504-8387-C7A6A66525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18435" name="Slide Number Placeholder 4">
            <a:extLst>
              <a:ext uri="{FF2B5EF4-FFF2-40B4-BE49-F238E27FC236}">
                <a16:creationId xmlns:a16="http://schemas.microsoft.com/office/drawing/2014/main" id="{EC91991F-EDA4-A04D-57C3-1A5886FC5F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BEB9ED70-04FE-F04F-9369-B0C495C76D98}" type="slidenum">
              <a:rPr lang="en-US" altLang="en-US" sz="1200">
                <a:solidFill>
                  <a:schemeClr val="bg2"/>
                </a:solidFill>
              </a:rPr>
              <a:pPr eaLnBrk="1" hangingPunct="1"/>
              <a:t>2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4">
            <a:extLst>
              <a:ext uri="{FF2B5EF4-FFF2-40B4-BE49-F238E27FC236}">
                <a16:creationId xmlns:a16="http://schemas.microsoft.com/office/drawing/2014/main" id="{9E1A5222-2782-FC79-BDCF-7FC58343B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Critical Modules</a:t>
            </a:r>
          </a:p>
        </p:txBody>
      </p:sp>
      <p:sp>
        <p:nvSpPr>
          <p:cNvPr id="48131" name="Content Placeholder 5">
            <a:extLst>
              <a:ext uri="{FF2B5EF4-FFF2-40B4-BE49-F238E27FC236}">
                <a16:creationId xmlns:a16="http://schemas.microsoft.com/office/drawing/2014/main" id="{AF36609B-6691-603A-D016-6D03BDCD7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Strategy: Start with riskiest modules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Risk assessment is necessary first step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May include technical risks (is X feasible?), process risks (is schedule for X realistic?), other risks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May resemble thread or sandwich process in tactics for flexible build order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E.g., constructing parts of one module to test functionality in another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 point is risk-oriented process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Integration testing as a risk-reduction activity, designed to deliver any bad news as early as possible</a:t>
            </a:r>
          </a:p>
        </p:txBody>
      </p:sp>
      <p:sp>
        <p:nvSpPr>
          <p:cNvPr id="48132" name="Footer Placeholder 2">
            <a:extLst>
              <a:ext uri="{FF2B5EF4-FFF2-40B4-BE49-F238E27FC236}">
                <a16:creationId xmlns:a16="http://schemas.microsoft.com/office/drawing/2014/main" id="{0C0A0947-A76A-C7A7-55A9-6E45118585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48133" name="Slide Number Placeholder 3">
            <a:extLst>
              <a:ext uri="{FF2B5EF4-FFF2-40B4-BE49-F238E27FC236}">
                <a16:creationId xmlns:a16="http://schemas.microsoft.com/office/drawing/2014/main" id="{D3F73DEE-73AA-B475-6187-1E236EF97D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FD2F469A-C8F1-DF41-9C3B-DDE1828EBCC3}" type="slidenum">
              <a:rPr lang="en-US" altLang="en-US" sz="1200">
                <a:solidFill>
                  <a:schemeClr val="bg2"/>
                </a:solidFill>
              </a:rPr>
              <a:pPr eaLnBrk="1" hangingPunct="1"/>
              <a:t>20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3">
            <a:extLst>
              <a:ext uri="{FF2B5EF4-FFF2-40B4-BE49-F238E27FC236}">
                <a16:creationId xmlns:a16="http://schemas.microsoft.com/office/drawing/2014/main" id="{275708C9-A51E-AEA4-A7B0-75BF198433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50179" name="Slide Number Placeholder 4">
            <a:extLst>
              <a:ext uri="{FF2B5EF4-FFF2-40B4-BE49-F238E27FC236}">
                <a16:creationId xmlns:a16="http://schemas.microsoft.com/office/drawing/2014/main" id="{3EC11BC9-C90D-5482-410C-C4E14374FF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896A854A-93BD-F34E-9D01-2D605004F730}" type="slidenum">
              <a:rPr lang="en-US" altLang="en-US" sz="1200">
                <a:solidFill>
                  <a:schemeClr val="bg2"/>
                </a:solidFill>
              </a:rPr>
              <a:pPr eaLnBrk="1" hangingPunct="1"/>
              <a:t>21</a:t>
            </a:fld>
            <a:endParaRPr lang="en-US" altLang="en-US" sz="1200">
              <a:solidFill>
                <a:schemeClr val="bg2"/>
              </a:solidFill>
            </a:endParaRPr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E1505505-2BFB-95FD-5275-9607ECA7DA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Choosing a Strategy</a:t>
            </a:r>
          </a:p>
        </p:txBody>
      </p:sp>
      <p:sp>
        <p:nvSpPr>
          <p:cNvPr id="50181" name="Rectangle 3">
            <a:extLst>
              <a:ext uri="{FF2B5EF4-FFF2-40B4-BE49-F238E27FC236}">
                <a16:creationId xmlns:a16="http://schemas.microsoft.com/office/drawing/2014/main" id="{E592F3AE-C8A0-A4D4-3088-3A069145B8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Functional strategies require more planning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Structural strategies (bottom up, top down, sandwich) are simpler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But thread and critical modules testing provide better process visibility, especially in complex systems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Possible to combine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Top-down, bottom-up, or sandwich are reasonable for relatively small components and subsystems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Combinations of thread and critical modules integration testing are often preferred for larger subsystems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4">
            <a:extLst>
              <a:ext uri="{FF2B5EF4-FFF2-40B4-BE49-F238E27FC236}">
                <a16:creationId xmlns:a16="http://schemas.microsoft.com/office/drawing/2014/main" id="{5A61B4DB-2586-EAA5-19A8-497D69C0F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Working Definition of </a:t>
            </a:r>
            <a:r>
              <a:rPr lang="en-US" altLang="en-US" i="1">
                <a:ea typeface="ＭＳ Ｐゴシック" panose="020B0600070205080204" pitchFamily="34" charset="-128"/>
              </a:rPr>
              <a:t>Component</a:t>
            </a:r>
          </a:p>
        </p:txBody>
      </p:sp>
      <p:sp>
        <p:nvSpPr>
          <p:cNvPr id="52227" name="Content Placeholder 5">
            <a:extLst>
              <a:ext uri="{FF2B5EF4-FFF2-40B4-BE49-F238E27FC236}">
                <a16:creationId xmlns:a16="http://schemas.microsoft.com/office/drawing/2014/main" id="{413C03DE-7A96-3E61-EA85-933112EB0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>
                <a:ea typeface="ＭＳ Ｐゴシック" panose="020B0600070205080204" pitchFamily="34" charset="-128"/>
              </a:rPr>
              <a:t>Reusable</a:t>
            </a:r>
            <a:r>
              <a:rPr lang="en-US" altLang="en-US">
                <a:ea typeface="ＭＳ Ｐゴシック" panose="020B0600070205080204" pitchFamily="34" charset="-128"/>
              </a:rPr>
              <a:t> unit of </a:t>
            </a:r>
            <a:r>
              <a:rPr lang="en-US" altLang="en-US" u="sng">
                <a:ea typeface="ＭＳ Ｐゴシック" panose="020B0600070205080204" pitchFamily="34" charset="-128"/>
              </a:rPr>
              <a:t>deployment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u="sng">
                <a:ea typeface="ＭＳ Ｐゴシック" panose="020B0600070205080204" pitchFamily="34" charset="-128"/>
              </a:rPr>
              <a:t>composition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Deployed and integrated multiple times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Integrated by different teams (usually)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Component producer is distinct from component user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Characterized by an </a:t>
            </a:r>
            <a:r>
              <a:rPr lang="en-US" altLang="en-US" i="1">
                <a:ea typeface="ＭＳ Ｐゴシック" panose="020B0600070205080204" pitchFamily="34" charset="-128"/>
              </a:rPr>
              <a:t>interface</a:t>
            </a:r>
            <a:r>
              <a:rPr lang="en-US" altLang="en-US">
                <a:ea typeface="ＭＳ Ｐゴシック" panose="020B0600070205080204" pitchFamily="34" charset="-128"/>
              </a:rPr>
              <a:t> or </a:t>
            </a:r>
            <a:r>
              <a:rPr lang="en-US" altLang="en-US" i="1">
                <a:ea typeface="ＭＳ Ｐゴシック" panose="020B0600070205080204" pitchFamily="34" charset="-128"/>
              </a:rPr>
              <a:t>contract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Describes access points, parameters, and all functional and non-functional behavior and conditions for using the component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No other access (e.g., source code) is usually available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Often larger grain than objects or packages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 A complete database system may be a component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2228" name="Footer Placeholder 2">
            <a:extLst>
              <a:ext uri="{FF2B5EF4-FFF2-40B4-BE49-F238E27FC236}">
                <a16:creationId xmlns:a16="http://schemas.microsoft.com/office/drawing/2014/main" id="{4A7DCDCB-63F3-9A5C-3448-D8DB07A69F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52229" name="Slide Number Placeholder 3">
            <a:extLst>
              <a:ext uri="{FF2B5EF4-FFF2-40B4-BE49-F238E27FC236}">
                <a16:creationId xmlns:a16="http://schemas.microsoft.com/office/drawing/2014/main" id="{8508F2D9-2143-4F60-02E8-2BE08D7B7D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44DBEE3E-89DF-864D-BE0E-3DF8C6B31D53}" type="slidenum">
              <a:rPr lang="en-US" altLang="en-US" sz="1200">
                <a:solidFill>
                  <a:schemeClr val="bg2"/>
                </a:solidFill>
              </a:rPr>
              <a:pPr eaLnBrk="1" hangingPunct="1"/>
              <a:t>22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75093B6D-353C-A74F-7C9E-CF99439BE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Components — Related Concepts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678ADC03-F15F-0D50-1177-83B5411B0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Framework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Skeleton or micro-architecture of an application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May be packaged and reused as a component, with “hooks” or “slots” in the interface contract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Design patterns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Logical design fragments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Frameworks often implement patterns, but patterns are not frameworks.  Frameworks are concrete, patterns are abstract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Component-based system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A system composed primarily by assembling components, often “Commercial off-the-shelf” (COTS) components 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Usually includes application-specific “glue code”</a:t>
            </a:r>
          </a:p>
        </p:txBody>
      </p:sp>
      <p:sp>
        <p:nvSpPr>
          <p:cNvPr id="53252" name="Footer Placeholder 3">
            <a:extLst>
              <a:ext uri="{FF2B5EF4-FFF2-40B4-BE49-F238E27FC236}">
                <a16:creationId xmlns:a16="http://schemas.microsoft.com/office/drawing/2014/main" id="{392FF02C-F6C4-8D18-DFC1-5BD813F1D5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53253" name="Slide Number Placeholder 4">
            <a:extLst>
              <a:ext uri="{FF2B5EF4-FFF2-40B4-BE49-F238E27FC236}">
                <a16:creationId xmlns:a16="http://schemas.microsoft.com/office/drawing/2014/main" id="{679AF5A8-89A5-364A-C2DF-346D53E1D5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633CEAB7-7B13-6E41-B713-4004092562F2}" type="slidenum">
              <a:rPr lang="en-US" altLang="en-US" sz="1200">
                <a:solidFill>
                  <a:schemeClr val="bg2"/>
                </a:solidFill>
              </a:rPr>
              <a:pPr eaLnBrk="1" hangingPunct="1"/>
              <a:t>23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>
            <a:extLst>
              <a:ext uri="{FF2B5EF4-FFF2-40B4-BE49-F238E27FC236}">
                <a16:creationId xmlns:a16="http://schemas.microsoft.com/office/drawing/2014/main" id="{DB2717EA-6B11-8CD1-F736-97623E383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Component Interface Contracts</a:t>
            </a: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881EAAA6-AB2B-2367-A51F-FDDD4D7CB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Application programming interface (API) is distinct from implementation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 DOM interface for XML is distinct from many possible implementations, from different sources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Interface includes </a:t>
            </a:r>
            <a:r>
              <a:rPr lang="en-US" altLang="en-US" i="1">
                <a:ea typeface="ＭＳ Ｐゴシック" panose="020B0600070205080204" pitchFamily="34" charset="-128"/>
              </a:rPr>
              <a:t>everything</a:t>
            </a:r>
            <a:r>
              <a:rPr lang="en-US" altLang="en-US">
                <a:ea typeface="ＭＳ Ｐゴシック" panose="020B0600070205080204" pitchFamily="34" charset="-128"/>
              </a:rPr>
              <a:t> that must be known to use the component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More than just method signatures, exceptions, etc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May include non-functional characteristics like performance, capacity, security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May include dependence on other components</a:t>
            </a:r>
          </a:p>
        </p:txBody>
      </p:sp>
      <p:sp>
        <p:nvSpPr>
          <p:cNvPr id="54276" name="Footer Placeholder 3">
            <a:extLst>
              <a:ext uri="{FF2B5EF4-FFF2-40B4-BE49-F238E27FC236}">
                <a16:creationId xmlns:a16="http://schemas.microsoft.com/office/drawing/2014/main" id="{140D54BB-C65E-9F93-CB5A-B0AB33AE28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54277" name="Slide Number Placeholder 4">
            <a:extLst>
              <a:ext uri="{FF2B5EF4-FFF2-40B4-BE49-F238E27FC236}">
                <a16:creationId xmlns:a16="http://schemas.microsoft.com/office/drawing/2014/main" id="{90E5E355-D4BE-0852-9C14-932DA11F4E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A7CD2D0D-10F3-E54B-9CDD-DB28B1286A1B}" type="slidenum">
              <a:rPr lang="en-US" altLang="en-US" sz="1200">
                <a:solidFill>
                  <a:schemeClr val="bg2"/>
                </a:solidFill>
              </a:rPr>
              <a:pPr eaLnBrk="1" hangingPunct="1"/>
              <a:t>24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:a16="http://schemas.microsoft.com/office/drawing/2014/main" id="{31AF0D0A-F31A-585A-5327-36CB90FB7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Challenges in Testing Components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5B1E9E2D-9A74-C24E-CA96-1C784DC8F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component builder’s challenge: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Impossible to know all the ways a component may be used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Difficult to recognize and specify all potentially important properties and dependencies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The component user’s challenge: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 visibility “inside” the component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Often difficult to judge suitability for a particular use and context</a:t>
            </a:r>
          </a:p>
        </p:txBody>
      </p:sp>
      <p:sp>
        <p:nvSpPr>
          <p:cNvPr id="55300" name="Footer Placeholder 3">
            <a:extLst>
              <a:ext uri="{FF2B5EF4-FFF2-40B4-BE49-F238E27FC236}">
                <a16:creationId xmlns:a16="http://schemas.microsoft.com/office/drawing/2014/main" id="{D52B6DE7-1357-A8D0-70CD-E51A5EA040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55301" name="Slide Number Placeholder 4">
            <a:extLst>
              <a:ext uri="{FF2B5EF4-FFF2-40B4-BE49-F238E27FC236}">
                <a16:creationId xmlns:a16="http://schemas.microsoft.com/office/drawing/2014/main" id="{3080B16F-CDF5-71DF-6917-64273174FC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2F8986FA-03E5-BD4F-8AF1-92FF0DA496D6}" type="slidenum">
              <a:rPr lang="en-US" altLang="en-US" sz="1200">
                <a:solidFill>
                  <a:schemeClr val="bg2"/>
                </a:solidFill>
              </a:rPr>
              <a:pPr eaLnBrk="1" hangingPunct="1"/>
              <a:t>25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>
            <a:extLst>
              <a:ext uri="{FF2B5EF4-FFF2-40B4-BE49-F238E27FC236}">
                <a16:creationId xmlns:a16="http://schemas.microsoft.com/office/drawing/2014/main" id="{4B8841FE-EAC5-98BC-39A3-A19C38562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Testing a Component: Producer View</a:t>
            </a:r>
          </a:p>
        </p:txBody>
      </p:sp>
      <p:sp>
        <p:nvSpPr>
          <p:cNvPr id="56323" name="Content Placeholder 2">
            <a:extLst>
              <a:ext uri="{FF2B5EF4-FFF2-40B4-BE49-F238E27FC236}">
                <a16:creationId xmlns:a16="http://schemas.microsoft.com/office/drawing/2014/main" id="{740D7EF9-F48C-8C0C-4C40-5F32DE5AF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First: Thorough unit and subsystem testing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Includes thorough functional testing based on application program interface (API)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Rule of thumb: Reusable component requires at least twice the effort in design, implementation, and testing as a subsystem constructed for a single use (often more)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Second: Thorough acceptance testing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Based on scenarios of expected use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Includes stress and capacity testing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Find and document the limits of applicability </a:t>
            </a:r>
          </a:p>
        </p:txBody>
      </p:sp>
      <p:sp>
        <p:nvSpPr>
          <p:cNvPr id="56324" name="Footer Placeholder 3">
            <a:extLst>
              <a:ext uri="{FF2B5EF4-FFF2-40B4-BE49-F238E27FC236}">
                <a16:creationId xmlns:a16="http://schemas.microsoft.com/office/drawing/2014/main" id="{4DEA20C9-EB96-4CC9-4664-8C3CA6056B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56325" name="Slide Number Placeholder 4">
            <a:extLst>
              <a:ext uri="{FF2B5EF4-FFF2-40B4-BE49-F238E27FC236}">
                <a16:creationId xmlns:a16="http://schemas.microsoft.com/office/drawing/2014/main" id="{A2D93718-895A-EA5C-2505-62A48F8BE4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2A58C505-3B36-824A-891C-B494685FD50E}" type="slidenum">
              <a:rPr lang="en-US" altLang="en-US" sz="1200">
                <a:solidFill>
                  <a:schemeClr val="bg2"/>
                </a:solidFill>
              </a:rPr>
              <a:pPr eaLnBrk="1" hangingPunct="1"/>
              <a:t>26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>
            <a:extLst>
              <a:ext uri="{FF2B5EF4-FFF2-40B4-BE49-F238E27FC236}">
                <a16:creationId xmlns:a16="http://schemas.microsoft.com/office/drawing/2014/main" id="{7CD2C12C-444D-98F9-8E52-F5B04975C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Testing a Component: User View</a:t>
            </a:r>
          </a:p>
        </p:txBody>
      </p:sp>
      <p:sp>
        <p:nvSpPr>
          <p:cNvPr id="57347" name="Content Placeholder 2">
            <a:extLst>
              <a:ext uri="{FF2B5EF4-FFF2-40B4-BE49-F238E27FC236}">
                <a16:creationId xmlns:a16="http://schemas.microsoft.com/office/drawing/2014/main" id="{F00BFF36-6015-9C93-9075-1A59E0C52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Not primarily to find faults in the component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Major question: Is the component suitable for </a:t>
            </a:r>
            <a:r>
              <a:rPr lang="en-US" altLang="en-US" i="1">
                <a:ea typeface="ＭＳ Ｐゴシック" panose="020B0600070205080204" pitchFamily="34" charset="-128"/>
              </a:rPr>
              <a:t>this</a:t>
            </a:r>
            <a:r>
              <a:rPr lang="en-US" altLang="en-US">
                <a:ea typeface="ＭＳ Ｐゴシック" panose="020B0600070205080204" pitchFamily="34" charset="-128"/>
              </a:rPr>
              <a:t> application?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Primary risk is not fitting the application context: 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Unanticipated dependence or interactions with environment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Performance or capacity limits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Missing functionality, misunderstood API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Risk high when using component for first time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Reducing risk: Trial integration early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Often worthwhile to build driver to test model scenarios, long before actual integration</a:t>
            </a:r>
          </a:p>
        </p:txBody>
      </p:sp>
      <p:sp>
        <p:nvSpPr>
          <p:cNvPr id="57348" name="Footer Placeholder 3">
            <a:extLst>
              <a:ext uri="{FF2B5EF4-FFF2-40B4-BE49-F238E27FC236}">
                <a16:creationId xmlns:a16="http://schemas.microsoft.com/office/drawing/2014/main" id="{ED5365EE-54AF-CB41-AF64-F76570B4A6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57349" name="Slide Number Placeholder 4">
            <a:extLst>
              <a:ext uri="{FF2B5EF4-FFF2-40B4-BE49-F238E27FC236}">
                <a16:creationId xmlns:a16="http://schemas.microsoft.com/office/drawing/2014/main" id="{B1AC2998-CD17-BFA2-1F74-D349E39F85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5D236FA1-0FCA-E24D-B812-D51FAF972BBC}" type="slidenum">
              <a:rPr lang="en-US" altLang="en-US" sz="1200">
                <a:solidFill>
                  <a:schemeClr val="bg2"/>
                </a:solidFill>
              </a:rPr>
              <a:pPr eaLnBrk="1" hangingPunct="1"/>
              <a:t>27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5">
            <a:extLst>
              <a:ext uri="{FF2B5EF4-FFF2-40B4-BE49-F238E27FC236}">
                <a16:creationId xmlns:a16="http://schemas.microsoft.com/office/drawing/2014/main" id="{85C86609-7F65-15E0-7241-3E391CD60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Adapting and Testing a Component</a:t>
            </a:r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B16012CC-7197-63A0-0BDB-550FF064810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33600" y="1551781"/>
            <a:ext cx="8128000" cy="3048000"/>
          </a:xfrm>
        </p:spPr>
      </p:pic>
      <p:sp>
        <p:nvSpPr>
          <p:cNvPr id="58371" name="Content Placeholder 8">
            <a:extLst>
              <a:ext uri="{FF2B5EF4-FFF2-40B4-BE49-F238E27FC236}">
                <a16:creationId xmlns:a16="http://schemas.microsoft.com/office/drawing/2014/main" id="{6A6D5A31-0BF1-B43E-5E0E-9D90B3F8D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4800600"/>
            <a:ext cx="11176000" cy="990600"/>
          </a:xfrm>
        </p:spPr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Applications often access components through an adaptor, which can also be used by a test driver (or at least a standard way to access </a:t>
            </a:r>
            <a:r>
              <a:rPr lang="en-US" altLang="en-US" sz="2400">
                <a:ea typeface="ＭＳ Ｐゴシック" panose="020B0600070205080204" pitchFamily="34" charset="-128"/>
              </a:rPr>
              <a:t>a stub).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58372" name="Footer Placeholder 3">
            <a:extLst>
              <a:ext uri="{FF2B5EF4-FFF2-40B4-BE49-F238E27FC236}">
                <a16:creationId xmlns:a16="http://schemas.microsoft.com/office/drawing/2014/main" id="{156F9C0A-A25B-BDD7-C300-72990FFB0F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58373" name="Slide Number Placeholder 4">
            <a:extLst>
              <a:ext uri="{FF2B5EF4-FFF2-40B4-BE49-F238E27FC236}">
                <a16:creationId xmlns:a16="http://schemas.microsoft.com/office/drawing/2014/main" id="{63A1D32B-6092-9F2F-67F8-BEEAA86048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CBA7510F-98FA-834D-BFFF-E036D4AF6833}" type="slidenum">
              <a:rPr lang="en-US" altLang="en-US" sz="1200">
                <a:solidFill>
                  <a:schemeClr val="bg2"/>
                </a:solidFill>
              </a:rPr>
              <a:pPr eaLnBrk="1" hangingPunct="1"/>
              <a:t>28</a:t>
            </a:fld>
            <a:endParaRPr lang="en-US" altLang="en-US" sz="1200">
              <a:solidFill>
                <a:schemeClr val="bg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BD4AA1-92BD-B99E-FC51-0CE604995D20}"/>
              </a:ext>
            </a:extLst>
          </p:cNvPr>
          <p:cNvSpPr txBox="1"/>
          <p:nvPr/>
        </p:nvSpPr>
        <p:spPr>
          <a:xfrm>
            <a:off x="342900" y="6010277"/>
            <a:ext cx="76642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By </a:t>
            </a:r>
            <a:r>
              <a:rPr lang="en-GB" sz="1100" dirty="0" err="1"/>
              <a:t>Vanderjoe</a:t>
            </a:r>
            <a:r>
              <a:rPr lang="en-GB" sz="1100" dirty="0"/>
              <a:t> - Own work, CC BY-SA 4.0, https://</a:t>
            </a:r>
            <a:r>
              <a:rPr lang="en-GB" sz="1100" dirty="0" err="1"/>
              <a:t>commons.wikimedia.org</a:t>
            </a:r>
            <a:r>
              <a:rPr lang="en-GB" sz="1100" dirty="0"/>
              <a:t>/w/</a:t>
            </a:r>
            <a:r>
              <a:rPr lang="en-GB" sz="1100" dirty="0" err="1"/>
              <a:t>index.php?curid</a:t>
            </a:r>
            <a:r>
              <a:rPr lang="en-GB" sz="1100" dirty="0"/>
              <a:t>=61992934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oter Placeholder 3">
            <a:extLst>
              <a:ext uri="{FF2B5EF4-FFF2-40B4-BE49-F238E27FC236}">
                <a16:creationId xmlns:a16="http://schemas.microsoft.com/office/drawing/2014/main" id="{2D79051A-348E-98CA-EB1A-E019333028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59395" name="Slide Number Placeholder 4">
            <a:extLst>
              <a:ext uri="{FF2B5EF4-FFF2-40B4-BE49-F238E27FC236}">
                <a16:creationId xmlns:a16="http://schemas.microsoft.com/office/drawing/2014/main" id="{72623CC0-4900-DE4C-146A-32DF26EAD2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E60733FF-0A88-4141-89BC-4A10577645F2}" type="slidenum">
              <a:rPr lang="en-US" altLang="en-US" sz="1200">
                <a:solidFill>
                  <a:schemeClr val="bg2"/>
                </a:solidFill>
              </a:rPr>
              <a:pPr eaLnBrk="1" hangingPunct="1"/>
              <a:t>29</a:t>
            </a:fld>
            <a:endParaRPr lang="en-US" altLang="en-US" sz="1200">
              <a:solidFill>
                <a:schemeClr val="bg2"/>
              </a:solidFill>
            </a:endParaRPr>
          </a:p>
        </p:txBody>
      </p:sp>
      <p:sp>
        <p:nvSpPr>
          <p:cNvPr id="59396" name="Rectangle 6">
            <a:extLst>
              <a:ext uri="{FF2B5EF4-FFF2-40B4-BE49-F238E27FC236}">
                <a16:creationId xmlns:a16="http://schemas.microsoft.com/office/drawing/2014/main" id="{A8750C07-D5D0-4EA3-A7C1-A955F41C06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59397" name="Rectangle 7">
            <a:extLst>
              <a:ext uri="{FF2B5EF4-FFF2-40B4-BE49-F238E27FC236}">
                <a16:creationId xmlns:a16="http://schemas.microsoft.com/office/drawing/2014/main" id="{6602944D-8288-6405-FB1B-CADB00FB38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Integration testing focuses on interactions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Must be built on foundation of thorough unit testing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Integration faults often traceable to incomplete or misunderstood interface specifications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Prefer prevention to detection, and make detection easier by imposing design constraints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Strategies tied to project </a:t>
            </a:r>
            <a:r>
              <a:rPr lang="en-US" altLang="en-US" i="1">
                <a:ea typeface="ＭＳ Ｐゴシック" panose="020B0600070205080204" pitchFamily="34" charset="-128"/>
              </a:rPr>
              <a:t>build order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Order construction, integration, and testing to reduce cost or risk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Reusable components require special care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For component builder, and for component user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D878DA49-37E6-FAA7-0B9C-D2D025FED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 is integration testing?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FC45C7F-7F70-0A79-984E-7E6662EE1C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28800" y="1447801"/>
          <a:ext cx="8610600" cy="440690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387299889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61533765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258951559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627804250"/>
                    </a:ext>
                  </a:extLst>
                </a:gridCol>
              </a:tblGrid>
              <a:tr h="50165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Trebuchet MS" panose="020B070302020209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62673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Module test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62673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Integration test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D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62673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System test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919511"/>
                  </a:ext>
                </a:extLst>
              </a:tr>
              <a:tr h="87312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62673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Specification: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Module interface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62673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Interface specs, module breakdown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Trebuchet MS" panose="020B070302020209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D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Requirements specification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379407"/>
                  </a:ext>
                </a:extLst>
              </a:tr>
              <a:tr h="12446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62673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Visible structure: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Coding details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62673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Modular structure (software architecture)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D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— none 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092823"/>
                  </a:ext>
                </a:extLst>
              </a:tr>
              <a:tr h="87312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62673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Scaffolding required: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Some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62673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Often extensive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D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Some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935619"/>
                  </a:ext>
                </a:extLst>
              </a:tr>
              <a:tr h="87312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62673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Looking for faults in: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Modules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62673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Interactions, compatibility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D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703020202090204" pitchFamily="34" charset="0"/>
                          <a:ea typeface="ＭＳ Ｐゴシック" panose="020B0600070205080204" pitchFamily="34" charset="-128"/>
                        </a:rPr>
                        <a:t>System functionality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997360"/>
                  </a:ext>
                </a:extLst>
              </a:tr>
            </a:tbl>
          </a:graphicData>
        </a:graphic>
      </p:graphicFrame>
      <p:sp>
        <p:nvSpPr>
          <p:cNvPr id="20509" name="Footer Placeholder 3">
            <a:extLst>
              <a:ext uri="{FF2B5EF4-FFF2-40B4-BE49-F238E27FC236}">
                <a16:creationId xmlns:a16="http://schemas.microsoft.com/office/drawing/2014/main" id="{2A7A77A3-B6A1-C715-06B9-9F41756F0D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20510" name="Slide Number Placeholder 4">
            <a:extLst>
              <a:ext uri="{FF2B5EF4-FFF2-40B4-BE49-F238E27FC236}">
                <a16:creationId xmlns:a16="http://schemas.microsoft.com/office/drawing/2014/main" id="{1CEB7318-D54D-B464-3766-EE9C1B0854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7F05D3A4-980A-084D-80C6-412EBE122BDA}" type="slidenum">
              <a:rPr lang="en-US" altLang="en-US" sz="1200">
                <a:solidFill>
                  <a:schemeClr val="bg2"/>
                </a:solidFill>
              </a:rPr>
              <a:pPr eaLnBrk="1" hangingPunct="1"/>
              <a:t>3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44B41-3501-7FCB-F14D-72DE56AAE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Continuous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38435-ADC8-807B-811E-297996965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a more agile development setting</a:t>
            </a:r>
          </a:p>
          <a:p>
            <a:r>
              <a:rPr lang="en-GB" dirty="0"/>
              <a:t>Architecture may emerge slowly and evolve</a:t>
            </a:r>
          </a:p>
          <a:p>
            <a:r>
              <a:rPr lang="en-GB" dirty="0"/>
              <a:t>Complexity of interfaces and interaction will grow as systems develop</a:t>
            </a:r>
          </a:p>
          <a:p>
            <a:r>
              <a:rPr lang="en-GB" dirty="0"/>
              <a:t>Continuous integration may reduce the need for scaffolding code</a:t>
            </a:r>
          </a:p>
          <a:p>
            <a:pPr lvl="1"/>
            <a:r>
              <a:rPr lang="en-GB" dirty="0"/>
              <a:t>Because the context for a module is being developed at the same time, perhaps by a different team.</a:t>
            </a:r>
          </a:p>
          <a:p>
            <a:pPr lvl="1"/>
            <a:r>
              <a:rPr lang="en-GB" dirty="0"/>
              <a:t>Scaffolding is replaced by the real code for the context.</a:t>
            </a:r>
          </a:p>
          <a:p>
            <a:pPr lvl="1"/>
            <a:r>
              <a:rPr lang="en-GB" dirty="0"/>
              <a:t>This may still add issues around observing the interaction of modules</a:t>
            </a:r>
          </a:p>
          <a:p>
            <a:r>
              <a:rPr lang="en-GB" dirty="0"/>
              <a:t>However, refactoring may result in the need for scaffolding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9B1529-6520-AE5F-6974-D0BFC0D064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10D3ED-72D7-ECA9-1506-07805038F5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 Ch 21, slide </a:t>
            </a:r>
            <a:fld id="{81721E63-F791-5744-B852-FB5F070B7B4C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34934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4244A8C5-064F-6D85-023C-02F51847B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Integration versus Unit Testing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04A26FE7-8E28-5874-EB91-8E53C8D9D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Unit (module) testing is a necessary foundation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Unit level has maximum controllability and visibility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Integration testing can never compensate for inadequate unit testing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Integration testing may serve as a </a:t>
            </a:r>
            <a:r>
              <a:rPr lang="en-US" altLang="en-US" i="1">
                <a:ea typeface="ＭＳ Ｐゴシック" panose="020B0600070205080204" pitchFamily="34" charset="-128"/>
              </a:rPr>
              <a:t>process check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If module faults are revealed in integration testing, they signal inadequate unit testing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If integration faults occur in interfaces between correctly implemented modules, the errors can be traced to module breakdown and interface specifications</a:t>
            </a:r>
          </a:p>
          <a:p>
            <a:pPr lvl="2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508" name="Footer Placeholder 3">
            <a:extLst>
              <a:ext uri="{FF2B5EF4-FFF2-40B4-BE49-F238E27FC236}">
                <a16:creationId xmlns:a16="http://schemas.microsoft.com/office/drawing/2014/main" id="{C252C98A-E4A9-30C9-5E1C-DE38760AFC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21509" name="Slide Number Placeholder 4">
            <a:extLst>
              <a:ext uri="{FF2B5EF4-FFF2-40B4-BE49-F238E27FC236}">
                <a16:creationId xmlns:a16="http://schemas.microsoft.com/office/drawing/2014/main" id="{12C7913D-67E8-0D33-DAD8-6DF6381B68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E8D281B4-AB70-4446-BCEA-ED5ED8A5D78A}" type="slidenum">
              <a:rPr lang="en-US" altLang="en-US" sz="1200">
                <a:solidFill>
                  <a:schemeClr val="bg2"/>
                </a:solidFill>
              </a:rPr>
              <a:pPr eaLnBrk="1" hangingPunct="1"/>
              <a:t>5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>
            <a:extLst>
              <a:ext uri="{FF2B5EF4-FFF2-40B4-BE49-F238E27FC236}">
                <a16:creationId xmlns:a16="http://schemas.microsoft.com/office/drawing/2014/main" id="{3B439882-B2E4-BC00-756B-A7C2F8D89D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en-US" sz="3200">
                <a:ea typeface="ＭＳ Ｐゴシック" panose="020B0600070205080204" pitchFamily="34" charset="-128"/>
              </a:rPr>
              <a:t>Integration Faults</a:t>
            </a:r>
          </a:p>
        </p:txBody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9D210473-E63F-F1FB-1446-5B10869FFB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Inconsistent interpretation of parameters or values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Example:  Mixed units (meters/yards) in Martian Lander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Violations of value domains, capacity, or size limits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Example: Buffer overflow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Side effects on parameters or resources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Example: Conflict on (unspecified) temporary file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Omitted or misunderstood functionality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Example: Inconsistent interpretation of web hits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Nonfunctional properties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Example: Unanticipated performance issues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Dynamic mismatches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Example: Incompatible polymorphic method calls</a:t>
            </a:r>
          </a:p>
        </p:txBody>
      </p:sp>
      <p:sp>
        <p:nvSpPr>
          <p:cNvPr id="22530" name="Footer Placeholder 3">
            <a:extLst>
              <a:ext uri="{FF2B5EF4-FFF2-40B4-BE49-F238E27FC236}">
                <a16:creationId xmlns:a16="http://schemas.microsoft.com/office/drawing/2014/main" id="{A388BF98-3B7A-14B1-060B-E25AAE6B41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22531" name="Slide Number Placeholder 4">
            <a:extLst>
              <a:ext uri="{FF2B5EF4-FFF2-40B4-BE49-F238E27FC236}">
                <a16:creationId xmlns:a16="http://schemas.microsoft.com/office/drawing/2014/main" id="{27E6625F-0165-4227-DDB3-4A6D2F730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B6FB2C67-2417-A041-B9C6-1DB3352DD564}" type="slidenum">
              <a:rPr lang="en-US" altLang="en-US" sz="1200">
                <a:solidFill>
                  <a:schemeClr val="bg2"/>
                </a:solidFill>
              </a:rPr>
              <a:pPr eaLnBrk="1" hangingPunct="1"/>
              <a:t>6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>
            <a:extLst>
              <a:ext uri="{FF2B5EF4-FFF2-40B4-BE49-F238E27FC236}">
                <a16:creationId xmlns:a16="http://schemas.microsoft.com/office/drawing/2014/main" id="{010CF9F5-5C84-090C-C240-2C45683515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23555" name="Slide Number Placeholder 4">
            <a:extLst>
              <a:ext uri="{FF2B5EF4-FFF2-40B4-BE49-F238E27FC236}">
                <a16:creationId xmlns:a16="http://schemas.microsoft.com/office/drawing/2014/main" id="{E0859D4D-7054-D68F-5AC9-423821A526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44B1D02A-F2EA-1747-831A-F6E4CCF9778C}" type="slidenum">
              <a:rPr lang="en-US" altLang="en-US" sz="1200">
                <a:solidFill>
                  <a:schemeClr val="bg2"/>
                </a:solidFill>
              </a:rPr>
              <a:pPr eaLnBrk="1" hangingPunct="1"/>
              <a:t>7</a:t>
            </a:fld>
            <a:endParaRPr lang="en-US" altLang="en-US" sz="1200">
              <a:solidFill>
                <a:schemeClr val="bg2"/>
              </a:solidFill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E0E178F5-9216-7164-F8CE-8E9255CB15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en-US" sz="3200" dirty="0" err="1">
                <a:ea typeface="ＭＳ Ｐゴシック" panose="020B0600070205080204" pitchFamily="34" charset="-128"/>
              </a:rPr>
              <a:t>Example</a:t>
            </a:r>
            <a:r>
              <a:rPr lang="it-IT" altLang="en-US" sz="3200" dirty="0">
                <a:ea typeface="ＭＳ Ｐゴシック" panose="020B0600070205080204" pitchFamily="34" charset="-128"/>
              </a:rPr>
              <a:t>: A Memory Leak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045C5852-F9B7-506F-9A31-C8C3A8A305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Apache web server, version 2.0.48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Response to normal page request on secure (https) port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static void </a:t>
            </a:r>
            <a:r>
              <a:rPr lang="en-US" altLang="en-US" dirty="0" err="1">
                <a:ea typeface="ＭＳ Ｐゴシック" panose="020B0600070205080204" pitchFamily="34" charset="-128"/>
              </a:rPr>
              <a:t>ssl</a:t>
            </a:r>
            <a:r>
              <a:rPr lang="en-US" altLang="en-US" dirty="0">
                <a:ea typeface="ＭＳ Ｐゴシック" panose="020B0600070205080204" pitchFamily="34" charset="-128"/>
              </a:rPr>
              <a:t> io filter disable(ap filter t *f)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{   bio filter in </a:t>
            </a:r>
            <a:r>
              <a:rPr lang="en-US" altLang="en-US" dirty="0" err="1">
                <a:ea typeface="ＭＳ Ｐゴシック" panose="020B0600070205080204" pitchFamily="34" charset="-128"/>
              </a:rPr>
              <a:t>ctx</a:t>
            </a:r>
            <a:r>
              <a:rPr lang="en-US" altLang="en-US" dirty="0">
                <a:ea typeface="ＭＳ Ｐゴシック" panose="020B0600070205080204" pitchFamily="34" charset="-128"/>
              </a:rPr>
              <a:t> t *</a:t>
            </a:r>
            <a:r>
              <a:rPr lang="en-US" altLang="en-US" dirty="0" err="1">
                <a:ea typeface="ＭＳ Ｐゴシック" panose="020B0600070205080204" pitchFamily="34" charset="-128"/>
              </a:rPr>
              <a:t>inctx</a:t>
            </a:r>
            <a:r>
              <a:rPr lang="en-US" altLang="en-US" dirty="0">
                <a:ea typeface="ＭＳ Ｐゴシック" panose="020B0600070205080204" pitchFamily="34" charset="-128"/>
              </a:rPr>
              <a:t> = f-&gt;</a:t>
            </a:r>
            <a:r>
              <a:rPr lang="en-US" altLang="en-US" dirty="0" err="1">
                <a:ea typeface="ＭＳ Ｐゴシック" panose="020B0600070205080204" pitchFamily="34" charset="-128"/>
              </a:rPr>
              <a:t>ctx</a:t>
            </a:r>
            <a:r>
              <a:rPr lang="en-US" altLang="en-US" dirty="0">
                <a:ea typeface="ＭＳ Ｐゴシック" panose="020B0600070205080204" pitchFamily="34" charset="-128"/>
              </a:rPr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   </a:t>
            </a:r>
            <a:r>
              <a:rPr lang="en-US" altLang="en-US" dirty="0" err="1">
                <a:ea typeface="ＭＳ Ｐゴシック" panose="020B0600070205080204" pitchFamily="34" charset="-128"/>
              </a:rPr>
              <a:t>inctx</a:t>
            </a:r>
            <a:r>
              <a:rPr lang="en-US" altLang="en-US" dirty="0">
                <a:ea typeface="ＭＳ Ｐゴシック" panose="020B0600070205080204" pitchFamily="34" charset="-128"/>
              </a:rPr>
              <a:t>-&gt;</a:t>
            </a:r>
            <a:r>
              <a:rPr lang="en-US" altLang="en-US" dirty="0" err="1">
                <a:ea typeface="ＭＳ Ｐゴシック" panose="020B0600070205080204" pitchFamily="34" charset="-128"/>
              </a:rPr>
              <a:t>ssl</a:t>
            </a:r>
            <a:r>
              <a:rPr lang="en-US" altLang="en-US" dirty="0">
                <a:ea typeface="ＭＳ Ｐゴシック" panose="020B0600070205080204" pitchFamily="34" charset="-128"/>
              </a:rPr>
              <a:t> = NULL;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   </a:t>
            </a:r>
            <a:r>
              <a:rPr lang="en-US" altLang="en-US" dirty="0" err="1">
                <a:ea typeface="ＭＳ Ｐゴシック" panose="020B0600070205080204" pitchFamily="34" charset="-128"/>
              </a:rPr>
              <a:t>inctx</a:t>
            </a:r>
            <a:r>
              <a:rPr lang="en-US" altLang="en-US" dirty="0">
                <a:ea typeface="ＭＳ Ｐゴシック" panose="020B0600070205080204" pitchFamily="34" charset="-128"/>
              </a:rPr>
              <a:t>-&gt;filter </a:t>
            </a:r>
            <a:r>
              <a:rPr lang="en-US" altLang="en-US" dirty="0" err="1">
                <a:ea typeface="ＭＳ Ｐゴシック" panose="020B0600070205080204" pitchFamily="34" charset="-128"/>
              </a:rPr>
              <a:t>ctx</a:t>
            </a:r>
            <a:r>
              <a:rPr lang="en-US" altLang="en-US" dirty="0">
                <a:ea typeface="ＭＳ Ｐゴシック" panose="020B0600070205080204" pitchFamily="34" charset="-128"/>
              </a:rPr>
              <a:t>-&gt;</a:t>
            </a:r>
            <a:r>
              <a:rPr lang="en-US" altLang="en-US" dirty="0" err="1">
                <a:ea typeface="ＭＳ Ｐゴシック" panose="020B0600070205080204" pitchFamily="34" charset="-128"/>
              </a:rPr>
              <a:t>pssl</a:t>
            </a:r>
            <a:r>
              <a:rPr lang="en-US" altLang="en-US" dirty="0">
                <a:ea typeface="ＭＳ Ｐゴシック" panose="020B0600070205080204" pitchFamily="34" charset="-128"/>
              </a:rPr>
              <a:t> = NULL;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} 	</a:t>
            </a:r>
          </a:p>
        </p:txBody>
      </p:sp>
      <p:sp>
        <p:nvSpPr>
          <p:cNvPr id="23558" name="Rounded Rectangular Callout 5">
            <a:extLst>
              <a:ext uri="{FF2B5EF4-FFF2-40B4-BE49-F238E27FC236}">
                <a16:creationId xmlns:a16="http://schemas.microsoft.com/office/drawing/2014/main" id="{BE73B347-313B-5998-896C-FA5FFCF10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886201"/>
            <a:ext cx="4495800" cy="2144713"/>
          </a:xfrm>
          <a:prstGeom prst="wedgeRoundRectCallout">
            <a:avLst>
              <a:gd name="adj1" fmla="val -61644"/>
              <a:gd name="adj2" fmla="val -45681"/>
              <a:gd name="adj3" fmla="val 16667"/>
            </a:avLst>
          </a:prstGeom>
          <a:solidFill>
            <a:srgbClr val="E6FAFD">
              <a:alpha val="85097"/>
            </a:srgbClr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No obvious error, but Apache leaked memory slowly (in normal use) or quickly (if exploited for a DOS attack)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>
            <a:extLst>
              <a:ext uri="{FF2B5EF4-FFF2-40B4-BE49-F238E27FC236}">
                <a16:creationId xmlns:a16="http://schemas.microsoft.com/office/drawing/2014/main" id="{0B81C33C-DF7E-CF0E-C5CC-5F602BE77A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24579" name="Slide Number Placeholder 4">
            <a:extLst>
              <a:ext uri="{FF2B5EF4-FFF2-40B4-BE49-F238E27FC236}">
                <a16:creationId xmlns:a16="http://schemas.microsoft.com/office/drawing/2014/main" id="{25294065-F854-BEEB-F994-B20AC96335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038EADF2-0343-3242-85B5-C42D921637F8}" type="slidenum">
              <a:rPr lang="en-US" altLang="en-US" sz="1200">
                <a:solidFill>
                  <a:schemeClr val="bg2"/>
                </a:solidFill>
              </a:rPr>
              <a:pPr eaLnBrk="1" hangingPunct="1"/>
              <a:t>8</a:t>
            </a:fld>
            <a:endParaRPr lang="en-US" altLang="en-US" sz="1200">
              <a:solidFill>
                <a:schemeClr val="bg2"/>
              </a:solidFill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71189874-BC3B-3C35-B704-ADEB2B888D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en-US" sz="3200">
                <a:ea typeface="ＭＳ Ｐゴシック" panose="020B0600070205080204" pitchFamily="34" charset="-128"/>
              </a:rPr>
              <a:t>Example: A Memory Leak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86981350-84AC-97BA-C29F-1D9D01C73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Apache web server, version 2.0.48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Response to normal page request on secure (https) port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static void ssl io filter disable(ap filter t *f)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   bio filter in ctx t *inctx = f-&gt;ctx;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</a:t>
            </a:r>
            <a:r>
              <a:rPr lang="en-US" altLang="en-US">
                <a:solidFill>
                  <a:srgbClr val="660066"/>
                </a:solidFill>
                <a:ea typeface="ＭＳ Ｐゴシック" panose="020B0600070205080204" pitchFamily="34" charset="-128"/>
              </a:rPr>
              <a:t>SSL_free(inctx -&gt; ssl);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inctx-&gt;ssl = NULL;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inctx-&gt;filter ctx-&gt;pssl = NULL;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} 	</a:t>
            </a:r>
          </a:p>
        </p:txBody>
      </p:sp>
      <p:sp>
        <p:nvSpPr>
          <p:cNvPr id="24582" name="Rounded Rectangular Callout 5">
            <a:extLst>
              <a:ext uri="{FF2B5EF4-FFF2-40B4-BE49-F238E27FC236}">
                <a16:creationId xmlns:a16="http://schemas.microsoft.com/office/drawing/2014/main" id="{1D84912B-4D8F-657F-63B8-4A822433D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886201"/>
            <a:ext cx="4495800" cy="2144713"/>
          </a:xfrm>
          <a:prstGeom prst="wedgeRoundRectCallout">
            <a:avLst>
              <a:gd name="adj1" fmla="val -61644"/>
              <a:gd name="adj2" fmla="val -45681"/>
              <a:gd name="adj3" fmla="val 16667"/>
            </a:avLst>
          </a:prstGeom>
          <a:solidFill>
            <a:srgbClr val="E6FAFD">
              <a:alpha val="85097"/>
            </a:srgbClr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The missing code is for a </a:t>
            </a:r>
            <a:r>
              <a:rPr lang="en-US" altLang="en-US" b="1"/>
              <a:t>structure defined and created elsewhere</a:t>
            </a:r>
            <a:r>
              <a:rPr lang="en-US" altLang="en-US"/>
              <a:t>, accessed through an opaque pointer.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>
            <a:extLst>
              <a:ext uri="{FF2B5EF4-FFF2-40B4-BE49-F238E27FC236}">
                <a16:creationId xmlns:a16="http://schemas.microsoft.com/office/drawing/2014/main" id="{3F912641-8E2B-37E0-4DE9-0E5A51D704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Adapted Stuart Anderson from (c) 2007 Mauro Pezzè &amp; Michal Young</a:t>
            </a:r>
          </a:p>
        </p:txBody>
      </p:sp>
      <p:sp>
        <p:nvSpPr>
          <p:cNvPr id="25603" name="Slide Number Placeholder 4">
            <a:extLst>
              <a:ext uri="{FF2B5EF4-FFF2-40B4-BE49-F238E27FC236}">
                <a16:creationId xmlns:a16="http://schemas.microsoft.com/office/drawing/2014/main" id="{D1AF13BA-F3A4-6A9C-F35D-2FDA041348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2"/>
                </a:solidFill>
              </a:rPr>
              <a:t> Ch 21, slide </a:t>
            </a:r>
            <a:fld id="{B4806D7C-A0AA-394F-9C24-AA1FEB4089CA}" type="slidenum">
              <a:rPr lang="en-US" altLang="en-US" sz="1200">
                <a:solidFill>
                  <a:schemeClr val="bg2"/>
                </a:solidFill>
              </a:rPr>
              <a:pPr eaLnBrk="1" hangingPunct="1"/>
              <a:t>9</a:t>
            </a:fld>
            <a:endParaRPr lang="en-US" altLang="en-US" sz="1200">
              <a:solidFill>
                <a:schemeClr val="bg2"/>
              </a:solidFill>
            </a:endParaRPr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BCC92DFB-F97E-96D0-47FA-DA31AEAB0A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en-US" sz="3200">
                <a:ea typeface="ＭＳ Ｐゴシック" panose="020B0600070205080204" pitchFamily="34" charset="-128"/>
              </a:rPr>
              <a:t>Example: A Memory Leak</a:t>
            </a:r>
          </a:p>
        </p:txBody>
      </p:sp>
      <p:sp>
        <p:nvSpPr>
          <p:cNvPr id="25605" name="Rectangle 3">
            <a:extLst>
              <a:ext uri="{FF2B5EF4-FFF2-40B4-BE49-F238E27FC236}">
                <a16:creationId xmlns:a16="http://schemas.microsoft.com/office/drawing/2014/main" id="{F54954D0-0A47-27E8-FDE8-34BED00528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Apache web server, version 2.0.48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Response to normal page request on secure (https) port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static void </a:t>
            </a:r>
            <a:r>
              <a:rPr lang="en-US" altLang="en-US" dirty="0" err="1">
                <a:ea typeface="ＭＳ Ｐゴシック" panose="020B0600070205080204" pitchFamily="34" charset="-128"/>
              </a:rPr>
              <a:t>ssl</a:t>
            </a:r>
            <a:r>
              <a:rPr lang="en-US" altLang="en-US" dirty="0">
                <a:ea typeface="ＭＳ Ｐゴシック" panose="020B0600070205080204" pitchFamily="34" charset="-128"/>
              </a:rPr>
              <a:t> io filter disable(ap filter t *f)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{   bio filter in </a:t>
            </a:r>
            <a:r>
              <a:rPr lang="en-US" altLang="en-US" dirty="0" err="1">
                <a:ea typeface="ＭＳ Ｐゴシック" panose="020B0600070205080204" pitchFamily="34" charset="-128"/>
              </a:rPr>
              <a:t>ctx</a:t>
            </a:r>
            <a:r>
              <a:rPr lang="en-US" altLang="en-US" dirty="0">
                <a:ea typeface="ＭＳ Ｐゴシック" panose="020B0600070205080204" pitchFamily="34" charset="-128"/>
              </a:rPr>
              <a:t> t *</a:t>
            </a:r>
            <a:r>
              <a:rPr lang="en-US" altLang="en-US" dirty="0" err="1">
                <a:ea typeface="ＭＳ Ｐゴシック" panose="020B0600070205080204" pitchFamily="34" charset="-128"/>
              </a:rPr>
              <a:t>inctx</a:t>
            </a:r>
            <a:r>
              <a:rPr lang="en-US" altLang="en-US" dirty="0">
                <a:ea typeface="ＭＳ Ｐゴシック" panose="020B0600070205080204" pitchFamily="34" charset="-128"/>
              </a:rPr>
              <a:t> = f-&gt;</a:t>
            </a:r>
            <a:r>
              <a:rPr lang="en-US" altLang="en-US" dirty="0" err="1">
                <a:ea typeface="ＭＳ Ｐゴシック" panose="020B0600070205080204" pitchFamily="34" charset="-128"/>
              </a:rPr>
              <a:t>ctx</a:t>
            </a:r>
            <a:r>
              <a:rPr lang="en-US" altLang="en-US" dirty="0">
                <a:ea typeface="ＭＳ Ｐゴシック" panose="020B0600070205080204" pitchFamily="34" charset="-128"/>
              </a:rPr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   </a:t>
            </a:r>
            <a:r>
              <a:rPr lang="en-US" altLang="en-US" dirty="0" err="1">
                <a:solidFill>
                  <a:srgbClr val="660066"/>
                </a:solidFill>
                <a:ea typeface="ＭＳ Ｐゴシック" panose="020B0600070205080204" pitchFamily="34" charset="-128"/>
              </a:rPr>
              <a:t>SSL_free</a:t>
            </a:r>
            <a:r>
              <a:rPr lang="en-US" altLang="en-US" dirty="0">
                <a:solidFill>
                  <a:srgbClr val="660066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dirty="0" err="1">
                <a:solidFill>
                  <a:srgbClr val="660066"/>
                </a:solidFill>
                <a:ea typeface="ＭＳ Ｐゴシック" panose="020B0600070205080204" pitchFamily="34" charset="-128"/>
              </a:rPr>
              <a:t>inctx</a:t>
            </a:r>
            <a:r>
              <a:rPr lang="en-US" altLang="en-US" dirty="0">
                <a:solidFill>
                  <a:srgbClr val="660066"/>
                </a:solidFill>
                <a:ea typeface="ＭＳ Ｐゴシック" panose="020B0600070205080204" pitchFamily="34" charset="-128"/>
              </a:rPr>
              <a:t> -&gt; </a:t>
            </a:r>
            <a:r>
              <a:rPr lang="en-US" altLang="en-US" dirty="0" err="1">
                <a:solidFill>
                  <a:srgbClr val="660066"/>
                </a:solidFill>
                <a:ea typeface="ＭＳ Ｐゴシック" panose="020B0600070205080204" pitchFamily="34" charset="-128"/>
              </a:rPr>
              <a:t>ssl</a:t>
            </a:r>
            <a:r>
              <a:rPr lang="en-US" altLang="en-US" dirty="0">
                <a:solidFill>
                  <a:srgbClr val="660066"/>
                </a:solidFill>
                <a:ea typeface="ＭＳ Ｐゴシック" panose="020B0600070205080204" pitchFamily="34" charset="-128"/>
              </a:rPr>
              <a:t>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   </a:t>
            </a:r>
            <a:r>
              <a:rPr lang="en-US" altLang="en-US" dirty="0" err="1">
                <a:ea typeface="ＭＳ Ｐゴシック" panose="020B0600070205080204" pitchFamily="34" charset="-128"/>
              </a:rPr>
              <a:t>inctx</a:t>
            </a:r>
            <a:r>
              <a:rPr lang="en-US" altLang="en-US" dirty="0">
                <a:ea typeface="ＭＳ Ｐゴシック" panose="020B0600070205080204" pitchFamily="34" charset="-128"/>
              </a:rPr>
              <a:t>-&gt;</a:t>
            </a:r>
            <a:r>
              <a:rPr lang="en-US" altLang="en-US" dirty="0" err="1">
                <a:ea typeface="ＭＳ Ｐゴシック" panose="020B0600070205080204" pitchFamily="34" charset="-128"/>
              </a:rPr>
              <a:t>ssl</a:t>
            </a:r>
            <a:r>
              <a:rPr lang="en-US" altLang="en-US" dirty="0">
                <a:ea typeface="ＭＳ Ｐゴシック" panose="020B0600070205080204" pitchFamily="34" charset="-128"/>
              </a:rPr>
              <a:t> = NULL;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   </a:t>
            </a:r>
            <a:r>
              <a:rPr lang="en-US" altLang="en-US" dirty="0" err="1">
                <a:ea typeface="ＭＳ Ｐゴシック" panose="020B0600070205080204" pitchFamily="34" charset="-128"/>
              </a:rPr>
              <a:t>inctx</a:t>
            </a:r>
            <a:r>
              <a:rPr lang="en-US" altLang="en-US" dirty="0">
                <a:ea typeface="ＭＳ Ｐゴシック" panose="020B0600070205080204" pitchFamily="34" charset="-128"/>
              </a:rPr>
              <a:t>-&gt;filter </a:t>
            </a:r>
            <a:r>
              <a:rPr lang="en-US" altLang="en-US" dirty="0" err="1">
                <a:ea typeface="ＭＳ Ｐゴシック" panose="020B0600070205080204" pitchFamily="34" charset="-128"/>
              </a:rPr>
              <a:t>ctx</a:t>
            </a:r>
            <a:r>
              <a:rPr lang="en-US" altLang="en-US" dirty="0">
                <a:ea typeface="ＭＳ Ｐゴシック" panose="020B0600070205080204" pitchFamily="34" charset="-128"/>
              </a:rPr>
              <a:t>-&gt;</a:t>
            </a:r>
            <a:r>
              <a:rPr lang="en-US" altLang="en-US" dirty="0" err="1">
                <a:ea typeface="ＭＳ Ｐゴシック" panose="020B0600070205080204" pitchFamily="34" charset="-128"/>
              </a:rPr>
              <a:t>pssl</a:t>
            </a:r>
            <a:r>
              <a:rPr lang="en-US" altLang="en-US" dirty="0">
                <a:ea typeface="ＭＳ Ｐゴシック" panose="020B0600070205080204" pitchFamily="34" charset="-128"/>
              </a:rPr>
              <a:t> = NULL;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} 	</a:t>
            </a:r>
          </a:p>
        </p:txBody>
      </p:sp>
      <p:sp>
        <p:nvSpPr>
          <p:cNvPr id="25606" name="Rounded Rectangular Callout 5">
            <a:extLst>
              <a:ext uri="{FF2B5EF4-FFF2-40B4-BE49-F238E27FC236}">
                <a16:creationId xmlns:a16="http://schemas.microsoft.com/office/drawing/2014/main" id="{F50AEC1A-D96C-E885-8D4D-0A4DC4846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886201"/>
            <a:ext cx="4495800" cy="2144713"/>
          </a:xfrm>
          <a:prstGeom prst="wedgeRoundRectCallout">
            <a:avLst>
              <a:gd name="adj1" fmla="val -61644"/>
              <a:gd name="adj2" fmla="val -45681"/>
              <a:gd name="adj3" fmla="val 16667"/>
            </a:avLst>
          </a:prstGeom>
          <a:solidFill>
            <a:srgbClr val="E6FAFD">
              <a:alpha val="85097"/>
            </a:srgbClr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Almost impossible to find with unit testing.  (Inspection and some dynamic techniques could have found it.)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50000">
              <a:schemeClr val="accent1"/>
            </a:gs>
            <a:gs pos="100000">
              <a:schemeClr val="bg1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sm" len="sm"/>
        </a:ln>
        <a:effectLst/>
      </a:spPr>
      <a:bodyPr vert="horz" wrap="none" lIns="91440" tIns="45720" rIns="91440" bIns="45720" numCol="1" anchor="b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50000">
              <a:schemeClr val="accent1"/>
            </a:gs>
            <a:gs pos="100000">
              <a:schemeClr val="bg1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sm" len="sm"/>
        </a:ln>
        <a:effectLst/>
      </a:spPr>
      <a:bodyPr vert="horz" wrap="none" lIns="91440" tIns="45720" rIns="91440" bIns="45720" numCol="1" anchor="b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07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 Partners2001</Template>
  <TotalTime>1107</TotalTime>
  <Words>2466</Words>
  <Application>Microsoft Macintosh PowerPoint</Application>
  <PresentationFormat>Widescreen</PresentationFormat>
  <Paragraphs>283</Paragraphs>
  <Slides>29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Verdana</vt:lpstr>
      <vt:lpstr>ＭＳ Ｐゴシック</vt:lpstr>
      <vt:lpstr>Arial</vt:lpstr>
      <vt:lpstr>Tahoma</vt:lpstr>
      <vt:lpstr>Trebuchet MS</vt:lpstr>
      <vt:lpstr>Default Design</vt:lpstr>
      <vt:lpstr>Integration and Component-based Software Testing</vt:lpstr>
      <vt:lpstr>Learning objectives</vt:lpstr>
      <vt:lpstr>What is integration testing?</vt:lpstr>
      <vt:lpstr>Continuous Integration</vt:lpstr>
      <vt:lpstr>Integration versus Unit Testing</vt:lpstr>
      <vt:lpstr>Integration Faults</vt:lpstr>
      <vt:lpstr>Example: A Memory Leak</vt:lpstr>
      <vt:lpstr>Example: A Memory Leak</vt:lpstr>
      <vt:lpstr>Example: A Memory Leak</vt:lpstr>
      <vt:lpstr>Integration test strategies</vt:lpstr>
      <vt:lpstr>Maybe you’ve heard ... </vt:lpstr>
      <vt:lpstr>Translation... </vt:lpstr>
      <vt:lpstr>Integration Plan + Test Plan</vt:lpstr>
      <vt:lpstr>Big Bang Integration Test</vt:lpstr>
      <vt:lpstr>Structural and Functional Strategies</vt:lpstr>
      <vt:lpstr>Drivers and Stubs</vt:lpstr>
      <vt:lpstr>Top down</vt:lpstr>
      <vt:lpstr>Bottom Up </vt:lpstr>
      <vt:lpstr>Sandwich, etc</vt:lpstr>
      <vt:lpstr>Critical Modules</vt:lpstr>
      <vt:lpstr>Choosing a Strategy</vt:lpstr>
      <vt:lpstr>Working Definition of Component</vt:lpstr>
      <vt:lpstr>Components — Related Concepts</vt:lpstr>
      <vt:lpstr>Component Interface Contracts</vt:lpstr>
      <vt:lpstr>Challenges in Testing Components</vt:lpstr>
      <vt:lpstr>Testing a Component: Producer View</vt:lpstr>
      <vt:lpstr>Testing a Component: User View</vt:lpstr>
      <vt:lpstr>Adapting and Testing a Component</vt:lpstr>
      <vt:lpstr>Summary</vt:lpstr>
    </vt:vector>
  </TitlesOfParts>
  <Company>University of Lugano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Automating Analysis and Test</dc:title>
  <dc:creator>Office 2004 Test Drive User</dc:creator>
  <cp:lastModifiedBy>Stuart Anderson</cp:lastModifiedBy>
  <cp:revision>105</cp:revision>
  <cp:lastPrinted>2008-05-01T14:27:50Z</cp:lastPrinted>
  <dcterms:created xsi:type="dcterms:W3CDTF">2008-04-27T09:44:08Z</dcterms:created>
  <dcterms:modified xsi:type="dcterms:W3CDTF">2022-10-15T16:58:47Z</dcterms:modified>
</cp:coreProperties>
</file>