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75" r:id="rId1"/>
  </p:sldMasterIdLst>
  <p:notesMasterIdLst>
    <p:notesMasterId r:id="rId20"/>
  </p:notes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78" r:id="rId10"/>
    <p:sldId id="270" r:id="rId11"/>
    <p:sldId id="271" r:id="rId12"/>
    <p:sldId id="272" r:id="rId13"/>
    <p:sldId id="274" r:id="rId14"/>
    <p:sldId id="275" r:id="rId15"/>
    <p:sldId id="276" r:id="rId16"/>
    <p:sldId id="277" r:id="rId17"/>
    <p:sldId id="279" r:id="rId18"/>
    <p:sldId id="26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13" autoAdjust="0"/>
    <p:restoredTop sz="81293" autoAdjust="0"/>
  </p:normalViewPr>
  <p:slideViewPr>
    <p:cSldViewPr>
      <p:cViewPr varScale="1">
        <p:scale>
          <a:sx n="103" d="100"/>
          <a:sy n="103" d="100"/>
        </p:scale>
        <p:origin x="1136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9" d="100"/>
          <a:sy n="119" d="100"/>
        </p:scale>
        <p:origin x="-3096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7019142E-1E3B-32FD-D68A-173D128BA66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F0E2DC7C-9ADD-177A-F70A-D3BBC9A9163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83972" name="Rectangle 4">
            <a:extLst>
              <a:ext uri="{FF2B5EF4-FFF2-40B4-BE49-F238E27FC236}">
                <a16:creationId xmlns:a16="http://schemas.microsoft.com/office/drawing/2014/main" id="{016ADBAE-BBCD-9F0C-7D93-4B9323AAF2ED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3973" name="Rectangle 5">
            <a:extLst>
              <a:ext uri="{FF2B5EF4-FFF2-40B4-BE49-F238E27FC236}">
                <a16:creationId xmlns:a16="http://schemas.microsoft.com/office/drawing/2014/main" id="{DAA776D0-5583-29B2-4C55-E35092BEA74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3974" name="Rectangle 6">
            <a:extLst>
              <a:ext uri="{FF2B5EF4-FFF2-40B4-BE49-F238E27FC236}">
                <a16:creationId xmlns:a16="http://schemas.microsoft.com/office/drawing/2014/main" id="{DF098CD2-B8B2-A908-E085-7AD744F2031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3975" name="Rectangle 7">
            <a:extLst>
              <a:ext uri="{FF2B5EF4-FFF2-40B4-BE49-F238E27FC236}">
                <a16:creationId xmlns:a16="http://schemas.microsoft.com/office/drawing/2014/main" id="{9F73C32A-A2A3-4E04-6E57-60E9E7AE56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AF61A0-292E-D74E-BDC0-696EC393DBA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06FA74B-DD19-9CAD-3FBE-F32ED9F387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08EF47-A4A7-D44B-A16C-16AA672FBC81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08546" name="Rectangle 2">
            <a:extLst>
              <a:ext uri="{FF2B5EF4-FFF2-40B4-BE49-F238E27FC236}">
                <a16:creationId xmlns:a16="http://schemas.microsoft.com/office/drawing/2014/main" id="{7CAA1931-7AC2-B6B0-042A-8A39FEFCB58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8132B74B-25E4-E71C-AC47-94EABE952F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C2B716D-383D-D990-AC1C-4589231004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494C3E-40F3-0A42-8EA1-60FA7EBECBD2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35170" name="Rectangle 2">
            <a:extLst>
              <a:ext uri="{FF2B5EF4-FFF2-40B4-BE49-F238E27FC236}">
                <a16:creationId xmlns:a16="http://schemas.microsoft.com/office/drawing/2014/main" id="{B468022B-715C-65E6-D621-F226DE8F32F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>
            <a:extLst>
              <a:ext uri="{FF2B5EF4-FFF2-40B4-BE49-F238E27FC236}">
                <a16:creationId xmlns:a16="http://schemas.microsoft.com/office/drawing/2014/main" id="{569B0B69-CAC8-F5FF-A733-3A649CEBF1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 strategy document describes strategy that spans multiple projects in an organization. </a:t>
            </a:r>
          </a:p>
          <a:p>
            <a:r>
              <a:rPr lang="en-US" altLang="en-US"/>
              <a:t>We can view it is a template for project documents, or as a requirement statement for the documents to be produced in each project. </a:t>
            </a:r>
          </a:p>
          <a:p>
            <a:r>
              <a:rPr lang="en-US" altLang="en-US"/>
              <a:t>(In practice it is likely to be some of each.) 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2194299-B086-7DE8-2615-1EE66D8442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A32CA9-755F-634A-8A14-73D1D93C4F86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47458" name="Rectangle 2">
            <a:extLst>
              <a:ext uri="{FF2B5EF4-FFF2-40B4-BE49-F238E27FC236}">
                <a16:creationId xmlns:a16="http://schemas.microsoft.com/office/drawing/2014/main" id="{1799417D-D83D-D603-B14D-96AC282E426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>
            <a:extLst>
              <a:ext uri="{FF2B5EF4-FFF2-40B4-BE49-F238E27FC236}">
                <a16:creationId xmlns:a16="http://schemas.microsoft.com/office/drawing/2014/main" id="{1EC36B5C-6946-558B-8DBC-BB0BF8ED43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Note on what is excluded: </a:t>
            </a:r>
          </a:p>
          <a:p>
            <a:r>
              <a:rPr lang="en-US" altLang="en-US"/>
              <a:t>    Some verification and validation activities may be the responsibility of another part of </a:t>
            </a:r>
          </a:p>
          <a:p>
            <a:r>
              <a:rPr lang="en-US" altLang="en-US"/>
              <a:t>    the organization.   For example, in larger organizations, there may be a specialized </a:t>
            </a:r>
          </a:p>
          <a:p>
            <a:r>
              <a:rPr lang="en-US" altLang="en-US"/>
              <a:t>    usability testing group, and a clear separation between verifying the GUI (does it do </a:t>
            </a:r>
          </a:p>
          <a:p>
            <a:r>
              <a:rPr lang="en-US" altLang="en-US"/>
              <a:t>    what the spec says?) and validating usability (if it did what the spec said, would it be </a:t>
            </a:r>
          </a:p>
          <a:p>
            <a:r>
              <a:rPr lang="en-US" altLang="en-US"/>
              <a:t>   meet usability goals?).   Indicating this explicitly helps with checking whether in fact all</a:t>
            </a:r>
          </a:p>
          <a:p>
            <a:r>
              <a:rPr lang="en-US" altLang="en-US"/>
              <a:t>    aspects of quality have been assigned to some part of the organization.  What we</a:t>
            </a:r>
          </a:p>
          <a:p>
            <a:r>
              <a:rPr lang="en-US" altLang="en-US"/>
              <a:t>    must avoid is a situation where each group things another has responsibility </a:t>
            </a:r>
          </a:p>
          <a:p>
            <a:r>
              <a:rPr lang="en-US" altLang="en-US"/>
              <a:t>    for some aspect, and no group takes care of it. 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96F0710-3D65-2EB2-1B4C-0D6137AB67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B93471-26C0-D941-8969-272675EC0328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52578" name="Rectangle 2">
            <a:extLst>
              <a:ext uri="{FF2B5EF4-FFF2-40B4-BE49-F238E27FC236}">
                <a16:creationId xmlns:a16="http://schemas.microsoft.com/office/drawing/2014/main" id="{A3243F6A-E735-4FC4-3331-76EB1C5D574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>
            <a:extLst>
              <a:ext uri="{FF2B5EF4-FFF2-40B4-BE49-F238E27FC236}">
                <a16:creationId xmlns:a16="http://schemas.microsoft.com/office/drawing/2014/main" id="{C8700D9F-6854-4436-011B-31EBE9DD53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You may prefer to display </a:t>
            </a:r>
            <a:r>
              <a:rPr lang="en-US" altLang="en-US">
                <a:solidFill>
                  <a:srgbClr val="000000"/>
                </a:solidFill>
                <a:latin typeface="Lucida Grande" panose="020B0600040502020204" pitchFamily="34" charset="0"/>
              </a:rPr>
              <a:t>StandardPlan.pdf</a:t>
            </a:r>
          </a:p>
          <a:p>
            <a:endParaRPr lang="en-US" altLang="en-US">
              <a:solidFill>
                <a:srgbClr val="000000"/>
              </a:solidFill>
              <a:latin typeface="Lucida Grande" panose="020B0600040502020204" pitchFamily="34" charset="0"/>
            </a:endParaRPr>
          </a:p>
          <a:p>
            <a:endParaRPr lang="en-US" altLang="en-US">
              <a:solidFill>
                <a:srgbClr val="000000"/>
              </a:solidFill>
              <a:latin typeface="Lucida Grande" panose="020B06000405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BE50645-39AF-45FA-DB99-485D5ADDFD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2380ED-0D07-294D-A802-1C0F88D75510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48482" name="Rectangle 2">
            <a:extLst>
              <a:ext uri="{FF2B5EF4-FFF2-40B4-BE49-F238E27FC236}">
                <a16:creationId xmlns:a16="http://schemas.microsoft.com/office/drawing/2014/main" id="{46071929-4779-FC61-3CFE-A1A2ECB8A17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A7C0755E-DEF4-6444-FB6D-9CDEC2C5D0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To “logically include” a list of test cases will typically mean “linked to”.  </a:t>
            </a:r>
          </a:p>
          <a:p>
            <a:r>
              <a:rPr lang="en-US" altLang="en-US"/>
              <a:t>A test design specification may be produced first, before the test cases exist,</a:t>
            </a:r>
          </a:p>
          <a:p>
            <a:r>
              <a:rPr lang="en-US" altLang="en-US"/>
              <a:t>but  they are linked together as test cases are produced.  That is, one should be </a:t>
            </a:r>
          </a:p>
          <a:p>
            <a:r>
              <a:rPr lang="en-US" altLang="en-US"/>
              <a:t>able to navigate from test design specification to test cases, or from test cases to </a:t>
            </a:r>
          </a:p>
          <a:p>
            <a:r>
              <a:rPr lang="en-US" altLang="en-US"/>
              <a:t>test design specification, although they may be distinct documents.  </a:t>
            </a:r>
          </a:p>
          <a:p>
            <a:endParaRPr lang="en-US" altLang="en-US"/>
          </a:p>
          <a:p>
            <a:r>
              <a:rPr lang="en-US" altLang="en-US"/>
              <a:t>You may wish to display </a:t>
            </a:r>
            <a:r>
              <a:rPr lang="en-US" altLang="en-US">
                <a:solidFill>
                  <a:srgbClr val="000000"/>
                </a:solidFill>
                <a:latin typeface="Lucida Grande" panose="020B0600040502020204" pitchFamily="34" charset="0"/>
              </a:rPr>
              <a:t>ChipmunkTestDesignSpecification.pdf</a:t>
            </a:r>
          </a:p>
          <a:p>
            <a:endParaRPr lang="en-US" altLang="en-US">
              <a:solidFill>
                <a:srgbClr val="000000"/>
              </a:solidFill>
              <a:latin typeface="Lucida Grande" panose="020B06000405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4011C00-259B-73BD-5127-666AA0654B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7283F7-281C-E448-A3CA-D3F298349C9A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53602" name="Rectangle 2">
            <a:extLst>
              <a:ext uri="{FF2B5EF4-FFF2-40B4-BE49-F238E27FC236}">
                <a16:creationId xmlns:a16="http://schemas.microsoft.com/office/drawing/2014/main" id="{72B0A082-277E-2D72-0050-08E46D3AB39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>
            <a:extLst>
              <a:ext uri="{FF2B5EF4-FFF2-40B4-BE49-F238E27FC236}">
                <a16:creationId xmlns:a16="http://schemas.microsoft.com/office/drawing/2014/main" id="{500EEE67-59B5-B13E-06F2-BCEF3714EE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You may wish to display </a:t>
            </a:r>
            <a:r>
              <a:rPr lang="en-US" altLang="en-US">
                <a:solidFill>
                  <a:srgbClr val="000000"/>
                </a:solidFill>
                <a:latin typeface="Lucida Grande" panose="020B0600040502020204" pitchFamily="34" charset="0"/>
              </a:rPr>
              <a:t>ChipmunkTestCaseSpecificationpdf.pdf</a:t>
            </a:r>
          </a:p>
          <a:p>
            <a:endParaRPr lang="en-US" altLang="en-US">
              <a:solidFill>
                <a:srgbClr val="000000"/>
              </a:solidFill>
              <a:latin typeface="Lucida Grande" panose="020B0600040502020204" pitchFamily="34" charset="0"/>
            </a:endParaRPr>
          </a:p>
          <a:p>
            <a:endParaRPr lang="en-US" altLang="en-US">
              <a:solidFill>
                <a:srgbClr val="000000"/>
              </a:solidFill>
              <a:latin typeface="Lucida Grande" panose="020B06000405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44538CB-7C7C-614C-9F86-EAC18282B9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60F7EF-0E4E-8141-92A8-05D9C5626FA7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36194" name="Rectangle 2">
            <a:extLst>
              <a:ext uri="{FF2B5EF4-FFF2-40B4-BE49-F238E27FC236}">
                <a16:creationId xmlns:a16="http://schemas.microsoft.com/office/drawing/2014/main" id="{37C6DCA1-2E8B-91D0-1E83-88E2617016C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>
            <a:extLst>
              <a:ext uri="{FF2B5EF4-FFF2-40B4-BE49-F238E27FC236}">
                <a16:creationId xmlns:a16="http://schemas.microsoft.com/office/drawing/2014/main" id="{7C0F3135-EC13-5063-5E3C-DAADCCECC6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F56FFD8-F1B2-00D4-7B68-9378B8B12F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C11E5A-1D4E-1D49-945A-48A4A3B3AD12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09570" name="Rectangle 2">
            <a:extLst>
              <a:ext uri="{FF2B5EF4-FFF2-40B4-BE49-F238E27FC236}">
                <a16:creationId xmlns:a16="http://schemas.microsoft.com/office/drawing/2014/main" id="{BE4F9646-794A-BAAD-A41F-21436DA8392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3A4482E9-E585-30AD-4B33-92CD86C9F2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938CEDC-6606-8134-FC57-3A9CB49D84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C88125-D200-034C-8DB1-ABB56BD05E77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30050" name="Rectangle 2">
            <a:extLst>
              <a:ext uri="{FF2B5EF4-FFF2-40B4-BE49-F238E27FC236}">
                <a16:creationId xmlns:a16="http://schemas.microsoft.com/office/drawing/2014/main" id="{A4870BA7-4964-C49F-3FDC-46898D0A4EB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1305E851-EFCB-9133-DB59-243270FFDC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FABFB54-034D-5C5E-D993-A15D9EBADB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472481-CE9A-544A-944F-8D637C21C252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31074" name="Rectangle 2">
            <a:extLst>
              <a:ext uri="{FF2B5EF4-FFF2-40B4-BE49-F238E27FC236}">
                <a16:creationId xmlns:a16="http://schemas.microsoft.com/office/drawing/2014/main" id="{AC9E22B2-2920-CBB8-CC53-77A1E7FF3EE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4658DF76-4B86-32D4-F717-AB757BB212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Strategies and plans: cf chapter 20</a:t>
            </a:r>
          </a:p>
          <a:p>
            <a:r>
              <a:rPr lang="en-US" altLang="en-US"/>
              <a:t>	A strategy document describes organization-wide quality strategies across multiple projects</a:t>
            </a:r>
          </a:p>
          <a:p>
            <a:r>
              <a:rPr lang="en-US" altLang="en-US"/>
              <a:t>	A plan is specific to a single project, and is typically an instantiation and specialization of the strategy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AA8B923-58BD-17B0-CE2D-3741E3CB6F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09CBAA-3DAC-DF4D-A69B-9B6816A9CED0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2098" name="Rectangle 2">
            <a:extLst>
              <a:ext uri="{FF2B5EF4-FFF2-40B4-BE49-F238E27FC236}">
                <a16:creationId xmlns:a16="http://schemas.microsoft.com/office/drawing/2014/main" id="{C994255D-6284-E63A-099E-1F90730B50B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0D292ED4-C2D2-9451-4F77-157DC3B075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88E18A9-2C86-247D-44FF-50FF332AD0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1A255D-B68E-CC45-BAC6-CA8FD9D7C70F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24930" name="Rectangle 2">
            <a:extLst>
              <a:ext uri="{FF2B5EF4-FFF2-40B4-BE49-F238E27FC236}">
                <a16:creationId xmlns:a16="http://schemas.microsoft.com/office/drawing/2014/main" id="{68BD6FFC-DC02-D04D-A5BD-C2BA2536352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id="{863D133D-41E3-301B-4339-58DF0DC64C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Example of document structure (part I)</a:t>
            </a:r>
          </a:p>
          <a:p>
            <a:endParaRPr lang="en-US" altLang="en-US"/>
          </a:p>
          <a:p>
            <a:r>
              <a:rPr lang="en-US" altLang="en-US"/>
              <a:t>You may prefer to display ChipmunkDocumentTemplate.pdf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A5EB763-F3B6-0414-C405-6AF92D57DC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4FB592-0B40-144A-B276-164465438759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25954" name="Rectangle 2">
            <a:extLst>
              <a:ext uri="{FF2B5EF4-FFF2-40B4-BE49-F238E27FC236}">
                <a16:creationId xmlns:a16="http://schemas.microsoft.com/office/drawing/2014/main" id="{9CA137B1-B1DA-EA03-CDE4-CDF5329EA48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>
            <a:extLst>
              <a:ext uri="{FF2B5EF4-FFF2-40B4-BE49-F238E27FC236}">
                <a16:creationId xmlns:a16="http://schemas.microsoft.com/office/drawing/2014/main" id="{D90C724C-14D7-F657-6AD1-80F3FA32A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Example of document structure (part II)</a:t>
            </a:r>
          </a:p>
          <a:p>
            <a:endParaRPr lang="en-US" altLang="en-US"/>
          </a:p>
          <a:p>
            <a:r>
              <a:rPr lang="en-US" altLang="en-US"/>
              <a:t>(also in ChipmunkDocumentTemplate.pdf)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50E3D87-9195-A83D-9BCF-A28E5D92E8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BA80D3-B7C8-494F-AA77-0EBE54590C1F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33122" name="Rectangle 2">
            <a:extLst>
              <a:ext uri="{FF2B5EF4-FFF2-40B4-BE49-F238E27FC236}">
                <a16:creationId xmlns:a16="http://schemas.microsoft.com/office/drawing/2014/main" id="{C7821A33-72BC-0812-26A9-BD4B469DF4C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>
            <a:extLst>
              <a:ext uri="{FF2B5EF4-FFF2-40B4-BE49-F238E27FC236}">
                <a16:creationId xmlns:a16="http://schemas.microsoft.com/office/drawing/2014/main" id="{EF4D971A-39E2-A308-5A89-FB33AD5F83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CEBE67C-3154-0D1D-2CEC-3510A7A25C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DABEC1-4A66-4F4E-A511-E7F4A3AB0B5B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50530" name="Rectangle 2">
            <a:extLst>
              <a:ext uri="{FF2B5EF4-FFF2-40B4-BE49-F238E27FC236}">
                <a16:creationId xmlns:a16="http://schemas.microsoft.com/office/drawing/2014/main" id="{9A56FD0E-E29C-20A4-82A6-5BC7DDC8434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F2709982-5C24-9CE9-0A65-CF61CE8CF5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You may prefer to display </a:t>
            </a:r>
            <a:r>
              <a:rPr lang="en-US" altLang="en-US">
                <a:solidFill>
                  <a:srgbClr val="000000"/>
                </a:solidFill>
                <a:latin typeface="Lucida Grande" panose="020B0600040502020204" pitchFamily="34" charset="0"/>
              </a:rPr>
              <a:t>ChipmunkNamingConventions.pdf</a:t>
            </a:r>
          </a:p>
          <a:p>
            <a:endParaRPr lang="en-US" altLang="en-US">
              <a:solidFill>
                <a:srgbClr val="000000"/>
              </a:solidFill>
              <a:latin typeface="Lucida Grande" panose="020B0600040502020204" pitchFamily="34" charset="0"/>
            </a:endParaRPr>
          </a:p>
          <a:p>
            <a:endParaRPr lang="en-US" altLang="en-US">
              <a:solidFill>
                <a:srgbClr val="000000"/>
              </a:solidFill>
              <a:latin typeface="Lucida Grande" panose="020B06000405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2243-CAAD-0947-9BB3-AEE9E882281E}" type="datetime1">
              <a:rPr lang="en-GB" smtClean="0"/>
              <a:t>23/11/2022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9E66A2E6-24A3-2B4C-8D21-105BA7E7769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2421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DF50F-9284-E441-BFB9-A7C033A406F9}" type="datetime1">
              <a:rPr lang="en-GB" smtClean="0"/>
              <a:t>23/11/2022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03E45E3F-2FC3-E645-AE2E-2DE273669AF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4358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51E5-33F0-974C-9A76-091CCAF05F98}" type="datetime1">
              <a:rPr lang="en-GB" smtClean="0"/>
              <a:t>23/11/2022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CD536B4E-F7B3-2546-9F15-A6FBB9DD185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2800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0D5C1-6560-F34E-92A6-0AF34BD1A23A}" type="datetime1">
              <a:rPr lang="en-GB" smtClean="0"/>
              <a:t>23/11/2022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367ED2D3-B409-C742-A431-5A5D754A91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7401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504EC-50AC-104B-B22F-65DFEDABBC44}" type="datetime1">
              <a:rPr lang="en-GB" smtClean="0"/>
              <a:t>23/11/2022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2B55B08B-41F5-B147-AF28-B9D21AE18F2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95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8D37F-5ACA-3D4C-9762-2C7802B2167B}" type="datetime1">
              <a:rPr lang="en-GB" smtClean="0"/>
              <a:t>23/11/2022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328730AD-E6C3-984F-9CE5-34C96CFB1B9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3017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3C828-D653-2844-89A7-0536C0F865B0}" type="datetime1">
              <a:rPr lang="en-GB" smtClean="0"/>
              <a:t>23/11/2022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B5072878-2B0C-AB43-BE10-32B3332DF00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5976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E6C20-246D-AB46-AB6A-51F89CD9FEFD}" type="datetime1">
              <a:rPr lang="en-GB" smtClean="0"/>
              <a:t>23/11/2022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00029B9E-D94E-4542-8826-9E020455FC0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926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9B929-9201-714B-8F8B-B27F6A98140E}" type="datetime1">
              <a:rPr lang="en-GB" smtClean="0"/>
              <a:t>23/11/2022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C08C948B-D3A3-454A-B2A7-776A5C9DB96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7704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FC418-C1EE-044B-BCDF-5A2B33D86639}" type="datetime1">
              <a:rPr lang="en-GB" smtClean="0"/>
              <a:t>23/11/2022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2ED44765-6E62-1347-8115-3CE0A40DD4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129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9F7E9-5BF6-4643-A3CF-B1CE8A464278}" type="datetime1">
              <a:rPr lang="en-GB" smtClean="0"/>
              <a:t>23/11/2022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45CB36C9-5AFB-2948-9766-23B2E87001D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3037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890E8-5FFF-6240-A992-CC586A7DCC68}" type="datetime1">
              <a:rPr lang="en-GB" smtClean="0"/>
              <a:t>23/11/2022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 Ch 24, slide </a:t>
            </a:r>
            <a:fld id="{5AFB0AFE-99A5-8A48-88C7-C56BF013F9F1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Line 7">
            <a:extLst>
              <a:ext uri="{FF2B5EF4-FFF2-40B4-BE49-F238E27FC236}">
                <a16:creationId xmlns:a16="http://schemas.microsoft.com/office/drawing/2014/main" id="{97CF6222-477E-5EC7-3881-962DBE2F60A4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06400" y="6400800"/>
            <a:ext cx="11379200" cy="0"/>
          </a:xfrm>
          <a:prstGeom prst="line">
            <a:avLst/>
          </a:prstGeom>
          <a:noFill/>
          <a:ln w="9525">
            <a:solidFill>
              <a:schemeClr val="bg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074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10">
            <a:extLst>
              <a:ext uri="{FF2B5EF4-FFF2-40B4-BE49-F238E27FC236}">
                <a16:creationId xmlns:a16="http://schemas.microsoft.com/office/drawing/2014/main" id="{9CAEA03B-7A73-E737-ED87-33C0FC4C51A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2130426"/>
            <a:ext cx="7772400" cy="1470025"/>
          </a:xfrm>
        </p:spPr>
        <p:txBody>
          <a:bodyPr anchor="ctr"/>
          <a:lstStyle/>
          <a:p>
            <a:r>
              <a:rPr lang="en-US" altLang="en-US" sz="3600"/>
              <a:t>Documenting Analysis and Test</a:t>
            </a:r>
          </a:p>
        </p:txBody>
      </p:sp>
      <p:sp>
        <p:nvSpPr>
          <p:cNvPr id="2059" name="Rectangle 11">
            <a:extLst>
              <a:ext uri="{FF2B5EF4-FFF2-40B4-BE49-F238E27FC236}">
                <a16:creationId xmlns:a16="http://schemas.microsoft.com/office/drawing/2014/main" id="{528DCA05-5933-294F-59F6-CB7FF0FA80B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5600" y="3886200"/>
            <a:ext cx="6400800" cy="1752600"/>
          </a:xfrm>
        </p:spPr>
        <p:txBody>
          <a:bodyPr/>
          <a:lstStyle/>
          <a:p>
            <a:endParaRPr lang="en-US" altLang="en-US" sz="280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A05A490C-CF59-FFDB-B35D-C15E03269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B7F6B5C-B47F-7436-A64A-FC427DE81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749B121A-7712-944B-8D5D-638B639462D9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>
            <a:extLst>
              <a:ext uri="{FF2B5EF4-FFF2-40B4-BE49-F238E27FC236}">
                <a16:creationId xmlns:a16="http://schemas.microsoft.com/office/drawing/2014/main" id="{5B7A55C6-AE83-E069-76CC-E4A55A2060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Analysis and test strategy</a:t>
            </a:r>
          </a:p>
        </p:txBody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8A741F38-5A21-A517-C8EF-72B0C10959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/>
              <a:t>Strategy document describes quality guidelines for sets of projects</a:t>
            </a:r>
            <a:br>
              <a:rPr lang="en-US" altLang="en-US"/>
            </a:br>
            <a:r>
              <a:rPr lang="en-US" altLang="en-US"/>
              <a:t>(usually for an entire company or organization)</a:t>
            </a:r>
          </a:p>
          <a:p>
            <a:r>
              <a:rPr lang="en-US" altLang="en-US"/>
              <a:t>Varies among organizations</a:t>
            </a:r>
          </a:p>
          <a:p>
            <a:r>
              <a:rPr lang="en-US" altLang="en-US"/>
              <a:t>Few key elements: </a:t>
            </a:r>
            <a:br>
              <a:rPr lang="en-US" altLang="en-US"/>
            </a:br>
            <a:r>
              <a:rPr lang="en-US" altLang="en-US"/>
              <a:t>common quality requirements across products</a:t>
            </a:r>
          </a:p>
          <a:p>
            <a:r>
              <a:rPr lang="en-US" altLang="en-US"/>
              <a:t>May depend on business conditions - examples</a:t>
            </a:r>
          </a:p>
          <a:p>
            <a:pPr lvl="1"/>
            <a:r>
              <a:rPr lang="en-US" altLang="en-US"/>
              <a:t>safety-critical software producer may need to satisfy minimum dependability requirements defined by a certification authority</a:t>
            </a:r>
          </a:p>
          <a:p>
            <a:pPr lvl="1"/>
            <a:r>
              <a:rPr lang="en-US" altLang="en-US"/>
              <a:t>embedded software department may need to ensure portability across product lines</a:t>
            </a:r>
          </a:p>
          <a:p>
            <a:r>
              <a:rPr lang="en-US" altLang="en-US"/>
              <a:t>Sets out requirements on other quality documents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1C5E86B-7560-A1B5-CD09-17CFE9656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7786D26B-9BF0-D0DE-6DA6-1812F2D94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F8D69D65-6E24-B041-829D-479A4D1E2FB5}" type="slidenum">
              <a:rPr lang="en-US" altLang="en-US"/>
              <a:pPr/>
              <a:t>10</a:t>
            </a:fld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>
            <a:extLst>
              <a:ext uri="{FF2B5EF4-FFF2-40B4-BE49-F238E27FC236}">
                <a16:creationId xmlns:a16="http://schemas.microsoft.com/office/drawing/2014/main" id="{2F8A0234-7FDE-50E9-8E2C-EE987FA88C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Analysis and Test Plan</a:t>
            </a:r>
          </a:p>
        </p:txBody>
      </p:sp>
      <p:sp>
        <p:nvSpPr>
          <p:cNvPr id="137219" name="Rectangle 3">
            <a:extLst>
              <a:ext uri="{FF2B5EF4-FFF2-40B4-BE49-F238E27FC236}">
                <a16:creationId xmlns:a16="http://schemas.microsoft.com/office/drawing/2014/main" id="{9F88C0FE-59E7-D371-E163-10C95FE146F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/>
              <a:t>Standardized structure  see next slide</a:t>
            </a:r>
          </a:p>
          <a:p>
            <a:r>
              <a:rPr lang="en-US" altLang="en-US"/>
              <a:t>Overall quality plan comprises several individual plans</a:t>
            </a:r>
          </a:p>
          <a:p>
            <a:pPr lvl="1"/>
            <a:r>
              <a:rPr lang="en-US" altLang="en-US"/>
              <a:t>Each individual plan indicates the items to be verified through analysis or testing</a:t>
            </a:r>
          </a:p>
          <a:p>
            <a:pPr lvl="1"/>
            <a:r>
              <a:rPr lang="en-US" altLang="en-US"/>
              <a:t>Example: documents to be inspected, code to be analyzed or tested, ...</a:t>
            </a:r>
          </a:p>
          <a:p>
            <a:r>
              <a:rPr lang="en-US" altLang="en-US"/>
              <a:t>May refer to the whole system or part of it</a:t>
            </a:r>
          </a:p>
          <a:p>
            <a:pPr lvl="1"/>
            <a:r>
              <a:rPr lang="en-US" altLang="en-US"/>
              <a:t>Example: subsystem or a set of units</a:t>
            </a:r>
          </a:p>
          <a:p>
            <a:r>
              <a:rPr lang="en-US" altLang="en-US"/>
              <a:t>May not address all aspects of quality activities</a:t>
            </a:r>
          </a:p>
          <a:p>
            <a:pPr lvl="1"/>
            <a:r>
              <a:rPr lang="en-US" altLang="en-US"/>
              <a:t>Should indicate features to be verified and excluded</a:t>
            </a:r>
          </a:p>
          <a:p>
            <a:pPr lvl="2"/>
            <a:r>
              <a:rPr lang="en-US" altLang="en-US"/>
              <a:t>Example: for a GUI– might deal only with functional properties and not with usability (if a distinct team handles usability testing)</a:t>
            </a:r>
          </a:p>
          <a:p>
            <a:pPr lvl="1"/>
            <a:r>
              <a:rPr lang="en-US" altLang="en-US"/>
              <a:t>Indication of excluded features is important</a:t>
            </a:r>
          </a:p>
          <a:p>
            <a:pPr lvl="2"/>
            <a:r>
              <a:rPr lang="en-US" altLang="en-US"/>
              <a:t>omitted testing is a major cause of failure in large projects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2F3037B2-406E-39D1-194D-854A14311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1F91DE5-6F3E-57F1-6C49-A0257D62E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6E4B4B6B-1CC4-9B4C-A248-7F0B000105E6}" type="slidenum">
              <a:rPr lang="en-US" altLang="en-US"/>
              <a:pPr/>
              <a:t>11</a:t>
            </a:fld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4476801B-F8E7-F344-0C53-CB58378316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Standard Organization of a Plan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E50CB98B-3637-BF58-3639-A99D3B5425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12954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altLang="en-US" sz="2000"/>
              <a:t>Analysis and test items: items to be tested or analyzed</a:t>
            </a:r>
          </a:p>
          <a:p>
            <a:r>
              <a:rPr lang="en-US" altLang="en-US" sz="2000"/>
              <a:t>Features to be tested: features considered in the plan</a:t>
            </a:r>
          </a:p>
          <a:p>
            <a:r>
              <a:rPr lang="en-US" altLang="en-US" sz="2000"/>
              <a:t>Features not to be tested: Features not considered in the plan</a:t>
            </a:r>
          </a:p>
          <a:p>
            <a:r>
              <a:rPr lang="en-US" altLang="en-US" sz="2000"/>
              <a:t>Approach: overall analysis and test approach</a:t>
            </a:r>
          </a:p>
          <a:p>
            <a:r>
              <a:rPr lang="en-US" altLang="en-US" sz="2000"/>
              <a:t>Pass/Fail criteria: Rules that determine the status of an artifact</a:t>
            </a:r>
          </a:p>
          <a:p>
            <a:r>
              <a:rPr lang="en-US" altLang="en-US" sz="2000"/>
              <a:t>Suspension and resumption criteria: Conditions to trigger suspension of test and analysis activities </a:t>
            </a:r>
          </a:p>
          <a:p>
            <a:r>
              <a:rPr lang="en-US" altLang="en-US" sz="2000"/>
              <a:t>Risks and contingencies: Risks foreseen and contingency plans</a:t>
            </a:r>
          </a:p>
          <a:p>
            <a:r>
              <a:rPr lang="en-US" altLang="en-US" sz="2000"/>
              <a:t>Deliverables: artifacts and documents that must be produced</a:t>
            </a:r>
          </a:p>
          <a:p>
            <a:r>
              <a:rPr lang="en-US" altLang="en-US" sz="2000"/>
              <a:t>Task and schedule: description of analysis and test tasks</a:t>
            </a:r>
            <a:br>
              <a:rPr lang="en-US" altLang="en-US" sz="2000"/>
            </a:br>
            <a:r>
              <a:rPr lang="en-US" altLang="en-US" sz="2000"/>
              <a:t>(usually includes GANTT and PERT diagrams)</a:t>
            </a:r>
          </a:p>
          <a:p>
            <a:r>
              <a:rPr lang="en-US" altLang="en-US" sz="2000"/>
              <a:t>Staff and responsibilities</a:t>
            </a:r>
          </a:p>
          <a:p>
            <a:r>
              <a:rPr lang="en-US" altLang="en-US" sz="2000"/>
              <a:t>Environmental needs: Hardware and software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FAB4635A-1F1D-2AA8-E075-6DBA06CBA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0350954B-33DA-02ED-DBD4-EB0A9A50E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D0842E28-9755-2E49-8A01-7CFA6F773391}" type="slidenum">
              <a:rPr lang="en-US" altLang="en-US"/>
              <a:pPr/>
              <a:t>12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2" name="Rectangle 4">
            <a:extLst>
              <a:ext uri="{FF2B5EF4-FFF2-40B4-BE49-F238E27FC236}">
                <a16:creationId xmlns:a16="http://schemas.microsoft.com/office/drawing/2014/main" id="{A3D690D2-E0E2-2BD5-BE28-C63A2B19D0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Test Design Specification Documents</a:t>
            </a:r>
          </a:p>
        </p:txBody>
      </p:sp>
      <p:sp>
        <p:nvSpPr>
          <p:cNvPr id="140293" name="Rectangle 5">
            <a:extLst>
              <a:ext uri="{FF2B5EF4-FFF2-40B4-BE49-F238E27FC236}">
                <a16:creationId xmlns:a16="http://schemas.microsoft.com/office/drawing/2014/main" id="{46E34594-6B73-74B0-0AA3-466D0DEC5E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en-US"/>
              <a:t>Same purpose as other software design documentation:</a:t>
            </a:r>
          </a:p>
          <a:p>
            <a:pPr lvl="1"/>
            <a:r>
              <a:rPr lang="en-US" altLang="en-US"/>
              <a:t>Guiding further development </a:t>
            </a:r>
          </a:p>
          <a:p>
            <a:pPr lvl="1"/>
            <a:r>
              <a:rPr lang="en-US" altLang="en-US"/>
              <a:t>Preparing for maintenance</a:t>
            </a:r>
          </a:p>
          <a:p>
            <a:r>
              <a:rPr lang="en-US" altLang="en-US"/>
              <a:t>Test design specification documents:</a:t>
            </a:r>
          </a:p>
          <a:p>
            <a:pPr lvl="1"/>
            <a:r>
              <a:rPr lang="en-US" altLang="en-US"/>
              <a:t>describe complete test suites</a:t>
            </a:r>
          </a:p>
          <a:p>
            <a:pPr lvl="1"/>
            <a:r>
              <a:rPr lang="en-US" altLang="en-US"/>
              <a:t>may be divided into </a:t>
            </a:r>
          </a:p>
          <a:p>
            <a:pPr lvl="2"/>
            <a:r>
              <a:rPr lang="en-US" altLang="en-US"/>
              <a:t>unit, integration, system, acceptance suites (organize by granularity)</a:t>
            </a:r>
          </a:p>
          <a:p>
            <a:pPr lvl="2"/>
            <a:r>
              <a:rPr lang="en-US" altLang="en-US"/>
              <a:t>functional, structural, performance suites (organized by objectives)</a:t>
            </a:r>
          </a:p>
          <a:p>
            <a:pPr lvl="2"/>
            <a:r>
              <a:rPr lang="en-US" altLang="en-US"/>
              <a:t>...</a:t>
            </a:r>
          </a:p>
          <a:p>
            <a:pPr lvl="1"/>
            <a:r>
              <a:rPr lang="en-US" altLang="en-US"/>
              <a:t>include all the information needed for </a:t>
            </a:r>
          </a:p>
          <a:p>
            <a:pPr lvl="2"/>
            <a:r>
              <a:rPr lang="en-US" altLang="en-US"/>
              <a:t>initial selection of test cases </a:t>
            </a:r>
          </a:p>
          <a:p>
            <a:pPr lvl="2"/>
            <a:r>
              <a:rPr lang="en-US" altLang="en-US"/>
              <a:t>maintenance of the test suite over time</a:t>
            </a:r>
          </a:p>
          <a:p>
            <a:pPr lvl="1"/>
            <a:r>
              <a:rPr lang="en-US" altLang="en-US"/>
              <a:t>identify features to be verified (cross-reference to specification or design document</a:t>
            </a:r>
          </a:p>
          <a:p>
            <a:pPr lvl="1"/>
            <a:r>
              <a:rPr lang="en-US" altLang="en-US"/>
              <a:t>include description of testing procedure and pass/fail criteria (references to scaffolding and oracles)</a:t>
            </a:r>
          </a:p>
          <a:p>
            <a:pPr lvl="1"/>
            <a:r>
              <a:rPr lang="en-US" altLang="en-US"/>
              <a:t>includes (logically) a list of test cases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4DD30579-89B9-8F11-61FF-D492FF339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BAE0063-3535-2809-707A-48FACFF57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C8A72A6A-6BD8-8144-8446-CD5E56C95E60}" type="slidenum">
              <a:rPr lang="en-US" altLang="en-US"/>
              <a:pPr/>
              <a:t>13</a:t>
            </a:fld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9A4AB003-0E48-E27D-8F9F-15F1EF2FDF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Test case specification document</a:t>
            </a:r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925E8B90-0C36-8722-E29E-9E8892AE17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/>
              <a:t>Complete test design for individual test case</a:t>
            </a:r>
          </a:p>
          <a:p>
            <a:r>
              <a:rPr lang="en-US" altLang="en-US"/>
              <a:t>Defines</a:t>
            </a:r>
          </a:p>
          <a:p>
            <a:pPr lvl="1"/>
            <a:r>
              <a:rPr lang="en-US" altLang="en-US"/>
              <a:t>test inputs</a:t>
            </a:r>
          </a:p>
          <a:p>
            <a:pPr lvl="1"/>
            <a:r>
              <a:rPr lang="en-US" altLang="en-US"/>
              <a:t>required environmental conditions </a:t>
            </a:r>
          </a:p>
          <a:p>
            <a:pPr lvl="1"/>
            <a:r>
              <a:rPr lang="en-US" altLang="en-US"/>
              <a:t>procedures for test execution</a:t>
            </a:r>
          </a:p>
          <a:p>
            <a:pPr lvl="1"/>
            <a:r>
              <a:rPr lang="en-US" altLang="en-US"/>
              <a:t>expected outputs</a:t>
            </a:r>
          </a:p>
          <a:p>
            <a:r>
              <a:rPr lang="en-US" altLang="en-US"/>
              <a:t>Indicates </a:t>
            </a:r>
          </a:p>
          <a:p>
            <a:pPr lvl="1"/>
            <a:r>
              <a:rPr lang="en-US" altLang="en-US"/>
              <a:t>item to be tested (reference to design document)</a:t>
            </a:r>
          </a:p>
          <a:p>
            <a:r>
              <a:rPr lang="en-US" altLang="en-US"/>
              <a:t>Describes dependence on execution of other test cases</a:t>
            </a:r>
          </a:p>
          <a:p>
            <a:r>
              <a:rPr lang="en-US" altLang="en-US"/>
              <a:t>Is labeled with a unique identifier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B4C40103-1704-F00E-E2A9-FBDD3A5A8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E8BDCCE-39B9-732E-6B00-C8FD1E1CA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4956C30D-3FA5-054C-BB64-1AF50E13AFBD}" type="slidenum">
              <a:rPr lang="en-US" altLang="en-US"/>
              <a:pPr/>
              <a:t>14</a:t>
            </a:fld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>
            <a:extLst>
              <a:ext uri="{FF2B5EF4-FFF2-40B4-BE49-F238E27FC236}">
                <a16:creationId xmlns:a16="http://schemas.microsoft.com/office/drawing/2014/main" id="{5949BFD3-911B-B22A-5B73-2C198204D4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Test and Analysis Reports</a:t>
            </a:r>
          </a:p>
        </p:txBody>
      </p:sp>
      <p:sp>
        <p:nvSpPr>
          <p:cNvPr id="142339" name="Rectangle 3">
            <a:extLst>
              <a:ext uri="{FF2B5EF4-FFF2-40B4-BE49-F238E27FC236}">
                <a16:creationId xmlns:a16="http://schemas.microsoft.com/office/drawing/2014/main" id="{D04F806C-A651-C065-6863-D014163B118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/>
              <a:t>Report test and analysis results </a:t>
            </a:r>
          </a:p>
          <a:p>
            <a:r>
              <a:rPr lang="en-US" altLang="en-US"/>
              <a:t>Serve </a:t>
            </a:r>
          </a:p>
          <a:p>
            <a:pPr lvl="1"/>
            <a:r>
              <a:rPr lang="en-US" altLang="en-US"/>
              <a:t>Developers </a:t>
            </a:r>
          </a:p>
          <a:p>
            <a:pPr lvl="2"/>
            <a:r>
              <a:rPr lang="en-US" altLang="en-US"/>
              <a:t>identify open faults </a:t>
            </a:r>
          </a:p>
          <a:p>
            <a:pPr lvl="2"/>
            <a:r>
              <a:rPr lang="en-US" altLang="en-US"/>
              <a:t>schedule fixes and revisions</a:t>
            </a:r>
          </a:p>
          <a:p>
            <a:pPr lvl="1"/>
            <a:r>
              <a:rPr lang="en-US" altLang="en-US"/>
              <a:t>Test designers</a:t>
            </a:r>
          </a:p>
          <a:p>
            <a:pPr lvl="2"/>
            <a:r>
              <a:rPr lang="en-US" altLang="en-US"/>
              <a:t>assess and refine their approach see chapter 20</a:t>
            </a:r>
          </a:p>
          <a:p>
            <a:r>
              <a:rPr lang="en-US" altLang="en-US"/>
              <a:t>Prioritized list of open faults: the core of the fault handling and repair procedure</a:t>
            </a:r>
          </a:p>
          <a:p>
            <a:r>
              <a:rPr lang="en-US" altLang="en-US"/>
              <a:t>Failure reports must be </a:t>
            </a:r>
          </a:p>
          <a:p>
            <a:pPr lvl="1"/>
            <a:r>
              <a:rPr lang="en-US" altLang="en-US"/>
              <a:t>consolidated and categorized to manage repair effort systematically</a:t>
            </a:r>
          </a:p>
          <a:p>
            <a:pPr lvl="1"/>
            <a:r>
              <a:rPr lang="en-US" altLang="en-US"/>
              <a:t>prioritized to properly allocate effort and handle all faults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47EF7762-9BC4-096A-0F7F-6C8C95EA4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C3CD220-681E-CE45-80E5-FA48BF546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49F57A77-8EA4-1E4F-8F88-557846C7962E}" type="slidenum">
              <a:rPr lang="en-US" altLang="en-US"/>
              <a:pPr/>
              <a:t>15</a:t>
            </a:fld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:a16="http://schemas.microsoft.com/office/drawing/2014/main" id="{F0237A00-532A-A5A6-6146-7D1BF3409A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 reports and detailed logs</a:t>
            </a:r>
          </a:p>
        </p:txBody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FE463B2D-098D-9676-4B35-0A0762B09E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/>
              <a:t>Summary reports track progress and status</a:t>
            </a:r>
          </a:p>
          <a:p>
            <a:pPr lvl="1"/>
            <a:r>
              <a:rPr lang="en-US" altLang="en-US"/>
              <a:t>may be simple confirmation that build-and-test cycle ran successfully</a:t>
            </a:r>
          </a:p>
          <a:p>
            <a:pPr lvl="1"/>
            <a:r>
              <a:rPr lang="en-US" altLang="en-US"/>
              <a:t>may provide information to guide attention to trouble spots</a:t>
            </a:r>
          </a:p>
          <a:p>
            <a:r>
              <a:rPr lang="en-US" altLang="en-US"/>
              <a:t>Include summary tables with</a:t>
            </a:r>
          </a:p>
          <a:p>
            <a:pPr lvl="1"/>
            <a:r>
              <a:rPr lang="en-US" altLang="en-US"/>
              <a:t>executed test suites</a:t>
            </a:r>
          </a:p>
          <a:p>
            <a:pPr lvl="1"/>
            <a:r>
              <a:rPr lang="en-US" altLang="en-US"/>
              <a:t>number of failures</a:t>
            </a:r>
          </a:p>
          <a:p>
            <a:pPr lvl="1"/>
            <a:r>
              <a:rPr lang="en-US" altLang="en-US"/>
              <a:t>breakdown of failures into </a:t>
            </a:r>
          </a:p>
          <a:p>
            <a:pPr lvl="2"/>
            <a:r>
              <a:rPr lang="en-US" altLang="en-US"/>
              <a:t>repeated from prior test execution, </a:t>
            </a:r>
          </a:p>
          <a:p>
            <a:pPr lvl="2"/>
            <a:r>
              <a:rPr lang="en-US" altLang="en-US"/>
              <a:t>new failures</a:t>
            </a:r>
          </a:p>
          <a:p>
            <a:pPr lvl="2"/>
            <a:r>
              <a:rPr lang="en-US" altLang="en-US"/>
              <a:t>test cases that previously failed but now execute correctly</a:t>
            </a:r>
          </a:p>
          <a:p>
            <a:r>
              <a:rPr lang="en-US" altLang="en-US"/>
              <a:t>May be prescribed by a certifying authority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95B21626-2709-3CF0-F2A5-0ED1D46C7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31AFC9DD-5A3A-D1D6-DE9C-526091618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A7413878-D963-DD48-95C4-2B8AD261FDD4}" type="slidenum">
              <a:rPr lang="en-US" altLang="en-US"/>
              <a:pPr/>
              <a:t>16</a:t>
            </a:fld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D0F19309-4A00-0A9C-200F-64F9B72005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Isn’t this a lot of work?</a:t>
            </a:r>
          </a:p>
        </p:txBody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396B06BB-9B00-3576-0EB3-6E6F1156EC4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Yes, but</a:t>
            </a:r>
          </a:p>
          <a:p>
            <a:pPr lvl="1"/>
            <a:r>
              <a:rPr lang="en-US" altLang="en-US"/>
              <a:t>Everything produced by hand is actually used</a:t>
            </a:r>
          </a:p>
          <a:p>
            <a:pPr lvl="2"/>
            <a:r>
              <a:rPr lang="en-US" altLang="en-US"/>
              <a:t>Always know the purpose of a document. Never expend effort on documents that are not used. </a:t>
            </a:r>
          </a:p>
          <a:p>
            <a:pPr lvl="1"/>
            <a:r>
              <a:rPr lang="en-US" altLang="en-US"/>
              <a:t>Parts can be automated</a:t>
            </a:r>
          </a:p>
          <a:p>
            <a:pPr lvl="2"/>
            <a:r>
              <a:rPr lang="en-US" altLang="en-US"/>
              <a:t>Humans make and explain decisions. Let machines do the rest.</a:t>
            </a:r>
          </a:p>
          <a:p>
            <a:r>
              <a:rPr lang="en-US" altLang="en-US"/>
              <a:t>Designing effective quality documentation</a:t>
            </a:r>
          </a:p>
          <a:p>
            <a:pPr lvl="1"/>
            <a:r>
              <a:rPr lang="en-US" altLang="en-US"/>
              <a:t>Work backward from use, to output, to inputs</a:t>
            </a:r>
          </a:p>
          <a:p>
            <a:pPr lvl="2"/>
            <a:r>
              <a:rPr lang="en-US" altLang="en-US"/>
              <a:t>and consider characteristics of organization and project</a:t>
            </a:r>
          </a:p>
          <a:p>
            <a:pPr lvl="1"/>
            <a:r>
              <a:rPr lang="en-US" altLang="en-US"/>
              <a:t>Capture decisions and rationale at cheapest, easiest point and  avoid repetition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91C08C6F-C54B-675F-315F-46F524764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0680782B-7857-86CF-4B3D-9B9C0878C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4CE6F6C0-C60D-CA49-834F-FAD3A7E60992}" type="slidenum">
              <a:rPr lang="en-US" altLang="en-US"/>
              <a:pPr/>
              <a:t>17</a:t>
            </a:fld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6">
            <a:extLst>
              <a:ext uri="{FF2B5EF4-FFF2-40B4-BE49-F238E27FC236}">
                <a16:creationId xmlns:a16="http://schemas.microsoft.com/office/drawing/2014/main" id="{6FFFBBD4-3299-C3DF-B5BB-4774DC9DA1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59ACCC7C-AE94-0E39-44E2-70791306CF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Mature software processes include documentation standards for all activities, including test and analysis</a:t>
            </a:r>
          </a:p>
          <a:p>
            <a:r>
              <a:rPr lang="en-US" altLang="en-US"/>
              <a:t>Documentation can be inspected to </a:t>
            </a:r>
          </a:p>
          <a:p>
            <a:pPr lvl="1"/>
            <a:r>
              <a:rPr lang="en-US" altLang="en-US"/>
              <a:t>verify progress against schedule and quality goals</a:t>
            </a:r>
          </a:p>
          <a:p>
            <a:pPr lvl="1"/>
            <a:r>
              <a:rPr lang="en-US" altLang="en-US"/>
              <a:t>identify problems</a:t>
            </a:r>
          </a:p>
          <a:p>
            <a:r>
              <a:rPr lang="en-US" altLang="en-US"/>
              <a:t>Documentation supports process visibility, monitoring, and standardization 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B7572CA0-108E-0A1A-1A17-860C1F72E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965D828F-D723-828B-3FC8-8C3E7FF2C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DDD52B9C-9443-7E4C-94DE-94A7ECB4E287}" type="slidenum">
              <a:rPr lang="en-US" altLang="en-US"/>
              <a:pPr/>
              <a:t>18</a:t>
            </a:fld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8">
            <a:extLst>
              <a:ext uri="{FF2B5EF4-FFF2-40B4-BE49-F238E27FC236}">
                <a16:creationId xmlns:a16="http://schemas.microsoft.com/office/drawing/2014/main" id="{D031AD9F-3F93-B5B9-6648-B9E04CC2E2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Learning objectives</a:t>
            </a:r>
          </a:p>
        </p:txBody>
      </p:sp>
      <p:sp>
        <p:nvSpPr>
          <p:cNvPr id="5129" name="Rectangle 9">
            <a:extLst>
              <a:ext uri="{FF2B5EF4-FFF2-40B4-BE49-F238E27FC236}">
                <a16:creationId xmlns:a16="http://schemas.microsoft.com/office/drawing/2014/main" id="{1FD9EC37-6CD5-C85D-CB53-6712DF3646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Be able to explain the purposes and importance of documentation</a:t>
            </a:r>
          </a:p>
          <a:p>
            <a:r>
              <a:rPr lang="en-US" altLang="en-US" dirty="0"/>
              <a:t>Identify some key quality documents and their relations</a:t>
            </a:r>
          </a:p>
          <a:p>
            <a:r>
              <a:rPr lang="en-US" altLang="en-US" dirty="0"/>
              <a:t>Be able to structure and provide content for key quality documents</a:t>
            </a:r>
          </a:p>
          <a:p>
            <a:r>
              <a:rPr lang="en-US" altLang="en-US" dirty="0"/>
              <a:t>Appreciate needs and opportunities for automatically generating and managing documentation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E6DD46F6-B2BE-B1FB-95AB-2E7DB7EB4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0599D04-3644-314C-EF2C-5FA9C97D7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1ED43E23-F367-1042-B2D2-BFE1847AE7E4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6337CC33-0E66-2833-B6CB-8F20190328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Produce Quality Documentation?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7299A3E9-F02D-7A6B-25C0-1A87FFE914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Monitor and assess the process</a:t>
            </a:r>
          </a:p>
          <a:p>
            <a:pPr lvl="1"/>
            <a:r>
              <a:rPr lang="en-US" altLang="en-US"/>
              <a:t>For internal use  (</a:t>
            </a:r>
            <a:r>
              <a:rPr lang="en-US" altLang="en-US" i="1"/>
              <a:t>process visibility</a:t>
            </a:r>
            <a:r>
              <a:rPr lang="en-US" altLang="en-US"/>
              <a:t>)</a:t>
            </a:r>
          </a:p>
          <a:p>
            <a:pPr lvl="1"/>
            <a:r>
              <a:rPr lang="en-US" altLang="en-US"/>
              <a:t>For external authorities (certification, auditing)</a:t>
            </a:r>
          </a:p>
          <a:p>
            <a:r>
              <a:rPr lang="en-US" altLang="en-US"/>
              <a:t>Improve the process</a:t>
            </a:r>
          </a:p>
          <a:p>
            <a:pPr lvl="1"/>
            <a:r>
              <a:rPr lang="en-US" altLang="en-US"/>
              <a:t>Maintain a body of knowledge reused across projects</a:t>
            </a:r>
          </a:p>
          <a:p>
            <a:pPr lvl="1"/>
            <a:r>
              <a:rPr lang="en-US" altLang="en-US"/>
              <a:t>Summarize and present data for process improvement</a:t>
            </a:r>
          </a:p>
          <a:p>
            <a:r>
              <a:rPr lang="en-US" altLang="en-US"/>
              <a:t>Increase reusability of test suites and other artifacts within and across projects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526B9D7B-A494-B8AC-0FD1-C86162FE7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D10F69D-D34A-AD75-A20C-D06C6B8AB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C78D3A8D-30F2-234F-9A0E-B7DFE899B783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>
            <a:extLst>
              <a:ext uri="{FF2B5EF4-FFF2-40B4-BE49-F238E27FC236}">
                <a16:creationId xmlns:a16="http://schemas.microsoft.com/office/drawing/2014/main" id="{18006EA6-F6AE-6C04-BE46-44E7F5E51D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Major categories of documents</a:t>
            </a:r>
          </a:p>
        </p:txBody>
      </p:sp>
      <p:sp>
        <p:nvSpPr>
          <p:cNvPr id="117763" name="Rectangle 3">
            <a:extLst>
              <a:ext uri="{FF2B5EF4-FFF2-40B4-BE49-F238E27FC236}">
                <a16:creationId xmlns:a16="http://schemas.microsoft.com/office/drawing/2014/main" id="{9E6493CA-1026-8639-6A64-E793A612946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Planning documents</a:t>
            </a:r>
          </a:p>
          <a:p>
            <a:pPr lvl="1"/>
            <a:r>
              <a:rPr lang="en-US" altLang="en-US"/>
              <a:t>describe the organization of the quality process</a:t>
            </a:r>
          </a:p>
          <a:p>
            <a:pPr lvl="1"/>
            <a:r>
              <a:rPr lang="en-US" altLang="en-US"/>
              <a:t>include organization </a:t>
            </a:r>
            <a:r>
              <a:rPr lang="en-US" altLang="en-US" i="1"/>
              <a:t>strategies</a:t>
            </a:r>
            <a:r>
              <a:rPr lang="en-US" altLang="en-US"/>
              <a:t> and project </a:t>
            </a:r>
            <a:r>
              <a:rPr lang="en-US" altLang="en-US" i="1"/>
              <a:t>plans </a:t>
            </a:r>
          </a:p>
          <a:p>
            <a:r>
              <a:rPr lang="en-US" altLang="en-US"/>
              <a:t>Specification documents</a:t>
            </a:r>
          </a:p>
          <a:p>
            <a:pPr lvl="1"/>
            <a:r>
              <a:rPr lang="en-US" altLang="en-US"/>
              <a:t>describe test suites and test cases</a:t>
            </a:r>
          </a:p>
          <a:p>
            <a:pPr lvl="3">
              <a:buFontTx/>
              <a:buNone/>
            </a:pPr>
            <a:r>
              <a:rPr lang="en-US" altLang="en-US"/>
              <a:t>(as well as artifacts for other quality tasks)</a:t>
            </a:r>
          </a:p>
          <a:p>
            <a:pPr lvl="1"/>
            <a:r>
              <a:rPr lang="en-US" altLang="en-US"/>
              <a:t>test design specifications, test case specification, checklists, analysis procedure specifications</a:t>
            </a:r>
          </a:p>
          <a:p>
            <a:r>
              <a:rPr lang="en-US" altLang="en-US"/>
              <a:t>Reporting documents</a:t>
            </a:r>
          </a:p>
          <a:p>
            <a:pPr lvl="1"/>
            <a:r>
              <a:rPr lang="en-US" altLang="en-US"/>
              <a:t>Details and summary of analysis and test results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1C42AB4-AED4-09CA-724A-96CC0B621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F51DB2D-8258-312D-1423-213D325B0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DAF1FAF7-4D1C-6948-8FA9-4EC27FE4D468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3F86BBBD-FA98-326E-15C1-A18F4C8C58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Metadata</a:t>
            </a:r>
          </a:p>
        </p:txBody>
      </p:sp>
      <p:sp>
        <p:nvSpPr>
          <p:cNvPr id="119811" name="Rectangle 3">
            <a:extLst>
              <a:ext uri="{FF2B5EF4-FFF2-40B4-BE49-F238E27FC236}">
                <a16:creationId xmlns:a16="http://schemas.microsoft.com/office/drawing/2014/main" id="{629B45B0-F028-2E1B-0B29-9FA8404FFD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Documents should include </a:t>
            </a:r>
            <a:r>
              <a:rPr lang="en-US" altLang="en-US" sz="2400" i="1"/>
              <a:t>metadata</a:t>
            </a:r>
            <a:r>
              <a:rPr lang="en-US" altLang="en-US" sz="2400"/>
              <a:t> to facilitate management</a:t>
            </a:r>
          </a:p>
          <a:p>
            <a:pPr lvl="1"/>
            <a:r>
              <a:rPr lang="en-US" altLang="en-US" sz="2000" b="1"/>
              <a:t>Approval</a:t>
            </a:r>
            <a:r>
              <a:rPr lang="en-US" altLang="en-US" sz="2000"/>
              <a:t>: persons responsible for the document </a:t>
            </a:r>
          </a:p>
          <a:p>
            <a:pPr lvl="1"/>
            <a:r>
              <a:rPr lang="en-US" altLang="en-US" sz="2000" b="1"/>
              <a:t>History </a:t>
            </a:r>
            <a:r>
              <a:rPr lang="en-US" altLang="en-US" sz="2000"/>
              <a:t>of the document</a:t>
            </a:r>
          </a:p>
          <a:p>
            <a:pPr lvl="1"/>
            <a:r>
              <a:rPr lang="en-US" altLang="en-US" sz="2000" b="1"/>
              <a:t>Table of Contents</a:t>
            </a:r>
            <a:endParaRPr lang="en-US" altLang="en-US" sz="2000"/>
          </a:p>
          <a:p>
            <a:pPr lvl="1"/>
            <a:r>
              <a:rPr lang="en-US" altLang="en-US" sz="2000" b="1"/>
              <a:t>Summary</a:t>
            </a:r>
            <a:r>
              <a:rPr lang="en-US" altLang="en-US" sz="2000"/>
              <a:t>: relevance and possible uses of the document</a:t>
            </a:r>
          </a:p>
          <a:p>
            <a:pPr lvl="1"/>
            <a:r>
              <a:rPr lang="en-US" altLang="en-US" sz="2000" b="1"/>
              <a:t>Goals</a:t>
            </a:r>
            <a:r>
              <a:rPr lang="en-US" altLang="en-US" sz="2000"/>
              <a:t>: purpose of the document– Who should read it, and why?</a:t>
            </a:r>
          </a:p>
          <a:p>
            <a:pPr lvl="1"/>
            <a:r>
              <a:rPr lang="en-US" altLang="en-US" sz="2000" b="1"/>
              <a:t>Required documents and references</a:t>
            </a:r>
            <a:r>
              <a:rPr lang="en-US" altLang="en-US" sz="2000"/>
              <a:t>: reference to documents and artifacts needed for understanding and exploiting this document</a:t>
            </a:r>
          </a:p>
          <a:p>
            <a:pPr lvl="1"/>
            <a:r>
              <a:rPr lang="en-US" altLang="en-US" sz="2000" b="1"/>
              <a:t>Glossary</a:t>
            </a:r>
            <a:r>
              <a:rPr lang="en-US" altLang="en-US" sz="2000"/>
              <a:t>: technical terms used in the document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92FECD56-ED1A-F3C9-DD94-9E7DB5D32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3F9EA69-193F-C393-2F6A-1A7821F69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61DCC72B-E553-6148-8C25-422FAEB71E10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19816" name="Rectangle 8">
            <a:extLst>
              <a:ext uri="{FF2B5EF4-FFF2-40B4-BE49-F238E27FC236}">
                <a16:creationId xmlns:a16="http://schemas.microsoft.com/office/drawing/2014/main" id="{1CEB337B-2A79-5850-4CCE-6EB97C130A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9375" y="4746625"/>
            <a:ext cx="18415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AA110DF-7719-7F7C-895D-112742B6D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279E5A4-933B-4B26-63ED-61CDAA373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9F26A30E-6EC3-8147-910C-CCB4BE86C169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20836" name="Rectangle 4">
            <a:extLst>
              <a:ext uri="{FF2B5EF4-FFF2-40B4-BE49-F238E27FC236}">
                <a16:creationId xmlns:a16="http://schemas.microsoft.com/office/drawing/2014/main" id="{D7C7F2F2-B865-4E0E-D30D-154FE9AA5D7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127448" y="136525"/>
            <a:ext cx="8610600" cy="6019800"/>
          </a:xfrm>
        </p:spPr>
        <p:txBody>
          <a:bodyPr>
            <a:normAutofit fontScale="92500" lnSpcReduction="20000"/>
          </a:bodyPr>
          <a:lstStyle/>
          <a:p>
            <a:pPr marL="457200" indent="-457200" algn="ctr">
              <a:lnSpc>
                <a:spcPct val="90000"/>
              </a:lnSpc>
              <a:buNone/>
            </a:pPr>
            <a:r>
              <a:rPr lang="en-US" altLang="en-US" sz="2000" dirty="0">
                <a:solidFill>
                  <a:srgbClr val="000080"/>
                </a:solidFill>
                <a:latin typeface="Helvetica" pitchFamily="2" charset="0"/>
              </a:rPr>
              <a:t>Metadata example:  Chipmunk Document Template </a:t>
            </a:r>
            <a:endParaRPr lang="en-US" altLang="en-US" sz="2400" dirty="0">
              <a:solidFill>
                <a:srgbClr val="000080"/>
              </a:solidFill>
              <a:latin typeface="Helvetica" pitchFamily="2" charset="0"/>
            </a:endParaRPr>
          </a:p>
          <a:p>
            <a:pPr marL="457200" indent="-457200" algn="ctr">
              <a:lnSpc>
                <a:spcPct val="90000"/>
              </a:lnSpc>
              <a:buNone/>
            </a:pPr>
            <a:r>
              <a:rPr lang="en-US" altLang="en-US" sz="2400" i="1" dirty="0">
                <a:solidFill>
                  <a:srgbClr val="000080"/>
                </a:solidFill>
                <a:latin typeface="Helvetica" pitchFamily="2" charset="0"/>
              </a:rPr>
              <a:t>Document Title</a:t>
            </a:r>
            <a:r>
              <a:rPr lang="en-US" altLang="en-US" sz="2400" dirty="0">
                <a:solidFill>
                  <a:srgbClr val="000080"/>
                </a:solidFill>
                <a:latin typeface="Helvetica" pitchFamily="2" charset="0"/>
              </a:rPr>
              <a:t> </a:t>
            </a:r>
          </a:p>
          <a:p>
            <a:pPr marL="457200" indent="-457200">
              <a:lnSpc>
                <a:spcPct val="90000"/>
              </a:lnSpc>
              <a:buNone/>
            </a:pPr>
            <a:r>
              <a:rPr lang="en-US" altLang="en-US" sz="2400" dirty="0">
                <a:solidFill>
                  <a:srgbClr val="000080"/>
                </a:solidFill>
                <a:latin typeface="Helvetica" pitchFamily="2" charset="0"/>
              </a:rPr>
              <a:t>Approvals</a:t>
            </a:r>
            <a:r>
              <a:rPr lang="en-US" altLang="en-US" sz="2400" dirty="0">
                <a:latin typeface="Helvetica" pitchFamily="2" charset="0"/>
              </a:rPr>
              <a:t> </a:t>
            </a:r>
          </a:p>
          <a:p>
            <a:pPr marL="457200" indent="-457200">
              <a:lnSpc>
                <a:spcPct val="70000"/>
              </a:lnSpc>
              <a:buNone/>
            </a:pPr>
            <a:r>
              <a:rPr lang="en-US" altLang="en-US" sz="2400" dirty="0">
                <a:latin typeface="Helvetica" pitchFamily="2" charset="0"/>
              </a:rPr>
              <a:t>	 </a:t>
            </a:r>
            <a:r>
              <a:rPr lang="en-US" altLang="en-US" sz="2000" dirty="0">
                <a:latin typeface="Helvetica" pitchFamily="2" charset="0"/>
              </a:rPr>
              <a:t>issued by</a:t>
            </a:r>
            <a:r>
              <a:rPr lang="en-US" altLang="en-US" sz="2000" i="1" dirty="0">
                <a:latin typeface="Helvetica" pitchFamily="2" charset="0"/>
              </a:rPr>
              <a:t> 		 	</a:t>
            </a:r>
            <a:r>
              <a:rPr lang="en-US" altLang="en-US" sz="1800" i="1" dirty="0">
                <a:latin typeface="Helvetica" pitchFamily="2" charset="0"/>
              </a:rPr>
              <a:t>name 	signature 	date</a:t>
            </a:r>
          </a:p>
          <a:p>
            <a:pPr marL="457200" indent="-457200">
              <a:lnSpc>
                <a:spcPct val="40000"/>
              </a:lnSpc>
              <a:buNone/>
            </a:pPr>
            <a:r>
              <a:rPr lang="en-US" altLang="en-US" sz="2000" i="1" dirty="0">
                <a:latin typeface="Helvetica" pitchFamily="2" charset="0"/>
              </a:rPr>
              <a:t>________________________________________________________</a:t>
            </a:r>
          </a:p>
          <a:p>
            <a:pPr marL="457200" indent="-457200">
              <a:lnSpc>
                <a:spcPct val="40000"/>
              </a:lnSpc>
              <a:buNone/>
            </a:pPr>
            <a:r>
              <a:rPr lang="en-US" altLang="en-US" sz="2000" i="1" dirty="0">
                <a:latin typeface="Helvetica" pitchFamily="2" charset="0"/>
              </a:rPr>
              <a:t> </a:t>
            </a:r>
          </a:p>
          <a:p>
            <a:pPr marL="457200" indent="-457200">
              <a:lnSpc>
                <a:spcPct val="40000"/>
              </a:lnSpc>
              <a:buNone/>
            </a:pPr>
            <a:r>
              <a:rPr lang="en-US" altLang="en-US" sz="2000" dirty="0">
                <a:latin typeface="Helvetica" pitchFamily="2" charset="0"/>
              </a:rPr>
              <a:t>	approved by 	 </a:t>
            </a:r>
            <a:r>
              <a:rPr lang="en-US" altLang="en-US" sz="2000" i="1" dirty="0">
                <a:latin typeface="Helvetica" pitchFamily="2" charset="0"/>
              </a:rPr>
              <a:t>	</a:t>
            </a:r>
            <a:r>
              <a:rPr lang="en-US" altLang="en-US" sz="1800" i="1" dirty="0">
                <a:latin typeface="Helvetica" pitchFamily="2" charset="0"/>
              </a:rPr>
              <a:t>name 	signature 	date</a:t>
            </a:r>
            <a:r>
              <a:rPr lang="en-US" altLang="en-US" sz="1800" dirty="0">
                <a:latin typeface="Helvetica" pitchFamily="2" charset="0"/>
              </a:rPr>
              <a:t> </a:t>
            </a:r>
          </a:p>
          <a:p>
            <a:pPr marL="457200" indent="-457200">
              <a:lnSpc>
                <a:spcPct val="40000"/>
              </a:lnSpc>
              <a:buNone/>
            </a:pPr>
            <a:r>
              <a:rPr lang="en-US" altLang="en-US" sz="2000" i="1" dirty="0">
                <a:latin typeface="Helvetica" pitchFamily="2" charset="0"/>
              </a:rPr>
              <a:t>________________________________________________________</a:t>
            </a:r>
          </a:p>
          <a:p>
            <a:pPr marL="457200" indent="-457200">
              <a:lnSpc>
                <a:spcPct val="90000"/>
              </a:lnSpc>
              <a:buNone/>
            </a:pPr>
            <a:r>
              <a:rPr lang="en-US" altLang="en-US" sz="2000" dirty="0">
                <a:latin typeface="Helvetica" pitchFamily="2" charset="0"/>
              </a:rPr>
              <a:t>	distribution status 	 	</a:t>
            </a:r>
            <a:r>
              <a:rPr lang="en-US" altLang="en-US" sz="1800" i="1" dirty="0">
                <a:latin typeface="Helvetica" pitchFamily="2" charset="0"/>
              </a:rPr>
              <a:t>(internal use only, restricted, ...)</a:t>
            </a:r>
          </a:p>
          <a:p>
            <a:pPr marL="457200" indent="-457200">
              <a:lnSpc>
                <a:spcPct val="40000"/>
              </a:lnSpc>
              <a:buNone/>
            </a:pPr>
            <a:r>
              <a:rPr lang="en-US" altLang="en-US" sz="2000" i="1" dirty="0">
                <a:latin typeface="Helvetica" pitchFamily="2" charset="0"/>
              </a:rPr>
              <a:t>________________________________________________________</a:t>
            </a:r>
          </a:p>
          <a:p>
            <a:pPr marL="457200" indent="-457200">
              <a:lnSpc>
                <a:spcPct val="90000"/>
              </a:lnSpc>
              <a:buNone/>
            </a:pPr>
            <a:r>
              <a:rPr lang="en-US" altLang="en-US" sz="2400" i="1" dirty="0">
                <a:latin typeface="Helvetica" pitchFamily="2" charset="0"/>
              </a:rPr>
              <a:t> 	</a:t>
            </a:r>
            <a:r>
              <a:rPr lang="en-US" altLang="en-US" sz="2000" dirty="0">
                <a:latin typeface="Helvetica" pitchFamily="2" charset="0"/>
              </a:rPr>
              <a:t>distribution list 	     </a:t>
            </a:r>
            <a:r>
              <a:rPr lang="en-US" altLang="en-US" sz="1800" i="1" dirty="0">
                <a:latin typeface="Helvetica" pitchFamily="2" charset="0"/>
              </a:rPr>
              <a:t>(people to whom the document must be sent)</a:t>
            </a:r>
            <a:r>
              <a:rPr lang="en-US" altLang="en-US" sz="1800" dirty="0">
                <a:latin typeface="Helvetica" pitchFamily="2" charset="0"/>
              </a:rPr>
              <a:t> </a:t>
            </a:r>
            <a:endParaRPr lang="en-US" altLang="en-US" sz="2000" dirty="0">
              <a:latin typeface="Helvetica" pitchFamily="2" charset="0"/>
            </a:endParaRPr>
          </a:p>
          <a:p>
            <a:pPr marL="457200" indent="-457200">
              <a:lnSpc>
                <a:spcPct val="40000"/>
              </a:lnSpc>
              <a:buNone/>
            </a:pPr>
            <a:r>
              <a:rPr lang="en-US" altLang="en-US" sz="2000" i="1" dirty="0">
                <a:latin typeface="Helvetica" pitchFamily="2" charset="0"/>
              </a:rPr>
              <a:t>________________________________________________________</a:t>
            </a:r>
          </a:p>
          <a:p>
            <a:pPr marL="457200" indent="-457200">
              <a:lnSpc>
                <a:spcPct val="90000"/>
              </a:lnSpc>
              <a:buNone/>
            </a:pPr>
            <a:r>
              <a:rPr lang="en-US" altLang="en-US" sz="2400" dirty="0">
                <a:solidFill>
                  <a:srgbClr val="000080"/>
                </a:solidFill>
                <a:latin typeface="Helvetica" pitchFamily="2" charset="0"/>
              </a:rPr>
              <a:t>History</a:t>
            </a:r>
            <a:endParaRPr lang="en-US" altLang="en-US" sz="2400" dirty="0">
              <a:latin typeface="Helvetica" pitchFamily="2" charset="0"/>
            </a:endParaRPr>
          </a:p>
          <a:p>
            <a:pPr marL="457200" indent="-457200">
              <a:lnSpc>
                <a:spcPct val="90000"/>
              </a:lnSpc>
              <a:buNone/>
            </a:pPr>
            <a:r>
              <a:rPr lang="en-US" altLang="en-US" sz="2000" dirty="0">
                <a:latin typeface="Helvetica" pitchFamily="2" charset="0"/>
              </a:rPr>
              <a:t>	version 		 	description </a:t>
            </a:r>
          </a:p>
          <a:p>
            <a:pPr marL="457200" indent="-457200">
              <a:lnSpc>
                <a:spcPct val="40000"/>
              </a:lnSpc>
              <a:buNone/>
            </a:pPr>
            <a:r>
              <a:rPr lang="en-US" altLang="en-US" sz="2000" i="1" dirty="0">
                <a:latin typeface="Helvetica" pitchFamily="2" charset="0"/>
              </a:rPr>
              <a:t>________________________________________________________</a:t>
            </a:r>
          </a:p>
          <a:p>
            <a:pPr marL="457200" indent="-457200">
              <a:lnSpc>
                <a:spcPct val="40000"/>
              </a:lnSpc>
              <a:buNone/>
            </a:pPr>
            <a:r>
              <a:rPr lang="en-US" altLang="en-US" sz="2000" i="1" dirty="0">
                <a:latin typeface="Helvetica" pitchFamily="2" charset="0"/>
              </a:rPr>
              <a:t>				</a:t>
            </a:r>
          </a:p>
          <a:p>
            <a:pPr marL="457200" indent="-457200">
              <a:lnSpc>
                <a:spcPct val="40000"/>
              </a:lnSpc>
              <a:buNone/>
            </a:pPr>
            <a:r>
              <a:rPr lang="en-US" altLang="en-US" sz="2000" i="1" dirty="0">
                <a:latin typeface="Helvetica" pitchFamily="2" charset="0"/>
              </a:rPr>
              <a:t>________________________________________________________</a:t>
            </a:r>
          </a:p>
          <a:p>
            <a:pPr marL="457200" indent="-457200">
              <a:lnSpc>
                <a:spcPct val="40000"/>
              </a:lnSpc>
              <a:buNone/>
            </a:pPr>
            <a:r>
              <a:rPr lang="en-US" altLang="en-US" sz="2000" i="1" dirty="0">
                <a:latin typeface="Helvetica" pitchFamily="2" charset="0"/>
              </a:rPr>
              <a:t>				</a:t>
            </a:r>
          </a:p>
          <a:p>
            <a:pPr marL="457200" indent="-457200">
              <a:lnSpc>
                <a:spcPct val="40000"/>
              </a:lnSpc>
              <a:buNone/>
            </a:pPr>
            <a:r>
              <a:rPr lang="en-US" altLang="en-US" sz="2000" i="1" dirty="0">
                <a:latin typeface="Helvetica" pitchFamily="2" charset="0"/>
              </a:rPr>
              <a:t>________________________________________________________</a:t>
            </a:r>
          </a:p>
          <a:p>
            <a:pPr marL="457200" indent="-457200">
              <a:lnSpc>
                <a:spcPct val="40000"/>
              </a:lnSpc>
              <a:buNone/>
            </a:pPr>
            <a:r>
              <a:rPr lang="en-US" altLang="en-US" sz="2000" i="1" dirty="0">
                <a:latin typeface="Helvetica" pitchFamily="2" charset="0"/>
              </a:rPr>
              <a:t>				</a:t>
            </a:r>
          </a:p>
          <a:p>
            <a:pPr marL="457200" indent="-457200">
              <a:lnSpc>
                <a:spcPct val="40000"/>
              </a:lnSpc>
              <a:buNone/>
            </a:pPr>
            <a:r>
              <a:rPr lang="en-US" altLang="en-US" sz="2000" i="1" dirty="0">
                <a:latin typeface="Helvetica" pitchFamily="2" charset="0"/>
              </a:rPr>
              <a:t>________________________________________________________</a:t>
            </a:r>
          </a:p>
          <a:p>
            <a:pPr marL="457200" indent="-457200">
              <a:lnSpc>
                <a:spcPct val="40000"/>
              </a:lnSpc>
              <a:buNone/>
            </a:pPr>
            <a:endParaRPr lang="en-US" altLang="en-US" sz="2400" dirty="0">
              <a:latin typeface="Helvetica" pitchFamily="2" charset="0"/>
            </a:endParaRPr>
          </a:p>
          <a:p>
            <a:pPr marL="457200" indent="-457200">
              <a:lnSpc>
                <a:spcPct val="40000"/>
              </a:lnSpc>
              <a:buNone/>
            </a:pPr>
            <a:r>
              <a:rPr lang="en-US" altLang="en-US" sz="2400" dirty="0">
                <a:latin typeface="Helvetica" pitchFamily="2" charset="0"/>
              </a:rPr>
              <a:t>	.....</a:t>
            </a:r>
          </a:p>
        </p:txBody>
      </p:sp>
      <p:sp>
        <p:nvSpPr>
          <p:cNvPr id="120837" name="Line 5">
            <a:extLst>
              <a:ext uri="{FF2B5EF4-FFF2-40B4-BE49-F238E27FC236}">
                <a16:creationId xmlns:a16="http://schemas.microsoft.com/office/drawing/2014/main" id="{F55A71C1-C002-605E-ECA7-D8C696F61A45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9736" y="1052736"/>
            <a:ext cx="0" cy="22098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0838" name="Line 6">
            <a:extLst>
              <a:ext uri="{FF2B5EF4-FFF2-40B4-BE49-F238E27FC236}">
                <a16:creationId xmlns:a16="http://schemas.microsoft.com/office/drawing/2014/main" id="{CBBF1364-692F-8975-626B-383FF14540A1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8623" y="3660775"/>
            <a:ext cx="0" cy="16002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0839" name="AutoShape 7">
            <a:extLst>
              <a:ext uri="{FF2B5EF4-FFF2-40B4-BE49-F238E27FC236}">
                <a16:creationId xmlns:a16="http://schemas.microsoft.com/office/drawing/2014/main" id="{64EC5FA9-BDA1-3520-998D-FCB5FBB09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5260975"/>
            <a:ext cx="3962400" cy="1212850"/>
          </a:xfrm>
          <a:prstGeom prst="wedgeRectCallout">
            <a:avLst>
              <a:gd name="adj1" fmla="val -88222"/>
              <a:gd name="adj2" fmla="val -102750"/>
            </a:avLst>
          </a:prstGeom>
          <a:solidFill>
            <a:srgbClr val="FCFAD3"/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en-US">
                <a:solidFill>
                  <a:srgbClr val="1A4422"/>
                </a:solidFill>
              </a:rPr>
              <a:t>Metadata may be provided or managed by tools. For example, version control system may maintain version history.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Rectangle 3">
            <a:extLst>
              <a:ext uri="{FF2B5EF4-FFF2-40B4-BE49-F238E27FC236}">
                <a16:creationId xmlns:a16="http://schemas.microsoft.com/office/drawing/2014/main" id="{EE7C552B-27CE-4759-DA55-14DB399F568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05000" y="228600"/>
            <a:ext cx="8534400" cy="55626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latin typeface="Helvetica" pitchFamily="2" charset="0"/>
              </a:rPr>
              <a:t>....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000080"/>
                </a:solidFill>
                <a:latin typeface="Helvetica" pitchFamily="2" charset="0"/>
              </a:rPr>
              <a:t>Table of Contents</a:t>
            </a:r>
            <a:r>
              <a:rPr lang="en-US" altLang="en-US" sz="2000">
                <a:latin typeface="Helvetica" pitchFamily="2" charset="0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latin typeface="Helvetica" pitchFamily="2" charset="0"/>
              </a:rPr>
              <a:t>	</a:t>
            </a:r>
            <a:r>
              <a:rPr lang="en-US" altLang="en-US" sz="1800" i="1">
                <a:latin typeface="Helvetica" pitchFamily="2" charset="0"/>
              </a:rPr>
              <a:t>List of sections</a:t>
            </a:r>
            <a:r>
              <a:rPr lang="en-US" altLang="en-US" sz="2000">
                <a:latin typeface="Helvetica" pitchFamily="2" charset="0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000080"/>
                </a:solidFill>
                <a:latin typeface="Helvetica" pitchFamily="2" charset="0"/>
              </a:rPr>
              <a:t>Summary </a:t>
            </a:r>
            <a:endParaRPr lang="en-US" altLang="en-US" sz="2000">
              <a:latin typeface="Helvetica" pitchFamily="2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latin typeface="Helvetica" pitchFamily="2" charset="0"/>
              </a:rPr>
              <a:t>	</a:t>
            </a:r>
            <a:r>
              <a:rPr lang="en-US" altLang="en-US" sz="1800" i="1">
                <a:latin typeface="Helvetica" pitchFamily="2" charset="0"/>
              </a:rPr>
              <a:t>Summarize the contents of the document. The summary should clearly explain the relevance of the document to its possible uses.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000080"/>
                </a:solidFill>
                <a:latin typeface="Helvetica" pitchFamily="2" charset="0"/>
              </a:rPr>
              <a:t>Goals of the document</a:t>
            </a:r>
            <a:r>
              <a:rPr lang="en-US" altLang="en-US" sz="2000">
                <a:latin typeface="Helvetica" pitchFamily="2" charset="0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latin typeface="Helvetica" pitchFamily="2" charset="0"/>
              </a:rPr>
              <a:t>	</a:t>
            </a:r>
            <a:r>
              <a:rPr lang="en-US" altLang="en-US" sz="1800" i="1">
                <a:latin typeface="Helvetica" pitchFamily="2" charset="0"/>
              </a:rPr>
              <a:t>Describe the purpose of this document: Who should read it, and why?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000080"/>
                </a:solidFill>
                <a:latin typeface="Helvetica" pitchFamily="2" charset="0"/>
              </a:rPr>
              <a:t>Required documents and references</a:t>
            </a:r>
            <a:r>
              <a:rPr lang="en-US" altLang="en-US" sz="2000">
                <a:latin typeface="Helvetica" pitchFamily="2" charset="0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latin typeface="Helvetica" pitchFamily="2" charset="0"/>
              </a:rPr>
              <a:t>	</a:t>
            </a:r>
            <a:r>
              <a:rPr lang="en-US" altLang="en-US" sz="1800" i="1">
                <a:latin typeface="Helvetica" pitchFamily="2" charset="0"/>
              </a:rPr>
              <a:t>Provide a reference to other documents and artifacts needed for understanding and exploiting this document. Provide a rationale for the provided references.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000080"/>
                </a:solidFill>
                <a:latin typeface="Helvetica" pitchFamily="2" charset="0"/>
              </a:rPr>
              <a:t>Glossary</a:t>
            </a:r>
            <a:r>
              <a:rPr lang="en-US" altLang="en-US" sz="2000">
                <a:latin typeface="Helvetica" pitchFamily="2" charset="0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latin typeface="Helvetica" pitchFamily="2" charset="0"/>
              </a:rPr>
              <a:t>	</a:t>
            </a:r>
            <a:r>
              <a:rPr lang="en-US" altLang="en-US" sz="1800" i="1">
                <a:latin typeface="Helvetica" pitchFamily="2" charset="0"/>
              </a:rPr>
              <a:t>Provide a glossary of terms required to understand this document.</a:t>
            </a:r>
            <a:endParaRPr lang="en-US" altLang="en-US" sz="2000">
              <a:latin typeface="Helvetica" pitchFamily="2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000080"/>
                </a:solidFill>
                <a:latin typeface="Helvetica" pitchFamily="2" charset="0"/>
              </a:rPr>
              <a:t>Section 1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latin typeface="Helvetica" pitchFamily="2" charset="0"/>
              </a:rPr>
              <a:t>. . 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000080"/>
                </a:solidFill>
                <a:latin typeface="Helvetica" pitchFamily="2" charset="0"/>
              </a:rPr>
              <a:t>Section 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>
                <a:latin typeface="Helvetica" pitchFamily="2" charset="0"/>
              </a:rPr>
              <a:t>. . .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87A5E8F8-6E9E-82F8-196B-7F8A9DFB4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5F2F1C0-7304-559C-A384-0A5741CD1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8D6835A8-B19D-1D42-B42D-9266D2F3D953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22884" name="Rectangle 4">
            <a:extLst>
              <a:ext uri="{FF2B5EF4-FFF2-40B4-BE49-F238E27FC236}">
                <a16:creationId xmlns:a16="http://schemas.microsoft.com/office/drawing/2014/main" id="{D8A2B5C8-5BA3-BF6A-F312-F2E23821A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1" y="152401"/>
            <a:ext cx="5026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en-US" altLang="en-US" sz="2000" i="1">
                <a:solidFill>
                  <a:srgbClr val="000080"/>
                </a:solidFill>
                <a:latin typeface="Helvetica" pitchFamily="2" charset="0"/>
              </a:rPr>
              <a:t>Chipmunk Document Template (continued)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25239F11-BE70-2DDF-E00F-3A850C78D2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Naming conventions</a:t>
            </a:r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BDC9CCF0-6E57-8A1F-B5B1-7126DD0A12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Naming conventions help people identify documents quickly</a:t>
            </a:r>
          </a:p>
          <a:p>
            <a:r>
              <a:rPr lang="en-US" altLang="en-US"/>
              <a:t>A typical standard for document names include keywords indicating </a:t>
            </a:r>
          </a:p>
          <a:p>
            <a:pPr lvl="1"/>
            <a:r>
              <a:rPr lang="en-US" altLang="en-US"/>
              <a:t>general scope of the document (project and part)</a:t>
            </a:r>
          </a:p>
          <a:p>
            <a:pPr lvl="1"/>
            <a:r>
              <a:rPr lang="en-US" altLang="en-US"/>
              <a:t>kind of document (for example, test plan)</a:t>
            </a:r>
          </a:p>
          <a:p>
            <a:pPr lvl="1"/>
            <a:r>
              <a:rPr lang="en-US" altLang="en-US"/>
              <a:t>specific document identity </a:t>
            </a:r>
          </a:p>
          <a:p>
            <a:pPr lvl="1"/>
            <a:r>
              <a:rPr lang="en-US" altLang="en-US"/>
              <a:t>version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EF9158C3-0932-6DEB-72BE-B975EE779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70110771-1D35-3123-3C30-4715E8F5E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915BBC28-75ED-E34C-8C03-3AEE7BED7F71}" type="slidenum">
              <a:rPr lang="en-US" altLang="en-US"/>
              <a:pPr/>
              <a:t>8</a:t>
            </a:fld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431" name="Rectangle 47">
            <a:extLst>
              <a:ext uri="{FF2B5EF4-FFF2-40B4-BE49-F238E27FC236}">
                <a16:creationId xmlns:a16="http://schemas.microsoft.com/office/drawing/2014/main" id="{1E6E215C-90B3-2E4B-FF26-1B0893F436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792162"/>
          </a:xfrm>
        </p:spPr>
        <p:txBody>
          <a:bodyPr/>
          <a:lstStyle/>
          <a:p>
            <a:r>
              <a:rPr lang="en-US" altLang="en-US"/>
              <a:t>Sample naming standard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BF324D03-4E80-1DBC-4EBA-62D6AE000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20C34577-87FC-F19A-8A1E-DE1365C5F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24, slide </a:t>
            </a:r>
            <a:fld id="{F4927335-A9E3-B341-B177-84ED9B5607AA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44405" name="Text Box 21">
            <a:extLst>
              <a:ext uri="{FF2B5EF4-FFF2-40B4-BE49-F238E27FC236}">
                <a16:creationId xmlns:a16="http://schemas.microsoft.com/office/drawing/2014/main" id="{97E65FDE-E5F6-263A-C117-74EBD2F95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6326" y="4049714"/>
            <a:ext cx="44132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en-US" altLang="en-US" b="1"/>
              <a:t>W</a:t>
            </a:r>
          </a:p>
        </p:txBody>
      </p:sp>
      <p:sp>
        <p:nvSpPr>
          <p:cNvPr id="144406" name="Text Box 22">
            <a:extLst>
              <a:ext uri="{FF2B5EF4-FFF2-40B4-BE49-F238E27FC236}">
                <a16:creationId xmlns:a16="http://schemas.microsoft.com/office/drawing/2014/main" id="{771C2905-A0BD-02F0-F82E-C14199B09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1464" y="4049714"/>
            <a:ext cx="35877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en-US" altLang="en-US" b="1"/>
              <a:t>B</a:t>
            </a:r>
          </a:p>
        </p:txBody>
      </p:sp>
      <p:sp>
        <p:nvSpPr>
          <p:cNvPr id="144407" name="Text Box 23">
            <a:extLst>
              <a:ext uri="{FF2B5EF4-FFF2-40B4-BE49-F238E27FC236}">
                <a16:creationId xmlns:a16="http://schemas.microsoft.com/office/drawing/2014/main" id="{295F0445-E0CC-EBCC-5979-829B9CDE3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9138" y="4049714"/>
            <a:ext cx="5334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en-US" altLang="en-US" b="1"/>
              <a:t>XX</a:t>
            </a:r>
          </a:p>
        </p:txBody>
      </p:sp>
      <p:sp>
        <p:nvSpPr>
          <p:cNvPr id="144408" name="Text Box 24">
            <a:extLst>
              <a:ext uri="{FF2B5EF4-FFF2-40B4-BE49-F238E27FC236}">
                <a16:creationId xmlns:a16="http://schemas.microsoft.com/office/drawing/2014/main" id="{CB6EF039-3D94-5102-E18D-0022C12D56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8264" y="4049714"/>
            <a:ext cx="34607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/>
              <a:t>–</a:t>
            </a:r>
          </a:p>
        </p:txBody>
      </p:sp>
      <p:sp>
        <p:nvSpPr>
          <p:cNvPr id="144409" name="Text Box 25">
            <a:extLst>
              <a:ext uri="{FF2B5EF4-FFF2-40B4-BE49-F238E27FC236}">
                <a16:creationId xmlns:a16="http://schemas.microsoft.com/office/drawing/2014/main" id="{FA105C0C-3344-F461-697A-7052CB40A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0213" y="4049714"/>
            <a:ext cx="5207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en-US" altLang="en-US" b="1"/>
              <a:t>YY</a:t>
            </a:r>
          </a:p>
        </p:txBody>
      </p:sp>
      <p:sp>
        <p:nvSpPr>
          <p:cNvPr id="144410" name="Text Box 26">
            <a:extLst>
              <a:ext uri="{FF2B5EF4-FFF2-40B4-BE49-F238E27FC236}">
                <a16:creationId xmlns:a16="http://schemas.microsoft.com/office/drawing/2014/main" id="{BD3BAF96-4776-04B5-C1A4-09D91B99B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5338" y="4050269"/>
            <a:ext cx="5886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en-US" altLang="en-US" b="1"/>
              <a:t>.ZZ</a:t>
            </a:r>
          </a:p>
        </p:txBody>
      </p:sp>
      <p:sp>
        <p:nvSpPr>
          <p:cNvPr id="144411" name="Text Box 27">
            <a:extLst>
              <a:ext uri="{FF2B5EF4-FFF2-40B4-BE49-F238E27FC236}">
                <a16:creationId xmlns:a16="http://schemas.microsoft.com/office/drawing/2014/main" id="{D568F02E-9B5E-60FE-BAB5-3EFEA29D5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230313"/>
            <a:ext cx="29718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en-US" i="1"/>
              <a:t>Project or product (e.g., W for “web presence”)</a:t>
            </a:r>
          </a:p>
        </p:txBody>
      </p:sp>
      <p:cxnSp>
        <p:nvCxnSpPr>
          <p:cNvPr id="144412" name="AutoShape 28">
            <a:extLst>
              <a:ext uri="{FF2B5EF4-FFF2-40B4-BE49-F238E27FC236}">
                <a16:creationId xmlns:a16="http://schemas.microsoft.com/office/drawing/2014/main" id="{AF2A8E1E-B785-DEE4-6C5C-F27768769A1E}"/>
              </a:ext>
            </a:extLst>
          </p:cNvPr>
          <p:cNvCxnSpPr>
            <a:cxnSpLocks noChangeShapeType="1"/>
            <a:stCxn id="144405" idx="0"/>
            <a:endCxn id="144411" idx="1"/>
          </p:cNvCxnSpPr>
          <p:nvPr/>
        </p:nvCxnSpPr>
        <p:spPr bwMode="auto">
          <a:xfrm flipV="1">
            <a:off x="2566988" y="1554163"/>
            <a:ext cx="23812" cy="2495550"/>
          </a:xfrm>
          <a:prstGeom prst="straightConnector1">
            <a:avLst/>
          </a:prstGeom>
          <a:noFill/>
          <a:ln w="19050" cap="rnd">
            <a:solidFill>
              <a:schemeClr val="tx1"/>
            </a:solidFill>
            <a:prstDash val="sysDot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4413" name="Text Box 29">
            <a:extLst>
              <a:ext uri="{FF2B5EF4-FFF2-40B4-BE49-F238E27FC236}">
                <a16:creationId xmlns:a16="http://schemas.microsoft.com/office/drawing/2014/main" id="{2643F7F4-958C-B490-E95C-B9515F9EA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1992313"/>
            <a:ext cx="23622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en-US" i="1"/>
              <a:t>Sub-project (e.g., “Business logic”)</a:t>
            </a:r>
          </a:p>
        </p:txBody>
      </p:sp>
      <p:cxnSp>
        <p:nvCxnSpPr>
          <p:cNvPr id="144414" name="AutoShape 30">
            <a:extLst>
              <a:ext uri="{FF2B5EF4-FFF2-40B4-BE49-F238E27FC236}">
                <a16:creationId xmlns:a16="http://schemas.microsoft.com/office/drawing/2014/main" id="{E0811622-3CFE-5A23-A613-FFAE8EEB748D}"/>
              </a:ext>
            </a:extLst>
          </p:cNvPr>
          <p:cNvCxnSpPr>
            <a:cxnSpLocks noChangeShapeType="1"/>
            <a:stCxn id="144406" idx="0"/>
            <a:endCxn id="144413" idx="1"/>
          </p:cNvCxnSpPr>
          <p:nvPr/>
        </p:nvCxnSpPr>
        <p:spPr bwMode="auto">
          <a:xfrm flipH="1" flipV="1">
            <a:off x="2971800" y="2316163"/>
            <a:ext cx="19050" cy="1733550"/>
          </a:xfrm>
          <a:prstGeom prst="straightConnector1">
            <a:avLst/>
          </a:prstGeom>
          <a:noFill/>
          <a:ln w="19050" cap="rnd">
            <a:solidFill>
              <a:schemeClr val="tx1"/>
            </a:solidFill>
            <a:prstDash val="sysDot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4415" name="Text Box 31">
            <a:extLst>
              <a:ext uri="{FF2B5EF4-FFF2-40B4-BE49-F238E27FC236}">
                <a16:creationId xmlns:a16="http://schemas.microsoft.com/office/drawing/2014/main" id="{D19FBF58-2A4C-AEC1-CB22-B9F2D2626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754314"/>
            <a:ext cx="13716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en-US" i="1"/>
              <a:t>Item type</a:t>
            </a:r>
          </a:p>
        </p:txBody>
      </p:sp>
      <p:cxnSp>
        <p:nvCxnSpPr>
          <p:cNvPr id="144416" name="AutoShape 32">
            <a:extLst>
              <a:ext uri="{FF2B5EF4-FFF2-40B4-BE49-F238E27FC236}">
                <a16:creationId xmlns:a16="http://schemas.microsoft.com/office/drawing/2014/main" id="{677DF0D1-B2A3-EFC8-BDCD-4D531099AD50}"/>
              </a:ext>
            </a:extLst>
          </p:cNvPr>
          <p:cNvCxnSpPr>
            <a:cxnSpLocks noChangeShapeType="1"/>
            <a:stCxn id="144407" idx="0"/>
            <a:endCxn id="144415" idx="1"/>
          </p:cNvCxnSpPr>
          <p:nvPr/>
        </p:nvCxnSpPr>
        <p:spPr bwMode="auto">
          <a:xfrm flipH="1" flipV="1">
            <a:off x="3505200" y="2940051"/>
            <a:ext cx="20638" cy="1109663"/>
          </a:xfrm>
          <a:prstGeom prst="straightConnector1">
            <a:avLst/>
          </a:prstGeom>
          <a:noFill/>
          <a:ln w="19050" cap="rnd">
            <a:solidFill>
              <a:schemeClr val="tx1"/>
            </a:solidFill>
            <a:prstDash val="sysDot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4417" name="Text Box 33">
            <a:extLst>
              <a:ext uri="{FF2B5EF4-FFF2-40B4-BE49-F238E27FC236}">
                <a16:creationId xmlns:a16="http://schemas.microsoft.com/office/drawing/2014/main" id="{63ACCA3C-CE63-E3F1-234A-FB40A0826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3211514"/>
            <a:ext cx="12954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en-US" i="1"/>
              <a:t>Identifier</a:t>
            </a:r>
          </a:p>
        </p:txBody>
      </p:sp>
      <p:cxnSp>
        <p:nvCxnSpPr>
          <p:cNvPr id="144418" name="AutoShape 34">
            <a:extLst>
              <a:ext uri="{FF2B5EF4-FFF2-40B4-BE49-F238E27FC236}">
                <a16:creationId xmlns:a16="http://schemas.microsoft.com/office/drawing/2014/main" id="{3F3A4568-4B80-A324-1368-58D423EB85AF}"/>
              </a:ext>
            </a:extLst>
          </p:cNvPr>
          <p:cNvCxnSpPr>
            <a:cxnSpLocks noChangeShapeType="1"/>
            <a:stCxn id="144409" idx="0"/>
            <a:endCxn id="144417" idx="1"/>
          </p:cNvCxnSpPr>
          <p:nvPr/>
        </p:nvCxnSpPr>
        <p:spPr bwMode="auto">
          <a:xfrm flipH="1" flipV="1">
            <a:off x="4495801" y="3397251"/>
            <a:ext cx="4763" cy="652463"/>
          </a:xfrm>
          <a:prstGeom prst="straightConnector1">
            <a:avLst/>
          </a:prstGeom>
          <a:noFill/>
          <a:ln w="19050" cap="rnd">
            <a:solidFill>
              <a:schemeClr val="tx1"/>
            </a:solidFill>
            <a:prstDash val="sysDot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4419" name="Text Box 35">
            <a:extLst>
              <a:ext uri="{FF2B5EF4-FFF2-40B4-BE49-F238E27FC236}">
                <a16:creationId xmlns:a16="http://schemas.microsoft.com/office/drawing/2014/main" id="{E6A0739A-CC91-CACA-7CED-3E3EF721F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668714"/>
            <a:ext cx="10668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en-US" i="1"/>
              <a:t>Version</a:t>
            </a:r>
          </a:p>
        </p:txBody>
      </p:sp>
      <p:cxnSp>
        <p:nvCxnSpPr>
          <p:cNvPr id="144420" name="AutoShape 36">
            <a:extLst>
              <a:ext uri="{FF2B5EF4-FFF2-40B4-BE49-F238E27FC236}">
                <a16:creationId xmlns:a16="http://schemas.microsoft.com/office/drawing/2014/main" id="{4CD81AD4-13E3-91CA-4747-EF85EAEE6A6D}"/>
              </a:ext>
            </a:extLst>
          </p:cNvPr>
          <p:cNvCxnSpPr>
            <a:cxnSpLocks noChangeShapeType="1"/>
            <a:stCxn id="144410" idx="0"/>
            <a:endCxn id="144419" idx="1"/>
          </p:cNvCxnSpPr>
          <p:nvPr/>
        </p:nvCxnSpPr>
        <p:spPr bwMode="auto">
          <a:xfrm flipV="1">
            <a:off x="4899650" y="3853658"/>
            <a:ext cx="53350" cy="196611"/>
          </a:xfrm>
          <a:prstGeom prst="straightConnector1">
            <a:avLst/>
          </a:prstGeom>
          <a:noFill/>
          <a:ln w="19050" cap="rnd">
            <a:solidFill>
              <a:schemeClr val="tx1"/>
            </a:solidFill>
            <a:prstDash val="sysDot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4421" name="Text Box 37">
            <a:extLst>
              <a:ext uri="{FF2B5EF4-FFF2-40B4-BE49-F238E27FC236}">
                <a16:creationId xmlns:a16="http://schemas.microsoft.com/office/drawing/2014/main" id="{6E81447B-0953-F81D-765E-0AEB77F55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4" y="4735514"/>
            <a:ext cx="44132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en-US" altLang="en-US" b="1"/>
              <a:t>W</a:t>
            </a:r>
          </a:p>
        </p:txBody>
      </p:sp>
      <p:sp>
        <p:nvSpPr>
          <p:cNvPr id="144422" name="Text Box 38">
            <a:extLst>
              <a:ext uri="{FF2B5EF4-FFF2-40B4-BE49-F238E27FC236}">
                <a16:creationId xmlns:a16="http://schemas.microsoft.com/office/drawing/2014/main" id="{13521F4B-C87F-37FC-212C-31D561B045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1" y="4735514"/>
            <a:ext cx="35877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en-US" altLang="en-US" b="1"/>
              <a:t>B</a:t>
            </a:r>
          </a:p>
        </p:txBody>
      </p:sp>
      <p:sp>
        <p:nvSpPr>
          <p:cNvPr id="144423" name="Text Box 39">
            <a:extLst>
              <a:ext uri="{FF2B5EF4-FFF2-40B4-BE49-F238E27FC236}">
                <a16:creationId xmlns:a16="http://schemas.microsoft.com/office/drawing/2014/main" id="{34C5B670-578B-E816-41D6-6D608B91BE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735514"/>
            <a:ext cx="509588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en-US" altLang="en-US" b="1"/>
              <a:t>12</a:t>
            </a:r>
          </a:p>
        </p:txBody>
      </p:sp>
      <p:sp>
        <p:nvSpPr>
          <p:cNvPr id="144424" name="Text Box 40">
            <a:extLst>
              <a:ext uri="{FF2B5EF4-FFF2-40B4-BE49-F238E27FC236}">
                <a16:creationId xmlns:a16="http://schemas.microsoft.com/office/drawing/2014/main" id="{DBA0D42B-1D90-82B3-6C59-D6B771A053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1" y="4735514"/>
            <a:ext cx="34607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/>
              <a:t>–</a:t>
            </a:r>
          </a:p>
        </p:txBody>
      </p:sp>
      <p:sp>
        <p:nvSpPr>
          <p:cNvPr id="144425" name="Text Box 41">
            <a:extLst>
              <a:ext uri="{FF2B5EF4-FFF2-40B4-BE49-F238E27FC236}">
                <a16:creationId xmlns:a16="http://schemas.microsoft.com/office/drawing/2014/main" id="{0920D0D6-FA39-F9C9-3DD8-9F6349620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735514"/>
            <a:ext cx="509588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en-US" altLang="en-US" b="1"/>
              <a:t>22</a:t>
            </a:r>
          </a:p>
        </p:txBody>
      </p:sp>
      <p:sp>
        <p:nvSpPr>
          <p:cNvPr id="144426" name="Text Box 42">
            <a:extLst>
              <a:ext uri="{FF2B5EF4-FFF2-40B4-BE49-F238E27FC236}">
                <a16:creationId xmlns:a16="http://schemas.microsoft.com/office/drawing/2014/main" id="{52D0E00B-F536-CB24-5F58-288A1B7F27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735514"/>
            <a:ext cx="592138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en-US" altLang="en-US" b="1"/>
              <a:t>.04</a:t>
            </a:r>
          </a:p>
        </p:txBody>
      </p:sp>
      <p:sp>
        <p:nvSpPr>
          <p:cNvPr id="144428" name="Text Box 44">
            <a:extLst>
              <a:ext uri="{FF2B5EF4-FFF2-40B4-BE49-F238E27FC236}">
                <a16:creationId xmlns:a16="http://schemas.microsoft.com/office/drawing/2014/main" id="{8289C6B5-1442-603D-1AB5-B74B4ED87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105401"/>
            <a:ext cx="5791200" cy="120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en-US" i="1"/>
              <a:t>Might specify version 4 of document 12-22 (quality monitoring procedures for third-party software components) of web presence project, business logic subsystem.</a:t>
            </a:r>
          </a:p>
        </p:txBody>
      </p:sp>
      <p:sp>
        <p:nvSpPr>
          <p:cNvPr id="144432" name="Text Box 48">
            <a:extLst>
              <a:ext uri="{FF2B5EF4-FFF2-40B4-BE49-F238E27FC236}">
                <a16:creationId xmlns:a16="http://schemas.microsoft.com/office/drawing/2014/main" id="{94A990AD-EA5A-A678-FD6E-13F550BE3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1" y="4419600"/>
            <a:ext cx="126047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en-US" altLang="en-US" i="1"/>
              <a:t>example: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3143</TotalTime>
  <Words>1994</Words>
  <Application>Microsoft Macintosh PowerPoint</Application>
  <PresentationFormat>Widescreen</PresentationFormat>
  <Paragraphs>285</Paragraphs>
  <Slides>18</Slides>
  <Notes>15</Notes>
  <HiddenSlides>3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Verdana</vt:lpstr>
      <vt:lpstr>Tahoma</vt:lpstr>
      <vt:lpstr>Trebuchet MS</vt:lpstr>
      <vt:lpstr>Helvetica</vt:lpstr>
      <vt:lpstr>Arial</vt:lpstr>
      <vt:lpstr>Lucida Grande</vt:lpstr>
      <vt:lpstr>Default Design</vt:lpstr>
      <vt:lpstr>Documenting Analysis and Test</vt:lpstr>
      <vt:lpstr>Learning objectives</vt:lpstr>
      <vt:lpstr>Why Produce Quality Documentation?</vt:lpstr>
      <vt:lpstr>Major categories of documents</vt:lpstr>
      <vt:lpstr>Metadata</vt:lpstr>
      <vt:lpstr>PowerPoint Presentation</vt:lpstr>
      <vt:lpstr>PowerPoint Presentation</vt:lpstr>
      <vt:lpstr>Naming conventions</vt:lpstr>
      <vt:lpstr>Sample naming standard</vt:lpstr>
      <vt:lpstr>Analysis and test strategy</vt:lpstr>
      <vt:lpstr>Analysis and Test Plan</vt:lpstr>
      <vt:lpstr>Standard Organization of a Plan</vt:lpstr>
      <vt:lpstr>Test Design Specification Documents</vt:lpstr>
      <vt:lpstr>Test case specification document</vt:lpstr>
      <vt:lpstr>Test and Analysis Reports</vt:lpstr>
      <vt:lpstr>Summary reports and detailed logs</vt:lpstr>
      <vt:lpstr>Isn’t this a lot of work?</vt:lpstr>
      <vt:lpstr>Summary</vt:lpstr>
    </vt:vector>
  </TitlesOfParts>
  <Company>disco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Test and Analysis in a Nutshell</dc:title>
  <dc:creator>Mauro Pezzè</dc:creator>
  <cp:lastModifiedBy>Stuart Anderson</cp:lastModifiedBy>
  <cp:revision>81</cp:revision>
  <dcterms:created xsi:type="dcterms:W3CDTF">2003-05-28T13:34:15Z</dcterms:created>
  <dcterms:modified xsi:type="dcterms:W3CDTF">2022-11-23T15:13:48Z</dcterms:modified>
</cp:coreProperties>
</file>