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notesMasterIdLst>
    <p:notesMasterId r:id="rId16"/>
  </p:notesMasterIdLst>
  <p:sldIdLst>
    <p:sldId id="256" r:id="rId2"/>
    <p:sldId id="257" r:id="rId3"/>
    <p:sldId id="273" r:id="rId4"/>
    <p:sldId id="274" r:id="rId5"/>
    <p:sldId id="275" r:id="rId6"/>
    <p:sldId id="276" r:id="rId7"/>
    <p:sldId id="266" r:id="rId8"/>
    <p:sldId id="267" r:id="rId9"/>
    <p:sldId id="268" r:id="rId10"/>
    <p:sldId id="270" r:id="rId11"/>
    <p:sldId id="269" r:id="rId12"/>
    <p:sldId id="272" r:id="rId13"/>
    <p:sldId id="271" r:id="rId14"/>
    <p:sldId id="262"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23338" autoAdjust="0"/>
    <p:restoredTop sz="81769" autoAdjust="0"/>
  </p:normalViewPr>
  <p:slideViewPr>
    <p:cSldViewPr>
      <p:cViewPr varScale="1">
        <p:scale>
          <a:sx n="103" d="100"/>
          <a:sy n="103" d="100"/>
        </p:scale>
        <p:origin x="944" y="184"/>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0AEE9F8D-8EB4-42C9-C81A-C632ABFE9365}"/>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83971" name="Rectangle 3">
            <a:extLst>
              <a:ext uri="{FF2B5EF4-FFF2-40B4-BE49-F238E27FC236}">
                <a16:creationId xmlns:a16="http://schemas.microsoft.com/office/drawing/2014/main" id="{51628948-8E33-DE6A-8319-00DEBDD61C30}"/>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83972" name="Rectangle 4">
            <a:extLst>
              <a:ext uri="{FF2B5EF4-FFF2-40B4-BE49-F238E27FC236}">
                <a16:creationId xmlns:a16="http://schemas.microsoft.com/office/drawing/2014/main" id="{196DB621-FFE6-950F-B6AB-442B4A41EF0C}"/>
              </a:ext>
            </a:extLst>
          </p:cNvPr>
          <p:cNvSpPr>
            <a:spLocks noRo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824995C6-D82B-8965-6869-0D668369776A}"/>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D000EE81-E76E-54AA-602B-5F7A118FE899}"/>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83975" name="Rectangle 7">
            <a:extLst>
              <a:ext uri="{FF2B5EF4-FFF2-40B4-BE49-F238E27FC236}">
                <a16:creationId xmlns:a16="http://schemas.microsoft.com/office/drawing/2014/main" id="{FACC1556-DC12-383F-0230-F639FB15054D}"/>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961AB68D-F7E9-0A41-82A6-3414CAD82379}"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BB4A938-4D40-B326-C9D7-446E14E6B463}"/>
              </a:ext>
            </a:extLst>
          </p:cNvPr>
          <p:cNvSpPr>
            <a:spLocks noGrp="1" noChangeArrowheads="1"/>
          </p:cNvSpPr>
          <p:nvPr>
            <p:ph type="sldNum" sz="quarter" idx="5"/>
          </p:nvPr>
        </p:nvSpPr>
        <p:spPr>
          <a:ln/>
        </p:spPr>
        <p:txBody>
          <a:bodyPr/>
          <a:lstStyle/>
          <a:p>
            <a:fld id="{95FD9AD9-F54D-EB40-99ED-600CA408C340}" type="slidenum">
              <a:rPr lang="en-US" altLang="en-US"/>
              <a:pPr/>
              <a:t>3</a:t>
            </a:fld>
            <a:endParaRPr lang="en-US" altLang="en-US"/>
          </a:p>
        </p:txBody>
      </p:sp>
      <p:sp>
        <p:nvSpPr>
          <p:cNvPr id="115714" name="Rectangle 2">
            <a:extLst>
              <a:ext uri="{FF2B5EF4-FFF2-40B4-BE49-F238E27FC236}">
                <a16:creationId xmlns:a16="http://schemas.microsoft.com/office/drawing/2014/main" id="{010AB780-D5FB-C5A3-04B2-E769843AA192}"/>
              </a:ext>
            </a:extLst>
          </p:cNvPr>
          <p:cNvSpPr>
            <a:spLocks noGrp="1" noRot="1" noChangeAspect="1" noChangeArrowheads="1" noTextEdit="1"/>
          </p:cNvSpPr>
          <p:nvPr>
            <p:ph type="sldImg"/>
          </p:nvPr>
        </p:nvSpPr>
        <p:spPr>
          <a:xfrm>
            <a:off x="400050" y="382588"/>
            <a:ext cx="6096000" cy="3429000"/>
          </a:xfrm>
          <a:ln/>
        </p:spPr>
      </p:sp>
      <p:sp>
        <p:nvSpPr>
          <p:cNvPr id="115715" name="Rectangle 3">
            <a:extLst>
              <a:ext uri="{FF2B5EF4-FFF2-40B4-BE49-F238E27FC236}">
                <a16:creationId xmlns:a16="http://schemas.microsoft.com/office/drawing/2014/main" id="{EA2AD384-B205-C731-1E58-3FDF7836E35C}"/>
              </a:ext>
            </a:extLst>
          </p:cNvPr>
          <p:cNvSpPr>
            <a:spLocks noGrp="1" noChangeArrowheads="1"/>
          </p:cNvSpPr>
          <p:nvPr>
            <p:ph type="body" idx="1"/>
          </p:nvPr>
        </p:nvSpPr>
        <p:spPr>
          <a:xfrm>
            <a:off x="685800" y="4114800"/>
            <a:ext cx="5486400" cy="4495800"/>
          </a:xfrm>
        </p:spPr>
        <p:txBody>
          <a:bodyPr/>
          <a:lstStyle/>
          <a:p>
            <a:pPr indent="114300"/>
            <a:endParaRPr lang="en-US" altLang="en-US"/>
          </a:p>
        </p:txBody>
      </p:sp>
    </p:spTree>
    <p:extLst>
      <p:ext uri="{BB962C8B-B14F-4D97-AF65-F5344CB8AC3E}">
        <p14:creationId xmlns:p14="http://schemas.microsoft.com/office/powerpoint/2010/main" val="4136179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BB4A938-4D40-B326-C9D7-446E14E6B463}"/>
              </a:ext>
            </a:extLst>
          </p:cNvPr>
          <p:cNvSpPr>
            <a:spLocks noGrp="1" noChangeArrowheads="1"/>
          </p:cNvSpPr>
          <p:nvPr>
            <p:ph type="sldNum" sz="quarter" idx="5"/>
          </p:nvPr>
        </p:nvSpPr>
        <p:spPr>
          <a:ln/>
        </p:spPr>
        <p:txBody>
          <a:bodyPr/>
          <a:lstStyle/>
          <a:p>
            <a:fld id="{95FD9AD9-F54D-EB40-99ED-600CA408C340}" type="slidenum">
              <a:rPr lang="en-US" altLang="en-US"/>
              <a:pPr/>
              <a:t>7</a:t>
            </a:fld>
            <a:endParaRPr lang="en-US" altLang="en-US"/>
          </a:p>
        </p:txBody>
      </p:sp>
      <p:sp>
        <p:nvSpPr>
          <p:cNvPr id="115714" name="Rectangle 2">
            <a:extLst>
              <a:ext uri="{FF2B5EF4-FFF2-40B4-BE49-F238E27FC236}">
                <a16:creationId xmlns:a16="http://schemas.microsoft.com/office/drawing/2014/main" id="{010AB780-D5FB-C5A3-04B2-E769843AA192}"/>
              </a:ext>
            </a:extLst>
          </p:cNvPr>
          <p:cNvSpPr>
            <a:spLocks noRot="1" noChangeArrowheads="1" noTextEdit="1"/>
          </p:cNvSpPr>
          <p:nvPr>
            <p:ph type="sldImg"/>
          </p:nvPr>
        </p:nvSpPr>
        <p:spPr>
          <a:xfrm>
            <a:off x="1162050" y="382588"/>
            <a:ext cx="4572000" cy="3429000"/>
          </a:xfrm>
          <a:ln/>
        </p:spPr>
      </p:sp>
      <p:sp>
        <p:nvSpPr>
          <p:cNvPr id="115715" name="Rectangle 3">
            <a:extLst>
              <a:ext uri="{FF2B5EF4-FFF2-40B4-BE49-F238E27FC236}">
                <a16:creationId xmlns:a16="http://schemas.microsoft.com/office/drawing/2014/main" id="{EA2AD384-B205-C731-1E58-3FDF7836E35C}"/>
              </a:ext>
            </a:extLst>
          </p:cNvPr>
          <p:cNvSpPr>
            <a:spLocks noGrp="1" noChangeArrowheads="1"/>
          </p:cNvSpPr>
          <p:nvPr>
            <p:ph type="body" idx="1"/>
          </p:nvPr>
        </p:nvSpPr>
        <p:spPr>
          <a:xfrm>
            <a:off x="685800" y="4114800"/>
            <a:ext cx="5486400" cy="4495800"/>
          </a:xfrm>
        </p:spPr>
        <p:txBody>
          <a:bodyPr/>
          <a:lstStyle/>
          <a:p>
            <a:pPr indent="114300"/>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39C8CF6-121B-C5DB-FD36-4F10925B8AB2}"/>
              </a:ext>
            </a:extLst>
          </p:cNvPr>
          <p:cNvSpPr>
            <a:spLocks noGrp="1" noChangeArrowheads="1"/>
          </p:cNvSpPr>
          <p:nvPr>
            <p:ph type="sldNum" sz="quarter" idx="5"/>
          </p:nvPr>
        </p:nvSpPr>
        <p:spPr>
          <a:ln/>
        </p:spPr>
        <p:txBody>
          <a:bodyPr/>
          <a:lstStyle/>
          <a:p>
            <a:fld id="{0DB35118-147B-6E44-8FDA-D35EAA9BC9C2}" type="slidenum">
              <a:rPr lang="en-US" altLang="en-US"/>
              <a:pPr/>
              <a:t>8</a:t>
            </a:fld>
            <a:endParaRPr lang="en-US" altLang="en-US"/>
          </a:p>
        </p:txBody>
      </p:sp>
      <p:sp>
        <p:nvSpPr>
          <p:cNvPr id="117762" name="Rectangle 2">
            <a:extLst>
              <a:ext uri="{FF2B5EF4-FFF2-40B4-BE49-F238E27FC236}">
                <a16:creationId xmlns:a16="http://schemas.microsoft.com/office/drawing/2014/main" id="{12CF9545-CC20-BF89-4B36-0895EA2265DE}"/>
              </a:ext>
            </a:extLst>
          </p:cNvPr>
          <p:cNvSpPr>
            <a:spLocks noRot="1" noChangeArrowheads="1" noTextEdit="1"/>
          </p:cNvSpPr>
          <p:nvPr>
            <p:ph type="sldImg"/>
          </p:nvPr>
        </p:nvSpPr>
        <p:spPr>
          <a:xfrm>
            <a:off x="1143000" y="382588"/>
            <a:ext cx="4572000" cy="3429000"/>
          </a:xfrm>
          <a:ln/>
        </p:spPr>
      </p:sp>
      <p:sp>
        <p:nvSpPr>
          <p:cNvPr id="117763" name="Rectangle 3">
            <a:extLst>
              <a:ext uri="{FF2B5EF4-FFF2-40B4-BE49-F238E27FC236}">
                <a16:creationId xmlns:a16="http://schemas.microsoft.com/office/drawing/2014/main" id="{88F41866-F576-340F-2A93-8601F374BDF4}"/>
              </a:ext>
            </a:extLst>
          </p:cNvPr>
          <p:cNvSpPr>
            <a:spLocks noGrp="1" noChangeArrowheads="1"/>
          </p:cNvSpPr>
          <p:nvPr>
            <p:ph type="body" idx="1"/>
          </p:nvPr>
        </p:nvSpPr>
        <p:spPr>
          <a:xfrm>
            <a:off x="685800" y="4114800"/>
            <a:ext cx="5486400" cy="4495800"/>
          </a:xfrm>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F1FF677-D098-E26D-FAD9-2CA592AB55EF}"/>
              </a:ext>
            </a:extLst>
          </p:cNvPr>
          <p:cNvSpPr>
            <a:spLocks noGrp="1" noChangeArrowheads="1"/>
          </p:cNvSpPr>
          <p:nvPr>
            <p:ph type="sldNum" sz="quarter" idx="5"/>
          </p:nvPr>
        </p:nvSpPr>
        <p:spPr>
          <a:ln/>
        </p:spPr>
        <p:txBody>
          <a:bodyPr/>
          <a:lstStyle/>
          <a:p>
            <a:fld id="{001E41FF-FD00-5143-A658-50F25D95D822}" type="slidenum">
              <a:rPr lang="en-US" altLang="en-US"/>
              <a:pPr/>
              <a:t>9</a:t>
            </a:fld>
            <a:endParaRPr lang="en-US" altLang="en-US"/>
          </a:p>
        </p:txBody>
      </p:sp>
      <p:sp>
        <p:nvSpPr>
          <p:cNvPr id="119810" name="Rectangle 2">
            <a:extLst>
              <a:ext uri="{FF2B5EF4-FFF2-40B4-BE49-F238E27FC236}">
                <a16:creationId xmlns:a16="http://schemas.microsoft.com/office/drawing/2014/main" id="{E18E7179-CEDC-E17A-9E9C-4303F1C1B6DA}"/>
              </a:ext>
            </a:extLst>
          </p:cNvPr>
          <p:cNvSpPr>
            <a:spLocks noRot="1" noChangeArrowheads="1" noTextEdit="1"/>
          </p:cNvSpPr>
          <p:nvPr>
            <p:ph type="sldImg"/>
          </p:nvPr>
        </p:nvSpPr>
        <p:spPr>
          <a:xfrm>
            <a:off x="1239838" y="422275"/>
            <a:ext cx="4572000" cy="3429000"/>
          </a:xfrm>
          <a:ln/>
        </p:spPr>
      </p:sp>
      <p:sp>
        <p:nvSpPr>
          <p:cNvPr id="119811" name="Rectangle 3">
            <a:extLst>
              <a:ext uri="{FF2B5EF4-FFF2-40B4-BE49-F238E27FC236}">
                <a16:creationId xmlns:a16="http://schemas.microsoft.com/office/drawing/2014/main" id="{89576841-5B1C-6E50-CD21-455104805B7B}"/>
              </a:ext>
            </a:extLst>
          </p:cNvPr>
          <p:cNvSpPr>
            <a:spLocks noGrp="1" noChangeArrowheads="1"/>
          </p:cNvSpPr>
          <p:nvPr>
            <p:ph type="body" idx="1"/>
          </p:nvPr>
        </p:nvSpPr>
        <p:spPr>
          <a:xfrm>
            <a:off x="685800" y="4114800"/>
            <a:ext cx="5486400" cy="4495800"/>
          </a:xfrm>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6A0E11C-24FA-CC43-F496-27285EF7DA55}"/>
              </a:ext>
            </a:extLst>
          </p:cNvPr>
          <p:cNvSpPr>
            <a:spLocks noGrp="1" noChangeArrowheads="1"/>
          </p:cNvSpPr>
          <p:nvPr>
            <p:ph type="sldNum" sz="quarter" idx="5"/>
          </p:nvPr>
        </p:nvSpPr>
        <p:spPr>
          <a:ln/>
        </p:spPr>
        <p:txBody>
          <a:bodyPr/>
          <a:lstStyle/>
          <a:p>
            <a:fld id="{4C2417BE-2585-B743-AE40-933339FFD8BC}" type="slidenum">
              <a:rPr lang="en-US" altLang="en-US"/>
              <a:pPr/>
              <a:t>10</a:t>
            </a:fld>
            <a:endParaRPr lang="en-US" altLang="en-US"/>
          </a:p>
        </p:txBody>
      </p:sp>
      <p:sp>
        <p:nvSpPr>
          <p:cNvPr id="123906" name="Rectangle 2">
            <a:extLst>
              <a:ext uri="{FF2B5EF4-FFF2-40B4-BE49-F238E27FC236}">
                <a16:creationId xmlns:a16="http://schemas.microsoft.com/office/drawing/2014/main" id="{30C04850-6972-9AC7-8E65-7D3B2BB4497A}"/>
              </a:ext>
            </a:extLst>
          </p:cNvPr>
          <p:cNvSpPr>
            <a:spLocks noRot="1" noChangeArrowheads="1" noTextEdit="1"/>
          </p:cNvSpPr>
          <p:nvPr>
            <p:ph type="sldImg"/>
          </p:nvPr>
        </p:nvSpPr>
        <p:spPr>
          <a:xfrm>
            <a:off x="1143000" y="382588"/>
            <a:ext cx="4572000" cy="3429000"/>
          </a:xfrm>
          <a:ln/>
        </p:spPr>
      </p:sp>
      <p:sp>
        <p:nvSpPr>
          <p:cNvPr id="123907" name="Rectangle 3">
            <a:extLst>
              <a:ext uri="{FF2B5EF4-FFF2-40B4-BE49-F238E27FC236}">
                <a16:creationId xmlns:a16="http://schemas.microsoft.com/office/drawing/2014/main" id="{52621B78-DC96-1EFF-15BB-80055A2C94C2}"/>
              </a:ext>
            </a:extLst>
          </p:cNvPr>
          <p:cNvSpPr>
            <a:spLocks noGrp="1" noChangeArrowheads="1"/>
          </p:cNvSpPr>
          <p:nvPr>
            <p:ph type="body" idx="1"/>
          </p:nvPr>
        </p:nvSpPr>
        <p:spPr>
          <a:xfrm>
            <a:off x="685800" y="4114800"/>
            <a:ext cx="5486400" cy="4495800"/>
          </a:xfrm>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161FCAF-F6E3-D50D-6A18-7CA01DB729A6}"/>
              </a:ext>
            </a:extLst>
          </p:cNvPr>
          <p:cNvSpPr>
            <a:spLocks noGrp="1" noChangeArrowheads="1"/>
          </p:cNvSpPr>
          <p:nvPr>
            <p:ph type="sldNum" sz="quarter" idx="5"/>
          </p:nvPr>
        </p:nvSpPr>
        <p:spPr>
          <a:ln/>
        </p:spPr>
        <p:txBody>
          <a:bodyPr/>
          <a:lstStyle/>
          <a:p>
            <a:fld id="{6D0ABD02-6229-2B48-889E-D6C8ACA5661C}" type="slidenum">
              <a:rPr lang="en-US" altLang="en-US"/>
              <a:pPr/>
              <a:t>11</a:t>
            </a:fld>
            <a:endParaRPr lang="en-US" altLang="en-US"/>
          </a:p>
        </p:txBody>
      </p:sp>
      <p:sp>
        <p:nvSpPr>
          <p:cNvPr id="121858" name="Rectangle 2">
            <a:extLst>
              <a:ext uri="{FF2B5EF4-FFF2-40B4-BE49-F238E27FC236}">
                <a16:creationId xmlns:a16="http://schemas.microsoft.com/office/drawing/2014/main" id="{D65AD8EB-23C3-9835-9EC5-63A3F51E87CE}"/>
              </a:ext>
            </a:extLst>
          </p:cNvPr>
          <p:cNvSpPr>
            <a:spLocks noRot="1" noChangeArrowheads="1" noTextEdit="1"/>
          </p:cNvSpPr>
          <p:nvPr>
            <p:ph type="sldImg"/>
          </p:nvPr>
        </p:nvSpPr>
        <p:spPr>
          <a:xfrm>
            <a:off x="1143000" y="382588"/>
            <a:ext cx="4572000" cy="3429000"/>
          </a:xfrm>
          <a:ln/>
        </p:spPr>
      </p:sp>
      <p:sp>
        <p:nvSpPr>
          <p:cNvPr id="121859" name="Rectangle 3">
            <a:extLst>
              <a:ext uri="{FF2B5EF4-FFF2-40B4-BE49-F238E27FC236}">
                <a16:creationId xmlns:a16="http://schemas.microsoft.com/office/drawing/2014/main" id="{25E57E7A-629D-3C1E-0D8C-CC6B8BAD9661}"/>
              </a:ext>
            </a:extLst>
          </p:cNvPr>
          <p:cNvSpPr>
            <a:spLocks noGrp="1" noChangeArrowheads="1"/>
          </p:cNvSpPr>
          <p:nvPr>
            <p:ph type="body" idx="1"/>
          </p:nvPr>
        </p:nvSpPr>
        <p:spPr>
          <a:xfrm>
            <a:off x="685800" y="4114800"/>
            <a:ext cx="5486400" cy="4495800"/>
          </a:xfrm>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D849643-AD10-19E5-C357-FABF994930F2}"/>
              </a:ext>
            </a:extLst>
          </p:cNvPr>
          <p:cNvSpPr>
            <a:spLocks noGrp="1" noChangeArrowheads="1"/>
          </p:cNvSpPr>
          <p:nvPr>
            <p:ph type="sldNum" sz="quarter" idx="5"/>
          </p:nvPr>
        </p:nvSpPr>
        <p:spPr>
          <a:ln/>
        </p:spPr>
        <p:txBody>
          <a:bodyPr/>
          <a:lstStyle/>
          <a:p>
            <a:fld id="{44F4CFB4-3955-694E-A0CB-E92C1B38503E}" type="slidenum">
              <a:rPr lang="en-US" altLang="en-US"/>
              <a:pPr/>
              <a:t>13</a:t>
            </a:fld>
            <a:endParaRPr lang="en-US" altLang="en-US"/>
          </a:p>
        </p:txBody>
      </p:sp>
      <p:sp>
        <p:nvSpPr>
          <p:cNvPr id="125954" name="Rectangle 2">
            <a:extLst>
              <a:ext uri="{FF2B5EF4-FFF2-40B4-BE49-F238E27FC236}">
                <a16:creationId xmlns:a16="http://schemas.microsoft.com/office/drawing/2014/main" id="{F0906FFC-B6AC-E001-7559-DC25E897385D}"/>
              </a:ext>
            </a:extLst>
          </p:cNvPr>
          <p:cNvSpPr>
            <a:spLocks noRot="1" noChangeArrowheads="1" noTextEdit="1"/>
          </p:cNvSpPr>
          <p:nvPr>
            <p:ph type="sldImg"/>
          </p:nvPr>
        </p:nvSpPr>
        <p:spPr>
          <a:xfrm>
            <a:off x="1143000" y="382588"/>
            <a:ext cx="4572000" cy="3429000"/>
          </a:xfrm>
          <a:ln/>
        </p:spPr>
      </p:sp>
      <p:sp>
        <p:nvSpPr>
          <p:cNvPr id="125955" name="Rectangle 3">
            <a:extLst>
              <a:ext uri="{FF2B5EF4-FFF2-40B4-BE49-F238E27FC236}">
                <a16:creationId xmlns:a16="http://schemas.microsoft.com/office/drawing/2014/main" id="{B101E61B-4FF4-583B-A9EB-0E64B8AE13B5}"/>
              </a:ext>
            </a:extLst>
          </p:cNvPr>
          <p:cNvSpPr>
            <a:spLocks noGrp="1" noChangeArrowheads="1"/>
          </p:cNvSpPr>
          <p:nvPr>
            <p:ph type="body" idx="1"/>
          </p:nvPr>
        </p:nvSpPr>
        <p:spPr>
          <a:xfrm>
            <a:off x="685800" y="4114800"/>
            <a:ext cx="5486400" cy="4495800"/>
          </a:xfrm>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91A67342-679B-0542-A06D-4E0D6B337AA2}" type="datetime1">
              <a:rPr lang="en-GB" smtClean="0"/>
              <a:t>20/09/2022</a:t>
            </a:fld>
            <a:endParaRPr lang="en-US" dirty="0"/>
          </a:p>
        </p:txBody>
      </p:sp>
      <p:sp>
        <p:nvSpPr>
          <p:cNvPr id="5" name="Footer Placeholder 4"/>
          <p:cNvSpPr>
            <a:spLocks noGrp="1"/>
          </p:cNvSpPr>
          <p:nvPr>
            <p:ph type="ftr" sz="quarter" idx="11"/>
          </p:nvPr>
        </p:nvSpPr>
        <p:spPr/>
        <p:txBody>
          <a:bodyPr/>
          <a:lstStyle/>
          <a:p>
            <a:r>
              <a:rPr lang="en-US" altLang="en-US"/>
              <a:t>Adapted by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3, slide </a:t>
            </a:r>
            <a:fld id="{EF0499B6-55D1-3248-B7D0-E32012CAB578}" type="slidenum">
              <a:rPr lang="en-US" altLang="en-US" smtClean="0"/>
              <a:pPr/>
              <a:t>‹#›</a:t>
            </a:fld>
            <a:endParaRPr lang="en-US" altLang="en-US"/>
          </a:p>
        </p:txBody>
      </p:sp>
    </p:spTree>
    <p:extLst>
      <p:ext uri="{BB962C8B-B14F-4D97-AF65-F5344CB8AC3E}">
        <p14:creationId xmlns:p14="http://schemas.microsoft.com/office/powerpoint/2010/main" val="1993338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6B7DEB50-0B79-B94B-96C0-DC01DBB6175A}" type="datetime1">
              <a:rPr lang="en-GB" smtClean="0"/>
              <a:t>20/09/2022</a:t>
            </a:fld>
            <a:endParaRPr lang="en-US" dirty="0"/>
          </a:p>
        </p:txBody>
      </p:sp>
      <p:sp>
        <p:nvSpPr>
          <p:cNvPr id="5" name="Footer Placeholder 4"/>
          <p:cNvSpPr>
            <a:spLocks noGrp="1"/>
          </p:cNvSpPr>
          <p:nvPr>
            <p:ph type="ftr" sz="quarter" idx="11"/>
          </p:nvPr>
        </p:nvSpPr>
        <p:spPr/>
        <p:txBody>
          <a:bodyPr/>
          <a:lstStyle/>
          <a:p>
            <a:r>
              <a:rPr lang="en-US" altLang="en-US"/>
              <a:t>Adapted by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3, slide </a:t>
            </a:r>
            <a:fld id="{2C418201-CA32-7042-9C3A-C0300B7EEC4E}" type="slidenum">
              <a:rPr lang="en-US" altLang="en-US" smtClean="0"/>
              <a:pPr/>
              <a:t>‹#›</a:t>
            </a:fld>
            <a:endParaRPr lang="en-US" altLang="en-US"/>
          </a:p>
        </p:txBody>
      </p:sp>
    </p:spTree>
    <p:extLst>
      <p:ext uri="{BB962C8B-B14F-4D97-AF65-F5344CB8AC3E}">
        <p14:creationId xmlns:p14="http://schemas.microsoft.com/office/powerpoint/2010/main" val="21731523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BF2BA1F-229D-B541-B936-72521F33E43C}" type="datetime1">
              <a:rPr lang="en-GB" smtClean="0"/>
              <a:t>20/09/2022</a:t>
            </a:fld>
            <a:endParaRPr lang="en-US" dirty="0"/>
          </a:p>
        </p:txBody>
      </p:sp>
      <p:sp>
        <p:nvSpPr>
          <p:cNvPr id="5" name="Footer Placeholder 4"/>
          <p:cNvSpPr>
            <a:spLocks noGrp="1"/>
          </p:cNvSpPr>
          <p:nvPr>
            <p:ph type="ftr" sz="quarter" idx="11"/>
          </p:nvPr>
        </p:nvSpPr>
        <p:spPr/>
        <p:txBody>
          <a:bodyPr/>
          <a:lstStyle/>
          <a:p>
            <a:r>
              <a:rPr lang="en-US" altLang="en-US"/>
              <a:t>Adapted by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3, slide </a:t>
            </a:r>
            <a:fld id="{3B1251FA-D50C-4749-B662-4F083A40A120}" type="slidenum">
              <a:rPr lang="en-US" altLang="en-US" smtClean="0"/>
              <a:pPr/>
              <a:t>‹#›</a:t>
            </a:fld>
            <a:endParaRPr lang="en-US" altLang="en-US"/>
          </a:p>
        </p:txBody>
      </p:sp>
    </p:spTree>
    <p:extLst>
      <p:ext uri="{BB962C8B-B14F-4D97-AF65-F5344CB8AC3E}">
        <p14:creationId xmlns:p14="http://schemas.microsoft.com/office/powerpoint/2010/main" val="2864641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C0FD723-F848-284D-B5C1-B3E068F7B0DD}" type="datetime1">
              <a:rPr lang="en-GB" smtClean="0"/>
              <a:t>20/09/2022</a:t>
            </a:fld>
            <a:endParaRPr lang="en-US" dirty="0"/>
          </a:p>
        </p:txBody>
      </p:sp>
      <p:sp>
        <p:nvSpPr>
          <p:cNvPr id="5" name="Footer Placeholder 4"/>
          <p:cNvSpPr>
            <a:spLocks noGrp="1"/>
          </p:cNvSpPr>
          <p:nvPr>
            <p:ph type="ftr" sz="quarter" idx="11"/>
          </p:nvPr>
        </p:nvSpPr>
        <p:spPr/>
        <p:txBody>
          <a:bodyPr/>
          <a:lstStyle/>
          <a:p>
            <a:r>
              <a:rPr lang="en-US" altLang="en-US"/>
              <a:t>Adapted by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3, slide </a:t>
            </a:r>
            <a:fld id="{BF8224AC-5365-8844-B05B-A9561AC3FE0F}" type="slidenum">
              <a:rPr lang="en-US" altLang="en-US" smtClean="0"/>
              <a:pPr/>
              <a:t>‹#›</a:t>
            </a:fld>
            <a:endParaRPr lang="en-US" altLang="en-US"/>
          </a:p>
        </p:txBody>
      </p:sp>
    </p:spTree>
    <p:extLst>
      <p:ext uri="{BB962C8B-B14F-4D97-AF65-F5344CB8AC3E}">
        <p14:creationId xmlns:p14="http://schemas.microsoft.com/office/powerpoint/2010/main" val="2291584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67B713D8-671E-9A4D-8513-7A2CB5D58416}" type="datetime1">
              <a:rPr lang="en-GB" smtClean="0"/>
              <a:t>20/09/2022</a:t>
            </a:fld>
            <a:endParaRPr lang="en-US" dirty="0"/>
          </a:p>
        </p:txBody>
      </p:sp>
      <p:sp>
        <p:nvSpPr>
          <p:cNvPr id="5" name="Footer Placeholder 4"/>
          <p:cNvSpPr>
            <a:spLocks noGrp="1"/>
          </p:cNvSpPr>
          <p:nvPr>
            <p:ph type="ftr" sz="quarter" idx="11"/>
          </p:nvPr>
        </p:nvSpPr>
        <p:spPr/>
        <p:txBody>
          <a:bodyPr/>
          <a:lstStyle/>
          <a:p>
            <a:r>
              <a:rPr lang="en-US" altLang="en-US"/>
              <a:t>Adapted by Stuart Anderson from (c) 2007 Mauro Pezzè &amp; Michal Young</a:t>
            </a:r>
          </a:p>
        </p:txBody>
      </p:sp>
      <p:sp>
        <p:nvSpPr>
          <p:cNvPr id="6" name="Slide Number Placeholder 5"/>
          <p:cNvSpPr>
            <a:spLocks noGrp="1"/>
          </p:cNvSpPr>
          <p:nvPr>
            <p:ph type="sldNum" sz="quarter" idx="12"/>
          </p:nvPr>
        </p:nvSpPr>
        <p:spPr/>
        <p:txBody>
          <a:bodyPr/>
          <a:lstStyle/>
          <a:p>
            <a:r>
              <a:rPr lang="en-US" altLang="en-US"/>
              <a:t> Ch 3, slide </a:t>
            </a:r>
            <a:fld id="{DAAEACA9-0B62-C148-885D-B50B19CF0282}" type="slidenum">
              <a:rPr lang="en-US" altLang="en-US" smtClean="0"/>
              <a:pPr/>
              <a:t>‹#›</a:t>
            </a:fld>
            <a:endParaRPr lang="en-US" altLang="en-US"/>
          </a:p>
        </p:txBody>
      </p:sp>
    </p:spTree>
    <p:extLst>
      <p:ext uri="{BB962C8B-B14F-4D97-AF65-F5344CB8AC3E}">
        <p14:creationId xmlns:p14="http://schemas.microsoft.com/office/powerpoint/2010/main" val="348529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BA125556-A08E-4440-BC51-785B89EA9D7B}" type="datetime1">
              <a:rPr lang="en-GB" smtClean="0"/>
              <a:t>20/09/2022</a:t>
            </a:fld>
            <a:endParaRPr lang="en-US" dirty="0"/>
          </a:p>
        </p:txBody>
      </p:sp>
      <p:sp>
        <p:nvSpPr>
          <p:cNvPr id="6" name="Footer Placeholder 5"/>
          <p:cNvSpPr>
            <a:spLocks noGrp="1"/>
          </p:cNvSpPr>
          <p:nvPr>
            <p:ph type="ftr" sz="quarter" idx="11"/>
          </p:nvPr>
        </p:nvSpPr>
        <p:spPr/>
        <p:txBody>
          <a:bodyPr/>
          <a:lstStyle/>
          <a:p>
            <a:r>
              <a:rPr lang="en-US" altLang="en-US"/>
              <a:t>Adapted by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3, slide </a:t>
            </a:r>
            <a:fld id="{6DDB2163-BD03-0C41-AC16-C72E687ABFE9}" type="slidenum">
              <a:rPr lang="en-US" altLang="en-US" smtClean="0"/>
              <a:pPr/>
              <a:t>‹#›</a:t>
            </a:fld>
            <a:endParaRPr lang="en-US" altLang="en-US"/>
          </a:p>
        </p:txBody>
      </p:sp>
    </p:spTree>
    <p:extLst>
      <p:ext uri="{BB962C8B-B14F-4D97-AF65-F5344CB8AC3E}">
        <p14:creationId xmlns:p14="http://schemas.microsoft.com/office/powerpoint/2010/main" val="3042957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4B263E0-6883-4641-A2AD-8ACF9ED7A7B5}" type="datetime1">
              <a:rPr lang="en-GB" smtClean="0"/>
              <a:t>20/09/2022</a:t>
            </a:fld>
            <a:endParaRPr lang="en-US" dirty="0"/>
          </a:p>
        </p:txBody>
      </p:sp>
      <p:sp>
        <p:nvSpPr>
          <p:cNvPr id="8" name="Footer Placeholder 7"/>
          <p:cNvSpPr>
            <a:spLocks noGrp="1"/>
          </p:cNvSpPr>
          <p:nvPr>
            <p:ph type="ftr" sz="quarter" idx="11"/>
          </p:nvPr>
        </p:nvSpPr>
        <p:spPr/>
        <p:txBody>
          <a:bodyPr/>
          <a:lstStyle/>
          <a:p>
            <a:r>
              <a:rPr lang="en-US" altLang="en-US"/>
              <a:t>Adapted by Stuart Anderson from (c) 2007 Mauro Pezzè &amp; Michal Young</a:t>
            </a:r>
          </a:p>
        </p:txBody>
      </p:sp>
      <p:sp>
        <p:nvSpPr>
          <p:cNvPr id="9" name="Slide Number Placeholder 8"/>
          <p:cNvSpPr>
            <a:spLocks noGrp="1"/>
          </p:cNvSpPr>
          <p:nvPr>
            <p:ph type="sldNum" sz="quarter" idx="12"/>
          </p:nvPr>
        </p:nvSpPr>
        <p:spPr/>
        <p:txBody>
          <a:bodyPr/>
          <a:lstStyle/>
          <a:p>
            <a:r>
              <a:rPr lang="en-US" altLang="en-US"/>
              <a:t> Ch 3, slide </a:t>
            </a:r>
            <a:fld id="{2DC0D8E0-B159-7D42-8AFD-8751A2AAABFE}" type="slidenum">
              <a:rPr lang="en-US" altLang="en-US" smtClean="0"/>
              <a:pPr/>
              <a:t>‹#›</a:t>
            </a:fld>
            <a:endParaRPr lang="en-US" altLang="en-US"/>
          </a:p>
        </p:txBody>
      </p:sp>
    </p:spTree>
    <p:extLst>
      <p:ext uri="{BB962C8B-B14F-4D97-AF65-F5344CB8AC3E}">
        <p14:creationId xmlns:p14="http://schemas.microsoft.com/office/powerpoint/2010/main" val="2504412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00F391CC-883B-5F4E-B59E-6769D10345EA}" type="datetime1">
              <a:rPr lang="en-GB" smtClean="0"/>
              <a:t>20/09/2022</a:t>
            </a:fld>
            <a:endParaRPr lang="en-US" dirty="0"/>
          </a:p>
        </p:txBody>
      </p:sp>
      <p:sp>
        <p:nvSpPr>
          <p:cNvPr id="4" name="Footer Placeholder 3"/>
          <p:cNvSpPr>
            <a:spLocks noGrp="1"/>
          </p:cNvSpPr>
          <p:nvPr>
            <p:ph type="ftr" sz="quarter" idx="11"/>
          </p:nvPr>
        </p:nvSpPr>
        <p:spPr/>
        <p:txBody>
          <a:bodyPr/>
          <a:lstStyle/>
          <a:p>
            <a:r>
              <a:rPr lang="en-US" altLang="en-US"/>
              <a:t>Adapted by Stuart Anderson from (c) 2007 Mauro Pezzè &amp; Michal Young</a:t>
            </a:r>
          </a:p>
        </p:txBody>
      </p:sp>
      <p:sp>
        <p:nvSpPr>
          <p:cNvPr id="5" name="Slide Number Placeholder 4"/>
          <p:cNvSpPr>
            <a:spLocks noGrp="1"/>
          </p:cNvSpPr>
          <p:nvPr>
            <p:ph type="sldNum" sz="quarter" idx="12"/>
          </p:nvPr>
        </p:nvSpPr>
        <p:spPr/>
        <p:txBody>
          <a:bodyPr/>
          <a:lstStyle/>
          <a:p>
            <a:r>
              <a:rPr lang="en-US" altLang="en-US"/>
              <a:t> Ch 3, slide </a:t>
            </a:r>
            <a:fld id="{060C565D-1BE5-5640-882F-15AE6A42956F}" type="slidenum">
              <a:rPr lang="en-US" altLang="en-US" smtClean="0"/>
              <a:pPr/>
              <a:t>‹#›</a:t>
            </a:fld>
            <a:endParaRPr lang="en-US" altLang="en-US"/>
          </a:p>
        </p:txBody>
      </p:sp>
    </p:spTree>
    <p:extLst>
      <p:ext uri="{BB962C8B-B14F-4D97-AF65-F5344CB8AC3E}">
        <p14:creationId xmlns:p14="http://schemas.microsoft.com/office/powerpoint/2010/main" val="606035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C7A185-B085-9F44-A8B0-4BB35567C600}" type="datetime1">
              <a:rPr lang="en-GB" smtClean="0"/>
              <a:t>20/09/2022</a:t>
            </a:fld>
            <a:endParaRPr lang="en-US" dirty="0"/>
          </a:p>
        </p:txBody>
      </p:sp>
      <p:sp>
        <p:nvSpPr>
          <p:cNvPr id="3" name="Footer Placeholder 2"/>
          <p:cNvSpPr>
            <a:spLocks noGrp="1"/>
          </p:cNvSpPr>
          <p:nvPr>
            <p:ph type="ftr" sz="quarter" idx="11"/>
          </p:nvPr>
        </p:nvSpPr>
        <p:spPr/>
        <p:txBody>
          <a:bodyPr/>
          <a:lstStyle/>
          <a:p>
            <a:r>
              <a:rPr lang="en-US" altLang="en-US"/>
              <a:t>Adapted by Stuart Anderson from (c) 2007 Mauro Pezzè &amp; Michal Young</a:t>
            </a:r>
          </a:p>
        </p:txBody>
      </p:sp>
      <p:sp>
        <p:nvSpPr>
          <p:cNvPr id="4" name="Slide Number Placeholder 3"/>
          <p:cNvSpPr>
            <a:spLocks noGrp="1"/>
          </p:cNvSpPr>
          <p:nvPr>
            <p:ph type="sldNum" sz="quarter" idx="12"/>
          </p:nvPr>
        </p:nvSpPr>
        <p:spPr/>
        <p:txBody>
          <a:bodyPr/>
          <a:lstStyle/>
          <a:p>
            <a:r>
              <a:rPr lang="en-US" altLang="en-US"/>
              <a:t> Ch 3, slide </a:t>
            </a:r>
            <a:fld id="{F8469305-4CF4-AF40-A3AA-FD7531528FB4}" type="slidenum">
              <a:rPr lang="en-US" altLang="en-US" smtClean="0"/>
              <a:pPr/>
              <a:t>‹#›</a:t>
            </a:fld>
            <a:endParaRPr lang="en-US" altLang="en-US"/>
          </a:p>
        </p:txBody>
      </p:sp>
    </p:spTree>
    <p:extLst>
      <p:ext uri="{BB962C8B-B14F-4D97-AF65-F5344CB8AC3E}">
        <p14:creationId xmlns:p14="http://schemas.microsoft.com/office/powerpoint/2010/main" val="1226262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AC0E34E0-66A3-EB4D-A12E-F498F4E0FE3B}" type="datetime1">
              <a:rPr lang="en-GB" smtClean="0"/>
              <a:t>20/09/2022</a:t>
            </a:fld>
            <a:endParaRPr lang="en-US" dirty="0"/>
          </a:p>
        </p:txBody>
      </p:sp>
      <p:sp>
        <p:nvSpPr>
          <p:cNvPr id="6" name="Footer Placeholder 5"/>
          <p:cNvSpPr>
            <a:spLocks noGrp="1"/>
          </p:cNvSpPr>
          <p:nvPr>
            <p:ph type="ftr" sz="quarter" idx="11"/>
          </p:nvPr>
        </p:nvSpPr>
        <p:spPr/>
        <p:txBody>
          <a:bodyPr/>
          <a:lstStyle/>
          <a:p>
            <a:r>
              <a:rPr lang="en-US" altLang="en-US"/>
              <a:t>Adapted by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3, slide </a:t>
            </a:r>
            <a:fld id="{82AE7F76-EC0C-C94E-B30F-53A9D1EF9697}" type="slidenum">
              <a:rPr lang="en-US" altLang="en-US" smtClean="0"/>
              <a:pPr/>
              <a:t>‹#›</a:t>
            </a:fld>
            <a:endParaRPr lang="en-US" altLang="en-US"/>
          </a:p>
        </p:txBody>
      </p:sp>
    </p:spTree>
    <p:extLst>
      <p:ext uri="{BB962C8B-B14F-4D97-AF65-F5344CB8AC3E}">
        <p14:creationId xmlns:p14="http://schemas.microsoft.com/office/powerpoint/2010/main" val="3212166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1D6DD56-DD40-8D48-8541-24AEE9405C39}" type="datetime1">
              <a:rPr lang="en-GB" smtClean="0"/>
              <a:t>20/09/2022</a:t>
            </a:fld>
            <a:endParaRPr lang="en-US" dirty="0"/>
          </a:p>
        </p:txBody>
      </p:sp>
      <p:sp>
        <p:nvSpPr>
          <p:cNvPr id="6" name="Footer Placeholder 5"/>
          <p:cNvSpPr>
            <a:spLocks noGrp="1"/>
          </p:cNvSpPr>
          <p:nvPr>
            <p:ph type="ftr" sz="quarter" idx="11"/>
          </p:nvPr>
        </p:nvSpPr>
        <p:spPr/>
        <p:txBody>
          <a:bodyPr/>
          <a:lstStyle/>
          <a:p>
            <a:r>
              <a:rPr lang="en-US" altLang="en-US"/>
              <a:t>Adapted by Stuart Anderson from (c) 2007 Mauro Pezzè &amp; Michal Young</a:t>
            </a:r>
          </a:p>
        </p:txBody>
      </p:sp>
      <p:sp>
        <p:nvSpPr>
          <p:cNvPr id="7" name="Slide Number Placeholder 6"/>
          <p:cNvSpPr>
            <a:spLocks noGrp="1"/>
          </p:cNvSpPr>
          <p:nvPr>
            <p:ph type="sldNum" sz="quarter" idx="12"/>
          </p:nvPr>
        </p:nvSpPr>
        <p:spPr/>
        <p:txBody>
          <a:bodyPr/>
          <a:lstStyle/>
          <a:p>
            <a:r>
              <a:rPr lang="en-US" altLang="en-US"/>
              <a:t> Ch 3, slide </a:t>
            </a:r>
            <a:fld id="{DAF4F234-AFD4-C24A-9D0A-4A9FA4B53AEC}" type="slidenum">
              <a:rPr lang="en-US" altLang="en-US" smtClean="0"/>
              <a:pPr/>
              <a:t>‹#›</a:t>
            </a:fld>
            <a:endParaRPr lang="en-US" altLang="en-US"/>
          </a:p>
        </p:txBody>
      </p:sp>
    </p:spTree>
    <p:extLst>
      <p:ext uri="{BB962C8B-B14F-4D97-AF65-F5344CB8AC3E}">
        <p14:creationId xmlns:p14="http://schemas.microsoft.com/office/powerpoint/2010/main" val="3604933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9F10A-CEA6-3843-9D28-6E1374C2347C}" type="datetime1">
              <a:rPr lang="en-GB" smtClean="0"/>
              <a:t>20/09/2022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Adapted by Stuart Anderson from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3, slide </a:t>
            </a:r>
            <a:fld id="{00199661-3EB1-ED4E-A792-0650E447AF72}" type="slidenum">
              <a:rPr lang="en-US" altLang="en-US" smtClean="0"/>
              <a:pPr/>
              <a:t>‹#›</a:t>
            </a:fld>
            <a:endParaRPr lang="en-US" altLang="en-US"/>
          </a:p>
        </p:txBody>
      </p:sp>
    </p:spTree>
    <p:extLst>
      <p:ext uri="{BB962C8B-B14F-4D97-AF65-F5344CB8AC3E}">
        <p14:creationId xmlns:p14="http://schemas.microsoft.com/office/powerpoint/2010/main" val="278267285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FC57B1CA-3F92-64CB-2119-8B3E3512009D}"/>
              </a:ext>
            </a:extLst>
          </p:cNvPr>
          <p:cNvSpPr>
            <a:spLocks noGrp="1" noChangeArrowheads="1"/>
          </p:cNvSpPr>
          <p:nvPr>
            <p:ph type="ctrTitle"/>
          </p:nvPr>
        </p:nvSpPr>
        <p:spPr>
          <a:xfrm>
            <a:off x="2209800" y="2130426"/>
            <a:ext cx="7772400" cy="1470025"/>
          </a:xfrm>
        </p:spPr>
        <p:txBody>
          <a:bodyPr anchor="ctr"/>
          <a:lstStyle/>
          <a:p>
            <a:r>
              <a:rPr lang="it-IT" altLang="en-US" sz="3600"/>
              <a:t>Basic Principles</a:t>
            </a:r>
            <a:endParaRPr lang="en-US" altLang="en-US" sz="3600"/>
          </a:p>
        </p:txBody>
      </p:sp>
      <p:sp>
        <p:nvSpPr>
          <p:cNvPr id="2059" name="Rectangle 11">
            <a:extLst>
              <a:ext uri="{FF2B5EF4-FFF2-40B4-BE49-F238E27FC236}">
                <a16:creationId xmlns:a16="http://schemas.microsoft.com/office/drawing/2014/main" id="{C47436CF-F1C3-5498-73E0-370733DB8A4E}"/>
              </a:ext>
            </a:extLst>
          </p:cNvPr>
          <p:cNvSpPr>
            <a:spLocks noGrp="1" noChangeArrowheads="1"/>
          </p:cNvSpPr>
          <p:nvPr>
            <p:ph type="subTitle" idx="1"/>
          </p:nvPr>
        </p:nvSpPr>
        <p:spPr>
          <a:xfrm>
            <a:off x="2895600" y="3886200"/>
            <a:ext cx="6400800" cy="1752600"/>
          </a:xfrm>
        </p:spPr>
        <p:txBody>
          <a:bodyPr/>
          <a:lstStyle/>
          <a:p>
            <a:endParaRPr lang="en-US" altLang="en-US" sz="2800"/>
          </a:p>
        </p:txBody>
      </p:sp>
      <p:sp>
        <p:nvSpPr>
          <p:cNvPr id="2" name="Footer Placeholder 3">
            <a:extLst>
              <a:ext uri="{FF2B5EF4-FFF2-40B4-BE49-F238E27FC236}">
                <a16:creationId xmlns:a16="http://schemas.microsoft.com/office/drawing/2014/main" id="{93B36760-880E-5D37-7A1E-814CC435A0C5}"/>
              </a:ext>
            </a:extLst>
          </p:cNvPr>
          <p:cNvSpPr>
            <a:spLocks noGrp="1"/>
          </p:cNvSpPr>
          <p:nvPr>
            <p:ph type="ftr" sz="quarter" idx="11"/>
          </p:nvPr>
        </p:nvSpPr>
        <p:spPr/>
        <p:txBody>
          <a:bodyPr/>
          <a:lstStyle/>
          <a:p>
            <a:r>
              <a:rPr lang="en-US" altLang="en-US" dirty="0"/>
              <a:t>Adapted by Stuart Anderson from (c) 2007 Mauro </a:t>
            </a:r>
            <a:r>
              <a:rPr lang="en-US" altLang="en-US" dirty="0" err="1"/>
              <a:t>Pezzè</a:t>
            </a:r>
            <a:r>
              <a:rPr lang="en-US" altLang="en-US" dirty="0"/>
              <a:t> &amp; Michal Young</a:t>
            </a:r>
          </a:p>
        </p:txBody>
      </p:sp>
      <p:sp>
        <p:nvSpPr>
          <p:cNvPr id="3" name="Slide Number Placeholder 4">
            <a:extLst>
              <a:ext uri="{FF2B5EF4-FFF2-40B4-BE49-F238E27FC236}">
                <a16:creationId xmlns:a16="http://schemas.microsoft.com/office/drawing/2014/main" id="{A7476CFA-4671-7857-399E-C368FEC5BE0D}"/>
              </a:ext>
            </a:extLst>
          </p:cNvPr>
          <p:cNvSpPr>
            <a:spLocks noGrp="1"/>
          </p:cNvSpPr>
          <p:nvPr>
            <p:ph type="sldNum" sz="quarter" idx="12"/>
          </p:nvPr>
        </p:nvSpPr>
        <p:spPr/>
        <p:txBody>
          <a:bodyPr/>
          <a:lstStyle/>
          <a:p>
            <a:r>
              <a:rPr lang="en-US" altLang="en-US"/>
              <a:t> Ch 3, slide </a:t>
            </a:r>
            <a:fld id="{28E84579-8190-2A4B-A4E3-B4DE245A3085}" type="slidenum">
              <a:rPr lang="en-US" altLang="en-US"/>
              <a:pPr/>
              <a:t>1</a:t>
            </a:fld>
            <a:endParaRPr lang="en-US"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a:extLst>
              <a:ext uri="{FF2B5EF4-FFF2-40B4-BE49-F238E27FC236}">
                <a16:creationId xmlns:a16="http://schemas.microsoft.com/office/drawing/2014/main" id="{DE22487D-2440-FE28-0705-BBABA6E2D90D}"/>
              </a:ext>
            </a:extLst>
          </p:cNvPr>
          <p:cNvSpPr>
            <a:spLocks noGrp="1" noChangeArrowheads="1"/>
          </p:cNvSpPr>
          <p:nvPr>
            <p:ph type="title"/>
          </p:nvPr>
        </p:nvSpPr>
        <p:spPr/>
        <p:txBody>
          <a:bodyPr/>
          <a:lstStyle/>
          <a:p>
            <a:pPr defTabSz="895350"/>
            <a:r>
              <a:rPr lang="en-US" altLang="en-US"/>
              <a:t>Restriction: making the problem easier</a:t>
            </a:r>
          </a:p>
        </p:txBody>
      </p:sp>
      <p:sp>
        <p:nvSpPr>
          <p:cNvPr id="122883" name="Rectangle 3">
            <a:extLst>
              <a:ext uri="{FF2B5EF4-FFF2-40B4-BE49-F238E27FC236}">
                <a16:creationId xmlns:a16="http://schemas.microsoft.com/office/drawing/2014/main" id="{ADEA00B2-220A-9B79-C5B3-D2407B9E8744}"/>
              </a:ext>
            </a:extLst>
          </p:cNvPr>
          <p:cNvSpPr>
            <a:spLocks noGrp="1" noChangeArrowheads="1"/>
          </p:cNvSpPr>
          <p:nvPr>
            <p:ph idx="1"/>
          </p:nvPr>
        </p:nvSpPr>
        <p:spPr/>
        <p:txBody>
          <a:bodyPr/>
          <a:lstStyle/>
          <a:p>
            <a:pPr marL="336550" indent="-336550" defTabSz="895350">
              <a:lnSpc>
                <a:spcPct val="90000"/>
              </a:lnSpc>
            </a:pPr>
            <a:r>
              <a:rPr lang="en-US" altLang="en-US" dirty="0"/>
              <a:t>Suitable restrictions can reduce hard (unsolvable) problems to simpler (solvable) problems</a:t>
            </a:r>
            <a:endParaRPr lang="en-US" altLang="en-US" dirty="0">
              <a:solidFill>
                <a:srgbClr val="00279F"/>
              </a:solidFill>
            </a:endParaRPr>
          </a:p>
          <a:p>
            <a:pPr marL="728663" lvl="1" indent="-277813" defTabSz="895350">
              <a:lnSpc>
                <a:spcPct val="90000"/>
              </a:lnSpc>
            </a:pPr>
            <a:r>
              <a:rPr lang="en-US" altLang="en-US" dirty="0"/>
              <a:t>A weaker spec may be easier to check: it is impossible (in general) to show that pointers are used correctly, but the simple Java requirement that pointers are initialized before use is simple to enforce. </a:t>
            </a:r>
          </a:p>
          <a:p>
            <a:pPr marL="728663" lvl="1" indent="-277813" defTabSz="895350">
              <a:lnSpc>
                <a:spcPct val="90000"/>
              </a:lnSpc>
            </a:pPr>
            <a:r>
              <a:rPr lang="en-US" altLang="en-US" dirty="0"/>
              <a:t>A stronger spec may be easier to check: it is impossible (in general) to show that type errors do not occur at run-time in a dynamically typed language, but statically typed languages impose stronger restrictions that are easily checkable.</a:t>
            </a:r>
          </a:p>
        </p:txBody>
      </p:sp>
      <p:sp>
        <p:nvSpPr>
          <p:cNvPr id="2" name="Footer Placeholder 3">
            <a:extLst>
              <a:ext uri="{FF2B5EF4-FFF2-40B4-BE49-F238E27FC236}">
                <a16:creationId xmlns:a16="http://schemas.microsoft.com/office/drawing/2014/main" id="{260D900D-03B7-CB9F-0EF9-87EDADDA806B}"/>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24F7D407-E209-4E8F-BFB3-62EB59CDAB8D}"/>
              </a:ext>
            </a:extLst>
          </p:cNvPr>
          <p:cNvSpPr>
            <a:spLocks noGrp="1"/>
          </p:cNvSpPr>
          <p:nvPr>
            <p:ph type="sldNum" sz="quarter" idx="12"/>
          </p:nvPr>
        </p:nvSpPr>
        <p:spPr/>
        <p:txBody>
          <a:bodyPr/>
          <a:lstStyle/>
          <a:p>
            <a:r>
              <a:rPr lang="en-US" altLang="en-US"/>
              <a:t> Ch 3, slide </a:t>
            </a:r>
            <a:fld id="{03E3D801-57B1-8743-B5A9-0A1AEAEAAFA5}"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a16="http://schemas.microsoft.com/office/drawing/2014/main" id="{B37B7ED3-25C9-4237-E731-C61323B1EA41}"/>
              </a:ext>
            </a:extLst>
          </p:cNvPr>
          <p:cNvSpPr>
            <a:spLocks noGrp="1" noChangeArrowheads="1"/>
          </p:cNvSpPr>
          <p:nvPr>
            <p:ph type="title"/>
          </p:nvPr>
        </p:nvSpPr>
        <p:spPr/>
        <p:txBody>
          <a:bodyPr/>
          <a:lstStyle/>
          <a:p>
            <a:pPr defTabSz="895350"/>
            <a:r>
              <a:rPr lang="en-US" altLang="en-US"/>
              <a:t>Partition: divide and conquer</a:t>
            </a:r>
          </a:p>
        </p:txBody>
      </p:sp>
      <p:sp>
        <p:nvSpPr>
          <p:cNvPr id="120835" name="Rectangle 3">
            <a:extLst>
              <a:ext uri="{FF2B5EF4-FFF2-40B4-BE49-F238E27FC236}">
                <a16:creationId xmlns:a16="http://schemas.microsoft.com/office/drawing/2014/main" id="{79BBA487-A0B1-7EEB-4DCD-6FCF45CA55D2}"/>
              </a:ext>
            </a:extLst>
          </p:cNvPr>
          <p:cNvSpPr>
            <a:spLocks noGrp="1" noChangeArrowheads="1"/>
          </p:cNvSpPr>
          <p:nvPr>
            <p:ph idx="1"/>
          </p:nvPr>
        </p:nvSpPr>
        <p:spPr/>
        <p:txBody>
          <a:bodyPr/>
          <a:lstStyle/>
          <a:p>
            <a:pPr marL="336550" indent="-336550" defTabSz="895350"/>
            <a:r>
              <a:rPr lang="en-US" altLang="en-US"/>
              <a:t>Hard testing and verification problems can be handled by suitably partitioning the input space:</a:t>
            </a:r>
          </a:p>
          <a:p>
            <a:pPr marL="728663" lvl="1" indent="-277813" defTabSz="895350"/>
            <a:r>
              <a:rPr lang="en-US" altLang="en-US"/>
              <a:t>both structural and functional test selection criteria identify suitable partitions of code or specifications (partitions drive the sampling of the input space)</a:t>
            </a:r>
          </a:p>
          <a:p>
            <a:pPr marL="728663" lvl="1" indent="-277813" defTabSz="895350"/>
            <a:r>
              <a:rPr lang="en-US" altLang="en-US"/>
              <a:t>verification techniques fold the input space according to specific characteristics, grouping homogeneous data together and determining partitions  </a:t>
            </a:r>
          </a:p>
        </p:txBody>
      </p:sp>
      <p:sp>
        <p:nvSpPr>
          <p:cNvPr id="2" name="Footer Placeholder 3">
            <a:extLst>
              <a:ext uri="{FF2B5EF4-FFF2-40B4-BE49-F238E27FC236}">
                <a16:creationId xmlns:a16="http://schemas.microsoft.com/office/drawing/2014/main" id="{23E001BA-7055-C5C6-3FCF-C6557E32BECF}"/>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5142393F-8876-14EB-AC5B-03A52E4FCFD9}"/>
              </a:ext>
            </a:extLst>
          </p:cNvPr>
          <p:cNvSpPr>
            <a:spLocks noGrp="1"/>
          </p:cNvSpPr>
          <p:nvPr>
            <p:ph type="sldNum" sz="quarter" idx="12"/>
          </p:nvPr>
        </p:nvSpPr>
        <p:spPr/>
        <p:txBody>
          <a:bodyPr/>
          <a:lstStyle/>
          <a:p>
            <a:r>
              <a:rPr lang="en-US" altLang="en-US"/>
              <a:t> Ch 3, slide </a:t>
            </a:r>
            <a:fld id="{5BA81AB2-CC7C-874B-8BA3-0EE6AAF96972}" type="slidenum">
              <a:rPr lang="en-US" altLang="en-US"/>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a16="http://schemas.microsoft.com/office/drawing/2014/main" id="{75445686-8B92-90F1-9E9B-B8FB278102DE}"/>
              </a:ext>
            </a:extLst>
          </p:cNvPr>
          <p:cNvSpPr>
            <a:spLocks noGrp="1" noChangeArrowheads="1"/>
          </p:cNvSpPr>
          <p:nvPr>
            <p:ph type="title"/>
          </p:nvPr>
        </p:nvSpPr>
        <p:spPr/>
        <p:txBody>
          <a:bodyPr/>
          <a:lstStyle/>
          <a:p>
            <a:r>
              <a:rPr lang="it-IT" altLang="en-US"/>
              <a:t>Visibility: </a:t>
            </a:r>
            <a:r>
              <a:rPr lang="en-US" altLang="en-US"/>
              <a:t>Judging status</a:t>
            </a:r>
          </a:p>
        </p:txBody>
      </p:sp>
      <p:sp>
        <p:nvSpPr>
          <p:cNvPr id="128003" name="Rectangle 3">
            <a:extLst>
              <a:ext uri="{FF2B5EF4-FFF2-40B4-BE49-F238E27FC236}">
                <a16:creationId xmlns:a16="http://schemas.microsoft.com/office/drawing/2014/main" id="{58D22EC1-ED11-F792-E93B-5707B5E2D2DA}"/>
              </a:ext>
            </a:extLst>
          </p:cNvPr>
          <p:cNvSpPr>
            <a:spLocks noGrp="1" noChangeArrowheads="1"/>
          </p:cNvSpPr>
          <p:nvPr>
            <p:ph idx="1"/>
          </p:nvPr>
        </p:nvSpPr>
        <p:spPr/>
        <p:txBody>
          <a:bodyPr/>
          <a:lstStyle/>
          <a:p>
            <a:r>
              <a:rPr lang="en-US" altLang="en-US" dirty="0"/>
              <a:t>The ability to measure progress or status against goals</a:t>
            </a:r>
          </a:p>
          <a:p>
            <a:pPr lvl="2"/>
            <a:r>
              <a:rPr lang="en-US" altLang="en-US" dirty="0"/>
              <a:t>X visibility = ability to judge how we are doing on X, e.g., schedule visibility = “Are we ahead or behind schedule,” quality visibility = “Does quality meet our objectives?”</a:t>
            </a:r>
          </a:p>
          <a:p>
            <a:r>
              <a:rPr lang="en-US" altLang="en-US" dirty="0"/>
              <a:t>Involves setting goals that can be assessed at each stage of development</a:t>
            </a:r>
          </a:p>
          <a:p>
            <a:pPr lvl="2"/>
            <a:r>
              <a:rPr lang="en-US" altLang="en-US" dirty="0"/>
              <a:t>The biggest challenge is early assessment, e.g., assessing specifications and design with respect to product quality</a:t>
            </a:r>
          </a:p>
          <a:p>
            <a:r>
              <a:rPr lang="en-US" altLang="en-US" dirty="0"/>
              <a:t>Related to observability</a:t>
            </a:r>
          </a:p>
          <a:p>
            <a:pPr lvl="1"/>
            <a:r>
              <a:rPr lang="en-US" altLang="en-US" dirty="0"/>
              <a:t>Example: Choosing a simple or standard internal data format to facilitate unit testing (e.g. using a good JSON editor)</a:t>
            </a:r>
          </a:p>
        </p:txBody>
      </p:sp>
      <p:sp>
        <p:nvSpPr>
          <p:cNvPr id="2" name="Footer Placeholder 3">
            <a:extLst>
              <a:ext uri="{FF2B5EF4-FFF2-40B4-BE49-F238E27FC236}">
                <a16:creationId xmlns:a16="http://schemas.microsoft.com/office/drawing/2014/main" id="{E2357535-4A69-70C2-0D21-5AFC71906029}"/>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61D8F377-C3E4-DA81-03D7-818E0F482D67}"/>
              </a:ext>
            </a:extLst>
          </p:cNvPr>
          <p:cNvSpPr>
            <a:spLocks noGrp="1"/>
          </p:cNvSpPr>
          <p:nvPr>
            <p:ph type="sldNum" sz="quarter" idx="12"/>
          </p:nvPr>
        </p:nvSpPr>
        <p:spPr/>
        <p:txBody>
          <a:bodyPr/>
          <a:lstStyle/>
          <a:p>
            <a:r>
              <a:rPr lang="en-US" altLang="en-US"/>
              <a:t> Ch 3, slide </a:t>
            </a:r>
            <a:fld id="{DD63A29A-AE03-6248-A150-06DCB0B138DC}" type="slidenum">
              <a:rPr lang="en-US" altLang="en-US"/>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a:extLst>
              <a:ext uri="{FF2B5EF4-FFF2-40B4-BE49-F238E27FC236}">
                <a16:creationId xmlns:a16="http://schemas.microsoft.com/office/drawing/2014/main" id="{DE438CC7-092D-42D8-98B5-0096DD56975F}"/>
              </a:ext>
            </a:extLst>
          </p:cNvPr>
          <p:cNvSpPr>
            <a:spLocks noGrp="1" noChangeArrowheads="1"/>
          </p:cNvSpPr>
          <p:nvPr>
            <p:ph type="title"/>
          </p:nvPr>
        </p:nvSpPr>
        <p:spPr/>
        <p:txBody>
          <a:bodyPr/>
          <a:lstStyle/>
          <a:p>
            <a:pPr defTabSz="895350"/>
            <a:r>
              <a:rPr lang="en-US" altLang="en-US"/>
              <a:t>Feedback: tuning the development process</a:t>
            </a:r>
          </a:p>
        </p:txBody>
      </p:sp>
      <p:sp>
        <p:nvSpPr>
          <p:cNvPr id="124931" name="Rectangle 3">
            <a:extLst>
              <a:ext uri="{FF2B5EF4-FFF2-40B4-BE49-F238E27FC236}">
                <a16:creationId xmlns:a16="http://schemas.microsoft.com/office/drawing/2014/main" id="{D8111246-5FED-4F11-0130-392C1377B2D7}"/>
              </a:ext>
            </a:extLst>
          </p:cNvPr>
          <p:cNvSpPr>
            <a:spLocks noGrp="1" noChangeArrowheads="1"/>
          </p:cNvSpPr>
          <p:nvPr>
            <p:ph idx="1"/>
          </p:nvPr>
        </p:nvSpPr>
        <p:spPr/>
        <p:txBody>
          <a:bodyPr/>
          <a:lstStyle/>
          <a:p>
            <a:pPr marL="336550" indent="-336550" defTabSz="895350"/>
            <a:r>
              <a:rPr lang="en-US" altLang="en-US" dirty="0"/>
              <a:t>Learning from experience:  Each project provides information to improve the next.</a:t>
            </a:r>
          </a:p>
          <a:p>
            <a:pPr marL="336550" indent="-336550" defTabSz="895350"/>
            <a:r>
              <a:rPr lang="en-US" altLang="en-US" dirty="0"/>
              <a:t>This works best if you are developing similar products</a:t>
            </a:r>
          </a:p>
          <a:p>
            <a:pPr marL="336550" indent="-336550" defTabSz="895350"/>
            <a:r>
              <a:rPr lang="en-US" altLang="en-US" dirty="0"/>
              <a:t>Past experience can hamper solving new problems (because we focus excessively on the previous bad experience)</a:t>
            </a:r>
          </a:p>
          <a:p>
            <a:pPr marL="336550" indent="-336550" defTabSz="895350"/>
            <a:r>
              <a:rPr lang="en-US" altLang="en-US" dirty="0"/>
              <a:t>Examples</a:t>
            </a:r>
          </a:p>
          <a:p>
            <a:pPr marL="728663" lvl="1" indent="-277813" defTabSz="895350"/>
            <a:r>
              <a:rPr lang="en-US" altLang="en-US" dirty="0"/>
              <a:t>Checklists are built on the basis of errors revealed in the past</a:t>
            </a:r>
          </a:p>
          <a:p>
            <a:pPr marL="728663" lvl="1" indent="-277813" defTabSz="895350"/>
            <a:r>
              <a:rPr lang="en-US" altLang="en-US" dirty="0"/>
              <a:t>Error taxonomies can help in building better test selection criteria</a:t>
            </a:r>
          </a:p>
          <a:p>
            <a:pPr marL="728663" lvl="1" indent="-277813" defTabSz="895350"/>
            <a:r>
              <a:rPr lang="en-US" altLang="en-US" dirty="0"/>
              <a:t>Design guidelines can avoid common pitfalls </a:t>
            </a:r>
          </a:p>
        </p:txBody>
      </p:sp>
      <p:sp>
        <p:nvSpPr>
          <p:cNvPr id="2" name="Footer Placeholder 3">
            <a:extLst>
              <a:ext uri="{FF2B5EF4-FFF2-40B4-BE49-F238E27FC236}">
                <a16:creationId xmlns:a16="http://schemas.microsoft.com/office/drawing/2014/main" id="{59DFC349-4666-C0D2-0DB0-09DE04CFE72E}"/>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56CF179C-1F66-A5A7-51E2-33BC2645577B}"/>
              </a:ext>
            </a:extLst>
          </p:cNvPr>
          <p:cNvSpPr>
            <a:spLocks noGrp="1"/>
          </p:cNvSpPr>
          <p:nvPr>
            <p:ph type="sldNum" sz="quarter" idx="12"/>
          </p:nvPr>
        </p:nvSpPr>
        <p:spPr/>
        <p:txBody>
          <a:bodyPr/>
          <a:lstStyle/>
          <a:p>
            <a:r>
              <a:rPr lang="en-US" altLang="en-US"/>
              <a:t> Ch 3, slide </a:t>
            </a:r>
            <a:fld id="{E52426CA-BB12-2441-9A03-D5443F9A35E4}" type="slidenum">
              <a:rPr lang="en-US" altLang="en-US"/>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905F3454-E47B-49C5-5ED7-C9D5633F1988}"/>
              </a:ext>
            </a:extLst>
          </p:cNvPr>
          <p:cNvSpPr>
            <a:spLocks noGrp="1" noChangeArrowheads="1"/>
          </p:cNvSpPr>
          <p:nvPr>
            <p:ph type="title"/>
          </p:nvPr>
        </p:nvSpPr>
        <p:spPr/>
        <p:txBody>
          <a:bodyPr/>
          <a:lstStyle/>
          <a:p>
            <a:r>
              <a:rPr lang="it-IT" altLang="en-US"/>
              <a:t>Summary</a:t>
            </a:r>
            <a:endParaRPr lang="en-US" altLang="en-US"/>
          </a:p>
        </p:txBody>
      </p:sp>
      <p:sp>
        <p:nvSpPr>
          <p:cNvPr id="13319" name="Rectangle 7">
            <a:extLst>
              <a:ext uri="{FF2B5EF4-FFF2-40B4-BE49-F238E27FC236}">
                <a16:creationId xmlns:a16="http://schemas.microsoft.com/office/drawing/2014/main" id="{B251AFA5-3CDC-C687-51C1-C4A291817C20}"/>
              </a:ext>
            </a:extLst>
          </p:cNvPr>
          <p:cNvSpPr>
            <a:spLocks noGrp="1" noChangeArrowheads="1"/>
          </p:cNvSpPr>
          <p:nvPr>
            <p:ph idx="1"/>
          </p:nvPr>
        </p:nvSpPr>
        <p:spPr/>
        <p:txBody>
          <a:bodyPr/>
          <a:lstStyle/>
          <a:p>
            <a:pPr>
              <a:lnSpc>
                <a:spcPct val="90000"/>
              </a:lnSpc>
            </a:pPr>
            <a:r>
              <a:rPr lang="en-GB" altLang="en-US" dirty="0"/>
              <a:t>The discipline of test and analysis is characterized by 6 main principles:</a:t>
            </a:r>
          </a:p>
          <a:p>
            <a:pPr lvl="1">
              <a:lnSpc>
                <a:spcPct val="90000"/>
              </a:lnSpc>
            </a:pPr>
            <a:r>
              <a:rPr lang="en-GB" altLang="en-US" dirty="0"/>
              <a:t>Sensitivity: better to fail every time than sometimes</a:t>
            </a:r>
          </a:p>
          <a:p>
            <a:pPr lvl="1">
              <a:lnSpc>
                <a:spcPct val="90000"/>
              </a:lnSpc>
            </a:pPr>
            <a:r>
              <a:rPr lang="en-GB" altLang="en-US" dirty="0"/>
              <a:t>Redundancy: making intentions explicit</a:t>
            </a:r>
          </a:p>
          <a:p>
            <a:pPr lvl="1">
              <a:lnSpc>
                <a:spcPct val="90000"/>
              </a:lnSpc>
            </a:pPr>
            <a:r>
              <a:rPr lang="en-GB" altLang="en-US" dirty="0"/>
              <a:t>Restriction: making the problem easier</a:t>
            </a:r>
          </a:p>
          <a:p>
            <a:pPr lvl="1">
              <a:lnSpc>
                <a:spcPct val="90000"/>
              </a:lnSpc>
            </a:pPr>
            <a:r>
              <a:rPr lang="en-GB" altLang="en-US" dirty="0"/>
              <a:t>Partition: divide and conquer</a:t>
            </a:r>
          </a:p>
          <a:p>
            <a:pPr lvl="1">
              <a:lnSpc>
                <a:spcPct val="90000"/>
              </a:lnSpc>
            </a:pPr>
            <a:r>
              <a:rPr lang="en-GB" altLang="en-US" dirty="0"/>
              <a:t>Visibility: making information accessible</a:t>
            </a:r>
          </a:p>
          <a:p>
            <a:pPr lvl="1">
              <a:lnSpc>
                <a:spcPct val="90000"/>
              </a:lnSpc>
            </a:pPr>
            <a:r>
              <a:rPr lang="en-GB" altLang="en-US" dirty="0"/>
              <a:t>Feedback: tuning the development process</a:t>
            </a:r>
          </a:p>
          <a:p>
            <a:pPr>
              <a:lnSpc>
                <a:spcPct val="90000"/>
              </a:lnSpc>
            </a:pPr>
            <a:r>
              <a:rPr lang="en-GB" altLang="en-US" dirty="0"/>
              <a:t>They can be used to understand advantages and limits of different approaches and compare different techniques</a:t>
            </a:r>
          </a:p>
        </p:txBody>
      </p:sp>
      <p:sp>
        <p:nvSpPr>
          <p:cNvPr id="2" name="Footer Placeholder 3">
            <a:extLst>
              <a:ext uri="{FF2B5EF4-FFF2-40B4-BE49-F238E27FC236}">
                <a16:creationId xmlns:a16="http://schemas.microsoft.com/office/drawing/2014/main" id="{21986ED3-7826-4C8C-000C-EE568116B536}"/>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A67E0E07-AD25-6455-0DEA-A47A6DFF8B77}"/>
              </a:ext>
            </a:extLst>
          </p:cNvPr>
          <p:cNvSpPr>
            <a:spLocks noGrp="1"/>
          </p:cNvSpPr>
          <p:nvPr>
            <p:ph type="sldNum" sz="quarter" idx="12"/>
          </p:nvPr>
        </p:nvSpPr>
        <p:spPr/>
        <p:txBody>
          <a:bodyPr/>
          <a:lstStyle/>
          <a:p>
            <a:r>
              <a:rPr lang="en-US" altLang="en-US"/>
              <a:t> Ch 3, slide </a:t>
            </a:r>
            <a:fld id="{9B3918C7-EAF5-BE41-8595-E4245552A5FE}" type="slidenum">
              <a:rPr lang="en-US" altLang="en-US"/>
              <a:pPr/>
              <a:t>14</a:t>
            </a:fld>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Rectangle 8">
            <a:extLst>
              <a:ext uri="{FF2B5EF4-FFF2-40B4-BE49-F238E27FC236}">
                <a16:creationId xmlns:a16="http://schemas.microsoft.com/office/drawing/2014/main" id="{74EF7B26-9F57-49DD-85E4-02586BA1BA53}"/>
              </a:ext>
            </a:extLst>
          </p:cNvPr>
          <p:cNvSpPr>
            <a:spLocks noGrp="1" noChangeArrowheads="1"/>
          </p:cNvSpPr>
          <p:nvPr>
            <p:ph type="title"/>
          </p:nvPr>
        </p:nvSpPr>
        <p:spPr/>
        <p:txBody>
          <a:bodyPr/>
          <a:lstStyle/>
          <a:p>
            <a:r>
              <a:rPr lang="en-GB" altLang="en-US" dirty="0"/>
              <a:t>Learning objectives for this </a:t>
            </a:r>
            <a:r>
              <a:rPr lang="en-GB" altLang="en-US" dirty="0" err="1"/>
              <a:t>slideset</a:t>
            </a:r>
            <a:endParaRPr lang="en-GB" altLang="en-US" dirty="0"/>
          </a:p>
        </p:txBody>
      </p:sp>
      <p:sp>
        <p:nvSpPr>
          <p:cNvPr id="5129" name="Rectangle 9">
            <a:extLst>
              <a:ext uri="{FF2B5EF4-FFF2-40B4-BE49-F238E27FC236}">
                <a16:creationId xmlns:a16="http://schemas.microsoft.com/office/drawing/2014/main" id="{747F9972-DE09-9C5A-8007-FB672CB2C663}"/>
              </a:ext>
            </a:extLst>
          </p:cNvPr>
          <p:cNvSpPr>
            <a:spLocks noGrp="1" noChangeArrowheads="1"/>
          </p:cNvSpPr>
          <p:nvPr>
            <p:ph idx="1"/>
          </p:nvPr>
        </p:nvSpPr>
        <p:spPr/>
        <p:txBody>
          <a:bodyPr/>
          <a:lstStyle/>
          <a:p>
            <a:r>
              <a:rPr lang="en-GB" altLang="en-US" dirty="0"/>
              <a:t>Be able to explain why the basic principles underlying Analysis &amp; Testing (A&amp;T) techniques are useful and important</a:t>
            </a:r>
          </a:p>
          <a:p>
            <a:r>
              <a:rPr lang="en-GB" altLang="en-US" dirty="0"/>
              <a:t>Provide examples of the application of the principles.</a:t>
            </a:r>
          </a:p>
        </p:txBody>
      </p:sp>
      <p:sp>
        <p:nvSpPr>
          <p:cNvPr id="2" name="Footer Placeholder 3">
            <a:extLst>
              <a:ext uri="{FF2B5EF4-FFF2-40B4-BE49-F238E27FC236}">
                <a16:creationId xmlns:a16="http://schemas.microsoft.com/office/drawing/2014/main" id="{AB341C6B-8508-65C5-8B12-5F9CEB6A740D}"/>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395CB83E-4B9F-7E2A-3476-974FF1FA02B2}"/>
              </a:ext>
            </a:extLst>
          </p:cNvPr>
          <p:cNvSpPr>
            <a:spLocks noGrp="1"/>
          </p:cNvSpPr>
          <p:nvPr>
            <p:ph type="sldNum" sz="quarter" idx="12"/>
          </p:nvPr>
        </p:nvSpPr>
        <p:spPr/>
        <p:txBody>
          <a:bodyPr/>
          <a:lstStyle/>
          <a:p>
            <a:r>
              <a:rPr lang="en-US" altLang="en-US"/>
              <a:t> Ch 3, slide </a:t>
            </a:r>
            <a:fld id="{89E913F5-D430-7043-9B06-AE35DC242024}" type="slidenum">
              <a:rPr lang="en-US" altLang="en-US"/>
              <a:pPr/>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6">
            <a:extLst>
              <a:ext uri="{FF2B5EF4-FFF2-40B4-BE49-F238E27FC236}">
                <a16:creationId xmlns:a16="http://schemas.microsoft.com/office/drawing/2014/main" id="{3EE91320-51D2-D691-32F8-20E97DA7A0F1}"/>
              </a:ext>
            </a:extLst>
          </p:cNvPr>
          <p:cNvSpPr>
            <a:spLocks noGrp="1" noChangeArrowheads="1"/>
          </p:cNvSpPr>
          <p:nvPr>
            <p:ph type="title"/>
          </p:nvPr>
        </p:nvSpPr>
        <p:spPr/>
        <p:txBody>
          <a:bodyPr/>
          <a:lstStyle/>
          <a:p>
            <a:r>
              <a:rPr lang="en-US" altLang="en-US" dirty="0"/>
              <a:t>A&amp;T Principles (General Engineering)</a:t>
            </a:r>
          </a:p>
        </p:txBody>
      </p:sp>
      <p:sp>
        <p:nvSpPr>
          <p:cNvPr id="114695" name="Rectangle 7">
            <a:extLst>
              <a:ext uri="{FF2B5EF4-FFF2-40B4-BE49-F238E27FC236}">
                <a16:creationId xmlns:a16="http://schemas.microsoft.com/office/drawing/2014/main" id="{ED073AC0-D46F-DBC7-6877-100A07AF5896}"/>
              </a:ext>
            </a:extLst>
          </p:cNvPr>
          <p:cNvSpPr>
            <a:spLocks noGrp="1" noChangeArrowheads="1"/>
          </p:cNvSpPr>
          <p:nvPr>
            <p:ph idx="1"/>
          </p:nvPr>
        </p:nvSpPr>
        <p:spPr/>
        <p:txBody>
          <a:bodyPr/>
          <a:lstStyle/>
          <a:p>
            <a:r>
              <a:rPr lang="en-US" altLang="en-US" dirty="0"/>
              <a:t>Partition: divide and conquer </a:t>
            </a:r>
            <a:r>
              <a:rPr lang="en-US" altLang="en-US" i="1" dirty="0">
                <a:solidFill>
                  <a:srgbClr val="92D050"/>
                </a:solidFill>
              </a:rPr>
              <a:t>[and ensure the interaction of components is simple]</a:t>
            </a:r>
            <a:endParaRPr lang="en-US" altLang="en-US" dirty="0"/>
          </a:p>
          <a:p>
            <a:r>
              <a:rPr lang="en-US" altLang="en-US" dirty="0"/>
              <a:t>Visibility: making information accessible </a:t>
            </a:r>
            <a:r>
              <a:rPr lang="en-US" altLang="en-US" i="1" dirty="0">
                <a:solidFill>
                  <a:srgbClr val="92D050"/>
                </a:solidFill>
              </a:rPr>
              <a:t>[at least to the tester/developer]</a:t>
            </a:r>
            <a:endParaRPr lang="en-US" altLang="en-US" dirty="0"/>
          </a:p>
          <a:p>
            <a:r>
              <a:rPr lang="en-US" altLang="en-US" dirty="0"/>
              <a:t>Feedback: tuning the development process </a:t>
            </a:r>
            <a:r>
              <a:rPr lang="en-US" altLang="en-US" i="1" dirty="0">
                <a:solidFill>
                  <a:srgbClr val="92D050"/>
                </a:solidFill>
              </a:rPr>
              <a:t>[in test-driven development, test drives the development]</a:t>
            </a:r>
            <a:endParaRPr lang="en-US" altLang="en-US" dirty="0"/>
          </a:p>
        </p:txBody>
      </p:sp>
      <p:sp>
        <p:nvSpPr>
          <p:cNvPr id="2" name="Footer Placeholder 3">
            <a:extLst>
              <a:ext uri="{FF2B5EF4-FFF2-40B4-BE49-F238E27FC236}">
                <a16:creationId xmlns:a16="http://schemas.microsoft.com/office/drawing/2014/main" id="{9703247B-4CE0-85D9-4666-929E89902FFF}"/>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01CD7E52-33E3-A9DA-A679-0F7E02A96004}"/>
              </a:ext>
            </a:extLst>
          </p:cNvPr>
          <p:cNvSpPr>
            <a:spLocks noGrp="1"/>
          </p:cNvSpPr>
          <p:nvPr>
            <p:ph type="sldNum" sz="quarter" idx="12"/>
          </p:nvPr>
        </p:nvSpPr>
        <p:spPr/>
        <p:txBody>
          <a:bodyPr/>
          <a:lstStyle/>
          <a:p>
            <a:r>
              <a:rPr lang="en-US" altLang="en-US"/>
              <a:t> Ch 3, slide </a:t>
            </a:r>
            <a:fld id="{44B0247A-D9A1-1048-B4CE-FD7934AC7132}" type="slidenum">
              <a:rPr lang="en-US" altLang="en-US"/>
              <a:pPr/>
              <a:t>3</a:t>
            </a:fld>
            <a:endParaRPr lang="en-US" altLang="en-US"/>
          </a:p>
        </p:txBody>
      </p:sp>
    </p:spTree>
    <p:extLst>
      <p:ext uri="{BB962C8B-B14F-4D97-AF65-F5344CB8AC3E}">
        <p14:creationId xmlns:p14="http://schemas.microsoft.com/office/powerpoint/2010/main" val="954091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670EF-1965-AA37-0835-884A6BAA48AD}"/>
              </a:ext>
            </a:extLst>
          </p:cNvPr>
          <p:cNvSpPr>
            <a:spLocks noGrp="1"/>
          </p:cNvSpPr>
          <p:nvPr>
            <p:ph type="title"/>
          </p:nvPr>
        </p:nvSpPr>
        <p:spPr>
          <a:xfrm>
            <a:off x="838200" y="365125"/>
            <a:ext cx="5257800" cy="1281113"/>
          </a:xfrm>
        </p:spPr>
        <p:txBody>
          <a:bodyPr>
            <a:normAutofit fontScale="90000"/>
          </a:bodyPr>
          <a:lstStyle/>
          <a:p>
            <a:r>
              <a:rPr lang="en-GB" dirty="0"/>
              <a:t>Sensitivity and Specificity</a:t>
            </a:r>
          </a:p>
        </p:txBody>
      </p:sp>
      <p:sp>
        <p:nvSpPr>
          <p:cNvPr id="3" name="Content Placeholder 2">
            <a:extLst>
              <a:ext uri="{FF2B5EF4-FFF2-40B4-BE49-F238E27FC236}">
                <a16:creationId xmlns:a16="http://schemas.microsoft.com/office/drawing/2014/main" id="{E5DB81BF-A775-1E46-80A3-6AC1CD2DD3E3}"/>
              </a:ext>
            </a:extLst>
          </p:cNvPr>
          <p:cNvSpPr>
            <a:spLocks noGrp="1"/>
          </p:cNvSpPr>
          <p:nvPr>
            <p:ph sz="half" idx="1"/>
          </p:nvPr>
        </p:nvSpPr>
        <p:spPr/>
        <p:txBody>
          <a:bodyPr/>
          <a:lstStyle/>
          <a:p>
            <a:r>
              <a:rPr lang="en-GB" dirty="0"/>
              <a:t>We all became more aware of this during COVID-19.</a:t>
            </a:r>
          </a:p>
          <a:p>
            <a:r>
              <a:rPr lang="en-GB" dirty="0"/>
              <a:t>A test is said to be </a:t>
            </a:r>
            <a:r>
              <a:rPr lang="en-GB" b="1" dirty="0"/>
              <a:t>sensitive</a:t>
            </a:r>
            <a:r>
              <a:rPr lang="en-GB" dirty="0"/>
              <a:t> if it finds a high proportion of of people with the condition.</a:t>
            </a:r>
          </a:p>
          <a:p>
            <a:r>
              <a:rPr lang="en-GB" dirty="0"/>
              <a:t>A test is said to be </a:t>
            </a:r>
            <a:r>
              <a:rPr lang="en-GB" b="1" dirty="0"/>
              <a:t>specific </a:t>
            </a:r>
            <a:r>
              <a:rPr lang="en-GB" dirty="0"/>
              <a:t>if it identifies a high proportion of the population who do not have the condition.</a:t>
            </a:r>
            <a:endParaRPr lang="en-GB" b="1" dirty="0"/>
          </a:p>
        </p:txBody>
      </p:sp>
      <p:pic>
        <p:nvPicPr>
          <p:cNvPr id="8" name="Content Placeholder 7">
            <a:extLst>
              <a:ext uri="{FF2B5EF4-FFF2-40B4-BE49-F238E27FC236}">
                <a16:creationId xmlns:a16="http://schemas.microsoft.com/office/drawing/2014/main" id="{0BA2F4F3-75A5-A310-2AB1-86FD55A649E4}"/>
              </a:ext>
            </a:extLst>
          </p:cNvPr>
          <p:cNvPicPr>
            <a:picLocks noGrp="1" noChangeAspect="1"/>
          </p:cNvPicPr>
          <p:nvPr>
            <p:ph sz="half" idx="2"/>
          </p:nvPr>
        </p:nvPicPr>
        <p:blipFill>
          <a:blip r:embed="rId2">
            <a:extLst>
              <a:ext uri="{96DAC541-7B7A-43D3-8B79-37D633B846F1}">
                <asvg:svgBlip xmlns:asvg="http://schemas.microsoft.com/office/drawing/2016/SVG/main" r:embed="rId3"/>
              </a:ext>
            </a:extLst>
          </a:blip>
          <a:stretch>
            <a:fillRect/>
          </a:stretch>
        </p:blipFill>
        <p:spPr>
          <a:xfrm>
            <a:off x="6600056" y="68668"/>
            <a:ext cx="3359561" cy="6108295"/>
          </a:xfrm>
        </p:spPr>
      </p:pic>
      <p:sp>
        <p:nvSpPr>
          <p:cNvPr id="5" name="Footer Placeholder 4">
            <a:extLst>
              <a:ext uri="{FF2B5EF4-FFF2-40B4-BE49-F238E27FC236}">
                <a16:creationId xmlns:a16="http://schemas.microsoft.com/office/drawing/2014/main" id="{A7FC2227-3412-B907-5C8C-ADD3CB918AAB}"/>
              </a:ext>
            </a:extLst>
          </p:cNvPr>
          <p:cNvSpPr>
            <a:spLocks noGrp="1"/>
          </p:cNvSpPr>
          <p:nvPr>
            <p:ph type="ftr" sz="quarter" idx="11"/>
          </p:nvPr>
        </p:nvSpPr>
        <p:spPr/>
        <p:txBody>
          <a:bodyPr/>
          <a:lstStyle/>
          <a:p>
            <a:r>
              <a:rPr lang="en-US" altLang="en-US"/>
              <a:t>Adapted by Stuart Anderson from (c) 2007 Mauro Pezzè &amp; Michal Young</a:t>
            </a:r>
          </a:p>
        </p:txBody>
      </p:sp>
      <p:sp>
        <p:nvSpPr>
          <p:cNvPr id="6" name="Slide Number Placeholder 5">
            <a:extLst>
              <a:ext uri="{FF2B5EF4-FFF2-40B4-BE49-F238E27FC236}">
                <a16:creationId xmlns:a16="http://schemas.microsoft.com/office/drawing/2014/main" id="{EA45E1D7-E8AF-7A95-C14F-1CB9DA041CF2}"/>
              </a:ext>
            </a:extLst>
          </p:cNvPr>
          <p:cNvSpPr>
            <a:spLocks noGrp="1"/>
          </p:cNvSpPr>
          <p:nvPr>
            <p:ph type="sldNum" sz="quarter" idx="12"/>
          </p:nvPr>
        </p:nvSpPr>
        <p:spPr/>
        <p:txBody>
          <a:bodyPr/>
          <a:lstStyle/>
          <a:p>
            <a:r>
              <a:rPr lang="en-US" altLang="en-US"/>
              <a:t> Ch 3, slide </a:t>
            </a:r>
            <a:fld id="{6DDB2163-BD03-0C41-AC16-C72E687ABFE9}" type="slidenum">
              <a:rPr lang="en-US" altLang="en-US" smtClean="0"/>
              <a:pPr/>
              <a:t>4</a:t>
            </a:fld>
            <a:endParaRPr lang="en-US" altLang="en-US"/>
          </a:p>
        </p:txBody>
      </p:sp>
    </p:spTree>
    <p:extLst>
      <p:ext uri="{BB962C8B-B14F-4D97-AF65-F5344CB8AC3E}">
        <p14:creationId xmlns:p14="http://schemas.microsoft.com/office/powerpoint/2010/main" val="3340791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3FBD125-A93F-8A43-77BA-C7E62E42B1BA}"/>
              </a:ext>
            </a:extLst>
          </p:cNvPr>
          <p:cNvSpPr>
            <a:spLocks noGrp="1"/>
          </p:cNvSpPr>
          <p:nvPr>
            <p:ph type="title"/>
          </p:nvPr>
        </p:nvSpPr>
        <p:spPr/>
        <p:txBody>
          <a:bodyPr/>
          <a:lstStyle/>
          <a:p>
            <a:r>
              <a:rPr lang="en-GB" dirty="0"/>
              <a:t>Diseases and diagnostic tests</a:t>
            </a:r>
          </a:p>
        </p:txBody>
      </p:sp>
      <p:sp>
        <p:nvSpPr>
          <p:cNvPr id="8" name="Content Placeholder 7">
            <a:extLst>
              <a:ext uri="{FF2B5EF4-FFF2-40B4-BE49-F238E27FC236}">
                <a16:creationId xmlns:a16="http://schemas.microsoft.com/office/drawing/2014/main" id="{798DBFA2-9232-F0AC-2933-094A0A063545}"/>
              </a:ext>
            </a:extLst>
          </p:cNvPr>
          <p:cNvSpPr>
            <a:spLocks noGrp="1"/>
          </p:cNvSpPr>
          <p:nvPr>
            <p:ph idx="1"/>
          </p:nvPr>
        </p:nvSpPr>
        <p:spPr/>
        <p:txBody>
          <a:bodyPr>
            <a:normAutofit fontScale="92500" lnSpcReduction="10000"/>
          </a:bodyPr>
          <a:lstStyle/>
          <a:p>
            <a:r>
              <a:rPr lang="en-GB" dirty="0"/>
              <a:t>In medicine, a </a:t>
            </a:r>
            <a:r>
              <a:rPr lang="en-GB" i="1" dirty="0"/>
              <a:t>condition </a:t>
            </a:r>
            <a:r>
              <a:rPr lang="en-GB" dirty="0"/>
              <a:t>is a particular disease or ailment e.g. SARS-COVID-19.</a:t>
            </a:r>
          </a:p>
          <a:p>
            <a:r>
              <a:rPr lang="en-GB" dirty="0"/>
              <a:t>The whole population might or might not have the condition.  If we were all powerful observers we could split the whole population into:</a:t>
            </a:r>
          </a:p>
          <a:p>
            <a:pPr lvl="1"/>
            <a:r>
              <a:rPr lang="en-GB" dirty="0"/>
              <a:t>“true positives” i.e. those people with the condition, and </a:t>
            </a:r>
          </a:p>
          <a:p>
            <a:pPr lvl="1"/>
            <a:r>
              <a:rPr lang="en-GB" dirty="0"/>
              <a:t>“true negatives” i.e. those people not having the condition</a:t>
            </a:r>
          </a:p>
          <a:p>
            <a:r>
              <a:rPr lang="en-GB" dirty="0"/>
              <a:t>A </a:t>
            </a:r>
            <a:r>
              <a:rPr lang="en-GB" i="1" dirty="0"/>
              <a:t>diagnostic test </a:t>
            </a:r>
            <a:r>
              <a:rPr lang="en-GB" dirty="0"/>
              <a:t>is a procedure for determining whether someone has the condition or not:</a:t>
            </a:r>
          </a:p>
          <a:p>
            <a:pPr lvl="1"/>
            <a:r>
              <a:rPr lang="en-GB" dirty="0"/>
              <a:t>if for a particular person the test is positive then, If the person is a true positive then this is a true positive, otherwise it is a false positive.</a:t>
            </a:r>
          </a:p>
          <a:p>
            <a:pPr lvl="1"/>
            <a:r>
              <a:rPr lang="en-GB" dirty="0"/>
              <a:t>if for a particular person the test is negative then, If the person is a true negative then this is a true negative, otherwise it is a false negative.</a:t>
            </a:r>
            <a:endParaRPr lang="en-GB" i="1" dirty="0"/>
          </a:p>
          <a:p>
            <a:pPr lvl="1"/>
            <a:endParaRPr lang="en-GB" dirty="0"/>
          </a:p>
        </p:txBody>
      </p:sp>
      <p:sp>
        <p:nvSpPr>
          <p:cNvPr id="5" name="Footer Placeholder 4">
            <a:extLst>
              <a:ext uri="{FF2B5EF4-FFF2-40B4-BE49-F238E27FC236}">
                <a16:creationId xmlns:a16="http://schemas.microsoft.com/office/drawing/2014/main" id="{DCAF335E-5E14-4090-E68C-1D553AAE0A9E}"/>
              </a:ext>
            </a:extLst>
          </p:cNvPr>
          <p:cNvSpPr>
            <a:spLocks noGrp="1"/>
          </p:cNvSpPr>
          <p:nvPr>
            <p:ph type="ftr" sz="quarter" idx="11"/>
          </p:nvPr>
        </p:nvSpPr>
        <p:spPr/>
        <p:txBody>
          <a:bodyPr/>
          <a:lstStyle/>
          <a:p>
            <a:r>
              <a:rPr lang="en-US" altLang="en-US"/>
              <a:t>Adapted by Stuart Anderson from (c) 2007 Mauro Pezzè &amp; Michal Young</a:t>
            </a:r>
          </a:p>
        </p:txBody>
      </p:sp>
      <p:sp>
        <p:nvSpPr>
          <p:cNvPr id="6" name="Slide Number Placeholder 5">
            <a:extLst>
              <a:ext uri="{FF2B5EF4-FFF2-40B4-BE49-F238E27FC236}">
                <a16:creationId xmlns:a16="http://schemas.microsoft.com/office/drawing/2014/main" id="{5F6720C1-3232-0750-D665-561F563D1690}"/>
              </a:ext>
            </a:extLst>
          </p:cNvPr>
          <p:cNvSpPr>
            <a:spLocks noGrp="1"/>
          </p:cNvSpPr>
          <p:nvPr>
            <p:ph type="sldNum" sz="quarter" idx="12"/>
          </p:nvPr>
        </p:nvSpPr>
        <p:spPr/>
        <p:txBody>
          <a:bodyPr/>
          <a:lstStyle/>
          <a:p>
            <a:r>
              <a:rPr lang="en-US" altLang="en-US"/>
              <a:t> Ch 3, slide </a:t>
            </a:r>
            <a:fld id="{6DDB2163-BD03-0C41-AC16-C72E687ABFE9}" type="slidenum">
              <a:rPr lang="en-US" altLang="en-US" smtClean="0"/>
              <a:pPr/>
              <a:t>5</a:t>
            </a:fld>
            <a:endParaRPr lang="en-US" altLang="en-US"/>
          </a:p>
        </p:txBody>
      </p:sp>
    </p:spTree>
    <p:extLst>
      <p:ext uri="{BB962C8B-B14F-4D97-AF65-F5344CB8AC3E}">
        <p14:creationId xmlns:p14="http://schemas.microsoft.com/office/powerpoint/2010/main" val="2700518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CF112-8EFA-5B51-7E8C-7EFD50706FC8}"/>
              </a:ext>
            </a:extLst>
          </p:cNvPr>
          <p:cNvSpPr>
            <a:spLocks noGrp="1"/>
          </p:cNvSpPr>
          <p:nvPr>
            <p:ph type="title"/>
          </p:nvPr>
        </p:nvSpPr>
        <p:spPr/>
        <p:txBody>
          <a:bodyPr/>
          <a:lstStyle/>
          <a:p>
            <a:r>
              <a:rPr lang="en-GB" dirty="0"/>
              <a:t>Requirements and test selection criteria</a:t>
            </a:r>
          </a:p>
        </p:txBody>
      </p:sp>
      <p:sp>
        <p:nvSpPr>
          <p:cNvPr id="3" name="Content Placeholder 2">
            <a:extLst>
              <a:ext uri="{FF2B5EF4-FFF2-40B4-BE49-F238E27FC236}">
                <a16:creationId xmlns:a16="http://schemas.microsoft.com/office/drawing/2014/main" id="{5819FFF8-1C18-EB03-F95A-07E5F5EB7D5E}"/>
              </a:ext>
            </a:extLst>
          </p:cNvPr>
          <p:cNvSpPr>
            <a:spLocks noGrp="1"/>
          </p:cNvSpPr>
          <p:nvPr>
            <p:ph idx="1"/>
          </p:nvPr>
        </p:nvSpPr>
        <p:spPr/>
        <p:txBody>
          <a:bodyPr>
            <a:normAutofit fontScale="92500" lnSpcReduction="20000"/>
          </a:bodyPr>
          <a:lstStyle/>
          <a:p>
            <a:r>
              <a:rPr lang="en-GB" dirty="0"/>
              <a:t>In software, a system failing to have a requirement that is claimed for it is like a disease.</a:t>
            </a:r>
          </a:p>
          <a:p>
            <a:r>
              <a:rPr lang="en-GB" dirty="0"/>
              <a:t>Our whole population is those systems that might or might not fail the requirement.  If we were all powerful observers we could split the whole population into:</a:t>
            </a:r>
          </a:p>
          <a:p>
            <a:pPr lvl="1"/>
            <a:r>
              <a:rPr lang="en-GB" dirty="0"/>
              <a:t>“true positives” i.e. those systems that fail the requirement, and </a:t>
            </a:r>
          </a:p>
          <a:p>
            <a:pPr lvl="1"/>
            <a:r>
              <a:rPr lang="en-GB" dirty="0"/>
              <a:t>“true negatives” i.e. those systems passing the requirement</a:t>
            </a:r>
          </a:p>
          <a:p>
            <a:r>
              <a:rPr lang="en-GB" dirty="0"/>
              <a:t>A </a:t>
            </a:r>
            <a:r>
              <a:rPr lang="en-GB" i="1" dirty="0"/>
              <a:t>diagnostic test </a:t>
            </a:r>
            <a:r>
              <a:rPr lang="en-GB" dirty="0"/>
              <a:t>is a procedure for determining whether a system fails to meet a requirement or not:</a:t>
            </a:r>
          </a:p>
          <a:p>
            <a:pPr lvl="1"/>
            <a:r>
              <a:rPr lang="en-GB" dirty="0"/>
              <a:t>if for a particular person the test is positive then, If the person is a true positive then this is a true positive, otherwise it is a false positive.</a:t>
            </a:r>
          </a:p>
          <a:p>
            <a:pPr lvl="1"/>
            <a:r>
              <a:rPr lang="en-GB" dirty="0"/>
              <a:t>if for a particular person the test is negative then, If the person is a true negative then this is a true negative, otherwise it is a false negative.</a:t>
            </a:r>
            <a:endParaRPr lang="en-GB" i="1" dirty="0"/>
          </a:p>
          <a:p>
            <a:endParaRPr lang="en-GB" dirty="0"/>
          </a:p>
          <a:p>
            <a:endParaRPr lang="en-GB" dirty="0"/>
          </a:p>
        </p:txBody>
      </p:sp>
      <p:sp>
        <p:nvSpPr>
          <p:cNvPr id="4" name="Footer Placeholder 3">
            <a:extLst>
              <a:ext uri="{FF2B5EF4-FFF2-40B4-BE49-F238E27FC236}">
                <a16:creationId xmlns:a16="http://schemas.microsoft.com/office/drawing/2014/main" id="{F47D0B11-99EF-3CD6-C234-7C303568C7BA}"/>
              </a:ext>
            </a:extLst>
          </p:cNvPr>
          <p:cNvSpPr>
            <a:spLocks noGrp="1"/>
          </p:cNvSpPr>
          <p:nvPr>
            <p:ph type="ftr" sz="quarter" idx="11"/>
          </p:nvPr>
        </p:nvSpPr>
        <p:spPr/>
        <p:txBody>
          <a:bodyPr/>
          <a:lstStyle/>
          <a:p>
            <a:r>
              <a:rPr lang="en-US" altLang="en-US"/>
              <a:t>Adapted by Stuart Anderson from (c) 2007 Mauro Pezzè &amp; Michal Young</a:t>
            </a:r>
          </a:p>
        </p:txBody>
      </p:sp>
      <p:sp>
        <p:nvSpPr>
          <p:cNvPr id="5" name="Slide Number Placeholder 4">
            <a:extLst>
              <a:ext uri="{FF2B5EF4-FFF2-40B4-BE49-F238E27FC236}">
                <a16:creationId xmlns:a16="http://schemas.microsoft.com/office/drawing/2014/main" id="{1F1B2E6A-9C39-8069-252E-8CAF55475144}"/>
              </a:ext>
            </a:extLst>
          </p:cNvPr>
          <p:cNvSpPr>
            <a:spLocks noGrp="1"/>
          </p:cNvSpPr>
          <p:nvPr>
            <p:ph type="sldNum" sz="quarter" idx="12"/>
          </p:nvPr>
        </p:nvSpPr>
        <p:spPr/>
        <p:txBody>
          <a:bodyPr/>
          <a:lstStyle/>
          <a:p>
            <a:r>
              <a:rPr lang="en-US" altLang="en-US"/>
              <a:t> Ch 3, slide </a:t>
            </a:r>
            <a:fld id="{BF8224AC-5365-8844-B05B-A9561AC3FE0F}" type="slidenum">
              <a:rPr lang="en-US" altLang="en-US" smtClean="0"/>
              <a:pPr/>
              <a:t>6</a:t>
            </a:fld>
            <a:endParaRPr lang="en-US" altLang="en-US"/>
          </a:p>
        </p:txBody>
      </p:sp>
    </p:spTree>
    <p:extLst>
      <p:ext uri="{BB962C8B-B14F-4D97-AF65-F5344CB8AC3E}">
        <p14:creationId xmlns:p14="http://schemas.microsoft.com/office/powerpoint/2010/main" val="5030321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6">
            <a:extLst>
              <a:ext uri="{FF2B5EF4-FFF2-40B4-BE49-F238E27FC236}">
                <a16:creationId xmlns:a16="http://schemas.microsoft.com/office/drawing/2014/main" id="{3EE91320-51D2-D691-32F8-20E97DA7A0F1}"/>
              </a:ext>
            </a:extLst>
          </p:cNvPr>
          <p:cNvSpPr>
            <a:spLocks noGrp="1" noChangeArrowheads="1"/>
          </p:cNvSpPr>
          <p:nvPr>
            <p:ph type="title"/>
          </p:nvPr>
        </p:nvSpPr>
        <p:spPr/>
        <p:txBody>
          <a:bodyPr/>
          <a:lstStyle/>
          <a:p>
            <a:r>
              <a:rPr lang="en-US" altLang="en-US" dirty="0"/>
              <a:t>Specific A&amp;T Principles</a:t>
            </a:r>
          </a:p>
        </p:txBody>
      </p:sp>
      <p:sp>
        <p:nvSpPr>
          <p:cNvPr id="114695" name="Rectangle 7">
            <a:extLst>
              <a:ext uri="{FF2B5EF4-FFF2-40B4-BE49-F238E27FC236}">
                <a16:creationId xmlns:a16="http://schemas.microsoft.com/office/drawing/2014/main" id="{ED073AC0-D46F-DBC7-6877-100A07AF5896}"/>
              </a:ext>
            </a:extLst>
          </p:cNvPr>
          <p:cNvSpPr>
            <a:spLocks noGrp="1" noChangeArrowheads="1"/>
          </p:cNvSpPr>
          <p:nvPr>
            <p:ph idx="1"/>
          </p:nvPr>
        </p:nvSpPr>
        <p:spPr/>
        <p:txBody>
          <a:bodyPr/>
          <a:lstStyle/>
          <a:p>
            <a:endParaRPr lang="en-US" altLang="en-US" dirty="0"/>
          </a:p>
          <a:p>
            <a:r>
              <a:rPr lang="en-US" altLang="en-US" dirty="0"/>
              <a:t>Sensitivity: a good test selection criterion should be “sensitive” in the sense that whatever particular tests are chosen to verify a requirement they should give you the same result.</a:t>
            </a:r>
          </a:p>
          <a:p>
            <a:r>
              <a:rPr lang="en-US" altLang="en-US" dirty="0"/>
              <a:t>Redundancy/Diversity: can we get “independent” reassurance that a system satisfies a requirement by using redundant/diverse methods</a:t>
            </a:r>
          </a:p>
          <a:p>
            <a:r>
              <a:rPr lang="en-US" altLang="en-US" dirty="0"/>
              <a:t>Restriction/Simplification: making the problem easier by coding in a restricted way OR changing the requirement OR both</a:t>
            </a:r>
          </a:p>
        </p:txBody>
      </p:sp>
      <p:sp>
        <p:nvSpPr>
          <p:cNvPr id="2" name="Footer Placeholder 3">
            <a:extLst>
              <a:ext uri="{FF2B5EF4-FFF2-40B4-BE49-F238E27FC236}">
                <a16:creationId xmlns:a16="http://schemas.microsoft.com/office/drawing/2014/main" id="{9703247B-4CE0-85D9-4666-929E89902FFF}"/>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01CD7E52-33E3-A9DA-A679-0F7E02A96004}"/>
              </a:ext>
            </a:extLst>
          </p:cNvPr>
          <p:cNvSpPr>
            <a:spLocks noGrp="1"/>
          </p:cNvSpPr>
          <p:nvPr>
            <p:ph type="sldNum" sz="quarter" idx="12"/>
          </p:nvPr>
        </p:nvSpPr>
        <p:spPr/>
        <p:txBody>
          <a:bodyPr/>
          <a:lstStyle/>
          <a:p>
            <a:r>
              <a:rPr lang="en-US" altLang="en-US"/>
              <a:t> Ch 3, slide </a:t>
            </a:r>
            <a:fld id="{44B0247A-D9A1-1048-B4CE-FD7934AC7132}" type="slidenum">
              <a:rPr lang="en-US" altLang="en-US"/>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0" name="Rectangle 4">
            <a:extLst>
              <a:ext uri="{FF2B5EF4-FFF2-40B4-BE49-F238E27FC236}">
                <a16:creationId xmlns:a16="http://schemas.microsoft.com/office/drawing/2014/main" id="{89CA65EA-B0B8-6E24-33BA-A1254E2E5E7D}"/>
              </a:ext>
            </a:extLst>
          </p:cNvPr>
          <p:cNvSpPr>
            <a:spLocks noGrp="1" noChangeArrowheads="1"/>
          </p:cNvSpPr>
          <p:nvPr>
            <p:ph type="title"/>
          </p:nvPr>
        </p:nvSpPr>
        <p:spPr/>
        <p:txBody>
          <a:bodyPr/>
          <a:lstStyle/>
          <a:p>
            <a:r>
              <a:rPr lang="en-US" altLang="en-US" dirty="0"/>
              <a:t>Sensitivity </a:t>
            </a:r>
          </a:p>
        </p:txBody>
      </p:sp>
      <p:sp>
        <p:nvSpPr>
          <p:cNvPr id="116741" name="Rectangle 5">
            <a:extLst>
              <a:ext uri="{FF2B5EF4-FFF2-40B4-BE49-F238E27FC236}">
                <a16:creationId xmlns:a16="http://schemas.microsoft.com/office/drawing/2014/main" id="{8010429F-3F20-7E6D-96CE-DA17E386C157}"/>
              </a:ext>
            </a:extLst>
          </p:cNvPr>
          <p:cNvSpPr>
            <a:spLocks noGrp="1" noChangeArrowheads="1"/>
          </p:cNvSpPr>
          <p:nvPr>
            <p:ph idx="1"/>
          </p:nvPr>
        </p:nvSpPr>
        <p:spPr/>
        <p:txBody>
          <a:bodyPr>
            <a:normAutofit lnSpcReduction="10000"/>
          </a:bodyPr>
          <a:lstStyle/>
          <a:p>
            <a:r>
              <a:rPr lang="en-US" altLang="en-US" dirty="0"/>
              <a:t>A test selection criterion is a process by which we select or construct a tests for a given purpose.  </a:t>
            </a:r>
          </a:p>
          <a:p>
            <a:r>
              <a:rPr lang="en-US" altLang="en-US" dirty="0"/>
              <a:t>a test selection criterion works better if every selected test provides the same result, i.e., if the program fails with one of the selected tests, it fails with all of them (reliable criteria)</a:t>
            </a:r>
          </a:p>
          <a:p>
            <a:r>
              <a:rPr lang="en-US" altLang="en-US" dirty="0"/>
              <a:t>For example, suppose a system fails because some fixed area of storage is too small:</a:t>
            </a:r>
          </a:p>
          <a:p>
            <a:pPr lvl="1"/>
            <a:r>
              <a:rPr lang="en-US" altLang="en-US" dirty="0"/>
              <a:t>A selection criterion might choose a range of different tests data some of which overflows the storage.</a:t>
            </a:r>
          </a:p>
          <a:p>
            <a:pPr lvl="1"/>
            <a:r>
              <a:rPr lang="en-US" altLang="en-US" dirty="0"/>
              <a:t>The requirement might say that the system works for all test data.</a:t>
            </a:r>
          </a:p>
          <a:p>
            <a:pPr lvl="1"/>
            <a:r>
              <a:rPr lang="en-US" altLang="en-US" dirty="0"/>
              <a:t>How does this violate sensitivity? How do we fix it?</a:t>
            </a:r>
          </a:p>
          <a:p>
            <a:pPr lvl="1"/>
            <a:endParaRPr lang="en-US" altLang="en-US" dirty="0"/>
          </a:p>
          <a:p>
            <a:pPr lvl="1"/>
            <a:endParaRPr lang="en-US" altLang="en-US" dirty="0"/>
          </a:p>
        </p:txBody>
      </p:sp>
      <p:sp>
        <p:nvSpPr>
          <p:cNvPr id="2" name="Footer Placeholder 3">
            <a:extLst>
              <a:ext uri="{FF2B5EF4-FFF2-40B4-BE49-F238E27FC236}">
                <a16:creationId xmlns:a16="http://schemas.microsoft.com/office/drawing/2014/main" id="{D4C84F4A-FC87-B235-0D57-42CEC91CC8AB}"/>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9521AD4F-3C35-71A6-523E-AD118BE23F17}"/>
              </a:ext>
            </a:extLst>
          </p:cNvPr>
          <p:cNvSpPr>
            <a:spLocks noGrp="1"/>
          </p:cNvSpPr>
          <p:nvPr>
            <p:ph type="sldNum" sz="quarter" idx="12"/>
          </p:nvPr>
        </p:nvSpPr>
        <p:spPr/>
        <p:txBody>
          <a:bodyPr/>
          <a:lstStyle/>
          <a:p>
            <a:r>
              <a:rPr lang="en-US" altLang="en-US"/>
              <a:t> Ch 3, slide </a:t>
            </a:r>
            <a:fld id="{F4422918-4417-054E-8A7D-8143BAEEE9D3}" type="slidenum">
              <a:rPr lang="en-US" altLang="en-US"/>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BE71C67E-7F83-7CCD-5AD2-4A7BC2EC40FB}"/>
              </a:ext>
            </a:extLst>
          </p:cNvPr>
          <p:cNvSpPr>
            <a:spLocks noGrp="1" noChangeArrowheads="1"/>
          </p:cNvSpPr>
          <p:nvPr>
            <p:ph type="title"/>
          </p:nvPr>
        </p:nvSpPr>
        <p:spPr/>
        <p:txBody>
          <a:bodyPr/>
          <a:lstStyle/>
          <a:p>
            <a:pPr defTabSz="895350"/>
            <a:r>
              <a:rPr lang="en-US" altLang="en-US"/>
              <a:t>Redundancy: making intentions explicit</a:t>
            </a:r>
          </a:p>
        </p:txBody>
      </p:sp>
      <p:sp>
        <p:nvSpPr>
          <p:cNvPr id="118787" name="Rectangle 3">
            <a:extLst>
              <a:ext uri="{FF2B5EF4-FFF2-40B4-BE49-F238E27FC236}">
                <a16:creationId xmlns:a16="http://schemas.microsoft.com/office/drawing/2014/main" id="{1A9AF8EA-0441-AB1C-69FC-EC65A1BB7DB1}"/>
              </a:ext>
            </a:extLst>
          </p:cNvPr>
          <p:cNvSpPr>
            <a:spLocks noGrp="1" noChangeArrowheads="1"/>
          </p:cNvSpPr>
          <p:nvPr>
            <p:ph idx="1"/>
          </p:nvPr>
        </p:nvSpPr>
        <p:spPr/>
        <p:txBody>
          <a:bodyPr/>
          <a:lstStyle/>
          <a:p>
            <a:pPr marL="336550" indent="-336550" defTabSz="895350"/>
            <a:r>
              <a:rPr lang="en-US" altLang="en-US" dirty="0"/>
              <a:t>Redundant checks can increase the capabilities of catching specific faults early or more efficiently.</a:t>
            </a:r>
          </a:p>
          <a:p>
            <a:pPr marL="728663" lvl="1" indent="-277813" defTabSz="895350">
              <a:lnSpc>
                <a:spcPct val="90000"/>
              </a:lnSpc>
            </a:pPr>
            <a:r>
              <a:rPr lang="en-US" altLang="en-US" dirty="0"/>
              <a:t>Static type checking is redundant with respect to dynamic type checking, but it can reveal many type mismatches earlier and more efficiently.</a:t>
            </a:r>
          </a:p>
          <a:p>
            <a:pPr marL="728663" lvl="1" indent="-277813" defTabSz="895350">
              <a:lnSpc>
                <a:spcPct val="90000"/>
              </a:lnSpc>
            </a:pPr>
            <a:r>
              <a:rPr lang="en-US" altLang="en-US" dirty="0"/>
              <a:t>Validation of requirement specifications is redundant with respect to validation of the final software but can reveal errors earlier and more efficiently.</a:t>
            </a:r>
          </a:p>
          <a:p>
            <a:pPr marL="728663" lvl="1" indent="-277813" defTabSz="895350">
              <a:lnSpc>
                <a:spcPct val="90000"/>
              </a:lnSpc>
            </a:pPr>
            <a:r>
              <a:rPr lang="en-US" altLang="en-US" dirty="0"/>
              <a:t>Testing and assertions of properties in the code are redundant, but are often used together to increase confidence </a:t>
            </a:r>
          </a:p>
        </p:txBody>
      </p:sp>
      <p:sp>
        <p:nvSpPr>
          <p:cNvPr id="2" name="Footer Placeholder 3">
            <a:extLst>
              <a:ext uri="{FF2B5EF4-FFF2-40B4-BE49-F238E27FC236}">
                <a16:creationId xmlns:a16="http://schemas.microsoft.com/office/drawing/2014/main" id="{F8EE5F94-6BC3-9AC5-8638-21A79AE77834}"/>
              </a:ext>
            </a:extLst>
          </p:cNvPr>
          <p:cNvSpPr>
            <a:spLocks noGrp="1"/>
          </p:cNvSpPr>
          <p:nvPr>
            <p:ph type="ftr" sz="quarter" idx="11"/>
          </p:nvPr>
        </p:nvSpPr>
        <p:spPr/>
        <p:txBody>
          <a:bodyPr/>
          <a:lstStyle/>
          <a:p>
            <a:r>
              <a:rPr lang="en-US" altLang="en-US"/>
              <a:t>Adapted by Stuart Anderson from (c) 2007 Mauro Pezzè &amp; Michal Young</a:t>
            </a:r>
          </a:p>
        </p:txBody>
      </p:sp>
      <p:sp>
        <p:nvSpPr>
          <p:cNvPr id="3" name="Slide Number Placeholder 4">
            <a:extLst>
              <a:ext uri="{FF2B5EF4-FFF2-40B4-BE49-F238E27FC236}">
                <a16:creationId xmlns:a16="http://schemas.microsoft.com/office/drawing/2014/main" id="{5AF986C9-247F-3CCC-F170-51F2988F2F70}"/>
              </a:ext>
            </a:extLst>
          </p:cNvPr>
          <p:cNvSpPr>
            <a:spLocks noGrp="1"/>
          </p:cNvSpPr>
          <p:nvPr>
            <p:ph type="sldNum" sz="quarter" idx="12"/>
          </p:nvPr>
        </p:nvSpPr>
        <p:spPr/>
        <p:txBody>
          <a:bodyPr/>
          <a:lstStyle/>
          <a:p>
            <a:r>
              <a:rPr lang="en-US" altLang="en-US"/>
              <a:t> Ch 3, slide </a:t>
            </a:r>
            <a:fld id="{B6E897C4-1703-8A40-BACA-FB64CB6A8EF9}" type="slidenum">
              <a:rPr lang="en-US" altLang="en-US"/>
              <a:pPr/>
              <a:t>9</a:t>
            </a:fld>
            <a:endParaRPr lang="en-US" altLang="en-US"/>
          </a:p>
        </p:txBody>
      </p:sp>
    </p:spTree>
  </p:cSld>
  <p:clrMapOvr>
    <a:masterClrMapping/>
  </p:clrMapOvr>
</p:sld>
</file>

<file path=ppt/theme/theme1.xml><?xml version="1.0" encoding="utf-8"?>
<a:theme xmlns:a="http://schemas.openxmlformats.org/drawingml/2006/main" name="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16912</TotalTime>
  <Words>1462</Words>
  <Application>Microsoft Macintosh PowerPoint</Application>
  <PresentationFormat>Widescreen</PresentationFormat>
  <Paragraphs>112</Paragraphs>
  <Slides>14</Slides>
  <Notes>7</Notes>
  <HiddenSlides>3</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Tahoma</vt:lpstr>
      <vt:lpstr>Verdana</vt:lpstr>
      <vt:lpstr>Trebuchet MS</vt:lpstr>
      <vt:lpstr>Template</vt:lpstr>
      <vt:lpstr>Basic Principles</vt:lpstr>
      <vt:lpstr>Learning objectives for this slideset</vt:lpstr>
      <vt:lpstr>A&amp;T Principles (General Engineering)</vt:lpstr>
      <vt:lpstr>Sensitivity and Specificity</vt:lpstr>
      <vt:lpstr>Diseases and diagnostic tests</vt:lpstr>
      <vt:lpstr>Requirements and test selection criteria</vt:lpstr>
      <vt:lpstr>Specific A&amp;T Principles</vt:lpstr>
      <vt:lpstr>Sensitivity </vt:lpstr>
      <vt:lpstr>Redundancy: making intentions explicit</vt:lpstr>
      <vt:lpstr>Restriction: making the problem easier</vt:lpstr>
      <vt:lpstr>Partition: divide and conquer</vt:lpstr>
      <vt:lpstr>Visibility: Judging status</vt:lpstr>
      <vt:lpstr>Feedback: tuning the development process</vt:lpstr>
      <vt:lpstr>Summary</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23</cp:revision>
  <dcterms:created xsi:type="dcterms:W3CDTF">2003-05-28T13:34:15Z</dcterms:created>
  <dcterms:modified xsi:type="dcterms:W3CDTF">2022-09-29T08:03:57Z</dcterms:modified>
</cp:coreProperties>
</file>