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6" d="100"/>
          <a:sy n="126" d="100"/>
        </p:scale>
        <p:origin x="23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7353C-6F9E-4847-B960-008B44E907E6}" type="datetimeFigureOut">
              <a:rPr lang="en-GB" smtClean="0"/>
              <a:t>25/09/2022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FB69-7D6A-3845-BCC3-D7E8A70235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68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91055-752F-6A5E-7625-C736052FB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76C7E0-6898-94FF-488E-CE594CA37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7261C-12F3-855A-3526-2E8D818A6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A4737-DE26-284B-BE48-4311F1D1D1BB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25F2-3201-B969-F475-F1B406110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CB879-1047-D363-3BDF-A0FAB9558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0A64F-22DB-7936-33FA-234C4FC2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85FB-5B6F-019E-8326-758FA3FF0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6CD72-E19D-B15E-9A1C-B1CFFB77C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9F7E-168C-544A-9059-8189326AB779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279EF-1DEE-F171-3595-BC06476DA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8AA8F-225E-0B87-9A94-8573006C5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33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B59E14-1658-84FF-EC83-F357854E2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39B5A-C22C-FB5A-ABED-11FAB6ED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2A23C-73A3-0F0C-9541-DB6FC8AA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47DE4-E24A-B64C-AD55-C3474FF226A6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1CAD3-F909-C581-4ECC-67E47403A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920CC-D6AC-4168-30FE-5A6336C8A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29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5E177-072E-CBBD-838F-8A065DEDD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FE08F-823F-D423-F936-5BED9DC77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6B581-1A18-E91B-E6BA-796713BF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0902-CC76-3646-85BE-DB22EF65ABA6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B60D9-509F-50EB-2D45-E548739B4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E3594-54E1-CF62-D4CF-8FDE9DFF9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69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A1AED-F94B-5B46-9C72-B9A3E349D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9314D-A1CA-0EA8-BE63-7A56FEAAD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BF879-71EC-E64A-288C-6540430BC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D35E-728E-9C4A-A6F9-A028486A0B7A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44BC6-8F57-D962-EB47-4CA4483E5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CEEEB-43C5-F648-3BE5-CC707871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59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E8EBC-D0A1-8C15-2810-4B8251703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01131-2110-9D2C-86A9-B138F0772F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3F788-5504-D343-3AC3-AC9DEE409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C6BB4-9845-9AC6-89A4-97F833C14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D46D4-A76F-F046-9142-9EAB1A28A49B}" type="datetime1">
              <a:rPr lang="en-GB" smtClean="0"/>
              <a:t>25/09/2022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761E4-2C4B-1381-25E6-909C7EF47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DE18B-FACD-0C53-C59B-13594A60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26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C0858-F741-185A-A19D-EEAA7C4C7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60638E-C156-3A00-98A2-EAA54C9E5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618058-FE39-6A31-C368-56411BAE8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CDF8F-3605-007A-2E39-0CF7C19D41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E7A8CB-FBEB-C48F-B2AD-194838047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60C0B0-C448-1D6B-E322-29FA797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887A-A7BE-744D-BF6A-448B5218F8D5}" type="datetime1">
              <a:rPr lang="en-GB" smtClean="0"/>
              <a:t>25/09/2022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5A48DD-D0FA-6AC4-AB72-28E9B187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BB409E-EAF1-3856-F74A-EE2D95235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75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BD2C9-D204-6DEE-DB54-B88C24101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C163C0-E09C-CBE0-9064-279F42497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20CE-91B3-CB48-ADFB-C521154F1DCA}" type="datetime1">
              <a:rPr lang="en-GB" smtClean="0"/>
              <a:t>25/09/2022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5E423-4944-5127-22EE-4886F0D9A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B6380-7F30-543C-A490-DC769F9B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64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E3DD6-86D0-B4AD-EC68-269B3207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69E0-286E-E642-AB52-06CBDDB25FDD}" type="datetime1">
              <a:rPr lang="en-GB" smtClean="0"/>
              <a:t>25/09/2022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EE60E-27A8-2B5B-3458-12C6FE407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E55C5-C634-3B88-AD0B-CADAEFEEB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3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B8967-8815-9B05-8546-2F7A1BF29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EBBA4-B3BB-6D26-F0F7-2D1434C34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2F6F6-B750-E8D3-A11D-EC3A469FF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FB805-2295-DB15-1EDC-9D463C34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13CC-88EA-FD45-A8DE-150712BD5ABC}" type="datetime1">
              <a:rPr lang="en-GB" smtClean="0"/>
              <a:t>25/09/2022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DA388-91CF-AA13-2FC4-4593006E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6E5A-105E-99DE-B76E-7EF0436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70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2620-6B20-2FBC-4C41-D15D28C87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BCB95-9CB0-286E-5271-1EDA75DD1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5F5E56-F9BA-805D-4C6C-55425D11D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447C5-8021-E691-AF3E-B1AB7C16B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8CFB-B68D-5A48-BAD7-060D3433CC0E}" type="datetime1">
              <a:rPr lang="en-GB" smtClean="0"/>
              <a:t>25/09/2022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5FB8A-295F-CFF0-FE4E-B16967ECD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026A76-BD3C-AD2F-8D0A-77229456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68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CAFDC6-38D6-C112-F1FE-5E90A7C16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89437-3446-9D02-341A-502E8F290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FC5A1-0383-FB96-A375-31BA6EE19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277B5-4C7E-3D41-942A-C6082C4F6DF4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E365F-9961-3FC2-3A47-A43F1B5A4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BCFD8-8DB9-946A-C7F9-D0AE95C90E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BA081-D9A8-5D43-9316-804C6098D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52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AB8D7-65C0-912D-3271-1E16F37881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Requirements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B84CC7-3FB1-7378-1ED5-3422FB2477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9870D-ED2F-CAED-27E5-155570A7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87EDF-951B-964B-AA1F-A28728AA8024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D4D97-A453-B50E-5EC3-3ABE6F93A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871F5-CB82-4184-E633-16AB0BE29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6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24E1897-55CA-1A70-6119-951741B9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Elevator 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C7232F-E72F-926A-25DD-BAF2B1019B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D1FFA1D-E1C2-CFD8-E64C-E3FDDBE70A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720CE-FEF6-4ACD-5AD4-49DB93117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0902-CC76-3646-85BE-DB22EF65ABA6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FD488-B75E-545B-52BB-E0B48CA12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12C5B-7C87-D8FE-E873-01859670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2</a:t>
            </a:fld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39809F-19E7-247A-2BD2-29A0E667BA79}"/>
              </a:ext>
            </a:extLst>
          </p:cNvPr>
          <p:cNvGrpSpPr/>
          <p:nvPr/>
        </p:nvGrpSpPr>
        <p:grpSpPr>
          <a:xfrm>
            <a:off x="6456040" y="1952624"/>
            <a:ext cx="4897760" cy="3924648"/>
            <a:chOff x="1981200" y="1371600"/>
            <a:chExt cx="2436814" cy="1892300"/>
          </a:xfrm>
        </p:grpSpPr>
        <p:sp>
          <p:nvSpPr>
            <p:cNvPr id="11" name="AutoShape 4">
              <a:extLst>
                <a:ext uri="{FF2B5EF4-FFF2-40B4-BE49-F238E27FC236}">
                  <a16:creationId xmlns:a16="http://schemas.microsoft.com/office/drawing/2014/main" id="{4B184D11-AFAC-72B4-80BB-E657FCBA0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550" y="1866900"/>
              <a:ext cx="292100" cy="673100"/>
            </a:xfrm>
            <a:prstGeom prst="roundRect">
              <a:avLst>
                <a:gd name="adj" fmla="val 12495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5">
              <a:extLst>
                <a:ext uri="{FF2B5EF4-FFF2-40B4-BE49-F238E27FC236}">
                  <a16:creationId xmlns:a16="http://schemas.microsoft.com/office/drawing/2014/main" id="{9194D283-42AA-97B8-BF0D-FD0F7F363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750" y="1371600"/>
              <a:ext cx="1130300" cy="18923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874B4BFF-0D14-B1B1-65AE-214E5BAF4A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950" y="1943100"/>
              <a:ext cx="444500" cy="12065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id="{3FE9EE67-F275-9F69-53F3-847C2CAD0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350" y="1943100"/>
              <a:ext cx="444500" cy="12065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8">
              <a:extLst>
                <a:ext uri="{FF2B5EF4-FFF2-40B4-BE49-F238E27FC236}">
                  <a16:creationId xmlns:a16="http://schemas.microsoft.com/office/drawing/2014/main" id="{10E5DFEE-710E-D80B-B72F-DEBAD8BE4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950" y="194310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A8616C9B-10A0-A71E-578F-51B6EE515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1200" y="2241550"/>
              <a:ext cx="230188" cy="915988"/>
            </a:xfrm>
            <a:custGeom>
              <a:avLst/>
              <a:gdLst>
                <a:gd name="T0" fmla="*/ 0 w 145"/>
                <a:gd name="T1" fmla="*/ 0 h 577"/>
                <a:gd name="T2" fmla="*/ 144 w 145"/>
                <a:gd name="T3" fmla="*/ 105 h 577"/>
                <a:gd name="T4" fmla="*/ 144 w 145"/>
                <a:gd name="T5" fmla="*/ 524 h 577"/>
                <a:gd name="T6" fmla="*/ 0 w 145"/>
                <a:gd name="T7" fmla="*/ 576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" h="577">
                  <a:moveTo>
                    <a:pt x="0" y="0"/>
                  </a:moveTo>
                  <a:lnTo>
                    <a:pt x="144" y="105"/>
                  </a:lnTo>
                  <a:lnTo>
                    <a:pt x="144" y="524"/>
                  </a:lnTo>
                  <a:lnTo>
                    <a:pt x="0" y="57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3A9A055-2016-E0F0-0C84-D2D209C8A6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2200" y="2241550"/>
              <a:ext cx="230188" cy="915988"/>
            </a:xfrm>
            <a:custGeom>
              <a:avLst/>
              <a:gdLst>
                <a:gd name="T0" fmla="*/ 144 w 145"/>
                <a:gd name="T1" fmla="*/ 0 h 577"/>
                <a:gd name="T2" fmla="*/ 0 w 145"/>
                <a:gd name="T3" fmla="*/ 105 h 577"/>
                <a:gd name="T4" fmla="*/ 0 w 145"/>
                <a:gd name="T5" fmla="*/ 524 h 577"/>
                <a:gd name="T6" fmla="*/ 144 w 145"/>
                <a:gd name="T7" fmla="*/ 576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" h="577">
                  <a:moveTo>
                    <a:pt x="144" y="0"/>
                  </a:moveTo>
                  <a:lnTo>
                    <a:pt x="0" y="105"/>
                  </a:lnTo>
                  <a:lnTo>
                    <a:pt x="0" y="524"/>
                  </a:lnTo>
                  <a:lnTo>
                    <a:pt x="144" y="57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AutoShape 11">
              <a:extLst>
                <a:ext uri="{FF2B5EF4-FFF2-40B4-BE49-F238E27FC236}">
                  <a16:creationId xmlns:a16="http://schemas.microsoft.com/office/drawing/2014/main" id="{6D7EED02-0997-D386-E576-9559F758D2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787650" y="1943100"/>
              <a:ext cx="215900" cy="139700"/>
            </a:xfrm>
            <a:prstGeom prst="rightArrow">
              <a:avLst>
                <a:gd name="adj1" fmla="val 50000"/>
                <a:gd name="adj2" fmla="val 7728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2">
              <a:extLst>
                <a:ext uri="{FF2B5EF4-FFF2-40B4-BE49-F238E27FC236}">
                  <a16:creationId xmlns:a16="http://schemas.microsoft.com/office/drawing/2014/main" id="{9BE92536-4A85-C09C-1EDE-EEAAE000AD3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2787650" y="2247900"/>
              <a:ext cx="215900" cy="139700"/>
            </a:xfrm>
            <a:prstGeom prst="rightArrow">
              <a:avLst>
                <a:gd name="adj1" fmla="val 50000"/>
                <a:gd name="adj2" fmla="val 7728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3">
              <a:extLst>
                <a:ext uri="{FF2B5EF4-FFF2-40B4-BE49-F238E27FC236}">
                  <a16:creationId xmlns:a16="http://schemas.microsoft.com/office/drawing/2014/main" id="{536B9F59-CDF0-B974-EC32-B2660FAC9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1989" y="1404938"/>
              <a:ext cx="1216025" cy="305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accent1"/>
                  </a:solidFill>
                  <a:latin typeface="Times New Roman" panose="02020603050405020304" pitchFamily="18" charset="0"/>
                </a:rPr>
                <a:t>1 2 3 </a:t>
              </a:r>
              <a:r>
                <a:rPr lang="en-US" altLang="en-US" sz="1400" b="1">
                  <a:solidFill>
                    <a:srgbClr val="F23002"/>
                  </a:solidFill>
                  <a:latin typeface="Times New Roman" panose="02020603050405020304" pitchFamily="18" charset="0"/>
                </a:rPr>
                <a:t>4</a:t>
              </a:r>
              <a:r>
                <a:rPr lang="en-US" altLang="en-US" sz="1400" b="1">
                  <a:solidFill>
                    <a:schemeClr val="accent1"/>
                  </a:solidFill>
                  <a:latin typeface="Times New Roman" panose="02020603050405020304" pitchFamily="18" charset="0"/>
                </a:rPr>
                <a:t> 5 6 7 8 </a:t>
              </a:r>
            </a:p>
          </p:txBody>
        </p:sp>
        <p:sp>
          <p:nvSpPr>
            <p:cNvPr id="21" name="AutoShape 14">
              <a:extLst>
                <a:ext uri="{FF2B5EF4-FFF2-40B4-BE49-F238E27FC236}">
                  <a16:creationId xmlns:a16="http://schemas.microsoft.com/office/drawing/2014/main" id="{9DDA6A21-ED26-B2BC-217E-42B44ED27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0150" y="1638300"/>
              <a:ext cx="63500" cy="139700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963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70951C6-D884-CD2B-3F25-7FE8E5544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Stakeholders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9DE7367-F8FF-088F-1CC3-5E705CB06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Who are they?</a:t>
            </a:r>
          </a:p>
          <a:p>
            <a:r>
              <a:rPr lang="en-GB" dirty="0"/>
              <a:t>What do they care about?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C2CAE-37B2-884B-57FC-7F47D8AC8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D46D4-A76F-F046-9142-9EAB1A28A49B}" type="datetime1">
              <a:rPr lang="en-GB" smtClean="0"/>
              <a:t>25/09/2022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95B76-D176-4F9F-CB4D-100A9B1F5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FD5C6-9583-1EAE-9CE0-89DD59F08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877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A64FE93-9D74-A918-4CEA-2E9FB2B7F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Functional Requirements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5D4A5A4-0736-13F2-E539-A86092EC1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Safety</a:t>
            </a:r>
          </a:p>
          <a:p>
            <a:r>
              <a:rPr lang="en-GB" dirty="0"/>
              <a:t>Correctness</a:t>
            </a:r>
          </a:p>
          <a:p>
            <a:r>
              <a:rPr lang="en-GB" dirty="0"/>
              <a:t>Liveness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DBB9B-CA2B-4EE3-71E2-1BA634769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D46D4-A76F-F046-9142-9EAB1A28A49B}" type="datetime1">
              <a:rPr lang="en-GB" smtClean="0"/>
              <a:t>25/09/2022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0778C-8DFA-9CBA-9772-A8FB6F033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5E7E1-9918-F8C1-E442-CB5159004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476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05B90-45C3-EB9E-0E46-7E3145440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Measurable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CFC15-AF64-EC5E-C97D-6282A21A4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”-</a:t>
            </a:r>
            <a:r>
              <a:rPr lang="en-GB" dirty="0" err="1"/>
              <a:t>ilities</a:t>
            </a:r>
            <a:r>
              <a:rPr lang="en-GB" dirty="0"/>
              <a:t>” – how do we make these more testable?</a:t>
            </a:r>
          </a:p>
          <a:p>
            <a:r>
              <a:rPr lang="en-GB" dirty="0"/>
              <a:t>Resource use.</a:t>
            </a:r>
          </a:p>
          <a:p>
            <a:r>
              <a:rPr lang="en-GB" dirty="0"/>
              <a:t>Performance.</a:t>
            </a:r>
          </a:p>
          <a:p>
            <a:r>
              <a:rPr lang="en-GB" dirty="0"/>
              <a:t>Resilience – what is it?  Is it measurable, or is it a functional attribute.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F9077-2564-482B-2789-78E6BFF6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0902-CC76-3646-85BE-DB22EF65ABA6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9DA7E-95DE-4341-6802-34EAB50D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4EBD2-BF3A-E218-76DD-947CD1F4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920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DAAF5-B672-15C1-68DE-312F443FC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F500B-CB87-66CB-6788-E5DB65143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Are there any other aspects we need to try to specify?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234CF-2F84-A8FD-6893-96A6C0A2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0902-CC76-3646-85BE-DB22EF65ABA6}" type="datetime1">
              <a:rPr lang="en-GB" smtClean="0"/>
              <a:t>03/10/2022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C81F3-11C5-940F-A95C-ABC12270D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ED51F-9504-B639-7EEC-DAD7BE92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89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532B1-E574-899B-AF95-A223B20FC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Clarifying/Refining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FD969-DB2B-DC27-E920-1AB646875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lift mechanism is a mechanical design.</a:t>
            </a:r>
          </a:p>
          <a:p>
            <a:r>
              <a:rPr lang="en-GB" dirty="0"/>
              <a:t>What does the lift controller need to know to be able to verify the specifications?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3A94F-FE3A-FD3E-9082-71A0F6432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0902-CC76-3646-85BE-DB22EF65ABA6}" type="datetime1">
              <a:rPr lang="en-GB" smtClean="0"/>
              <a:t>03/10/2022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EACD8-7D10-AC06-65CE-3B2799019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057C3-4E64-73CE-35C4-F955441B7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430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EDFA-06BF-75CC-C07A-63F6D71B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AF6CF-EC3B-58C0-F5E1-6ED2582E0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IoT door lock.</a:t>
            </a:r>
          </a:p>
          <a:p>
            <a:r>
              <a:rPr lang="en-GB" dirty="0"/>
              <a:t>A large Virtual Learning Environment like LEARN.</a:t>
            </a:r>
          </a:p>
          <a:p>
            <a:r>
              <a:rPr lang="en-GB" dirty="0"/>
              <a:t>An app to guide visiting students around the campus.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0FB39-4E88-5A83-D4D7-0C17C32A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0902-CC76-3646-85BE-DB22EF65ABA6}" type="datetime1">
              <a:rPr lang="en-GB" smtClean="0"/>
              <a:t>25/09/2022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CF747-9388-9D57-EE6B-16096717A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Software Testing: Discussion Session week 2.1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C7416-D684-1419-D681-B971BDAD2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BA081-D9A8-5D43-9316-804C6098D5F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047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10745</TotalTime>
  <Words>203</Words>
  <Application>Microsoft Macintosh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Requirements</vt:lpstr>
      <vt:lpstr>The Elevator Example</vt:lpstr>
      <vt:lpstr>Stakeholders</vt:lpstr>
      <vt:lpstr>Functional Requirements</vt:lpstr>
      <vt:lpstr>Measurable Attributes</vt:lpstr>
      <vt:lpstr>Other Aspects</vt:lpstr>
      <vt:lpstr>Clarifying/Refining Specifications</vt:lpstr>
      <vt:lpstr>Other 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</dc:title>
  <dc:creator>Stuart Anderson</dc:creator>
  <cp:lastModifiedBy>Stuart Anderson</cp:lastModifiedBy>
  <cp:revision>3</cp:revision>
  <dcterms:created xsi:type="dcterms:W3CDTF">2022-09-25T21:27:28Z</dcterms:created>
  <dcterms:modified xsi:type="dcterms:W3CDTF">2022-10-03T08:32:37Z</dcterms:modified>
</cp:coreProperties>
</file>