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69" r:id="rId4"/>
    <p:sldId id="270" r:id="rId5"/>
    <p:sldId id="264" r:id="rId6"/>
    <p:sldId id="272" r:id="rId7"/>
    <p:sldId id="266" r:id="rId8"/>
    <p:sldId id="273" r:id="rId9"/>
    <p:sldId id="274" r:id="rId10"/>
    <p:sldId id="275" r:id="rId11"/>
    <p:sldId id="276" r:id="rId12"/>
    <p:sldId id="279" r:id="rId13"/>
    <p:sldId id="277" r:id="rId14"/>
    <p:sldId id="27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8570BCC-ADA6-22F1-2EDF-86CA4662D89A}" v="295" dt="2024-09-23T11:44:45.2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9600" dirty="0">
                <a:cs typeface="Calibri Light"/>
              </a:rPr>
              <a:t>Power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Subtasks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07EA9-75EF-22F7-8155-8B1248170D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4800" dirty="0">
                <a:ea typeface="Calibri"/>
                <a:cs typeface="Calibri"/>
              </a:rPr>
              <a:t>Describe concisely</a:t>
            </a:r>
            <a:endParaRPr lang="en-US" dirty="0">
              <a:ea typeface="Calibri"/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en-US" sz="4800" dirty="0">
                <a:ea typeface="Calibri"/>
                <a:cs typeface="Calibri"/>
              </a:rPr>
              <a:t>Anticipate and argue for attention</a:t>
            </a:r>
          </a:p>
          <a:p>
            <a:pPr>
              <a:lnSpc>
                <a:spcPct val="150000"/>
              </a:lnSpc>
            </a:pPr>
            <a:r>
              <a:rPr lang="en-US" sz="4800" dirty="0">
                <a:ea typeface="Calibri"/>
                <a:cs typeface="Calibri"/>
              </a:rPr>
              <a:t>Reflect on your own role</a:t>
            </a:r>
          </a:p>
          <a:p>
            <a:pPr>
              <a:lnSpc>
                <a:spcPct val="150000"/>
              </a:lnSpc>
            </a:pPr>
            <a:endParaRPr lang="en-US" sz="4800" dirty="0">
              <a:ea typeface="Calibri"/>
              <a:cs typeface="Calibri"/>
            </a:endParaRPr>
          </a:p>
          <a:p>
            <a:pPr>
              <a:lnSpc>
                <a:spcPct val="150000"/>
              </a:lnSpc>
            </a:pPr>
            <a:endParaRPr lang="en-US" sz="4800" dirty="0">
              <a:ea typeface="Calibri"/>
              <a:cs typeface="Calibri"/>
            </a:endParaRPr>
          </a:p>
          <a:p>
            <a:pPr>
              <a:lnSpc>
                <a:spcPct val="150000"/>
              </a:lnSpc>
            </a:pPr>
            <a:endParaRPr lang="en-US" sz="48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902784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Marking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07EA9-75EF-22F7-8155-8B1248170D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4000" dirty="0">
                <a:ea typeface="Calibri"/>
                <a:cs typeface="Calibri"/>
              </a:rPr>
              <a:t>Aligned with the Common Marking Scheme</a:t>
            </a:r>
          </a:p>
          <a:p>
            <a:pPr>
              <a:lnSpc>
                <a:spcPct val="150000"/>
              </a:lnSpc>
            </a:pPr>
            <a:r>
              <a:rPr lang="en-US" sz="4000" dirty="0">
                <a:ea typeface="Calibri"/>
                <a:cs typeface="Calibri"/>
              </a:rPr>
              <a:t>"Good" essays get a mark in the 50s</a:t>
            </a:r>
          </a:p>
          <a:p>
            <a:pPr>
              <a:lnSpc>
                <a:spcPct val="150000"/>
              </a:lnSpc>
            </a:pPr>
            <a:r>
              <a:rPr lang="en-US" sz="4000" dirty="0">
                <a:ea typeface="Calibri"/>
                <a:cs typeface="Calibri"/>
              </a:rPr>
              <a:t>"Very Good" essays get a mark in the 60s</a:t>
            </a:r>
            <a:endParaRPr lang="en-US" dirty="0"/>
          </a:p>
          <a:p>
            <a:pPr>
              <a:lnSpc>
                <a:spcPct val="150000"/>
              </a:lnSpc>
            </a:pPr>
            <a:endParaRPr lang="en-US" sz="4800" dirty="0">
              <a:ea typeface="Calibri"/>
              <a:cs typeface="Calibri"/>
            </a:endParaRPr>
          </a:p>
          <a:p>
            <a:pPr>
              <a:lnSpc>
                <a:spcPct val="150000"/>
              </a:lnSpc>
            </a:pPr>
            <a:endParaRPr lang="en-US" sz="4800" dirty="0">
              <a:ea typeface="Calibri"/>
              <a:cs typeface="Calibri"/>
            </a:endParaRPr>
          </a:p>
          <a:p>
            <a:pPr>
              <a:lnSpc>
                <a:spcPct val="150000"/>
              </a:lnSpc>
            </a:pPr>
            <a:endParaRPr lang="en-US" sz="48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526577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Literature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07EA9-75EF-22F7-8155-8B1248170D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sz="4800" dirty="0">
                <a:ea typeface="Calibri"/>
                <a:cs typeface="Calibri"/>
              </a:rPr>
              <a:t>Link into course readings</a:t>
            </a:r>
            <a:endParaRPr lang="en-US" dirty="0">
              <a:ea typeface="Calibri"/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en-US" sz="4800" dirty="0">
                <a:ea typeface="Calibri"/>
                <a:cs typeface="Calibri"/>
              </a:rPr>
              <a:t>Demonstrate that you are finding and digesting existing work</a:t>
            </a:r>
          </a:p>
          <a:p>
            <a:pPr>
              <a:lnSpc>
                <a:spcPct val="150000"/>
              </a:lnSpc>
            </a:pPr>
            <a:r>
              <a:rPr lang="en-US" sz="4800" dirty="0">
                <a:ea typeface="Calibri"/>
                <a:cs typeface="Calibri"/>
              </a:rPr>
              <a:t>Similar cases / similar harms</a:t>
            </a:r>
          </a:p>
          <a:p>
            <a:pPr>
              <a:lnSpc>
                <a:spcPct val="150000"/>
              </a:lnSpc>
            </a:pPr>
            <a:endParaRPr lang="en-US" sz="4800" dirty="0">
              <a:ea typeface="Calibri"/>
              <a:cs typeface="Calibri"/>
            </a:endParaRPr>
          </a:p>
          <a:p>
            <a:pPr>
              <a:lnSpc>
                <a:spcPct val="150000"/>
              </a:lnSpc>
            </a:pPr>
            <a:endParaRPr lang="en-US" sz="4800" dirty="0">
              <a:ea typeface="Calibri"/>
              <a:cs typeface="Calibri"/>
            </a:endParaRPr>
          </a:p>
          <a:p>
            <a:pPr>
              <a:lnSpc>
                <a:spcPct val="150000"/>
              </a:lnSpc>
            </a:pPr>
            <a:endParaRPr lang="en-US" sz="48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915581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Common Mistakes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07EA9-75EF-22F7-8155-8B1248170D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50000"/>
              </a:lnSpc>
            </a:pPr>
            <a:r>
              <a:rPr lang="en-US" sz="4000" dirty="0">
                <a:cs typeface="Calibri"/>
              </a:rPr>
              <a:t>Technical problems over wider social ones</a:t>
            </a:r>
          </a:p>
          <a:p>
            <a:pPr>
              <a:lnSpc>
                <a:spcPct val="150000"/>
              </a:lnSpc>
            </a:pPr>
            <a:r>
              <a:rPr lang="en-US" sz="4000" dirty="0">
                <a:ea typeface="Calibri"/>
                <a:cs typeface="Calibri"/>
              </a:rPr>
              <a:t>Too much time talking about potential solutions</a:t>
            </a:r>
          </a:p>
          <a:p>
            <a:pPr>
              <a:lnSpc>
                <a:spcPct val="150000"/>
              </a:lnSpc>
            </a:pPr>
            <a:r>
              <a:rPr lang="en-US" sz="4000" dirty="0">
                <a:ea typeface="Calibri"/>
                <a:cs typeface="Calibri"/>
              </a:rPr>
              <a:t>Using ChatGPT</a:t>
            </a:r>
          </a:p>
          <a:p>
            <a:pPr>
              <a:lnSpc>
                <a:spcPct val="150000"/>
              </a:lnSpc>
            </a:pPr>
            <a:endParaRPr lang="en-US" sz="4800" dirty="0">
              <a:ea typeface="Calibri"/>
              <a:cs typeface="Calibri"/>
            </a:endParaRPr>
          </a:p>
          <a:p>
            <a:pPr>
              <a:lnSpc>
                <a:spcPct val="150000"/>
              </a:lnSpc>
            </a:pPr>
            <a:endParaRPr lang="en-US" sz="48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677301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9600" dirty="0">
                <a:cs typeface="Calibri Light"/>
              </a:rPr>
              <a:t>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142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Admin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D2ADB-BDCC-D0A5-2489-3CB044157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dirty="0">
                <a:ea typeface="Calibri"/>
                <a:cs typeface="Calibri"/>
              </a:rPr>
              <a:t>Tutorial groups</a:t>
            </a:r>
            <a:endParaRPr lang="en-US" dirty="0"/>
          </a:p>
          <a:p>
            <a:r>
              <a:rPr lang="en-US" sz="4800" dirty="0">
                <a:ea typeface="Calibri"/>
                <a:cs typeface="Calibri"/>
              </a:rPr>
              <a:t>Subgroups</a:t>
            </a:r>
          </a:p>
          <a:p>
            <a:r>
              <a:rPr lang="en-US" sz="4800" dirty="0">
                <a:ea typeface="Calibri"/>
                <a:cs typeface="Calibri"/>
              </a:rPr>
              <a:t>Essay 1</a:t>
            </a:r>
          </a:p>
        </p:txBody>
      </p:sp>
    </p:spTree>
    <p:extLst>
      <p:ext uri="{BB962C8B-B14F-4D97-AF65-F5344CB8AC3E}">
        <p14:creationId xmlns:p14="http://schemas.microsoft.com/office/powerpoint/2010/main" val="3056082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What is Power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D2ADB-BDCC-D0A5-2489-3CB044157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dirty="0">
                <a:cs typeface="Calibri"/>
              </a:rPr>
              <a:t>Seeing your will made manifest</a:t>
            </a:r>
            <a:endParaRPr lang="en-US" dirty="0">
              <a:cs typeface="Calibri"/>
            </a:endParaRPr>
          </a:p>
          <a:p>
            <a:r>
              <a:rPr lang="en-US" sz="4800" dirty="0">
                <a:ea typeface="Calibri"/>
                <a:cs typeface="Calibri"/>
              </a:rPr>
              <a:t>Trait of systems</a:t>
            </a:r>
          </a:p>
          <a:p>
            <a:pPr lvl="1"/>
            <a:r>
              <a:rPr lang="en-US" sz="4400" dirty="0">
                <a:ea typeface="Calibri"/>
                <a:cs typeface="Calibri"/>
              </a:rPr>
              <a:t>Political, legal, cultural, </a:t>
            </a:r>
            <a:r>
              <a:rPr lang="en-US" sz="4400" dirty="0" err="1">
                <a:ea typeface="Calibri"/>
                <a:cs typeface="Calibri"/>
              </a:rPr>
              <a:t>organisational</a:t>
            </a:r>
            <a:r>
              <a:rPr lang="en-US" sz="4400" dirty="0">
                <a:ea typeface="Calibri"/>
                <a:cs typeface="Calibri"/>
              </a:rPr>
              <a:t>, social, </a:t>
            </a:r>
            <a:r>
              <a:rPr lang="en-US" sz="4400" dirty="0" err="1">
                <a:ea typeface="Calibri"/>
                <a:cs typeface="Calibri"/>
              </a:rPr>
              <a:t>etc</a:t>
            </a:r>
            <a:r>
              <a:rPr lang="en-US" sz="4400" dirty="0">
                <a:ea typeface="Calibri"/>
                <a:cs typeface="Calibri"/>
              </a:rPr>
              <a:t>)</a:t>
            </a:r>
          </a:p>
          <a:p>
            <a:r>
              <a:rPr lang="en-US" sz="4800" dirty="0">
                <a:ea typeface="Calibri"/>
                <a:cs typeface="Calibri"/>
              </a:rPr>
              <a:t>By design (and designers)</a:t>
            </a:r>
          </a:p>
        </p:txBody>
      </p:sp>
    </p:spTree>
    <p:extLst>
      <p:ext uri="{BB962C8B-B14F-4D97-AF65-F5344CB8AC3E}">
        <p14:creationId xmlns:p14="http://schemas.microsoft.com/office/powerpoint/2010/main" val="694313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Traits of Power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D2ADB-BDCC-D0A5-2489-3CB044157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dirty="0">
                <a:cs typeface="Calibri"/>
              </a:rPr>
              <a:t>Not always explicit</a:t>
            </a:r>
          </a:p>
          <a:p>
            <a:r>
              <a:rPr lang="en-US" sz="4800" dirty="0">
                <a:ea typeface="Calibri"/>
                <a:cs typeface="Calibri"/>
              </a:rPr>
              <a:t>Not always intentional</a:t>
            </a:r>
          </a:p>
          <a:p>
            <a:r>
              <a:rPr lang="en-US" sz="4800" dirty="0">
                <a:ea typeface="Calibri"/>
                <a:cs typeface="Calibri"/>
              </a:rPr>
              <a:t>Multi-dimensional</a:t>
            </a:r>
          </a:p>
          <a:p>
            <a:r>
              <a:rPr lang="en-US" sz="4800" dirty="0">
                <a:ea typeface="Calibri"/>
                <a:cs typeface="Calibri"/>
              </a:rPr>
              <a:t>Not always active</a:t>
            </a:r>
          </a:p>
        </p:txBody>
      </p:sp>
    </p:spTree>
    <p:extLst>
      <p:ext uri="{BB962C8B-B14F-4D97-AF65-F5344CB8AC3E}">
        <p14:creationId xmlns:p14="http://schemas.microsoft.com/office/powerpoint/2010/main" val="1556206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Relation to Tech</a:t>
            </a:r>
            <a:endParaRPr lang="en-US" sz="9600" dirty="0">
              <a:ea typeface="Calibri Light"/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07EA9-75EF-22F7-8155-8B1248170D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dirty="0">
                <a:cs typeface="Calibri"/>
              </a:rPr>
              <a:t>Tools of Power</a:t>
            </a:r>
          </a:p>
          <a:p>
            <a:pPr marL="1200150" lvl="1" indent="-742950">
              <a:buAutoNum type="arabicPeriod"/>
            </a:pPr>
            <a:r>
              <a:rPr lang="en-US" sz="4400" dirty="0">
                <a:ea typeface="Calibri"/>
                <a:cs typeface="Calibri"/>
              </a:rPr>
              <a:t>Amplifying</a:t>
            </a:r>
          </a:p>
          <a:p>
            <a:pPr marL="1200150" lvl="1" indent="-742950">
              <a:buAutoNum type="arabicPeriod"/>
            </a:pPr>
            <a:r>
              <a:rPr lang="en-US" sz="4400" dirty="0">
                <a:ea typeface="Calibri"/>
                <a:cs typeface="Calibri"/>
              </a:rPr>
              <a:t>Entrenching</a:t>
            </a:r>
          </a:p>
          <a:p>
            <a:pPr marL="1200150" lvl="1" indent="-742950">
              <a:buAutoNum type="arabicPeriod"/>
            </a:pPr>
            <a:r>
              <a:rPr lang="en-US" sz="4400" dirty="0">
                <a:ea typeface="Calibri"/>
                <a:cs typeface="Calibri"/>
              </a:rPr>
              <a:t>Creating</a:t>
            </a:r>
          </a:p>
          <a:p>
            <a:r>
              <a:rPr lang="en-US" sz="4800" dirty="0">
                <a:ea typeface="Calibri"/>
                <a:cs typeface="Calibri"/>
              </a:rPr>
              <a:t>For good and for bad</a:t>
            </a:r>
          </a:p>
        </p:txBody>
      </p:sp>
    </p:spTree>
    <p:extLst>
      <p:ext uri="{BB962C8B-B14F-4D97-AF65-F5344CB8AC3E}">
        <p14:creationId xmlns:p14="http://schemas.microsoft.com/office/powerpoint/2010/main" val="2217627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Reading Notes</a:t>
            </a:r>
            <a:endParaRPr lang="en-US" sz="9600" dirty="0">
              <a:ea typeface="Calibri Light"/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07EA9-75EF-22F7-8155-8B1248170D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4800" dirty="0">
                <a:ea typeface="Calibri"/>
                <a:cs typeface="Calibri"/>
              </a:rPr>
              <a:t>Tech has its own Power now</a:t>
            </a:r>
          </a:p>
          <a:p>
            <a:pPr lvl="1"/>
            <a:r>
              <a:rPr lang="en-US" sz="4400" dirty="0">
                <a:ea typeface="Calibri"/>
                <a:cs typeface="Calibri"/>
              </a:rPr>
              <a:t>That Power is self-reinforcing</a:t>
            </a:r>
          </a:p>
          <a:p>
            <a:r>
              <a:rPr lang="en-US" sz="4800" dirty="0">
                <a:ea typeface="Calibri"/>
                <a:cs typeface="Calibri"/>
              </a:rPr>
              <a:t>Power relations exist at all levels</a:t>
            </a:r>
          </a:p>
          <a:p>
            <a:r>
              <a:rPr lang="en-US" sz="4800" dirty="0">
                <a:ea typeface="Calibri"/>
                <a:cs typeface="Calibri"/>
              </a:rPr>
              <a:t>We can take more direct actions at smaller scales</a:t>
            </a:r>
          </a:p>
          <a:p>
            <a:r>
              <a:rPr lang="en-US" sz="4800" dirty="0">
                <a:ea typeface="Calibri"/>
                <a:cs typeface="Calibri"/>
              </a:rPr>
              <a:t>While still influencing the larger</a:t>
            </a:r>
          </a:p>
        </p:txBody>
      </p:sp>
    </p:spTree>
    <p:extLst>
      <p:ext uri="{BB962C8B-B14F-4D97-AF65-F5344CB8AC3E}">
        <p14:creationId xmlns:p14="http://schemas.microsoft.com/office/powerpoint/2010/main" val="1294413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9600" dirty="0">
                <a:cs typeface="Calibri Light"/>
              </a:rPr>
              <a:t>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178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Essay 1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07EA9-75EF-22F7-8155-8B1248170D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4800" dirty="0">
                <a:ea typeface="Calibri"/>
                <a:cs typeface="Calibri"/>
              </a:rPr>
              <a:t>Designed to reflect a real world task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sz="4800" dirty="0">
                <a:ea typeface="Calibri"/>
                <a:cs typeface="Calibri"/>
              </a:rPr>
              <a:t>Grounded in your experience</a:t>
            </a:r>
          </a:p>
          <a:p>
            <a:pPr>
              <a:lnSpc>
                <a:spcPct val="150000"/>
              </a:lnSpc>
            </a:pPr>
            <a:r>
              <a:rPr lang="en-US" sz="4800" dirty="0">
                <a:ea typeface="Calibri"/>
                <a:cs typeface="Calibri"/>
              </a:rPr>
              <a:t>Default is ILP</a:t>
            </a:r>
          </a:p>
          <a:p>
            <a:pPr>
              <a:lnSpc>
                <a:spcPct val="150000"/>
              </a:lnSpc>
            </a:pPr>
            <a:endParaRPr lang="en-US" sz="4800" dirty="0">
              <a:ea typeface="Calibri"/>
              <a:cs typeface="Calibri"/>
            </a:endParaRPr>
          </a:p>
          <a:p>
            <a:pPr>
              <a:lnSpc>
                <a:spcPct val="150000"/>
              </a:lnSpc>
            </a:pPr>
            <a:endParaRPr lang="en-US" sz="48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331145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Structure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07EA9-75EF-22F7-8155-8B1248170D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sz="4800" dirty="0">
                <a:ea typeface="Calibri"/>
                <a:cs typeface="Calibri"/>
              </a:rPr>
              <a:t>Introduce project</a:t>
            </a:r>
            <a:endParaRPr lang="en-US" dirty="0">
              <a:ea typeface="Calibri"/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en-US" sz="4800" dirty="0">
                <a:ea typeface="Calibri"/>
                <a:cs typeface="Calibri"/>
              </a:rPr>
              <a:t>Anticipate and discuss potential harms</a:t>
            </a:r>
          </a:p>
          <a:p>
            <a:pPr>
              <a:lnSpc>
                <a:spcPct val="150000"/>
              </a:lnSpc>
            </a:pPr>
            <a:r>
              <a:rPr lang="en-US" sz="4800" dirty="0">
                <a:ea typeface="Calibri"/>
                <a:cs typeface="Calibri"/>
              </a:rPr>
              <a:t>Conclusion</a:t>
            </a:r>
          </a:p>
          <a:p>
            <a:pPr>
              <a:lnSpc>
                <a:spcPct val="150000"/>
              </a:lnSpc>
            </a:pPr>
            <a:r>
              <a:rPr lang="en-US" sz="4800" dirty="0">
                <a:ea typeface="Calibri"/>
                <a:cs typeface="Calibri"/>
              </a:rPr>
              <a:t>1000 words</a:t>
            </a:r>
          </a:p>
          <a:p>
            <a:pPr>
              <a:lnSpc>
                <a:spcPct val="150000"/>
              </a:lnSpc>
            </a:pPr>
            <a:endParaRPr lang="en-US" sz="4800" dirty="0">
              <a:ea typeface="Calibri"/>
              <a:cs typeface="Calibri"/>
            </a:endParaRPr>
          </a:p>
          <a:p>
            <a:pPr>
              <a:lnSpc>
                <a:spcPct val="150000"/>
              </a:lnSpc>
            </a:pPr>
            <a:endParaRPr lang="en-US" sz="4800" dirty="0">
              <a:ea typeface="Calibri"/>
              <a:cs typeface="Calibri"/>
            </a:endParaRPr>
          </a:p>
          <a:p>
            <a:pPr>
              <a:lnSpc>
                <a:spcPct val="150000"/>
              </a:lnSpc>
            </a:pPr>
            <a:endParaRPr lang="en-US" sz="48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728251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</vt:lpstr>
      <vt:lpstr>Admin</vt:lpstr>
      <vt:lpstr>What is Power</vt:lpstr>
      <vt:lpstr>Traits of Power</vt:lpstr>
      <vt:lpstr>Relation to Tech</vt:lpstr>
      <vt:lpstr>Reading Notes</vt:lpstr>
      <vt:lpstr>Questions</vt:lpstr>
      <vt:lpstr>Essay 1</vt:lpstr>
      <vt:lpstr>Structure</vt:lpstr>
      <vt:lpstr>Subtasks</vt:lpstr>
      <vt:lpstr>Marking</vt:lpstr>
      <vt:lpstr>Literature</vt:lpstr>
      <vt:lpstr>Common Mistakes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296</cp:revision>
  <dcterms:created xsi:type="dcterms:W3CDTF">2021-09-21T07:21:53Z</dcterms:created>
  <dcterms:modified xsi:type="dcterms:W3CDTF">2024-09-23T11:48:38Z</dcterms:modified>
</cp:coreProperties>
</file>