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A3CCA-2D44-6152-51A2-F3DF99B29FC0}" v="19" dt="2024-09-30T10:02:56.4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Bias and Fairness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cs typeface="Calibri"/>
              </a:rPr>
              <a:t>Tutorials</a:t>
            </a:r>
            <a:endParaRPr lang="en-US" dirty="0">
              <a:cs typeface="Calibri"/>
            </a:endParaRPr>
          </a:p>
          <a:p>
            <a:r>
              <a:rPr lang="en-US" sz="4800" dirty="0">
                <a:cs typeface="Calibri"/>
              </a:rPr>
              <a:t>Subgroups</a:t>
            </a:r>
          </a:p>
          <a:p>
            <a:r>
              <a:rPr lang="en-US" sz="4800" dirty="0">
                <a:ea typeface="Calibri"/>
                <a:cs typeface="Calibri"/>
              </a:rPr>
              <a:t>Essay 1</a:t>
            </a:r>
          </a:p>
        </p:txBody>
      </p:sp>
    </p:spTree>
    <p:extLst>
      <p:ext uri="{BB962C8B-B14F-4D97-AF65-F5344CB8AC3E}">
        <p14:creationId xmlns:p14="http://schemas.microsoft.com/office/powerpoint/2010/main" val="305608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Covered background topics</a:t>
            </a:r>
          </a:p>
          <a:p>
            <a:r>
              <a:rPr lang="en-US" sz="4800" dirty="0">
                <a:ea typeface="Calibri"/>
                <a:cs typeface="Calibri"/>
              </a:rPr>
              <a:t>Now categories of harm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Bias and Fairness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Data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Humans vs Automation</a:t>
            </a:r>
          </a:p>
        </p:txBody>
      </p:sp>
    </p:spTree>
    <p:extLst>
      <p:ext uri="{BB962C8B-B14F-4D97-AF65-F5344CB8AC3E}">
        <p14:creationId xmlns:p14="http://schemas.microsoft.com/office/powerpoint/2010/main" val="85184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Failure to reflect "truth" for more for some groups than others?</a:t>
            </a:r>
            <a:endParaRPr lang="en-US" sz="4800">
              <a:ea typeface="Calibri"/>
              <a:cs typeface="Calibri"/>
            </a:endParaRPr>
          </a:p>
          <a:p>
            <a:r>
              <a:rPr lang="en-US" sz="4800" dirty="0">
                <a:ea typeface="Calibri"/>
                <a:cs typeface="Calibri"/>
              </a:rPr>
              <a:t>Can be unintentional or "unconscious"</a:t>
            </a:r>
          </a:p>
          <a:p>
            <a:r>
              <a:rPr lang="en-US" sz="4800" dirty="0">
                <a:ea typeface="Calibri"/>
                <a:cs typeface="Calibri"/>
              </a:rPr>
              <a:t>Can be the design, code, data, usage, </a:t>
            </a:r>
            <a:r>
              <a:rPr lang="en-US" sz="4800" err="1">
                <a:ea typeface="Calibri"/>
                <a:cs typeface="Calibri"/>
              </a:rPr>
              <a:t>etc</a:t>
            </a:r>
            <a:endParaRPr lang="en-US" sz="4800">
              <a:ea typeface="Calibri"/>
              <a:cs typeface="Calibri"/>
            </a:endParaRP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485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Fairness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Some kinds of bias are desired</a:t>
            </a:r>
            <a:endParaRPr lang="en-US" dirty="0"/>
          </a:p>
          <a:p>
            <a:pPr lvl="1"/>
            <a:r>
              <a:rPr lang="en-US" sz="4400" dirty="0">
                <a:ea typeface="Calibri"/>
                <a:cs typeface="Calibri"/>
              </a:rPr>
              <a:t>E.g. key cards</a:t>
            </a:r>
          </a:p>
          <a:p>
            <a:r>
              <a:rPr lang="en-US" sz="4800" dirty="0">
                <a:ea typeface="Calibri"/>
                <a:cs typeface="Calibri"/>
              </a:rPr>
              <a:t>Often "bias" = "unwanted bias"</a:t>
            </a:r>
          </a:p>
          <a:p>
            <a:r>
              <a:rPr lang="en-US" sz="4800" b="1" dirty="0">
                <a:ea typeface="Calibri"/>
                <a:cs typeface="Calibri"/>
              </a:rPr>
              <a:t>Fairness</a:t>
            </a:r>
            <a:r>
              <a:rPr lang="en-US" sz="4800" dirty="0">
                <a:ea typeface="Calibri"/>
                <a:cs typeface="Calibri"/>
              </a:rPr>
              <a:t> is </a:t>
            </a:r>
            <a:r>
              <a:rPr lang="en-US" sz="4800" err="1">
                <a:ea typeface="Calibri"/>
                <a:cs typeface="Calibri"/>
              </a:rPr>
              <a:t>minimising</a:t>
            </a:r>
            <a:r>
              <a:rPr lang="en-US" sz="4800" dirty="0">
                <a:ea typeface="Calibri"/>
                <a:cs typeface="Calibri"/>
              </a:rPr>
              <a:t> unwanted bias</a:t>
            </a:r>
          </a:p>
          <a:p>
            <a:r>
              <a:rPr lang="en-US" sz="4800" dirty="0">
                <a:ea typeface="Calibri"/>
                <a:cs typeface="Calibri"/>
              </a:rPr>
              <a:t>Measuring fairness is a challenge</a:t>
            </a:r>
          </a:p>
          <a:p>
            <a:pPr lvl="1"/>
            <a:endParaRPr lang="en-US" sz="4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084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Sources of 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ea typeface="Calibri"/>
                <a:cs typeface="Calibri"/>
              </a:rPr>
              <a:t>Design</a:t>
            </a:r>
          </a:p>
          <a:p>
            <a:r>
              <a:rPr lang="en-US" sz="4800" dirty="0">
                <a:ea typeface="Calibri"/>
                <a:cs typeface="Calibri"/>
              </a:rPr>
              <a:t>Data collection</a:t>
            </a:r>
          </a:p>
          <a:p>
            <a:r>
              <a:rPr lang="en-US" sz="4800" dirty="0">
                <a:ea typeface="Calibri"/>
                <a:cs typeface="Calibri"/>
              </a:rPr>
              <a:t>Data labelling</a:t>
            </a:r>
          </a:p>
          <a:p>
            <a:r>
              <a:rPr lang="en-US" sz="4800" dirty="0">
                <a:ea typeface="Calibri"/>
                <a:cs typeface="Calibri"/>
              </a:rPr>
              <a:t>Deployment</a:t>
            </a:r>
          </a:p>
        </p:txBody>
      </p:sp>
    </p:spTree>
    <p:extLst>
      <p:ext uri="{BB962C8B-B14F-4D97-AF65-F5344CB8AC3E}">
        <p14:creationId xmlns:p14="http://schemas.microsoft.com/office/powerpoint/2010/main" val="2275492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Individual vs Group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4800" dirty="0">
                <a:ea typeface="Calibri"/>
                <a:cs typeface="Calibri"/>
              </a:rPr>
              <a:t>Individual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Two people with similar traits have similar outcomes</a:t>
            </a:r>
          </a:p>
          <a:p>
            <a:r>
              <a:rPr lang="en-US" sz="4800" dirty="0">
                <a:ea typeface="Calibri"/>
                <a:cs typeface="Calibri"/>
              </a:rPr>
              <a:t>Group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Groups with a different (irrelevant) trait don't systematically have different outcomes</a:t>
            </a:r>
          </a:p>
        </p:txBody>
      </p:sp>
    </p:spTree>
    <p:extLst>
      <p:ext uri="{BB962C8B-B14F-4D97-AF65-F5344CB8AC3E}">
        <p14:creationId xmlns:p14="http://schemas.microsoft.com/office/powerpoint/2010/main" val="427921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9600" dirty="0">
                <a:cs typeface="Calibri Light"/>
              </a:rPr>
              <a:t>Individual vs Group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2ADB-BDCC-D0A5-2489-3CB04415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4800">
                <a:ea typeface="Calibri"/>
                <a:cs typeface="Calibri"/>
              </a:rPr>
              <a:t>Defining the groups changes the results</a:t>
            </a:r>
          </a:p>
          <a:p>
            <a:r>
              <a:rPr lang="en-US" sz="4800" dirty="0">
                <a:ea typeface="Calibri"/>
                <a:cs typeface="Calibri"/>
              </a:rPr>
              <a:t>Examples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Gender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Religion</a:t>
            </a:r>
          </a:p>
          <a:p>
            <a:pPr lvl="1"/>
            <a:r>
              <a:rPr lang="en-US" sz="4400" dirty="0">
                <a:ea typeface="Calibri"/>
                <a:cs typeface="Calibri"/>
              </a:rPr>
              <a:t>Race</a:t>
            </a:r>
          </a:p>
          <a:p>
            <a:r>
              <a:rPr lang="en-US" sz="4800" dirty="0">
                <a:ea typeface="Calibri"/>
                <a:cs typeface="Calibri"/>
              </a:rPr>
              <a:t>These are also important design decisions</a:t>
            </a:r>
          </a:p>
          <a:p>
            <a:endParaRPr lang="en-US" sz="4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6309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>
                <a:cs typeface="Calibri Light"/>
              </a:rPr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Bias and Fairness</vt:lpstr>
      <vt:lpstr>Admin</vt:lpstr>
      <vt:lpstr>Intro</vt:lpstr>
      <vt:lpstr>Bias</vt:lpstr>
      <vt:lpstr>Fairness</vt:lpstr>
      <vt:lpstr>Sources of Bias</vt:lpstr>
      <vt:lpstr>Individual vs Group</vt:lpstr>
      <vt:lpstr>Individual vs Group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330</cp:revision>
  <dcterms:created xsi:type="dcterms:W3CDTF">2021-09-21T07:21:53Z</dcterms:created>
  <dcterms:modified xsi:type="dcterms:W3CDTF">2024-09-30T10:03:09Z</dcterms:modified>
</cp:coreProperties>
</file>