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41" r:id="rId4"/>
    <p:sldId id="345" r:id="rId5"/>
    <p:sldId id="362" r:id="rId6"/>
    <p:sldId id="280" r:id="rId7"/>
    <p:sldId id="361" r:id="rId8"/>
    <p:sldId id="363" r:id="rId9"/>
    <p:sldId id="364" r:id="rId10"/>
    <p:sldId id="346" r:id="rId11"/>
    <p:sldId id="286" r:id="rId12"/>
    <p:sldId id="348" r:id="rId13"/>
    <p:sldId id="349" r:id="rId14"/>
    <p:sldId id="368" r:id="rId15"/>
    <p:sldId id="367" r:id="rId16"/>
    <p:sldId id="314" r:id="rId17"/>
    <p:sldId id="288" r:id="rId18"/>
    <p:sldId id="351" r:id="rId19"/>
    <p:sldId id="359" r:id="rId20"/>
    <p:sldId id="354" r:id="rId21"/>
    <p:sldId id="352" r:id="rId22"/>
    <p:sldId id="365" r:id="rId23"/>
    <p:sldId id="353" r:id="rId24"/>
    <p:sldId id="369" r:id="rId25"/>
    <p:sldId id="371" r:id="rId26"/>
    <p:sldId id="375" r:id="rId27"/>
    <p:sldId id="372" r:id="rId28"/>
    <p:sldId id="385" r:id="rId29"/>
    <p:sldId id="387" r:id="rId30"/>
    <p:sldId id="386" r:id="rId31"/>
    <p:sldId id="388" r:id="rId32"/>
    <p:sldId id="379" r:id="rId33"/>
    <p:sldId id="373" r:id="rId34"/>
    <p:sldId id="374" r:id="rId35"/>
    <p:sldId id="356" r:id="rId36"/>
    <p:sldId id="389" r:id="rId37"/>
    <p:sldId id="357" r:id="rId38"/>
    <p:sldId id="377" r:id="rId39"/>
    <p:sldId id="378" r:id="rId40"/>
    <p:sldId id="380" r:id="rId41"/>
    <p:sldId id="290" r:id="rId42"/>
    <p:sldId id="294" r:id="rId43"/>
    <p:sldId id="390" r:id="rId44"/>
    <p:sldId id="291" r:id="rId45"/>
    <p:sldId id="381" r:id="rId46"/>
    <p:sldId id="3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1E4E-2973-4AA2-B6F9-38432E32C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D1D3E-8C6D-4A05-A504-1E065144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E400-6961-42A8-A2D8-79F2E4FA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1412-B650-4D31-977D-E8ED5D34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672A7-0CD7-4598-92FB-40FAE94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9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52AB-7C0E-4693-B91C-19DFD6A2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CD464-1D0C-426B-81E6-8EF5155D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AD13-9310-4488-B80C-A03C8551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8C52-E0AC-405A-A115-4BAB7185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A83A6-55C9-4DD5-8F37-2D49ED21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3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240F4-6BEF-4BC4-973E-9A63A181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23F10-6327-4514-B0E8-7FD04BBC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F833-7A8D-41B7-A2AA-FD246037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C578C-7636-42BF-A14A-44CF20A8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8E5D-6B39-4FE1-848F-89B2117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6C42-A1B6-4F53-8DCC-D3B143F9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69AA7-8FEE-4FBE-AB9B-2B70E2E0D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A9DD-0897-4280-8CA1-F89C225D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E18E-95C7-44F9-A50B-17184F80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30CC-22E9-4740-A26F-56840E3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5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70B1-0B26-432A-A9E4-06444440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1072-7814-41DE-BA30-885F21F0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E8C9-AE91-44B7-9C3F-13DBFA78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2187-B85C-4E4E-943B-6862EE4C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FFB4-6964-41A0-A510-64A07A2F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6FD-0D04-4FFF-B1E1-C1D9046B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19EE-945C-4C6D-8116-54C275D94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8512-3F51-4E77-9075-E2096A606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ADFE6-8623-4F28-9DA3-E764C6BF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A9B0-BA64-4303-90F9-BFA8FF5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7E6F0-4CF4-4C97-9EE1-814C1253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0902-B48E-43D2-B2A1-D6828721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9CE29-B800-4C72-87A2-3C287D0D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379ED-FBFB-4EFA-ADAF-C8AC1FFE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194CA-D6C4-416F-83AA-C0E13867C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4F95C-9E74-41CE-837C-783A052E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DB52B-F809-44C8-8370-CE80751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382FC-35FD-46DF-8690-F0EC30CB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943C3-1822-4880-AD10-1AC645A9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0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3708-2360-4910-B307-6A223CC2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956D6-6DCA-4A59-97F6-29BD3987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BB44F-99D9-4610-B705-8A194233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BBBEB-7404-47E1-874C-9EFBC0F5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5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5B1B6-81E1-43C3-90D4-139B83B7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1CFC2-D6E7-41CA-A499-0E2432E6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06A9-5988-408E-8402-A48E78C7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3376-1C2F-4A0C-82C0-530B7AA0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312C-C1FF-4057-9B7F-175581EF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F761B-3C96-4CD0-9393-E84EDEB88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3344-CDFF-4BE4-8656-4ECE16F5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F908-C9D1-4A0F-ABD7-6E993AAB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9D81-F3AB-4D6A-BA69-79869AB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6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F7D7-1E6E-43C1-BF27-D05102E8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096C8-0F4F-41E7-985D-0747BA54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DDE0E-0DEC-4C5A-BEFC-D6534DEB0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0B53D-0256-410E-B1B6-C0ADBED7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550A8-EF78-4C93-AC00-204A8921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D8BC-F7AA-49F1-8C4E-1327272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5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A2F6C-6F91-403F-878A-36ED8B9E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ABF97-1B22-47AC-88FE-AFAD6A02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AAD7D-8F08-430F-A4B0-881F6C329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738B-C826-45F3-A7F6-2BF4893B0D9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39C0-C184-4852-8D2D-850D1F4EE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B8EC-DD12-40F2-93CE-8CBEE8209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euronaldynamics.epfl.ch/online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1495-8141-4719-8C35-1A92EAEC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38977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Models of Neurons 2: </a:t>
            </a:r>
            <a:br>
              <a:rPr lang="en-GB" b="1" dirty="0"/>
            </a:br>
            <a:r>
              <a:rPr lang="en-GB" b="1" dirty="0"/>
              <a:t>The Hodgkin-Huxley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0E6B6-1A06-4BD0-8177-19ED2B18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39225" cy="2798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Angus Chadwick, ANC</a:t>
            </a:r>
          </a:p>
          <a:p>
            <a:r>
              <a:rPr lang="en-GB" dirty="0"/>
              <a:t>School of Informatics, University of Edinburgh, UK</a:t>
            </a:r>
          </a:p>
          <a:p>
            <a:endParaRPr lang="en-GB" u="sng" dirty="0"/>
          </a:p>
          <a:p>
            <a:r>
              <a:rPr lang="en-GB" dirty="0"/>
              <a:t>Computational Neuroscience (Lecture 4, 2024/2025)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FD4F423-EA7F-4084-809B-5ECDB812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5" y="194977"/>
            <a:ext cx="2372380" cy="23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9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Some History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6" y="1178929"/>
            <a:ext cx="869502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Alan Hodgkin and Andrew Huxley, working to discover the ionic basis of the action potential (1930s-1940s)</a:t>
            </a:r>
          </a:p>
          <a:p>
            <a:endParaRPr lang="en-GB" sz="2400" dirty="0"/>
          </a:p>
          <a:p>
            <a:r>
              <a:rPr lang="en-GB" sz="2400" dirty="0"/>
              <a:t>Working with the squid giant axon as a model system</a:t>
            </a:r>
          </a:p>
          <a:p>
            <a:endParaRPr lang="en-GB" sz="2400" dirty="0"/>
          </a:p>
          <a:p>
            <a:r>
              <a:rPr lang="en-GB" sz="2400" dirty="0"/>
              <a:t>Developing methods to record from and control the axon</a:t>
            </a:r>
          </a:p>
          <a:p>
            <a:endParaRPr lang="en-GB" sz="2400" dirty="0"/>
          </a:p>
          <a:p>
            <a:r>
              <a:rPr lang="en-GB" sz="2400" dirty="0"/>
              <a:t>They developed a mathematical model for the biophysics of the action potential and tested it experimentally</a:t>
            </a:r>
          </a:p>
          <a:p>
            <a:endParaRPr lang="en-GB" sz="2400" dirty="0"/>
          </a:p>
          <a:p>
            <a:r>
              <a:rPr lang="en-GB" sz="2400" dirty="0"/>
              <a:t>They won the Nobel Prize for this work in 1963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78862-3957-5E30-7F48-D86CBD87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65" y="800437"/>
            <a:ext cx="2080644" cy="56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39377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Squid Giant Axon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32" y="1155284"/>
            <a:ext cx="5731724" cy="6198965"/>
          </a:xfrm>
        </p:spPr>
        <p:txBody>
          <a:bodyPr>
            <a:normAutofit/>
          </a:bodyPr>
          <a:lstStyle/>
          <a:p>
            <a:r>
              <a:rPr lang="en-GB" sz="2000" dirty="0"/>
              <a:t>The squid has a giant axon running through its whole body (diameter ~0.5 mm)</a:t>
            </a:r>
          </a:p>
          <a:p>
            <a:endParaRPr lang="en-GB" sz="2000" dirty="0"/>
          </a:p>
          <a:p>
            <a:r>
              <a:rPr lang="en-GB" sz="2000" dirty="0"/>
              <a:t>Why? Wider axons transmit signals faster, and this axon sends a signal to squirt water for jet propulsion to escape predators!</a:t>
            </a:r>
          </a:p>
          <a:p>
            <a:endParaRPr lang="en-GB" sz="2000" dirty="0"/>
          </a:p>
          <a:p>
            <a:r>
              <a:rPr lang="en-GB" sz="2000" dirty="0"/>
              <a:t>Hodgkin and Huxley could place an electrode directly inside the axon</a:t>
            </a:r>
          </a:p>
          <a:p>
            <a:endParaRPr lang="en-GB" sz="2000" dirty="0"/>
          </a:p>
          <a:p>
            <a:r>
              <a:rPr lang="en-GB" sz="2000" dirty="0"/>
              <a:t>They developed clever methods to study the various ionic currents that flow through the axon membrane, and came up with an elegant mathematical model to describe them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55E9866-C2B1-0E37-A214-E0156772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12" y="1155284"/>
            <a:ext cx="5837056" cy="53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</p:txBody>
      </p:sp>
    </p:spTree>
    <p:extLst>
      <p:ext uri="{BB962C8B-B14F-4D97-AF65-F5344CB8AC3E}">
        <p14:creationId xmlns:p14="http://schemas.microsoft.com/office/powerpoint/2010/main" val="390286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BF8C7-82B6-89DB-BF0F-A49007CC4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8" y="3816823"/>
            <a:ext cx="4261504" cy="9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0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5AE47-95BF-29B6-9BB8-34EABFA8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8" y="3816823"/>
            <a:ext cx="4261504" cy="9370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2225DF-E5AA-31DF-56FD-A5030BAE03AD}"/>
              </a:ext>
            </a:extLst>
          </p:cNvPr>
          <p:cNvCxnSpPr/>
          <p:nvPr/>
        </p:nvCxnSpPr>
        <p:spPr>
          <a:xfrm>
            <a:off x="731400" y="3488470"/>
            <a:ext cx="0" cy="44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17CE39-95BB-E058-727D-FFB1FBBBD7B5}"/>
              </a:ext>
            </a:extLst>
          </p:cNvPr>
          <p:cNvSpPr txBox="1"/>
          <p:nvPr/>
        </p:nvSpPr>
        <p:spPr>
          <a:xfrm>
            <a:off x="327970" y="3190409"/>
            <a:ext cx="152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this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F8CC7-6C48-0299-A54A-751247E18823}"/>
              </a:ext>
            </a:extLst>
          </p:cNvPr>
          <p:cNvCxnSpPr>
            <a:cxnSpLocks/>
          </p:cNvCxnSpPr>
          <p:nvPr/>
        </p:nvCxnSpPr>
        <p:spPr>
          <a:xfrm flipV="1">
            <a:off x="2226914" y="4418647"/>
            <a:ext cx="0" cy="67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50FF3F-9ECD-AE54-EE7D-2167FB0D622A}"/>
              </a:ext>
            </a:extLst>
          </p:cNvPr>
          <p:cNvSpPr txBox="1"/>
          <p:nvPr/>
        </p:nvSpPr>
        <p:spPr>
          <a:xfrm>
            <a:off x="1437758" y="5019534"/>
            <a:ext cx="234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block ion channels pharmacologically to set some to zero.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BD8A82-AA82-91B6-63FF-5F648C0F0FE0}"/>
              </a:ext>
            </a:extLst>
          </p:cNvPr>
          <p:cNvCxnSpPr>
            <a:cxnSpLocks/>
          </p:cNvCxnSpPr>
          <p:nvPr/>
        </p:nvCxnSpPr>
        <p:spPr>
          <a:xfrm flipV="1">
            <a:off x="327970" y="4345187"/>
            <a:ext cx="0" cy="496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C511C8-6C21-9F9C-D1EE-703496920036}"/>
              </a:ext>
            </a:extLst>
          </p:cNvPr>
          <p:cNvSpPr txBox="1"/>
          <p:nvPr/>
        </p:nvSpPr>
        <p:spPr>
          <a:xfrm>
            <a:off x="14266" y="4829457"/>
            <a:ext cx="152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</a:t>
            </a:r>
          </a:p>
          <a:p>
            <a:r>
              <a:rPr lang="en-GB" dirty="0"/>
              <a:t>   this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D4D76E-CD08-CFA4-3AD5-AACB9B775FF0}"/>
              </a:ext>
            </a:extLst>
          </p:cNvPr>
          <p:cNvCxnSpPr>
            <a:cxnSpLocks/>
          </p:cNvCxnSpPr>
          <p:nvPr/>
        </p:nvCxnSpPr>
        <p:spPr>
          <a:xfrm>
            <a:off x="4107651" y="3488470"/>
            <a:ext cx="0" cy="42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AA58C3-2C7E-34FD-17C2-5072FDF8A3FD}"/>
              </a:ext>
            </a:extLst>
          </p:cNvPr>
          <p:cNvSpPr txBox="1"/>
          <p:nvPr/>
        </p:nvSpPr>
        <p:spPr>
          <a:xfrm>
            <a:off x="3456408" y="2636411"/>
            <a:ext cx="158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vary ion concentrations to set these</a:t>
            </a:r>
          </a:p>
        </p:txBody>
      </p:sp>
    </p:spTree>
    <p:extLst>
      <p:ext uri="{BB962C8B-B14F-4D97-AF65-F5344CB8AC3E}">
        <p14:creationId xmlns:p14="http://schemas.microsoft.com/office/powerpoint/2010/main" val="273485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Hodgkin-Huxley Model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49261"/>
            <a:ext cx="11612784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membrane current is modelled as three ionic currents plus an external input current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first term represents the leak current, i.e. any current through ion channels with fixed </a:t>
            </a:r>
            <a:r>
              <a:rPr lang="en-GB" sz="2400" dirty="0" err="1"/>
              <a:t>conductances</a:t>
            </a:r>
            <a:r>
              <a:rPr lang="en-GB" sz="2400" dirty="0"/>
              <a:t> (mostly chloride)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second and third term represent the current flow through sodium and potassium channels, with </a:t>
            </a:r>
            <a:r>
              <a:rPr lang="en-GB" sz="2400" dirty="0" err="1"/>
              <a:t>conductances</a:t>
            </a:r>
            <a:r>
              <a:rPr lang="en-GB" sz="2400" dirty="0"/>
              <a:t> that depend on voltage and time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Hodgkin and Huxley combined experiment and mathematical modelling to find equations for these </a:t>
            </a:r>
            <a:r>
              <a:rPr lang="en-GB" sz="2400" dirty="0" err="1"/>
              <a:t>conductances</a:t>
            </a:r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CC35A-BEF6-86F2-D830-22CADE62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5" y="1838647"/>
            <a:ext cx="11161614" cy="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90967" y="967391"/>
            <a:ext cx="11999931" cy="634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Hodgkin and Huxley hypothesised that the </a:t>
            </a:r>
            <a:r>
              <a:rPr lang="en-GB" sz="2000" dirty="0">
                <a:solidFill>
                  <a:srgbClr val="FF0000"/>
                </a:solidFill>
              </a:rPr>
              <a:t>permeability of ion channels is voltage-dependent</a:t>
            </a:r>
          </a:p>
          <a:p>
            <a:r>
              <a:rPr lang="en-GB" sz="2000" dirty="0"/>
              <a:t>Sodium channels are closed at the resting potential but open at higher membrane potentials</a:t>
            </a:r>
          </a:p>
          <a:p>
            <a:r>
              <a:rPr lang="en-GB" sz="2000" dirty="0"/>
              <a:t>When open, sodium ions flow into the cell, further increasing the membrane potential. As the membrane potential increases: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B206D-7E6C-44E6-9C22-0F1AE89C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50" y="2931778"/>
            <a:ext cx="6042112" cy="3347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19C7-BCD0-4B71-A413-63667B1861B7}"/>
              </a:ext>
            </a:extLst>
          </p:cNvPr>
          <p:cNvSpPr txBox="1"/>
          <p:nvPr/>
        </p:nvSpPr>
        <p:spPr>
          <a:xfrm>
            <a:off x="90967" y="3027066"/>
            <a:ext cx="59399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i="1" dirty="0"/>
              <a:t>1) More sodium channels open, creating a </a:t>
            </a:r>
            <a:r>
              <a:rPr lang="en-GB" sz="2000" i="1" dirty="0">
                <a:solidFill>
                  <a:srgbClr val="FF0000"/>
                </a:solidFill>
              </a:rPr>
              <a:t>positive feedback loop </a:t>
            </a: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2) potassium channels open, creating </a:t>
            </a:r>
            <a:r>
              <a:rPr lang="en-GB" sz="2000" i="1" dirty="0">
                <a:solidFill>
                  <a:srgbClr val="FF0000"/>
                </a:solidFill>
              </a:rPr>
              <a:t>negative feedback </a:t>
            </a:r>
          </a:p>
          <a:p>
            <a:pPr marL="0" indent="0">
              <a:buNone/>
            </a:pPr>
            <a:r>
              <a:rPr lang="en-GB" sz="2000" i="1" dirty="0"/>
              <a:t>3) sodium channels close, </a:t>
            </a:r>
            <a:r>
              <a:rPr lang="en-GB" sz="2000" i="1" dirty="0">
                <a:solidFill>
                  <a:srgbClr val="FF0000"/>
                </a:solidFill>
              </a:rPr>
              <a:t>halting positive feedback </a:t>
            </a:r>
          </a:p>
          <a:p>
            <a:pPr marL="0" indent="0">
              <a:buNone/>
            </a:pPr>
            <a:r>
              <a:rPr lang="en-GB" sz="2000" i="1" dirty="0"/>
              <a:t>(a “safety mechanism”)</a:t>
            </a:r>
          </a:p>
          <a:p>
            <a:endParaRPr lang="en-GB" sz="2000" dirty="0"/>
          </a:p>
          <a:p>
            <a:r>
              <a:rPr lang="en-GB" sz="2000" dirty="0"/>
              <a:t>Together, 1-3) explain the rapid rise and decay of the action potential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2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26B8E5-6DA5-CAFC-64E7-0C00C4E6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" y="600669"/>
            <a:ext cx="4725770" cy="60237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Active Ion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820396" y="1137376"/>
            <a:ext cx="5851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Ion channels may open and close, actively controlling the flow of current into and out of the cell.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Various factors cause opening and closing – voltage, molecules that bind to the ion channel, and random/stochastic processes.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This figure shows a potassium channel, with a voltage sensor that opens a gate at high membrane potentials. It has a “selectivity filter” that only allows potassium through.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2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Active Ion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4A7FD-BBA4-1B96-5167-DEC69028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72" y="910731"/>
            <a:ext cx="5513374" cy="5502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DBD6C-2DC5-F460-7BAD-2DB233B018FD}"/>
              </a:ext>
            </a:extLst>
          </p:cNvPr>
          <p:cNvSpPr txBox="1"/>
          <p:nvPr/>
        </p:nvSpPr>
        <p:spPr>
          <a:xfrm>
            <a:off x="7243067" y="1306512"/>
            <a:ext cx="4110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now measure current through single ion channels – this was not possible at the time of Hodgkin and Huxley!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231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Outline of Lecture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24" y="1498507"/>
            <a:ext cx="9605990" cy="7035358"/>
          </a:xfrm>
        </p:spPr>
        <p:txBody>
          <a:bodyPr>
            <a:normAutofit/>
          </a:bodyPr>
          <a:lstStyle/>
          <a:p>
            <a:r>
              <a:rPr lang="en-GB" sz="2400" dirty="0"/>
              <a:t>Action potentials</a:t>
            </a:r>
          </a:p>
          <a:p>
            <a:endParaRPr lang="en-GB" sz="2400" dirty="0"/>
          </a:p>
          <a:p>
            <a:r>
              <a:rPr lang="en-GB" sz="2400" dirty="0"/>
              <a:t>The voltage clamp</a:t>
            </a:r>
          </a:p>
          <a:p>
            <a:endParaRPr lang="en-GB" sz="2400" dirty="0"/>
          </a:p>
          <a:p>
            <a:r>
              <a:rPr lang="en-GB" sz="2400" dirty="0"/>
              <a:t>Voltage-gated ion channels</a:t>
            </a:r>
          </a:p>
          <a:p>
            <a:endParaRPr lang="en-GB" sz="2400" dirty="0"/>
          </a:p>
          <a:p>
            <a:r>
              <a:rPr lang="en-GB" sz="2400" dirty="0"/>
              <a:t>Markov models for ion channel gating</a:t>
            </a:r>
          </a:p>
          <a:p>
            <a:endParaRPr lang="en-GB" sz="2400" dirty="0"/>
          </a:p>
          <a:p>
            <a:r>
              <a:rPr lang="en-GB" sz="2400" dirty="0"/>
              <a:t>The Hodgkin-Huxley model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Diagram, schematic&#10;&#10;Description automatically generated with medium confidence">
            <a:extLst>
              <a:ext uri="{FF2B5EF4-FFF2-40B4-BE49-F238E27FC236}">
                <a16:creationId xmlns:a16="http://schemas.microsoft.com/office/drawing/2014/main" id="{54E8FF5C-8643-44EA-CBC1-03D398CD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9"/>
          <a:stretch/>
        </p:blipFill>
        <p:spPr>
          <a:xfrm>
            <a:off x="7919467" y="821431"/>
            <a:ext cx="3420550" cy="2802410"/>
          </a:xfrm>
          <a:prstGeom prst="rect">
            <a:avLst/>
          </a:prstGeom>
        </p:spPr>
      </p:pic>
      <p:pic>
        <p:nvPicPr>
          <p:cNvPr id="7" name="Picture 6" descr="A picture containing text, outdoor, ground&#10;&#10;Description automatically generated">
            <a:extLst>
              <a:ext uri="{FF2B5EF4-FFF2-40B4-BE49-F238E27FC236}">
                <a16:creationId xmlns:a16="http://schemas.microsoft.com/office/drawing/2014/main" id="{86ED22E6-3316-0C55-838F-DC5CC542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47" y="3764236"/>
            <a:ext cx="4782590" cy="28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4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  <a:p>
            <a:r>
              <a:rPr lang="en-GB" sz="2400" dirty="0"/>
              <a:t>The total conductance depends on the number of open channels and the conductance of each channel: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3D5BD-713B-C51E-B05D-9A2962F6273F}"/>
              </a:ext>
            </a:extLst>
          </p:cNvPr>
          <p:cNvCxnSpPr/>
          <p:nvPr/>
        </p:nvCxnSpPr>
        <p:spPr>
          <a:xfrm flipV="1">
            <a:off x="3195361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49F-861D-FC11-38F5-8B9F64600317}"/>
              </a:ext>
            </a:extLst>
          </p:cNvPr>
          <p:cNvSpPr txBox="1"/>
          <p:nvPr/>
        </p:nvSpPr>
        <p:spPr>
          <a:xfrm>
            <a:off x="2685563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</a:t>
            </a:r>
          </a:p>
          <a:p>
            <a:r>
              <a:rPr lang="en-GB" dirty="0"/>
              <a:t>per channel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4A383-FABC-33A3-C4AC-5E95DBDEE71A}"/>
              </a:ext>
            </a:extLst>
          </p:cNvPr>
          <p:cNvCxnSpPr/>
          <p:nvPr/>
        </p:nvCxnSpPr>
        <p:spPr>
          <a:xfrm flipV="1">
            <a:off x="1728303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985AFF-FB49-37C2-2593-4EE29E53AB84}"/>
              </a:ext>
            </a:extLst>
          </p:cNvPr>
          <p:cNvSpPr txBox="1"/>
          <p:nvPr/>
        </p:nvSpPr>
        <p:spPr>
          <a:xfrm>
            <a:off x="1080940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open channels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00E050-13DD-2C7D-B45C-C63F8316C2DA}"/>
              </a:ext>
            </a:extLst>
          </p:cNvPr>
          <p:cNvCxnSpPr/>
          <p:nvPr/>
        </p:nvCxnSpPr>
        <p:spPr>
          <a:xfrm flipV="1">
            <a:off x="4834618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6B27E1-F633-4AB4-6E14-6F6D186036A0}"/>
              </a:ext>
            </a:extLst>
          </p:cNvPr>
          <p:cNvSpPr txBox="1"/>
          <p:nvPr/>
        </p:nvSpPr>
        <p:spPr>
          <a:xfrm>
            <a:off x="4349095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channels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94AE19-D84F-4B1D-5BA8-CE88CE512939}"/>
              </a:ext>
            </a:extLst>
          </p:cNvPr>
          <p:cNvCxnSpPr/>
          <p:nvPr/>
        </p:nvCxnSpPr>
        <p:spPr>
          <a:xfrm flipV="1">
            <a:off x="6659990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B0498A-6C3D-04DA-6E0A-F88733400DA5}"/>
              </a:ext>
            </a:extLst>
          </p:cNvPr>
          <p:cNvSpPr txBox="1"/>
          <p:nvPr/>
        </p:nvSpPr>
        <p:spPr>
          <a:xfrm>
            <a:off x="6012627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</a:t>
            </a:r>
          </a:p>
          <a:p>
            <a:r>
              <a:rPr lang="en-GB" dirty="0"/>
              <a:t>channel being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7BEF3-CF58-9184-8B64-A0490A1F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1" y="4366855"/>
            <a:ext cx="10305900" cy="8398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F93387-A7E6-75B6-55B8-5E68DDADF681}"/>
              </a:ext>
            </a:extLst>
          </p:cNvPr>
          <p:cNvCxnSpPr/>
          <p:nvPr/>
        </p:nvCxnSpPr>
        <p:spPr>
          <a:xfrm flipV="1">
            <a:off x="9132725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08A4F8-7AD2-A936-CEC6-97750A01A9FA}"/>
              </a:ext>
            </a:extLst>
          </p:cNvPr>
          <p:cNvSpPr txBox="1"/>
          <p:nvPr/>
        </p:nvSpPr>
        <p:spPr>
          <a:xfrm>
            <a:off x="8485362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if all channels are open</a:t>
            </a:r>
          </a:p>
        </p:txBody>
      </p:sp>
    </p:spTree>
    <p:extLst>
      <p:ext uri="{BB962C8B-B14F-4D97-AF65-F5344CB8AC3E}">
        <p14:creationId xmlns:p14="http://schemas.microsoft.com/office/powerpoint/2010/main" val="38217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  <a:p>
            <a:r>
              <a:rPr lang="en-GB" sz="2400" dirty="0"/>
              <a:t>The total conductance depends on the number of open channels and the conductance of each channel: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3D5BD-713B-C51E-B05D-9A2962F6273F}"/>
              </a:ext>
            </a:extLst>
          </p:cNvPr>
          <p:cNvCxnSpPr/>
          <p:nvPr/>
        </p:nvCxnSpPr>
        <p:spPr>
          <a:xfrm flipV="1">
            <a:off x="3195361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49F-861D-FC11-38F5-8B9F64600317}"/>
              </a:ext>
            </a:extLst>
          </p:cNvPr>
          <p:cNvSpPr txBox="1"/>
          <p:nvPr/>
        </p:nvSpPr>
        <p:spPr>
          <a:xfrm>
            <a:off x="2685563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</a:t>
            </a:r>
          </a:p>
          <a:p>
            <a:r>
              <a:rPr lang="en-GB" dirty="0"/>
              <a:t>per channel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4A383-FABC-33A3-C4AC-5E95DBDEE71A}"/>
              </a:ext>
            </a:extLst>
          </p:cNvPr>
          <p:cNvCxnSpPr/>
          <p:nvPr/>
        </p:nvCxnSpPr>
        <p:spPr>
          <a:xfrm flipV="1">
            <a:off x="1728303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985AFF-FB49-37C2-2593-4EE29E53AB84}"/>
              </a:ext>
            </a:extLst>
          </p:cNvPr>
          <p:cNvSpPr txBox="1"/>
          <p:nvPr/>
        </p:nvSpPr>
        <p:spPr>
          <a:xfrm>
            <a:off x="1080940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open channels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00E050-13DD-2C7D-B45C-C63F8316C2DA}"/>
              </a:ext>
            </a:extLst>
          </p:cNvPr>
          <p:cNvCxnSpPr/>
          <p:nvPr/>
        </p:nvCxnSpPr>
        <p:spPr>
          <a:xfrm flipV="1">
            <a:off x="4834618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6B27E1-F633-4AB4-6E14-6F6D186036A0}"/>
              </a:ext>
            </a:extLst>
          </p:cNvPr>
          <p:cNvSpPr txBox="1"/>
          <p:nvPr/>
        </p:nvSpPr>
        <p:spPr>
          <a:xfrm>
            <a:off x="4349095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channels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94AE19-D84F-4B1D-5BA8-CE88CE512939}"/>
              </a:ext>
            </a:extLst>
          </p:cNvPr>
          <p:cNvCxnSpPr/>
          <p:nvPr/>
        </p:nvCxnSpPr>
        <p:spPr>
          <a:xfrm flipV="1">
            <a:off x="6659990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B0498A-6C3D-04DA-6E0A-F88733400DA5}"/>
              </a:ext>
            </a:extLst>
          </p:cNvPr>
          <p:cNvSpPr txBox="1"/>
          <p:nvPr/>
        </p:nvSpPr>
        <p:spPr>
          <a:xfrm>
            <a:off x="6012627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</a:t>
            </a:r>
          </a:p>
          <a:p>
            <a:r>
              <a:rPr lang="en-GB" dirty="0"/>
              <a:t>channel being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7BEF3-CF58-9184-8B64-A0490A1F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1" y="4366855"/>
            <a:ext cx="10305900" cy="8398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F93387-A7E6-75B6-55B8-5E68DDADF681}"/>
              </a:ext>
            </a:extLst>
          </p:cNvPr>
          <p:cNvCxnSpPr/>
          <p:nvPr/>
        </p:nvCxnSpPr>
        <p:spPr>
          <a:xfrm flipV="1">
            <a:off x="9132725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08A4F8-7AD2-A936-CEC6-97750A01A9FA}"/>
              </a:ext>
            </a:extLst>
          </p:cNvPr>
          <p:cNvSpPr txBox="1"/>
          <p:nvPr/>
        </p:nvSpPr>
        <p:spPr>
          <a:xfrm>
            <a:off x="8485362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if all channels are open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23D645-1BE7-1ED6-7676-9DC5924311CA}"/>
              </a:ext>
            </a:extLst>
          </p:cNvPr>
          <p:cNvSpPr/>
          <p:nvPr/>
        </p:nvSpPr>
        <p:spPr>
          <a:xfrm>
            <a:off x="8991945" y="4580546"/>
            <a:ext cx="331517" cy="61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5A747-BA48-9057-AB22-3542699239C2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8930355" y="4107045"/>
            <a:ext cx="227349" cy="473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67E01E-BF83-A85C-F3AE-F54454B82FF6}"/>
              </a:ext>
            </a:extLst>
          </p:cNvPr>
          <p:cNvSpPr txBox="1"/>
          <p:nvPr/>
        </p:nvSpPr>
        <p:spPr>
          <a:xfrm>
            <a:off x="8485362" y="3757208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Fixed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11054-22E4-B49E-A774-96D056753C2F}"/>
              </a:ext>
            </a:extLst>
          </p:cNvPr>
          <p:cNvSpPr/>
          <p:nvPr/>
        </p:nvSpPr>
        <p:spPr>
          <a:xfrm>
            <a:off x="9382167" y="4580546"/>
            <a:ext cx="1304229" cy="61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6B1258-1A54-2041-FE69-0E7965D7238D}"/>
              </a:ext>
            </a:extLst>
          </p:cNvPr>
          <p:cNvCxnSpPr>
            <a:cxnSpLocks/>
          </p:cNvCxnSpPr>
          <p:nvPr/>
        </p:nvCxnSpPr>
        <p:spPr>
          <a:xfrm flipH="1">
            <a:off x="9665293" y="4076190"/>
            <a:ext cx="381676" cy="504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E322A6-D97F-D2FB-8960-7324E31ABA48}"/>
              </a:ext>
            </a:extLst>
          </p:cNvPr>
          <p:cNvSpPr txBox="1"/>
          <p:nvPr/>
        </p:nvSpPr>
        <p:spPr>
          <a:xfrm>
            <a:off x="9611242" y="3735285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254550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FD449-E844-87A3-6343-6BAEA1E3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1" y="761404"/>
            <a:ext cx="10146066" cy="4627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23208-C5C4-D7C4-DEBC-A72E08276CBC}"/>
              </a:ext>
            </a:extLst>
          </p:cNvPr>
          <p:cNvSpPr txBox="1"/>
          <p:nvPr/>
        </p:nvSpPr>
        <p:spPr>
          <a:xfrm>
            <a:off x="282546" y="5543107"/>
            <a:ext cx="698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Markov assumption: probability of state (open/closed) at time </a:t>
            </a:r>
            <a:r>
              <a:rPr lang="en-GB" sz="2400" i="1" dirty="0" err="1"/>
              <a:t>t+dt</a:t>
            </a:r>
            <a:r>
              <a:rPr lang="en-GB" sz="2400" dirty="0"/>
              <a:t> depends only on state at time </a:t>
            </a:r>
            <a:r>
              <a:rPr lang="en-GB" sz="2400" i="1" dirty="0"/>
              <a:t>t</a:t>
            </a:r>
            <a:r>
              <a:rPr lang="en-GB" sz="2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2C711-E70A-6063-1B7C-184514A9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52" y="5402554"/>
            <a:ext cx="3962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893AA-19D0-B0A4-8AE9-F09F28B8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4" y="1140424"/>
            <a:ext cx="2616350" cy="117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CCB72-8EA0-66B1-C741-2E0EAD5E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4" y="2741443"/>
            <a:ext cx="6067425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8F607-87D5-7753-6E53-2A21B45EBCE6}"/>
              </a:ext>
            </a:extLst>
          </p:cNvPr>
          <p:cNvSpPr txBox="1"/>
          <p:nvPr/>
        </p:nvSpPr>
        <p:spPr>
          <a:xfrm>
            <a:off x="1137584" y="1023823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AF493-13B7-50F3-C309-106C28F0E44D}"/>
              </a:ext>
            </a:extLst>
          </p:cNvPr>
          <p:cNvSpPr txBox="1"/>
          <p:nvPr/>
        </p:nvSpPr>
        <p:spPr>
          <a:xfrm>
            <a:off x="2535987" y="1016588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DE7E9-0FC8-2C1F-D621-8643F4DB6F6C}"/>
              </a:ext>
            </a:extLst>
          </p:cNvPr>
          <p:cNvSpPr txBox="1"/>
          <p:nvPr/>
        </p:nvSpPr>
        <p:spPr>
          <a:xfrm>
            <a:off x="1137583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in number open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CF744-2CE7-6BE8-FAA3-B76957EC3BBA}"/>
              </a:ext>
            </a:extLst>
          </p:cNvPr>
          <p:cNvSpPr txBox="1"/>
          <p:nvPr/>
        </p:nvSpPr>
        <p:spPr>
          <a:xfrm>
            <a:off x="4096450" y="250461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to closed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FCC1A-73BD-6689-221C-3B7C99A7D068}"/>
              </a:ext>
            </a:extLst>
          </p:cNvPr>
          <p:cNvSpPr txBox="1"/>
          <p:nvPr/>
        </p:nvSpPr>
        <p:spPr>
          <a:xfrm>
            <a:off x="5850047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 to open</a:t>
            </a:r>
          </a:p>
        </p:txBody>
      </p:sp>
    </p:spTree>
    <p:extLst>
      <p:ext uri="{BB962C8B-B14F-4D97-AF65-F5344CB8AC3E}">
        <p14:creationId xmlns:p14="http://schemas.microsoft.com/office/powerpoint/2010/main" val="178265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893AA-19D0-B0A4-8AE9-F09F28B8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4" y="1140424"/>
            <a:ext cx="2616350" cy="117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CCB72-8EA0-66B1-C741-2E0EAD5E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4" y="2741443"/>
            <a:ext cx="6067425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0D0BAB-EC20-4AA0-7B94-C7E63121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84" y="5654658"/>
            <a:ext cx="7724775" cy="723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8F607-87D5-7753-6E53-2A21B45EBCE6}"/>
              </a:ext>
            </a:extLst>
          </p:cNvPr>
          <p:cNvSpPr txBox="1"/>
          <p:nvPr/>
        </p:nvSpPr>
        <p:spPr>
          <a:xfrm>
            <a:off x="1137584" y="1023823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AF493-13B7-50F3-C309-106C28F0E44D}"/>
              </a:ext>
            </a:extLst>
          </p:cNvPr>
          <p:cNvSpPr txBox="1"/>
          <p:nvPr/>
        </p:nvSpPr>
        <p:spPr>
          <a:xfrm>
            <a:off x="2535987" y="1016588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EB006-C242-86E5-B124-D31675D4C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56" y="4553707"/>
            <a:ext cx="3549352" cy="7190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53325A-4A97-94E0-9BBF-1BB654B29E09}"/>
              </a:ext>
            </a:extLst>
          </p:cNvPr>
          <p:cNvSpPr txBox="1"/>
          <p:nvPr/>
        </p:nvSpPr>
        <p:spPr>
          <a:xfrm>
            <a:off x="1184686" y="4136717"/>
            <a:ext cx="354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+ fraction closed =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DE7E9-0FC8-2C1F-D621-8643F4DB6F6C}"/>
              </a:ext>
            </a:extLst>
          </p:cNvPr>
          <p:cNvSpPr txBox="1"/>
          <p:nvPr/>
        </p:nvSpPr>
        <p:spPr>
          <a:xfrm>
            <a:off x="1137583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in number open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CF744-2CE7-6BE8-FAA3-B76957EC3BBA}"/>
              </a:ext>
            </a:extLst>
          </p:cNvPr>
          <p:cNvSpPr txBox="1"/>
          <p:nvPr/>
        </p:nvSpPr>
        <p:spPr>
          <a:xfrm>
            <a:off x="4096450" y="250461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to closed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FCC1A-73BD-6689-221C-3B7C99A7D068}"/>
              </a:ext>
            </a:extLst>
          </p:cNvPr>
          <p:cNvSpPr txBox="1"/>
          <p:nvPr/>
        </p:nvSpPr>
        <p:spPr>
          <a:xfrm>
            <a:off x="5850047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 to open</a:t>
            </a:r>
          </a:p>
        </p:txBody>
      </p:sp>
    </p:spTree>
    <p:extLst>
      <p:ext uri="{BB962C8B-B14F-4D97-AF65-F5344CB8AC3E}">
        <p14:creationId xmlns:p14="http://schemas.microsoft.com/office/powerpoint/2010/main" val="152957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Solution to Markov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6B530-883D-1552-124A-8597B4A2F714}"/>
              </a:ext>
            </a:extLst>
          </p:cNvPr>
          <p:cNvSpPr txBox="1"/>
          <p:nvPr/>
        </p:nvSpPr>
        <p:spPr>
          <a:xfrm>
            <a:off x="616143" y="942923"/>
            <a:ext cx="8852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Markov equation is of the same form as the passive membrane potential dynamics equation - we can rewrite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E1954-3A17-0227-CBB6-84BF76D2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3" y="1856591"/>
            <a:ext cx="5890902" cy="1264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C3D54-4568-0930-48EA-79561B7F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9" y="3471342"/>
            <a:ext cx="4619625" cy="638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5861A-0BC9-7A93-B42B-926199B4D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67" y="3447710"/>
            <a:ext cx="3448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Solution to Markov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6B74F5-1BB0-5F2A-2885-9DE0C0BD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3" y="5424488"/>
            <a:ext cx="10677525" cy="752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B6B530-883D-1552-124A-8597B4A2F714}"/>
              </a:ext>
            </a:extLst>
          </p:cNvPr>
          <p:cNvSpPr txBox="1"/>
          <p:nvPr/>
        </p:nvSpPr>
        <p:spPr>
          <a:xfrm>
            <a:off x="616143" y="942923"/>
            <a:ext cx="8852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Markov equation is of the same form as the passive membrane potential dynamics equation - we can rewrite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 we already know the 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E1954-3A17-0227-CBB6-84BF76D2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43" y="1856591"/>
            <a:ext cx="5890902" cy="1264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C3D54-4568-0930-48EA-79561B7F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9" y="3471342"/>
            <a:ext cx="4619625" cy="638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5861A-0BC9-7A93-B42B-926199B4D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67" y="3447710"/>
            <a:ext cx="3448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 Markov Models for Ion Channel Gating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29C6C-649A-B3D4-DD50-5AC9F47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4" y="982483"/>
            <a:ext cx="1166636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Ion channels stochastically open and close</a:t>
            </a:r>
          </a:p>
          <a:p>
            <a:endParaRPr lang="en-GB" sz="2400" dirty="0"/>
          </a:p>
          <a:p>
            <a:r>
              <a:rPr lang="en-GB" sz="2400" dirty="0"/>
              <a:t>A simple model is to assume that opening/closing occurs at a fixed rate, with no history- or time-dependence (Markov assumption)</a:t>
            </a:r>
          </a:p>
          <a:p>
            <a:endParaRPr lang="en-GB" sz="2400" dirty="0"/>
          </a:p>
          <a:p>
            <a:r>
              <a:rPr lang="en-GB" sz="2400" dirty="0"/>
              <a:t>This model predicts that the fraction of open gates will relax exponentially towards a fixed asymptotic value</a:t>
            </a:r>
          </a:p>
          <a:p>
            <a:endParaRPr lang="en-GB" sz="2400" dirty="0"/>
          </a:p>
          <a:p>
            <a:r>
              <a:rPr lang="en-GB" sz="2400" dirty="0"/>
              <a:t>The asymptotic value and relaxation time constant depend on the Markov transition rates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36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 Markov Models for Ion Channel Gating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29C6C-649A-B3D4-DD50-5AC9F47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4" y="982483"/>
            <a:ext cx="1166636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Ion channels stochastically open and close</a:t>
            </a:r>
          </a:p>
          <a:p>
            <a:endParaRPr lang="en-GB" sz="2400" dirty="0"/>
          </a:p>
          <a:p>
            <a:r>
              <a:rPr lang="en-GB" sz="2400" dirty="0"/>
              <a:t>A simple model is to assume that opening/closing occurs at a fixed rate, with no history- or time-dependence (Markov assumption)</a:t>
            </a:r>
          </a:p>
          <a:p>
            <a:endParaRPr lang="en-GB" sz="2400" dirty="0"/>
          </a:p>
          <a:p>
            <a:r>
              <a:rPr lang="en-GB" sz="2400" dirty="0"/>
              <a:t>This model predicts that the fraction of open gates will relax exponentially towards a fixed asymptotic value</a:t>
            </a:r>
          </a:p>
          <a:p>
            <a:endParaRPr lang="en-GB" sz="2400" dirty="0"/>
          </a:p>
          <a:p>
            <a:r>
              <a:rPr lang="en-GB" sz="2400" dirty="0"/>
              <a:t>The asymptotic value and relaxation time constant depend on the Markov transition rates</a:t>
            </a:r>
          </a:p>
          <a:p>
            <a:endParaRPr lang="en-GB" sz="2400" dirty="0"/>
          </a:p>
          <a:p>
            <a:r>
              <a:rPr lang="en-GB" sz="2400" dirty="0"/>
              <a:t>BUT!!! This turns out to be insufficient to explain ion channels for two reasons: </a:t>
            </a:r>
          </a:p>
          <a:p>
            <a:pPr marL="0" indent="0">
              <a:buNone/>
            </a:pPr>
            <a:r>
              <a:rPr lang="en-GB" sz="2400" dirty="0"/>
              <a:t>    1) Transition rates are voltage-dependent  2) Ion channels have multiple gates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7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r>
              <a:rPr lang="en-GB" sz="2000" dirty="0"/>
              <a:t>Action potentials propagate from the soma down the axon.</a:t>
            </a:r>
          </a:p>
          <a:p>
            <a:r>
              <a:rPr lang="en-GB" sz="2000" dirty="0"/>
              <a:t>The speed of action potential propagation is generally quite slow (metres per second)</a:t>
            </a:r>
          </a:p>
          <a:p>
            <a:r>
              <a:rPr lang="en-GB" sz="2000" dirty="0"/>
              <a:t>Action potentials are a </a:t>
            </a:r>
            <a:r>
              <a:rPr lang="en-GB" sz="2000" dirty="0">
                <a:solidFill>
                  <a:srgbClr val="FF0000"/>
                </a:solidFill>
              </a:rPr>
              <a:t>noise-robust and energetically efficient</a:t>
            </a:r>
            <a:r>
              <a:rPr lang="en-GB" sz="2000" dirty="0"/>
              <a:t> method for </a:t>
            </a:r>
            <a:r>
              <a:rPr lang="en-GB" sz="2000" dirty="0">
                <a:solidFill>
                  <a:srgbClr val="FF0000"/>
                </a:solidFill>
              </a:rPr>
              <a:t>communication over long distances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6B3B440-C1B3-4D32-8F87-8AC91CE54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12134"/>
          <a:stretch/>
        </p:blipFill>
        <p:spPr>
          <a:xfrm>
            <a:off x="2348245" y="2585089"/>
            <a:ext cx="7295840" cy="41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Voltage-Gated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E6664831-2493-DBC5-9EC1-5A48E4534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0" y="1629677"/>
            <a:ext cx="3757626" cy="5001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D164F-F2D2-E07D-1FE4-039DA6DDCB06}"/>
              </a:ext>
            </a:extLst>
          </p:cNvPr>
          <p:cNvSpPr txBox="1"/>
          <p:nvPr/>
        </p:nvSpPr>
        <p:spPr>
          <a:xfrm>
            <a:off x="626090" y="983346"/>
            <a:ext cx="389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Molecular structure of a voltage-gated potassium channel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21A7C-1C29-F626-6F42-DADDEC62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1180407"/>
            <a:ext cx="4169600" cy="53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Voltage-Gated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E6664831-2493-DBC5-9EC1-5A48E4534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0" y="1629677"/>
            <a:ext cx="3757626" cy="5001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D164F-F2D2-E07D-1FE4-039DA6DDCB06}"/>
              </a:ext>
            </a:extLst>
          </p:cNvPr>
          <p:cNvSpPr txBox="1"/>
          <p:nvPr/>
        </p:nvSpPr>
        <p:spPr>
          <a:xfrm>
            <a:off x="626090" y="983346"/>
            <a:ext cx="389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Molecular structure of a voltage-gated potassium channel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21A7C-1C29-F626-6F42-DADDEC62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1180407"/>
            <a:ext cx="4169600" cy="5314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96464C-7064-6D6D-20DB-974BB217F00A}"/>
              </a:ext>
            </a:extLst>
          </p:cNvPr>
          <p:cNvSpPr txBox="1"/>
          <p:nvPr/>
        </p:nvSpPr>
        <p:spPr>
          <a:xfrm>
            <a:off x="9177251" y="2527069"/>
            <a:ext cx="21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Voltage-Sensor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A04A9-F053-E1C4-202D-FE24707F7D29}"/>
              </a:ext>
            </a:extLst>
          </p:cNvPr>
          <p:cNvCxnSpPr/>
          <p:nvPr/>
        </p:nvCxnSpPr>
        <p:spPr>
          <a:xfrm flipH="1">
            <a:off x="7988531" y="2801389"/>
            <a:ext cx="1188720" cy="44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E441A6-F7A8-E7F9-B4A4-08D8F938E955}"/>
              </a:ext>
            </a:extLst>
          </p:cNvPr>
          <p:cNvCxnSpPr>
            <a:cxnSpLocks/>
          </p:cNvCxnSpPr>
          <p:nvPr/>
        </p:nvCxnSpPr>
        <p:spPr>
          <a:xfrm flipH="1" flipV="1">
            <a:off x="8703425" y="4023360"/>
            <a:ext cx="1122219" cy="21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E7B735-45C1-ECDB-E9A8-827E7BA568C2}"/>
              </a:ext>
            </a:extLst>
          </p:cNvPr>
          <p:cNvSpPr txBox="1"/>
          <p:nvPr/>
        </p:nvSpPr>
        <p:spPr>
          <a:xfrm>
            <a:off x="9937172" y="3582786"/>
            <a:ext cx="2168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actually</a:t>
            </a:r>
          </a:p>
          <a:p>
            <a:r>
              <a:rPr lang="en-GB" dirty="0"/>
              <a:t>4 of these!!!</a:t>
            </a:r>
          </a:p>
          <a:p>
            <a:r>
              <a:rPr lang="en-GB" dirty="0"/>
              <a:t>The channel is only open when all 4 gates are open…</a:t>
            </a:r>
          </a:p>
        </p:txBody>
      </p:sp>
    </p:spTree>
    <p:extLst>
      <p:ext uri="{BB962C8B-B14F-4D97-AF65-F5344CB8AC3E}">
        <p14:creationId xmlns:p14="http://schemas.microsoft.com/office/powerpoint/2010/main" val="361444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F1FAE-AE3C-0D19-DAE1-0E99ECB2F483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C7164-00F2-A01F-6A4B-6D395B0A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2CE99-CB74-2D26-A88F-574F5315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54697-D0B2-2ACB-5247-4644898EACCF}"/>
              </a:ext>
            </a:extLst>
          </p:cNvPr>
          <p:cNvSpPr txBox="1"/>
          <p:nvPr/>
        </p:nvSpPr>
        <p:spPr>
          <a:xfrm>
            <a:off x="7020370" y="3853491"/>
            <a:ext cx="5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dynamics for each gate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6D8E55-F84F-9DFB-70BC-0CC6381D7074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A0763-BDDD-2E4E-1D1A-FFEDD652EA95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17B3E-DD59-9120-D4C9-FF9BCBC1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7" y="3481836"/>
            <a:ext cx="5944678" cy="11126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3BB51-AE8F-2062-BEAD-379CC1BD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35B18-2E23-AD66-B2B8-48F3E811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6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1ED73-FD7A-12CE-56A2-617ED918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6" y="4650841"/>
            <a:ext cx="5580076" cy="17741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FB1AD9-E1FA-AD61-3917-6FC902456936}"/>
              </a:ext>
            </a:extLst>
          </p:cNvPr>
          <p:cNvSpPr txBox="1"/>
          <p:nvPr/>
        </p:nvSpPr>
        <p:spPr>
          <a:xfrm>
            <a:off x="6902153" y="5353264"/>
            <a:ext cx="438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functions are essentially fit to data based on voltage clamp experiments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54697-D0B2-2ACB-5247-4644898EACCF}"/>
              </a:ext>
            </a:extLst>
          </p:cNvPr>
          <p:cNvSpPr txBox="1"/>
          <p:nvPr/>
        </p:nvSpPr>
        <p:spPr>
          <a:xfrm>
            <a:off x="7020370" y="3853491"/>
            <a:ext cx="5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dynamics for each gate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94C544-4737-9A15-FC9C-E0E90A587052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83A32F-7EC0-5D2C-15CE-C6A997FA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52A21-2A4B-320C-8901-88284E7C4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8D41F2-5C2E-CF8A-4534-892B291E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7" y="3481836"/>
            <a:ext cx="5944678" cy="1112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CCF67-9F44-EF06-7191-EDBE69BE4D8B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</p:spTree>
    <p:extLst>
      <p:ext uri="{BB962C8B-B14F-4D97-AF65-F5344CB8AC3E}">
        <p14:creationId xmlns:p14="http://schemas.microsoft.com/office/powerpoint/2010/main" val="132895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Fitting the Model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0B610-EFCF-1184-9EDC-286A8EE0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5" y="3280306"/>
            <a:ext cx="11906970" cy="3522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C71-AE0C-70DE-0BC9-0EEFF1E1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00" y="2357341"/>
            <a:ext cx="3517436" cy="922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A2FC0-4485-1D42-C775-B6A820EA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05" y="2516618"/>
            <a:ext cx="3266180" cy="7693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BACFA4-82A8-876E-CA6E-194FF02D2D08}"/>
              </a:ext>
            </a:extLst>
          </p:cNvPr>
          <p:cNvSpPr txBox="1"/>
          <p:nvPr/>
        </p:nvSpPr>
        <p:spPr>
          <a:xfrm>
            <a:off x="4977864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at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B2CC3-97B7-6855-6EB9-D858A0A15A28}"/>
              </a:ext>
            </a:extLst>
          </p:cNvPr>
          <p:cNvSpPr txBox="1"/>
          <p:nvPr/>
        </p:nvSpPr>
        <p:spPr>
          <a:xfrm>
            <a:off x="8706393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to approach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7E0D6-D0F6-3407-818C-A12D68F9C6A1}"/>
              </a:ext>
            </a:extLst>
          </p:cNvPr>
          <p:cNvSpPr/>
          <p:nvPr/>
        </p:nvSpPr>
        <p:spPr>
          <a:xfrm>
            <a:off x="4214553" y="1554480"/>
            <a:ext cx="7977447" cy="530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59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Fitting the Model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0B610-EFCF-1184-9EDC-286A8EE0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5" y="3280306"/>
            <a:ext cx="11906970" cy="3522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C71-AE0C-70DE-0BC9-0EEFF1E1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00" y="2357341"/>
            <a:ext cx="3517436" cy="922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A2FC0-4485-1D42-C775-B6A820EA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05" y="2516618"/>
            <a:ext cx="3266180" cy="7693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BACFA4-82A8-876E-CA6E-194FF02D2D08}"/>
              </a:ext>
            </a:extLst>
          </p:cNvPr>
          <p:cNvSpPr txBox="1"/>
          <p:nvPr/>
        </p:nvSpPr>
        <p:spPr>
          <a:xfrm>
            <a:off x="4977864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at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B2CC3-97B7-6855-6EB9-D858A0A15A28}"/>
              </a:ext>
            </a:extLst>
          </p:cNvPr>
          <p:cNvSpPr txBox="1"/>
          <p:nvPr/>
        </p:nvSpPr>
        <p:spPr>
          <a:xfrm>
            <a:off x="8706393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to approach equilibrium</a:t>
            </a:r>
          </a:p>
          <a:p>
            <a:r>
              <a:rPr lang="en-GB" dirty="0"/>
              <a:t>(clamped at V)</a:t>
            </a:r>
          </a:p>
        </p:txBody>
      </p:sp>
    </p:spTree>
    <p:extLst>
      <p:ext uri="{BB962C8B-B14F-4D97-AF65-F5344CB8AC3E}">
        <p14:creationId xmlns:p14="http://schemas.microsoft.com/office/powerpoint/2010/main" val="2969472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Sodium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95B36-37A5-A810-1BFE-E01E3FC3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6" y="1306512"/>
            <a:ext cx="7586352" cy="5141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A3279-FE8C-2E9B-30ED-34B9015AB740}"/>
              </a:ext>
            </a:extLst>
          </p:cNvPr>
          <p:cNvSpPr txBox="1"/>
          <p:nvPr/>
        </p:nvSpPr>
        <p:spPr>
          <a:xfrm>
            <a:off x="389946" y="850650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activation gates (m) + 1 inactivation gate (h) </a:t>
            </a:r>
          </a:p>
          <a:p>
            <a:r>
              <a:rPr lang="en-GB" dirty="0"/>
              <a:t>– need all open for ions to pass through!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F744-C06F-F002-3EA8-F2D9AD02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11" y="4587112"/>
            <a:ext cx="4967958" cy="1396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B4F91-8279-B24A-1BAF-A8D7A3AD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525" y="2304007"/>
            <a:ext cx="3830066" cy="660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7EF6F-6963-0195-B585-DFB1A3083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604" y="3084271"/>
            <a:ext cx="3831860" cy="6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Sodium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A7BEBB-AFF0-F328-18B5-46158AAE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2128"/>
            <a:ext cx="10668000" cy="469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BE5AC-169A-9CED-FDDF-23ABB0FF73CE}"/>
              </a:ext>
            </a:extLst>
          </p:cNvPr>
          <p:cNvSpPr txBox="1"/>
          <p:nvPr/>
        </p:nvSpPr>
        <p:spPr>
          <a:xfrm>
            <a:off x="685799" y="1059253"/>
            <a:ext cx="89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i="1" dirty="0"/>
              <a:t>h</a:t>
            </a:r>
            <a:r>
              <a:rPr lang="en-GB" sz="2000" dirty="0"/>
              <a:t> and </a:t>
            </a:r>
            <a:r>
              <a:rPr lang="en-GB" sz="2000" i="1" dirty="0"/>
              <a:t>m</a:t>
            </a:r>
            <a:r>
              <a:rPr lang="en-GB" sz="2000" dirty="0"/>
              <a:t> sodium variables are modelled/fit in the exactly the same as way as the </a:t>
            </a:r>
            <a:r>
              <a:rPr lang="en-GB" sz="2000" i="1" dirty="0"/>
              <a:t>n</a:t>
            </a:r>
            <a:r>
              <a:rPr lang="en-GB" sz="2000" dirty="0"/>
              <a:t> potassium variables, but with different experimentally-derived parameter values: </a:t>
            </a:r>
          </a:p>
        </p:txBody>
      </p:sp>
    </p:spTree>
    <p:extLst>
      <p:ext uri="{BB962C8B-B14F-4D97-AF65-F5344CB8AC3E}">
        <p14:creationId xmlns:p14="http://schemas.microsoft.com/office/powerpoint/2010/main" val="3747502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Putting it all together…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92B169-DC89-FCEC-1DB5-84078AF3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0" y="1824801"/>
            <a:ext cx="11738940" cy="643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2F594-EF52-131E-6A9C-0832C0E1F6D1}"/>
              </a:ext>
            </a:extLst>
          </p:cNvPr>
          <p:cNvSpPr txBox="1"/>
          <p:nvPr/>
        </p:nvSpPr>
        <p:spPr>
          <a:xfrm>
            <a:off x="269735" y="797860"/>
            <a:ext cx="102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Hodgkin-Huxley model is a set of 4 coupled nonlinear differential equations (1 voltage + 3 gating variables)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D9593-B124-0FD2-45A2-3263FCD84E0B}"/>
              </a:ext>
            </a:extLst>
          </p:cNvPr>
          <p:cNvSpPr txBox="1"/>
          <p:nvPr/>
        </p:nvSpPr>
        <p:spPr>
          <a:xfrm>
            <a:off x="365350" y="3913072"/>
            <a:ext cx="99331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It has no known analytical solution. It can be solved numerically using the Euler method (or other ODE solvers).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95CA23-3446-FBAE-3385-A513FC9E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0" y="2772620"/>
            <a:ext cx="4343308" cy="812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56973-6C0D-C333-2990-E6A94DE8F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1" y="3753117"/>
            <a:ext cx="4708966" cy="811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58A85-680A-E150-B1D8-6C04F0D4E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0" y="4767092"/>
            <a:ext cx="4421024" cy="795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3CB763-EC8C-F64D-C0D3-6F6649F3488E}"/>
              </a:ext>
            </a:extLst>
          </p:cNvPr>
          <p:cNvSpPr txBox="1"/>
          <p:nvPr/>
        </p:nvSpPr>
        <p:spPr>
          <a:xfrm>
            <a:off x="5114960" y="2973726"/>
            <a:ext cx="296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Potassium gate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3DEC3-0439-6077-9643-7D63EA49D697}"/>
              </a:ext>
            </a:extLst>
          </p:cNvPr>
          <p:cNvSpPr txBox="1"/>
          <p:nvPr/>
        </p:nvSpPr>
        <p:spPr>
          <a:xfrm>
            <a:off x="5711821" y="3974261"/>
            <a:ext cx="330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Sodium activation gate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6A33C9-7D52-B624-FF56-D135D95E284B}"/>
              </a:ext>
            </a:extLst>
          </p:cNvPr>
          <p:cNvSpPr txBox="1"/>
          <p:nvPr/>
        </p:nvSpPr>
        <p:spPr>
          <a:xfrm>
            <a:off x="5496805" y="4921584"/>
            <a:ext cx="346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Sodium inactivation gate</a:t>
            </a:r>
          </a:p>
        </p:txBody>
      </p:sp>
    </p:spTree>
    <p:extLst>
      <p:ext uri="{BB962C8B-B14F-4D97-AF65-F5344CB8AC3E}">
        <p14:creationId xmlns:p14="http://schemas.microsoft.com/office/powerpoint/2010/main" val="21397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52E68-2AB7-F33A-E0D0-9CE3ED67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2" y="1966779"/>
            <a:ext cx="10427938" cy="29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2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Behaviour of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246E09-A3ED-6DB1-97C8-55E98100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93" y="980136"/>
            <a:ext cx="8219528" cy="5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1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Overview of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371F5-3FB6-41E5-8BAF-65A60A13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1" y="1027179"/>
            <a:ext cx="7419933" cy="54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3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“Threshold</a:t>
            </a:r>
            <a:r>
              <a:rPr lang="en-GB" b="1"/>
              <a:t>” in the Hodgkin-Huxley </a:t>
            </a:r>
            <a:r>
              <a:rPr lang="en-GB" b="1" dirty="0"/>
              <a:t>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191286" y="989169"/>
            <a:ext cx="11809428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If the Hodgkin-Huxley neuron is injected with a constant input current, it will not fire any action potentials below a certain strength of current </a:t>
            </a:r>
          </a:p>
          <a:p>
            <a:r>
              <a:rPr lang="en-GB" sz="2000" dirty="0"/>
              <a:t>The current strength at which the neuron switches from non-spiking to spiking is called the </a:t>
            </a:r>
            <a:r>
              <a:rPr lang="en-GB" sz="2000" dirty="0">
                <a:solidFill>
                  <a:srgbClr val="FF0000"/>
                </a:solidFill>
              </a:rPr>
              <a:t>threshold</a:t>
            </a:r>
          </a:p>
          <a:p>
            <a:r>
              <a:rPr lang="en-GB" sz="2000" dirty="0"/>
              <a:t>There is no well-defined voltage threshold in the Hodgkin-Huxley model, only a current threshold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10" name="Picture 9" descr="A picture containing screenshot, light, standing, boat&#10;&#10;Description automatically generated">
            <a:extLst>
              <a:ext uri="{FF2B5EF4-FFF2-40B4-BE49-F238E27FC236}">
                <a16:creationId xmlns:a16="http://schemas.microsoft.com/office/drawing/2014/main" id="{2E505F65-4FC9-4391-B49A-E6F26699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92" y="2614503"/>
            <a:ext cx="6126710" cy="38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f-I Curve in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 descr="Diagram, histogram&#10;&#10;Description automatically generated">
            <a:extLst>
              <a:ext uri="{FF2B5EF4-FFF2-40B4-BE49-F238E27FC236}">
                <a16:creationId xmlns:a16="http://schemas.microsoft.com/office/drawing/2014/main" id="{D8C3DFB9-8933-531F-43B7-A0AA9ECF6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/>
          <a:stretch/>
        </p:blipFill>
        <p:spPr>
          <a:xfrm>
            <a:off x="3082945" y="2085369"/>
            <a:ext cx="2571355" cy="2238375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0612BBDF-B79D-D037-955E-D11E8137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/>
          <a:stretch/>
        </p:blipFill>
        <p:spPr>
          <a:xfrm>
            <a:off x="3158836" y="4239923"/>
            <a:ext cx="2495464" cy="2095500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CC6444-DF57-2505-7AAA-928F0781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1" y="2102427"/>
            <a:ext cx="2790825" cy="2238375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0793D0-E20D-6406-D2CA-ED8AA22A7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17" y="4277764"/>
            <a:ext cx="2790825" cy="207645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1ACDE46-BCEA-1CB7-AD3E-91B87D131858}"/>
              </a:ext>
            </a:extLst>
          </p:cNvPr>
          <p:cNvSpPr txBox="1">
            <a:spLocks/>
          </p:cNvSpPr>
          <p:nvPr/>
        </p:nvSpPr>
        <p:spPr>
          <a:xfrm>
            <a:off x="191286" y="989169"/>
            <a:ext cx="11809428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Changes in model parameters can produce different types of firing rate vs input current (f-I curves)</a:t>
            </a:r>
          </a:p>
          <a:p>
            <a:r>
              <a:rPr lang="en-GB" sz="2000" dirty="0"/>
              <a:t>Different neurons in the brain also exhibit these different f-I curves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65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Why is the Hodgkin-Huxley Model a Good Model?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5" y="672799"/>
            <a:ext cx="6200021" cy="6080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The Hodgkin-Huxley model is one of the most </a:t>
            </a:r>
            <a:r>
              <a:rPr lang="en-GB" sz="2000" dirty="0">
                <a:solidFill>
                  <a:srgbClr val="FF0000"/>
                </a:solidFill>
              </a:rPr>
              <a:t>successful</a:t>
            </a:r>
            <a:r>
              <a:rPr lang="en-GB" sz="2000" dirty="0"/>
              <a:t> models in neuroscience to date</a:t>
            </a:r>
          </a:p>
          <a:p>
            <a:endParaRPr lang="en-GB" sz="2000" dirty="0"/>
          </a:p>
          <a:p>
            <a:r>
              <a:rPr lang="en-GB" sz="2000" dirty="0"/>
              <a:t>They were awarded the Nobel Prize in 1963</a:t>
            </a:r>
          </a:p>
          <a:p>
            <a:endParaRPr lang="en-GB" sz="2000" dirty="0"/>
          </a:p>
          <a:p>
            <a:r>
              <a:rPr lang="en-GB" sz="2000" dirty="0"/>
              <a:t>It has led to many experimental </a:t>
            </a:r>
            <a:r>
              <a:rPr lang="en-GB" sz="2000" dirty="0">
                <a:solidFill>
                  <a:srgbClr val="FF0000"/>
                </a:solidFill>
              </a:rPr>
              <a:t>predictions</a:t>
            </a:r>
            <a:r>
              <a:rPr lang="en-GB" sz="2000" dirty="0"/>
              <a:t> that have been subsequently </a:t>
            </a:r>
            <a:r>
              <a:rPr lang="en-GB" sz="2000" dirty="0">
                <a:solidFill>
                  <a:srgbClr val="FF0000"/>
                </a:solidFill>
              </a:rPr>
              <a:t>confirmed</a:t>
            </a:r>
            <a:r>
              <a:rPr lang="en-GB" sz="2000" dirty="0"/>
              <a:t> (e.g., in terms of kinetics of ion channels, changes with temperature, blocking with TTX, etc.)</a:t>
            </a:r>
          </a:p>
          <a:p>
            <a:endParaRPr lang="en-GB" sz="2000" dirty="0"/>
          </a:p>
          <a:p>
            <a:r>
              <a:rPr lang="en-GB" sz="2000" dirty="0"/>
              <a:t>It can be augmented to account for many more biological phenomena – additional currents, more complex cellular morphology, stochastic ion channels gating, etc.</a:t>
            </a:r>
          </a:p>
          <a:p>
            <a:endParaRPr lang="en-GB" sz="2000" dirty="0"/>
          </a:p>
          <a:p>
            <a:r>
              <a:rPr lang="en-GB" sz="2000" dirty="0"/>
              <a:t>It </a:t>
            </a:r>
            <a:r>
              <a:rPr lang="en-GB" sz="2000" dirty="0">
                <a:solidFill>
                  <a:srgbClr val="FF0000"/>
                </a:solidFill>
              </a:rPr>
              <a:t>provides crucial insight </a:t>
            </a:r>
            <a:r>
              <a:rPr lang="en-GB" sz="2000" dirty="0"/>
              <a:t>into the biophysical processes which govern electrical signalling in neurons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2" name="Picture 1" descr="A picture containing person, food, plate, table&#10;&#10;Description automatically generated">
            <a:extLst>
              <a:ext uri="{FF2B5EF4-FFF2-40B4-BE49-F238E27FC236}">
                <a16:creationId xmlns:a16="http://schemas.microsoft.com/office/drawing/2014/main" id="{25AF7788-A683-40D4-9B76-745EA280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12" y="730584"/>
            <a:ext cx="5722440" cy="60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80" y="807696"/>
            <a:ext cx="11419256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Action potentials are generated via the interplay of two voltage-gated ion channels (sodium and potassium)</a:t>
            </a:r>
          </a:p>
          <a:p>
            <a:endParaRPr lang="en-GB" sz="2000" dirty="0"/>
          </a:p>
          <a:p>
            <a:r>
              <a:rPr lang="en-GB" sz="2400" dirty="0"/>
              <a:t>Voltage changes cause ion channels to open or close, which causes current to flow or stop, which causes voltage to change</a:t>
            </a:r>
          </a:p>
          <a:p>
            <a:endParaRPr lang="en-GB" sz="2000" dirty="0"/>
          </a:p>
          <a:p>
            <a:r>
              <a:rPr lang="en-GB" sz="2400" dirty="0"/>
              <a:t>The dynamics of these processes can be described by the Hodgkin-Huxley model – a 4D dynamical system describing the time evolution of the membrane potential and sodium and potassium channel states</a:t>
            </a:r>
          </a:p>
          <a:p>
            <a:endParaRPr lang="en-GB" sz="2400" dirty="0"/>
          </a:p>
          <a:p>
            <a:r>
              <a:rPr lang="en-GB" sz="2400" dirty="0"/>
              <a:t>The model is too complex to be solved analytically – it has to simulated, or approximated by simpler models (e.g., Fitzhugh-Nagumo, integrate and fire)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33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Bibliography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3E92-FE07-257D-5DCC-3B7FAAAC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i="1" dirty="0"/>
              <a:t>Neuronal Dynamics Ch. 1 </a:t>
            </a:r>
            <a:r>
              <a:rPr lang="en-GB" sz="2800" dirty="0"/>
              <a:t>(Gerstner et al.) </a:t>
            </a:r>
            <a:r>
              <a:rPr lang="en-GB" sz="2800" dirty="0">
                <a:hlinkClick r:id="rId2"/>
              </a:rPr>
              <a:t>https://neuronaldynamics.epfl.ch/online/index.html</a:t>
            </a:r>
            <a:endParaRPr lang="en-GB" sz="2800" dirty="0"/>
          </a:p>
          <a:p>
            <a:endParaRPr lang="en-GB" sz="2800" dirty="0"/>
          </a:p>
          <a:p>
            <a:r>
              <a:rPr lang="en-GB" sz="2800" i="1" dirty="0"/>
              <a:t>Theoretical Neuroscience Ch. 5-6 </a:t>
            </a:r>
            <a:r>
              <a:rPr lang="en-GB" sz="2800" dirty="0"/>
              <a:t>(Dayan and Abbott)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Mathematical Foundations of Neuroscience Ch. 1 </a:t>
            </a:r>
            <a:r>
              <a:rPr lang="en-GB" sz="2800" dirty="0"/>
              <a:t>(Ermentrout and </a:t>
            </a:r>
            <a:r>
              <a:rPr lang="en-GB" sz="2800" dirty="0" err="1"/>
              <a:t>Terman</a:t>
            </a:r>
            <a:r>
              <a:rPr lang="en-GB" sz="2800" dirty="0"/>
              <a:t>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Dynamical Systems in Neuroscience Ch. 1-2 </a:t>
            </a:r>
            <a:r>
              <a:rPr lang="en-GB" sz="2800" dirty="0"/>
              <a:t>(</a:t>
            </a:r>
            <a:r>
              <a:rPr lang="en-GB" sz="2800" dirty="0" err="1"/>
              <a:t>Izhikevich</a:t>
            </a:r>
            <a:r>
              <a:rPr lang="en-GB" sz="2800" dirty="0"/>
              <a:t>) https://www.izhikevich.org/publications/dsn.pdf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4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Action potential - DocCheck Flexikon">
            <a:extLst>
              <a:ext uri="{FF2B5EF4-FFF2-40B4-BE49-F238E27FC236}">
                <a16:creationId xmlns:a16="http://schemas.microsoft.com/office/drawing/2014/main" id="{10159E9F-F153-F24B-93F5-817D3F69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6" y="763063"/>
            <a:ext cx="7036036" cy="5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4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21" y="982677"/>
            <a:ext cx="11514967" cy="7035358"/>
          </a:xfrm>
        </p:spPr>
        <p:txBody>
          <a:bodyPr>
            <a:normAutofit/>
          </a:bodyPr>
          <a:lstStyle/>
          <a:p>
            <a:r>
              <a:rPr lang="en-GB" sz="2400" dirty="0"/>
              <a:t>Neurons have multiple species of ions inside and outside, with different concentrations</a:t>
            </a:r>
          </a:p>
          <a:p>
            <a:endParaRPr lang="en-GB" sz="2400" dirty="0"/>
          </a:p>
          <a:p>
            <a:r>
              <a:rPr lang="en-GB" sz="2400" dirty="0"/>
              <a:t>Ions can flow in and out through open ion channels, due to concentration gradient and voltage</a:t>
            </a:r>
          </a:p>
          <a:p>
            <a:endParaRPr lang="en-GB" sz="2400" dirty="0"/>
          </a:p>
          <a:p>
            <a:r>
              <a:rPr lang="en-GB" sz="2400" dirty="0"/>
              <a:t>At the resting potential, no net current flows across the cell membrane</a:t>
            </a:r>
          </a:p>
          <a:p>
            <a:endParaRPr lang="en-GB" sz="2400" dirty="0"/>
          </a:p>
          <a:p>
            <a:r>
              <a:rPr lang="en-GB" sz="2400" dirty="0"/>
              <a:t>Using Ohm’s law, we find an equation for the dynamics of the membrane potential</a:t>
            </a:r>
          </a:p>
          <a:p>
            <a:endParaRPr lang="en-GB" sz="2400" dirty="0"/>
          </a:p>
          <a:p>
            <a:r>
              <a:rPr lang="en-GB" sz="2400" dirty="0"/>
              <a:t>This equation predicts a membrane time constant of around 20 </a:t>
            </a:r>
            <a:r>
              <a:rPr lang="en-GB" sz="2400" dirty="0" err="1"/>
              <a:t>ms</a:t>
            </a:r>
            <a:r>
              <a:rPr lang="en-GB" sz="2400" dirty="0"/>
              <a:t>, and can’t explain spikes which last around 1 </a:t>
            </a:r>
            <a:r>
              <a:rPr lang="en-GB" sz="2400" dirty="0" err="1"/>
              <a:t>ms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6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25406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16860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Rewriting in terms of a single membrane conductance: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6B4AB-43BC-8158-A9A0-1D82B2E4B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23" y="3232049"/>
            <a:ext cx="4481170" cy="75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D1F85-A093-FA87-FA6C-01875A7A1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787" y="4226399"/>
            <a:ext cx="2110923" cy="952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9DC13-F546-9337-1204-091E4145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23" y="4127665"/>
            <a:ext cx="1862368" cy="10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08314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Rewriting in terms of a single membrane conductance: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How can we decrease the time constant to get fast spikes? 1) Decrease </a:t>
            </a:r>
            <a:r>
              <a:rPr lang="en-GB" sz="2000" i="1" dirty="0"/>
              <a:t>Cm </a:t>
            </a:r>
            <a:r>
              <a:rPr lang="en-GB" sz="2000" dirty="0"/>
              <a:t>2) Increase </a:t>
            </a:r>
            <a:r>
              <a:rPr lang="en-GB" sz="2000" i="1" dirty="0"/>
              <a:t>g’s…</a:t>
            </a:r>
          </a:p>
          <a:p>
            <a:pPr marL="0" indent="0">
              <a:buNone/>
            </a:pPr>
            <a:r>
              <a:rPr lang="en-GB" sz="2000" dirty="0"/>
              <a:t>1 is not biologically plausible, but 2 turns out to be basis of action potential!</a:t>
            </a:r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6B4AB-43BC-8158-A9A0-1D82B2E4B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23" y="3232049"/>
            <a:ext cx="4481170" cy="75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D1F85-A093-FA87-FA6C-01875A7A1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787" y="4226399"/>
            <a:ext cx="2110923" cy="952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9DC13-F546-9337-1204-091E4145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23" y="4127665"/>
            <a:ext cx="1862368" cy="10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7554</TotalTime>
  <Words>2169</Words>
  <Application>Microsoft Office PowerPoint</Application>
  <PresentationFormat>Widescreen</PresentationFormat>
  <Paragraphs>480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Models of Neurons 2:  The Hodgkin-Huxley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CHADWICK Angus</dc:creator>
  <cp:lastModifiedBy>Angus Chadwick</cp:lastModifiedBy>
  <cp:revision>1620</cp:revision>
  <dcterms:created xsi:type="dcterms:W3CDTF">2020-09-11T13:12:48Z</dcterms:created>
  <dcterms:modified xsi:type="dcterms:W3CDTF">2024-10-01T09:12:26Z</dcterms:modified>
</cp:coreProperties>
</file>