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81"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A9CC0-0CCC-A567-A0A8-1AF16350CC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BFEC144-0BE9-7D78-71EB-52748D4CE7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D3935B7-9624-2290-F22B-D2B5D4FF8CC6}"/>
              </a:ext>
            </a:extLst>
          </p:cNvPr>
          <p:cNvSpPr>
            <a:spLocks noGrp="1"/>
          </p:cNvSpPr>
          <p:nvPr>
            <p:ph type="dt" sz="half" idx="10"/>
          </p:nvPr>
        </p:nvSpPr>
        <p:spPr/>
        <p:txBody>
          <a:bodyPr/>
          <a:lstStyle/>
          <a:p>
            <a:fld id="{347F03BD-BF42-D249-9EE9-7D644FE7F7D7}" type="datetimeFigureOut">
              <a:rPr lang="en-GB" smtClean="0"/>
              <a:t>30/11/2022</a:t>
            </a:fld>
            <a:endParaRPr lang="en-GB"/>
          </a:p>
        </p:txBody>
      </p:sp>
      <p:sp>
        <p:nvSpPr>
          <p:cNvPr id="5" name="Footer Placeholder 4">
            <a:extLst>
              <a:ext uri="{FF2B5EF4-FFF2-40B4-BE49-F238E27FC236}">
                <a16:creationId xmlns:a16="http://schemas.microsoft.com/office/drawing/2014/main" id="{D3E016E6-9874-F7AC-D6D5-F9F153A969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927E11-38FD-9505-D3F1-8A0D912016B5}"/>
              </a:ext>
            </a:extLst>
          </p:cNvPr>
          <p:cNvSpPr>
            <a:spLocks noGrp="1"/>
          </p:cNvSpPr>
          <p:nvPr>
            <p:ph type="sldNum" sz="quarter" idx="12"/>
          </p:nvPr>
        </p:nvSpPr>
        <p:spPr/>
        <p:txBody>
          <a:bodyPr/>
          <a:lstStyle/>
          <a:p>
            <a:fld id="{5225464B-142D-744B-AAE2-366C95DAC9BB}" type="slidenum">
              <a:rPr lang="en-GB" smtClean="0"/>
              <a:t>‹#›</a:t>
            </a:fld>
            <a:endParaRPr lang="en-GB"/>
          </a:p>
        </p:txBody>
      </p:sp>
    </p:spTree>
    <p:extLst>
      <p:ext uri="{BB962C8B-B14F-4D97-AF65-F5344CB8AC3E}">
        <p14:creationId xmlns:p14="http://schemas.microsoft.com/office/powerpoint/2010/main" val="2051242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A802E-A9BB-2327-A3FD-22CB5C6BDAA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55BFB00-D8A8-0A7E-B15F-4D1BE6322E0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3FC0120-7350-5276-B095-66BABDB16C75}"/>
              </a:ext>
            </a:extLst>
          </p:cNvPr>
          <p:cNvSpPr>
            <a:spLocks noGrp="1"/>
          </p:cNvSpPr>
          <p:nvPr>
            <p:ph type="dt" sz="half" idx="10"/>
          </p:nvPr>
        </p:nvSpPr>
        <p:spPr/>
        <p:txBody>
          <a:bodyPr/>
          <a:lstStyle/>
          <a:p>
            <a:fld id="{347F03BD-BF42-D249-9EE9-7D644FE7F7D7}" type="datetimeFigureOut">
              <a:rPr lang="en-GB" smtClean="0"/>
              <a:t>30/11/2022</a:t>
            </a:fld>
            <a:endParaRPr lang="en-GB"/>
          </a:p>
        </p:txBody>
      </p:sp>
      <p:sp>
        <p:nvSpPr>
          <p:cNvPr id="5" name="Footer Placeholder 4">
            <a:extLst>
              <a:ext uri="{FF2B5EF4-FFF2-40B4-BE49-F238E27FC236}">
                <a16:creationId xmlns:a16="http://schemas.microsoft.com/office/drawing/2014/main" id="{76E0A300-0DF4-81C7-F874-CECD231ADB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38765B-B50B-D011-7DBA-B7F2C2618696}"/>
              </a:ext>
            </a:extLst>
          </p:cNvPr>
          <p:cNvSpPr>
            <a:spLocks noGrp="1"/>
          </p:cNvSpPr>
          <p:nvPr>
            <p:ph type="sldNum" sz="quarter" idx="12"/>
          </p:nvPr>
        </p:nvSpPr>
        <p:spPr/>
        <p:txBody>
          <a:bodyPr/>
          <a:lstStyle/>
          <a:p>
            <a:fld id="{5225464B-142D-744B-AAE2-366C95DAC9BB}" type="slidenum">
              <a:rPr lang="en-GB" smtClean="0"/>
              <a:t>‹#›</a:t>
            </a:fld>
            <a:endParaRPr lang="en-GB"/>
          </a:p>
        </p:txBody>
      </p:sp>
    </p:spTree>
    <p:extLst>
      <p:ext uri="{BB962C8B-B14F-4D97-AF65-F5344CB8AC3E}">
        <p14:creationId xmlns:p14="http://schemas.microsoft.com/office/powerpoint/2010/main" val="3816026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57589D-4DCA-9333-6104-02581699115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8173906-C6E8-4D71-CE5E-4EC3A38D995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573E6E9-1CFE-11DD-14F5-4EC393F92B1F}"/>
              </a:ext>
            </a:extLst>
          </p:cNvPr>
          <p:cNvSpPr>
            <a:spLocks noGrp="1"/>
          </p:cNvSpPr>
          <p:nvPr>
            <p:ph type="dt" sz="half" idx="10"/>
          </p:nvPr>
        </p:nvSpPr>
        <p:spPr/>
        <p:txBody>
          <a:bodyPr/>
          <a:lstStyle/>
          <a:p>
            <a:fld id="{347F03BD-BF42-D249-9EE9-7D644FE7F7D7}" type="datetimeFigureOut">
              <a:rPr lang="en-GB" smtClean="0"/>
              <a:t>30/11/2022</a:t>
            </a:fld>
            <a:endParaRPr lang="en-GB"/>
          </a:p>
        </p:txBody>
      </p:sp>
      <p:sp>
        <p:nvSpPr>
          <p:cNvPr id="5" name="Footer Placeholder 4">
            <a:extLst>
              <a:ext uri="{FF2B5EF4-FFF2-40B4-BE49-F238E27FC236}">
                <a16:creationId xmlns:a16="http://schemas.microsoft.com/office/drawing/2014/main" id="{6BDAD02D-4B77-95B4-9A11-58543953D9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DE5812-9991-89EE-48E8-C3157FB194CE}"/>
              </a:ext>
            </a:extLst>
          </p:cNvPr>
          <p:cNvSpPr>
            <a:spLocks noGrp="1"/>
          </p:cNvSpPr>
          <p:nvPr>
            <p:ph type="sldNum" sz="quarter" idx="12"/>
          </p:nvPr>
        </p:nvSpPr>
        <p:spPr/>
        <p:txBody>
          <a:bodyPr/>
          <a:lstStyle/>
          <a:p>
            <a:fld id="{5225464B-142D-744B-AAE2-366C95DAC9BB}" type="slidenum">
              <a:rPr lang="en-GB" smtClean="0"/>
              <a:t>‹#›</a:t>
            </a:fld>
            <a:endParaRPr lang="en-GB"/>
          </a:p>
        </p:txBody>
      </p:sp>
    </p:spTree>
    <p:extLst>
      <p:ext uri="{BB962C8B-B14F-4D97-AF65-F5344CB8AC3E}">
        <p14:creationId xmlns:p14="http://schemas.microsoft.com/office/powerpoint/2010/main" val="3121490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C7CA-E1CA-63AB-2502-EE7A16AEF6F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36E9A43-8058-5918-F101-69A4175B38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7549E42-7E6F-B2A6-E298-D85D5F45896F}"/>
              </a:ext>
            </a:extLst>
          </p:cNvPr>
          <p:cNvSpPr>
            <a:spLocks noGrp="1"/>
          </p:cNvSpPr>
          <p:nvPr>
            <p:ph type="dt" sz="half" idx="10"/>
          </p:nvPr>
        </p:nvSpPr>
        <p:spPr/>
        <p:txBody>
          <a:bodyPr/>
          <a:lstStyle/>
          <a:p>
            <a:fld id="{347F03BD-BF42-D249-9EE9-7D644FE7F7D7}" type="datetimeFigureOut">
              <a:rPr lang="en-GB" smtClean="0"/>
              <a:t>30/11/2022</a:t>
            </a:fld>
            <a:endParaRPr lang="en-GB"/>
          </a:p>
        </p:txBody>
      </p:sp>
      <p:sp>
        <p:nvSpPr>
          <p:cNvPr id="5" name="Footer Placeholder 4">
            <a:extLst>
              <a:ext uri="{FF2B5EF4-FFF2-40B4-BE49-F238E27FC236}">
                <a16:creationId xmlns:a16="http://schemas.microsoft.com/office/drawing/2014/main" id="{74288C26-EDD9-B0CE-8151-59F14C7003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93F2A4-EED0-0CFA-0D30-FED708F6D439}"/>
              </a:ext>
            </a:extLst>
          </p:cNvPr>
          <p:cNvSpPr>
            <a:spLocks noGrp="1"/>
          </p:cNvSpPr>
          <p:nvPr>
            <p:ph type="sldNum" sz="quarter" idx="12"/>
          </p:nvPr>
        </p:nvSpPr>
        <p:spPr/>
        <p:txBody>
          <a:bodyPr/>
          <a:lstStyle/>
          <a:p>
            <a:fld id="{5225464B-142D-744B-AAE2-366C95DAC9BB}" type="slidenum">
              <a:rPr lang="en-GB" smtClean="0"/>
              <a:t>‹#›</a:t>
            </a:fld>
            <a:endParaRPr lang="en-GB"/>
          </a:p>
        </p:txBody>
      </p:sp>
    </p:spTree>
    <p:extLst>
      <p:ext uri="{BB962C8B-B14F-4D97-AF65-F5344CB8AC3E}">
        <p14:creationId xmlns:p14="http://schemas.microsoft.com/office/powerpoint/2010/main" val="1761644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73503-A51F-88B2-4C66-686CC44C47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7FA412B-4C93-595C-EEAA-F752DA34FD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7A030BA-BF9F-F4B6-32AD-3D57BBBDFED1}"/>
              </a:ext>
            </a:extLst>
          </p:cNvPr>
          <p:cNvSpPr>
            <a:spLocks noGrp="1"/>
          </p:cNvSpPr>
          <p:nvPr>
            <p:ph type="dt" sz="half" idx="10"/>
          </p:nvPr>
        </p:nvSpPr>
        <p:spPr/>
        <p:txBody>
          <a:bodyPr/>
          <a:lstStyle/>
          <a:p>
            <a:fld id="{347F03BD-BF42-D249-9EE9-7D644FE7F7D7}" type="datetimeFigureOut">
              <a:rPr lang="en-GB" smtClean="0"/>
              <a:t>30/11/2022</a:t>
            </a:fld>
            <a:endParaRPr lang="en-GB"/>
          </a:p>
        </p:txBody>
      </p:sp>
      <p:sp>
        <p:nvSpPr>
          <p:cNvPr id="5" name="Footer Placeholder 4">
            <a:extLst>
              <a:ext uri="{FF2B5EF4-FFF2-40B4-BE49-F238E27FC236}">
                <a16:creationId xmlns:a16="http://schemas.microsoft.com/office/drawing/2014/main" id="{EAAEBB0E-BFD1-0CBE-E620-08CFF229DC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96B3CE-471B-E782-3085-3C0EC45F018D}"/>
              </a:ext>
            </a:extLst>
          </p:cNvPr>
          <p:cNvSpPr>
            <a:spLocks noGrp="1"/>
          </p:cNvSpPr>
          <p:nvPr>
            <p:ph type="sldNum" sz="quarter" idx="12"/>
          </p:nvPr>
        </p:nvSpPr>
        <p:spPr/>
        <p:txBody>
          <a:bodyPr/>
          <a:lstStyle/>
          <a:p>
            <a:fld id="{5225464B-142D-744B-AAE2-366C95DAC9BB}" type="slidenum">
              <a:rPr lang="en-GB" smtClean="0"/>
              <a:t>‹#›</a:t>
            </a:fld>
            <a:endParaRPr lang="en-GB"/>
          </a:p>
        </p:txBody>
      </p:sp>
    </p:spTree>
    <p:extLst>
      <p:ext uri="{BB962C8B-B14F-4D97-AF65-F5344CB8AC3E}">
        <p14:creationId xmlns:p14="http://schemas.microsoft.com/office/powerpoint/2010/main" val="410452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699BA-B85F-7EAD-6807-29A888625F1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6DB2AFE-8920-0B1A-6768-BAD74ACC17B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CE5627A-D68F-7513-20E2-A8A57B4FF8A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68485FB-634C-F2BF-E535-5FE12EC0FCDF}"/>
              </a:ext>
            </a:extLst>
          </p:cNvPr>
          <p:cNvSpPr>
            <a:spLocks noGrp="1"/>
          </p:cNvSpPr>
          <p:nvPr>
            <p:ph type="dt" sz="half" idx="10"/>
          </p:nvPr>
        </p:nvSpPr>
        <p:spPr/>
        <p:txBody>
          <a:bodyPr/>
          <a:lstStyle/>
          <a:p>
            <a:fld id="{347F03BD-BF42-D249-9EE9-7D644FE7F7D7}" type="datetimeFigureOut">
              <a:rPr lang="en-GB" smtClean="0"/>
              <a:t>30/11/2022</a:t>
            </a:fld>
            <a:endParaRPr lang="en-GB"/>
          </a:p>
        </p:txBody>
      </p:sp>
      <p:sp>
        <p:nvSpPr>
          <p:cNvPr id="6" name="Footer Placeholder 5">
            <a:extLst>
              <a:ext uri="{FF2B5EF4-FFF2-40B4-BE49-F238E27FC236}">
                <a16:creationId xmlns:a16="http://schemas.microsoft.com/office/drawing/2014/main" id="{DD743814-63B1-59AD-DF2A-0E36FBD02E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E707DE-BEBA-F2D5-7289-9459501DFC39}"/>
              </a:ext>
            </a:extLst>
          </p:cNvPr>
          <p:cNvSpPr>
            <a:spLocks noGrp="1"/>
          </p:cNvSpPr>
          <p:nvPr>
            <p:ph type="sldNum" sz="quarter" idx="12"/>
          </p:nvPr>
        </p:nvSpPr>
        <p:spPr/>
        <p:txBody>
          <a:bodyPr/>
          <a:lstStyle/>
          <a:p>
            <a:fld id="{5225464B-142D-744B-AAE2-366C95DAC9BB}" type="slidenum">
              <a:rPr lang="en-GB" smtClean="0"/>
              <a:t>‹#›</a:t>
            </a:fld>
            <a:endParaRPr lang="en-GB"/>
          </a:p>
        </p:txBody>
      </p:sp>
    </p:spTree>
    <p:extLst>
      <p:ext uri="{BB962C8B-B14F-4D97-AF65-F5344CB8AC3E}">
        <p14:creationId xmlns:p14="http://schemas.microsoft.com/office/powerpoint/2010/main" val="351872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F159-9D3C-2A15-ADCF-BC9A7D233ED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D92D1E8-C577-785C-8867-70361069B3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4AB40E2-D66A-6462-172D-68CD5114E79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413D11E-C4CA-4078-45C4-B30FB3355B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8CEB7C1-14A0-D28A-A219-DA7AED8CED6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6259629-D039-BD5C-77BB-6268163DE55D}"/>
              </a:ext>
            </a:extLst>
          </p:cNvPr>
          <p:cNvSpPr>
            <a:spLocks noGrp="1"/>
          </p:cNvSpPr>
          <p:nvPr>
            <p:ph type="dt" sz="half" idx="10"/>
          </p:nvPr>
        </p:nvSpPr>
        <p:spPr/>
        <p:txBody>
          <a:bodyPr/>
          <a:lstStyle/>
          <a:p>
            <a:fld id="{347F03BD-BF42-D249-9EE9-7D644FE7F7D7}" type="datetimeFigureOut">
              <a:rPr lang="en-GB" smtClean="0"/>
              <a:t>30/11/2022</a:t>
            </a:fld>
            <a:endParaRPr lang="en-GB"/>
          </a:p>
        </p:txBody>
      </p:sp>
      <p:sp>
        <p:nvSpPr>
          <p:cNvPr id="8" name="Footer Placeholder 7">
            <a:extLst>
              <a:ext uri="{FF2B5EF4-FFF2-40B4-BE49-F238E27FC236}">
                <a16:creationId xmlns:a16="http://schemas.microsoft.com/office/drawing/2014/main" id="{0BF68458-1D2B-80AF-997E-9A2A4BD3C2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DE7DB4-5DC6-BDDA-B7A2-9F4FA65DB810}"/>
              </a:ext>
            </a:extLst>
          </p:cNvPr>
          <p:cNvSpPr>
            <a:spLocks noGrp="1"/>
          </p:cNvSpPr>
          <p:nvPr>
            <p:ph type="sldNum" sz="quarter" idx="12"/>
          </p:nvPr>
        </p:nvSpPr>
        <p:spPr/>
        <p:txBody>
          <a:bodyPr/>
          <a:lstStyle/>
          <a:p>
            <a:fld id="{5225464B-142D-744B-AAE2-366C95DAC9BB}" type="slidenum">
              <a:rPr lang="en-GB" smtClean="0"/>
              <a:t>‹#›</a:t>
            </a:fld>
            <a:endParaRPr lang="en-GB"/>
          </a:p>
        </p:txBody>
      </p:sp>
    </p:spTree>
    <p:extLst>
      <p:ext uri="{BB962C8B-B14F-4D97-AF65-F5344CB8AC3E}">
        <p14:creationId xmlns:p14="http://schemas.microsoft.com/office/powerpoint/2010/main" val="309774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1947-82F5-B6A9-132C-1EB3FA62977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C34B4A5-CBC9-6972-EF1C-01958FC04972}"/>
              </a:ext>
            </a:extLst>
          </p:cNvPr>
          <p:cNvSpPr>
            <a:spLocks noGrp="1"/>
          </p:cNvSpPr>
          <p:nvPr>
            <p:ph type="dt" sz="half" idx="10"/>
          </p:nvPr>
        </p:nvSpPr>
        <p:spPr/>
        <p:txBody>
          <a:bodyPr/>
          <a:lstStyle/>
          <a:p>
            <a:fld id="{347F03BD-BF42-D249-9EE9-7D644FE7F7D7}" type="datetimeFigureOut">
              <a:rPr lang="en-GB" smtClean="0"/>
              <a:t>30/11/2022</a:t>
            </a:fld>
            <a:endParaRPr lang="en-GB"/>
          </a:p>
        </p:txBody>
      </p:sp>
      <p:sp>
        <p:nvSpPr>
          <p:cNvPr id="4" name="Footer Placeholder 3">
            <a:extLst>
              <a:ext uri="{FF2B5EF4-FFF2-40B4-BE49-F238E27FC236}">
                <a16:creationId xmlns:a16="http://schemas.microsoft.com/office/drawing/2014/main" id="{86612D41-3C6D-1DEB-861B-3575F7F9BE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2DAF00-9964-BB6E-2EBC-CE70990D2E81}"/>
              </a:ext>
            </a:extLst>
          </p:cNvPr>
          <p:cNvSpPr>
            <a:spLocks noGrp="1"/>
          </p:cNvSpPr>
          <p:nvPr>
            <p:ph type="sldNum" sz="quarter" idx="12"/>
          </p:nvPr>
        </p:nvSpPr>
        <p:spPr/>
        <p:txBody>
          <a:bodyPr/>
          <a:lstStyle/>
          <a:p>
            <a:fld id="{5225464B-142D-744B-AAE2-366C95DAC9BB}" type="slidenum">
              <a:rPr lang="en-GB" smtClean="0"/>
              <a:t>‹#›</a:t>
            </a:fld>
            <a:endParaRPr lang="en-GB"/>
          </a:p>
        </p:txBody>
      </p:sp>
    </p:spTree>
    <p:extLst>
      <p:ext uri="{BB962C8B-B14F-4D97-AF65-F5344CB8AC3E}">
        <p14:creationId xmlns:p14="http://schemas.microsoft.com/office/powerpoint/2010/main" val="3725119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34F726-E956-6E43-9297-ACD81AD84CF2}"/>
              </a:ext>
            </a:extLst>
          </p:cNvPr>
          <p:cNvSpPr>
            <a:spLocks noGrp="1"/>
          </p:cNvSpPr>
          <p:nvPr>
            <p:ph type="dt" sz="half" idx="10"/>
          </p:nvPr>
        </p:nvSpPr>
        <p:spPr/>
        <p:txBody>
          <a:bodyPr/>
          <a:lstStyle/>
          <a:p>
            <a:fld id="{347F03BD-BF42-D249-9EE9-7D644FE7F7D7}" type="datetimeFigureOut">
              <a:rPr lang="en-GB" smtClean="0"/>
              <a:t>30/11/2022</a:t>
            </a:fld>
            <a:endParaRPr lang="en-GB"/>
          </a:p>
        </p:txBody>
      </p:sp>
      <p:sp>
        <p:nvSpPr>
          <p:cNvPr id="3" name="Footer Placeholder 2">
            <a:extLst>
              <a:ext uri="{FF2B5EF4-FFF2-40B4-BE49-F238E27FC236}">
                <a16:creationId xmlns:a16="http://schemas.microsoft.com/office/drawing/2014/main" id="{1DCB219D-E5B4-5F72-10D4-4895CF73E47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3A1F80-E421-B348-EE10-55E59AA5B743}"/>
              </a:ext>
            </a:extLst>
          </p:cNvPr>
          <p:cNvSpPr>
            <a:spLocks noGrp="1"/>
          </p:cNvSpPr>
          <p:nvPr>
            <p:ph type="sldNum" sz="quarter" idx="12"/>
          </p:nvPr>
        </p:nvSpPr>
        <p:spPr/>
        <p:txBody>
          <a:bodyPr/>
          <a:lstStyle/>
          <a:p>
            <a:fld id="{5225464B-142D-744B-AAE2-366C95DAC9BB}" type="slidenum">
              <a:rPr lang="en-GB" smtClean="0"/>
              <a:t>‹#›</a:t>
            </a:fld>
            <a:endParaRPr lang="en-GB"/>
          </a:p>
        </p:txBody>
      </p:sp>
    </p:spTree>
    <p:extLst>
      <p:ext uri="{BB962C8B-B14F-4D97-AF65-F5344CB8AC3E}">
        <p14:creationId xmlns:p14="http://schemas.microsoft.com/office/powerpoint/2010/main" val="269135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9C54-2853-2CF1-4D32-ECAC10676AD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BF173CE-548A-CA7B-6C7D-F2763DE3E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DA75577-7949-D99B-767B-179D2F955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4BA4F6-786C-557B-D49A-2508E5C9F080}"/>
              </a:ext>
            </a:extLst>
          </p:cNvPr>
          <p:cNvSpPr>
            <a:spLocks noGrp="1"/>
          </p:cNvSpPr>
          <p:nvPr>
            <p:ph type="dt" sz="half" idx="10"/>
          </p:nvPr>
        </p:nvSpPr>
        <p:spPr/>
        <p:txBody>
          <a:bodyPr/>
          <a:lstStyle/>
          <a:p>
            <a:fld id="{347F03BD-BF42-D249-9EE9-7D644FE7F7D7}" type="datetimeFigureOut">
              <a:rPr lang="en-GB" smtClean="0"/>
              <a:t>30/11/2022</a:t>
            </a:fld>
            <a:endParaRPr lang="en-GB"/>
          </a:p>
        </p:txBody>
      </p:sp>
      <p:sp>
        <p:nvSpPr>
          <p:cNvPr id="6" name="Footer Placeholder 5">
            <a:extLst>
              <a:ext uri="{FF2B5EF4-FFF2-40B4-BE49-F238E27FC236}">
                <a16:creationId xmlns:a16="http://schemas.microsoft.com/office/drawing/2014/main" id="{6F5E0963-858A-C2C4-234C-60013A6C33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1F1075-F37A-979D-BE23-7D6D535A99F3}"/>
              </a:ext>
            </a:extLst>
          </p:cNvPr>
          <p:cNvSpPr>
            <a:spLocks noGrp="1"/>
          </p:cNvSpPr>
          <p:nvPr>
            <p:ph type="sldNum" sz="quarter" idx="12"/>
          </p:nvPr>
        </p:nvSpPr>
        <p:spPr/>
        <p:txBody>
          <a:bodyPr/>
          <a:lstStyle/>
          <a:p>
            <a:fld id="{5225464B-142D-744B-AAE2-366C95DAC9BB}" type="slidenum">
              <a:rPr lang="en-GB" smtClean="0"/>
              <a:t>‹#›</a:t>
            </a:fld>
            <a:endParaRPr lang="en-GB"/>
          </a:p>
        </p:txBody>
      </p:sp>
    </p:spTree>
    <p:extLst>
      <p:ext uri="{BB962C8B-B14F-4D97-AF65-F5344CB8AC3E}">
        <p14:creationId xmlns:p14="http://schemas.microsoft.com/office/powerpoint/2010/main" val="370769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3E41E-DCF7-74BF-14EF-06E65BB342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930A4F5-1967-D338-2A10-2C82066796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8ABC49A-E047-8EC9-166B-6273BBEC0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83C5E5E-5630-DDA9-3F73-069B3A3C0389}"/>
              </a:ext>
            </a:extLst>
          </p:cNvPr>
          <p:cNvSpPr>
            <a:spLocks noGrp="1"/>
          </p:cNvSpPr>
          <p:nvPr>
            <p:ph type="dt" sz="half" idx="10"/>
          </p:nvPr>
        </p:nvSpPr>
        <p:spPr/>
        <p:txBody>
          <a:bodyPr/>
          <a:lstStyle/>
          <a:p>
            <a:fld id="{347F03BD-BF42-D249-9EE9-7D644FE7F7D7}" type="datetimeFigureOut">
              <a:rPr lang="en-GB" smtClean="0"/>
              <a:t>30/11/2022</a:t>
            </a:fld>
            <a:endParaRPr lang="en-GB"/>
          </a:p>
        </p:txBody>
      </p:sp>
      <p:sp>
        <p:nvSpPr>
          <p:cNvPr id="6" name="Footer Placeholder 5">
            <a:extLst>
              <a:ext uri="{FF2B5EF4-FFF2-40B4-BE49-F238E27FC236}">
                <a16:creationId xmlns:a16="http://schemas.microsoft.com/office/drawing/2014/main" id="{651A49BA-1F08-DC06-FD30-94D498C4C0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8BF930-3D5B-2057-0088-CE46ABEA0C3C}"/>
              </a:ext>
            </a:extLst>
          </p:cNvPr>
          <p:cNvSpPr>
            <a:spLocks noGrp="1"/>
          </p:cNvSpPr>
          <p:nvPr>
            <p:ph type="sldNum" sz="quarter" idx="12"/>
          </p:nvPr>
        </p:nvSpPr>
        <p:spPr/>
        <p:txBody>
          <a:bodyPr/>
          <a:lstStyle/>
          <a:p>
            <a:fld id="{5225464B-142D-744B-AAE2-366C95DAC9BB}" type="slidenum">
              <a:rPr lang="en-GB" smtClean="0"/>
              <a:t>‹#›</a:t>
            </a:fld>
            <a:endParaRPr lang="en-GB"/>
          </a:p>
        </p:txBody>
      </p:sp>
    </p:spTree>
    <p:extLst>
      <p:ext uri="{BB962C8B-B14F-4D97-AF65-F5344CB8AC3E}">
        <p14:creationId xmlns:p14="http://schemas.microsoft.com/office/powerpoint/2010/main" val="362600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675C4-352B-77CA-BCD9-ECF363CC3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F2C4798-C7C4-A282-8CF8-816424E3DA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2A918A7-BFCC-E9B1-DABF-4D454AAA87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F03BD-BF42-D249-9EE9-7D644FE7F7D7}" type="datetimeFigureOut">
              <a:rPr lang="en-GB" smtClean="0"/>
              <a:t>30/11/2022</a:t>
            </a:fld>
            <a:endParaRPr lang="en-GB"/>
          </a:p>
        </p:txBody>
      </p:sp>
      <p:sp>
        <p:nvSpPr>
          <p:cNvPr id="5" name="Footer Placeholder 4">
            <a:extLst>
              <a:ext uri="{FF2B5EF4-FFF2-40B4-BE49-F238E27FC236}">
                <a16:creationId xmlns:a16="http://schemas.microsoft.com/office/drawing/2014/main" id="{968CE403-4BED-68D5-CA33-8DDE249EC4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AF5B324-0261-C742-2523-5B71F3894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5464B-142D-744B-AAE2-366C95DAC9BB}" type="slidenum">
              <a:rPr lang="en-GB" smtClean="0"/>
              <a:t>‹#›</a:t>
            </a:fld>
            <a:endParaRPr lang="en-GB"/>
          </a:p>
        </p:txBody>
      </p:sp>
    </p:spTree>
    <p:extLst>
      <p:ext uri="{BB962C8B-B14F-4D97-AF65-F5344CB8AC3E}">
        <p14:creationId xmlns:p14="http://schemas.microsoft.com/office/powerpoint/2010/main" val="249744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valentinog.com/blog/jes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FC278-C449-C3FD-02F5-9AA54205C615}"/>
              </a:ext>
            </a:extLst>
          </p:cNvPr>
          <p:cNvSpPr>
            <a:spLocks noGrp="1"/>
          </p:cNvSpPr>
          <p:nvPr>
            <p:ph type="ctrTitle"/>
          </p:nvPr>
        </p:nvSpPr>
        <p:spPr/>
        <p:txBody>
          <a:bodyPr/>
          <a:lstStyle/>
          <a:p>
            <a:r>
              <a:rPr lang="en-GB" dirty="0"/>
              <a:t>Test Automation and Code Review</a:t>
            </a:r>
          </a:p>
        </p:txBody>
      </p:sp>
      <p:sp>
        <p:nvSpPr>
          <p:cNvPr id="3" name="Subtitle 2">
            <a:extLst>
              <a:ext uri="{FF2B5EF4-FFF2-40B4-BE49-F238E27FC236}">
                <a16:creationId xmlns:a16="http://schemas.microsoft.com/office/drawing/2014/main" id="{A316BC21-C721-B7F6-1209-0A56E7E07BE8}"/>
              </a:ext>
            </a:extLst>
          </p:cNvPr>
          <p:cNvSpPr>
            <a:spLocks noGrp="1"/>
          </p:cNvSpPr>
          <p:nvPr>
            <p:ph type="subTitle" idx="1"/>
          </p:nvPr>
        </p:nvSpPr>
        <p:spPr/>
        <p:txBody>
          <a:bodyPr/>
          <a:lstStyle/>
          <a:p>
            <a:r>
              <a:rPr lang="en-GB" dirty="0"/>
              <a:t>Based on slides developed by Ian Sommerville and on GitLab CI</a:t>
            </a:r>
          </a:p>
        </p:txBody>
      </p:sp>
    </p:spTree>
    <p:extLst>
      <p:ext uri="{BB962C8B-B14F-4D97-AF65-F5344CB8AC3E}">
        <p14:creationId xmlns:p14="http://schemas.microsoft.com/office/powerpoint/2010/main" val="190569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EBC56-A6A4-51B5-1501-85CC385000DB}"/>
              </a:ext>
            </a:extLst>
          </p:cNvPr>
          <p:cNvSpPr>
            <a:spLocks noGrp="1"/>
          </p:cNvSpPr>
          <p:nvPr>
            <p:ph type="title"/>
          </p:nvPr>
        </p:nvSpPr>
        <p:spPr/>
        <p:txBody>
          <a:bodyPr/>
          <a:lstStyle/>
          <a:p>
            <a:r>
              <a:rPr lang="en-GB" dirty="0"/>
              <a:t>Gesture Capture for System Test</a:t>
            </a:r>
          </a:p>
        </p:txBody>
      </p:sp>
      <p:pic>
        <p:nvPicPr>
          <p:cNvPr id="4" name="Content Placeholder 3">
            <a:extLst>
              <a:ext uri="{FF2B5EF4-FFF2-40B4-BE49-F238E27FC236}">
                <a16:creationId xmlns:a16="http://schemas.microsoft.com/office/drawing/2014/main" id="{794D2A62-AE61-E52B-CC0F-F65886B8D15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821" t="7256" r="10094" b="55066"/>
          <a:stretch/>
        </p:blipFill>
        <p:spPr>
          <a:xfrm>
            <a:off x="2054311" y="1690688"/>
            <a:ext cx="8083378" cy="5500208"/>
          </a:xfrm>
          <a:prstGeom prst="rect">
            <a:avLst/>
          </a:prstGeom>
        </p:spPr>
      </p:pic>
    </p:spTree>
    <p:extLst>
      <p:ext uri="{BB962C8B-B14F-4D97-AF65-F5344CB8AC3E}">
        <p14:creationId xmlns:p14="http://schemas.microsoft.com/office/powerpoint/2010/main" val="384931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8BF5-F2A2-5587-9C33-31FD5B529E0C}"/>
              </a:ext>
            </a:extLst>
          </p:cNvPr>
          <p:cNvSpPr>
            <a:spLocks noGrp="1"/>
          </p:cNvSpPr>
          <p:nvPr>
            <p:ph type="title"/>
          </p:nvPr>
        </p:nvSpPr>
        <p:spPr/>
        <p:txBody>
          <a:bodyPr/>
          <a:lstStyle/>
          <a:p>
            <a:r>
              <a:rPr lang="en-GB" dirty="0"/>
              <a:t>Test-driven development</a:t>
            </a:r>
          </a:p>
        </p:txBody>
      </p:sp>
      <p:sp>
        <p:nvSpPr>
          <p:cNvPr id="3" name="Content Placeholder 2">
            <a:extLst>
              <a:ext uri="{FF2B5EF4-FFF2-40B4-BE49-F238E27FC236}">
                <a16:creationId xmlns:a16="http://schemas.microsoft.com/office/drawing/2014/main" id="{94DCBB49-923A-4B3A-6ED7-EDD1CB3C7418}"/>
              </a:ext>
            </a:extLst>
          </p:cNvPr>
          <p:cNvSpPr>
            <a:spLocks noGrp="1"/>
          </p:cNvSpPr>
          <p:nvPr>
            <p:ph idx="1"/>
          </p:nvPr>
        </p:nvSpPr>
        <p:spPr/>
        <p:txBody>
          <a:bodyPr>
            <a:normAutofit/>
          </a:bodyPr>
          <a:lstStyle/>
          <a:p>
            <a:r>
              <a:rPr lang="en-GB" dirty="0"/>
              <a:t>Test-driven development (TDD) advocates writing a executable tests for code before you write the code. The test is a sort of specification.</a:t>
            </a:r>
          </a:p>
          <a:p>
            <a:r>
              <a:rPr lang="en-GB" dirty="0"/>
              <a:t>Early users of the Extreme Programming advocated TDD, but it can be used with any incremental development approach.</a:t>
            </a:r>
          </a:p>
          <a:p>
            <a:r>
              <a:rPr lang="en-GB" dirty="0"/>
              <a:t>Test-driven development works best for the development of individual program units and it is more difficult to apply to system testing. </a:t>
            </a:r>
          </a:p>
          <a:p>
            <a:r>
              <a:rPr lang="en-GB" dirty="0"/>
              <a:t>Even the strongest advocates of TDD accept that it is challenging to use this approach when you are developing and testing systems with graphical user interfaces.</a:t>
            </a:r>
          </a:p>
        </p:txBody>
      </p:sp>
    </p:spTree>
    <p:extLst>
      <p:ext uri="{BB962C8B-B14F-4D97-AF65-F5344CB8AC3E}">
        <p14:creationId xmlns:p14="http://schemas.microsoft.com/office/powerpoint/2010/main" val="2402806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08C7-67C2-C229-86F2-81876054C234}"/>
              </a:ext>
            </a:extLst>
          </p:cNvPr>
          <p:cNvSpPr>
            <a:spLocks noGrp="1"/>
          </p:cNvSpPr>
          <p:nvPr>
            <p:ph type="title"/>
          </p:nvPr>
        </p:nvSpPr>
        <p:spPr/>
        <p:txBody>
          <a:bodyPr/>
          <a:lstStyle/>
          <a:p>
            <a:r>
              <a:rPr lang="en-GB" dirty="0"/>
              <a:t>Test Driven Development</a:t>
            </a:r>
          </a:p>
        </p:txBody>
      </p:sp>
      <p:sp>
        <p:nvSpPr>
          <p:cNvPr id="3" name="Content Placeholder 2">
            <a:extLst>
              <a:ext uri="{FF2B5EF4-FFF2-40B4-BE49-F238E27FC236}">
                <a16:creationId xmlns:a16="http://schemas.microsoft.com/office/drawing/2014/main" id="{DB18A48A-AB2C-CDC2-7491-359FC7E380FF}"/>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BC8CFC08-6844-633A-B01B-1E98BFFA1AA6}"/>
              </a:ext>
            </a:extLst>
          </p:cNvPr>
          <p:cNvPicPr>
            <a:picLocks noChangeAspect="1"/>
          </p:cNvPicPr>
          <p:nvPr/>
        </p:nvPicPr>
        <p:blipFill rotWithShape="1">
          <a:blip r:embed="rId2">
            <a:extLst>
              <a:ext uri="{28A0092B-C50C-407E-A947-70E740481C1C}">
                <a14:useLocalDpi xmlns:a14="http://schemas.microsoft.com/office/drawing/2010/main" val="0"/>
              </a:ext>
            </a:extLst>
          </a:blip>
          <a:srcRect t="6215" b="41118"/>
          <a:stretch/>
        </p:blipFill>
        <p:spPr>
          <a:xfrm>
            <a:off x="2104304" y="1579477"/>
            <a:ext cx="7267772" cy="5466811"/>
          </a:xfrm>
          <a:prstGeom prst="rect">
            <a:avLst/>
          </a:prstGeom>
        </p:spPr>
      </p:pic>
    </p:spTree>
    <p:extLst>
      <p:ext uri="{BB962C8B-B14F-4D97-AF65-F5344CB8AC3E}">
        <p14:creationId xmlns:p14="http://schemas.microsoft.com/office/powerpoint/2010/main" val="2993015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98C20-FE8F-E119-7735-906D3FB5E63F}"/>
              </a:ext>
            </a:extLst>
          </p:cNvPr>
          <p:cNvSpPr>
            <a:spLocks noGrp="1"/>
          </p:cNvSpPr>
          <p:nvPr>
            <p:ph type="title"/>
          </p:nvPr>
        </p:nvSpPr>
        <p:spPr/>
        <p:txBody>
          <a:bodyPr/>
          <a:lstStyle/>
          <a:p>
            <a:r>
              <a:rPr lang="en-GB" dirty="0"/>
              <a:t>TDD Stages</a:t>
            </a:r>
          </a:p>
        </p:txBody>
      </p:sp>
      <p:sp>
        <p:nvSpPr>
          <p:cNvPr id="3" name="Content Placeholder 2">
            <a:extLst>
              <a:ext uri="{FF2B5EF4-FFF2-40B4-BE49-F238E27FC236}">
                <a16:creationId xmlns:a16="http://schemas.microsoft.com/office/drawing/2014/main" id="{7B943AAB-704F-786E-4DCE-BC1AC73BAEF6}"/>
              </a:ext>
            </a:extLst>
          </p:cNvPr>
          <p:cNvSpPr>
            <a:spLocks noGrp="1"/>
          </p:cNvSpPr>
          <p:nvPr>
            <p:ph idx="1"/>
          </p:nvPr>
        </p:nvSpPr>
        <p:spPr>
          <a:xfrm>
            <a:off x="838200" y="1328667"/>
            <a:ext cx="10515600" cy="5449819"/>
          </a:xfrm>
        </p:spPr>
        <p:txBody>
          <a:bodyPr>
            <a:normAutofit fontScale="70000" lnSpcReduction="20000"/>
          </a:bodyPr>
          <a:lstStyle/>
          <a:p>
            <a:r>
              <a:rPr lang="en-GB" b="1" i="1" dirty="0"/>
              <a:t>Identify partial implementation</a:t>
            </a:r>
            <a:br>
              <a:rPr lang="en-GB" dirty="0"/>
            </a:br>
            <a:r>
              <a:rPr lang="en-GB" dirty="0"/>
              <a:t>Break down the implementation of the functionality required into smaller mini-units. Choose one of these mini-units for implementation.</a:t>
            </a:r>
          </a:p>
          <a:p>
            <a:r>
              <a:rPr lang="en-GB" b="1" i="1" dirty="0"/>
              <a:t>Write mini-unit tests</a:t>
            </a:r>
            <a:br>
              <a:rPr lang="en-GB" dirty="0"/>
            </a:br>
            <a:r>
              <a:rPr lang="en-GB" dirty="0"/>
              <a:t>Write one or more automated tests for the mini-unit that you have chosen for implementation. The mini-unit should pass these tests if it is properly implemented.</a:t>
            </a:r>
          </a:p>
          <a:p>
            <a:r>
              <a:rPr lang="en-GB" b="1" dirty="0"/>
              <a:t>Write a code stub that will fail test</a:t>
            </a:r>
            <a:br>
              <a:rPr lang="en-GB" dirty="0"/>
            </a:br>
            <a:r>
              <a:rPr lang="en-GB" dirty="0"/>
              <a:t>Write incomplete code that will be called to implement the mini-unit. You know this will fail.</a:t>
            </a:r>
          </a:p>
          <a:p>
            <a:r>
              <a:rPr lang="en-GB" b="1" i="1" dirty="0"/>
              <a:t>Run all existing automated tests</a:t>
            </a:r>
            <a:br>
              <a:rPr lang="en-GB" b="1" i="1" dirty="0"/>
            </a:br>
            <a:r>
              <a:rPr lang="en-GB" dirty="0"/>
              <a:t>All previous tests should pass. The test for the incomplete code should fail.</a:t>
            </a:r>
          </a:p>
          <a:p>
            <a:r>
              <a:rPr lang="en-GB" b="1" i="1" dirty="0"/>
              <a:t>Identify partial implementation</a:t>
            </a:r>
            <a:br>
              <a:rPr lang="en-GB" dirty="0"/>
            </a:br>
            <a:r>
              <a:rPr lang="en-GB" dirty="0"/>
              <a:t>Break down the implementation of the functionality required into smaller mini-units. Choose one of these mini-units for implementation.</a:t>
            </a:r>
          </a:p>
          <a:p>
            <a:r>
              <a:rPr lang="en-GB" b="1" i="1" dirty="0"/>
              <a:t>Write mini-unit tests</a:t>
            </a:r>
            <a:br>
              <a:rPr lang="en-GB" dirty="0"/>
            </a:br>
            <a:r>
              <a:rPr lang="en-GB" dirty="0"/>
              <a:t>Write one or more automated tests for the mini-unit that you have chosen for implementation. The mini-unit should pass these tests if it is properly implemented.</a:t>
            </a:r>
          </a:p>
          <a:p>
            <a:r>
              <a:rPr lang="en-GB" b="1" dirty="0"/>
              <a:t>Write a code stub that will fail test</a:t>
            </a:r>
            <a:br>
              <a:rPr lang="en-GB" dirty="0"/>
            </a:br>
            <a:r>
              <a:rPr lang="en-GB" dirty="0"/>
              <a:t>Write incomplete code that will be called to implement the mini-unit. You know this will fail.</a:t>
            </a:r>
          </a:p>
          <a:p>
            <a:r>
              <a:rPr lang="en-GB" b="1" i="1" dirty="0"/>
              <a:t>Run all existing automated tests</a:t>
            </a:r>
            <a:br>
              <a:rPr lang="en-GB" b="1" i="1" dirty="0"/>
            </a:br>
            <a:r>
              <a:rPr lang="en-GB" dirty="0"/>
              <a:t>All previous tests should pass. The test for the incomplete code should fail.</a:t>
            </a:r>
          </a:p>
          <a:p>
            <a:endParaRPr lang="en-GB" dirty="0"/>
          </a:p>
        </p:txBody>
      </p:sp>
    </p:spTree>
    <p:extLst>
      <p:ext uri="{BB962C8B-B14F-4D97-AF65-F5344CB8AC3E}">
        <p14:creationId xmlns:p14="http://schemas.microsoft.com/office/powerpoint/2010/main" val="2580144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CA4B8-868F-852E-51C3-1814F4336783}"/>
              </a:ext>
            </a:extLst>
          </p:cNvPr>
          <p:cNvSpPr>
            <a:spLocks noGrp="1"/>
          </p:cNvSpPr>
          <p:nvPr>
            <p:ph type="title"/>
          </p:nvPr>
        </p:nvSpPr>
        <p:spPr/>
        <p:txBody>
          <a:bodyPr/>
          <a:lstStyle/>
          <a:p>
            <a:r>
              <a:rPr lang="en-GB" dirty="0"/>
              <a:t>TDD Benefits</a:t>
            </a:r>
          </a:p>
        </p:txBody>
      </p:sp>
      <p:sp>
        <p:nvSpPr>
          <p:cNvPr id="3" name="Content Placeholder 2">
            <a:extLst>
              <a:ext uri="{FF2B5EF4-FFF2-40B4-BE49-F238E27FC236}">
                <a16:creationId xmlns:a16="http://schemas.microsoft.com/office/drawing/2014/main" id="{F58D2651-AE0B-B1BA-73F7-B1AD31FC510A}"/>
              </a:ext>
            </a:extLst>
          </p:cNvPr>
          <p:cNvSpPr>
            <a:spLocks noGrp="1"/>
          </p:cNvSpPr>
          <p:nvPr>
            <p:ph idx="1"/>
          </p:nvPr>
        </p:nvSpPr>
        <p:spPr/>
        <p:txBody>
          <a:bodyPr>
            <a:normAutofit fontScale="92500" lnSpcReduction="10000"/>
          </a:bodyPr>
          <a:lstStyle/>
          <a:p>
            <a:r>
              <a:rPr lang="en-GB" dirty="0"/>
              <a:t>A systematic approach to testing,  tests are clearly linked to sections in the program code. </a:t>
            </a:r>
          </a:p>
          <a:p>
            <a:pPr lvl="1"/>
            <a:r>
              <a:rPr lang="en-GB" dirty="0"/>
              <a:t>Good confidence that tests cover all of the code and that there are no untested code sections. </a:t>
            </a:r>
          </a:p>
          <a:p>
            <a:r>
              <a:rPr lang="en-GB" dirty="0"/>
              <a:t>The tests act as a written specification for the program code. It should be possible to understand what the program does by reading the tests. </a:t>
            </a:r>
          </a:p>
          <a:p>
            <a:r>
              <a:rPr lang="en-GB" dirty="0"/>
              <a:t>Fault location may be simplified, when a program fails, you can immediately link this to the last increment of code that you added to the system (this failure could be uncovering a fault that needs fixing in the already developed code).</a:t>
            </a:r>
          </a:p>
          <a:p>
            <a:r>
              <a:rPr lang="en-GB" dirty="0"/>
              <a:t>TDD can encourage simpler code.   Programmers write code to be testable because often they also construct the unit tests. </a:t>
            </a:r>
          </a:p>
        </p:txBody>
      </p:sp>
    </p:spTree>
    <p:extLst>
      <p:ext uri="{BB962C8B-B14F-4D97-AF65-F5344CB8AC3E}">
        <p14:creationId xmlns:p14="http://schemas.microsoft.com/office/powerpoint/2010/main" val="3543186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7F72-1EA6-E354-E662-38F5CC736E5F}"/>
              </a:ext>
            </a:extLst>
          </p:cNvPr>
          <p:cNvSpPr>
            <a:spLocks noGrp="1"/>
          </p:cNvSpPr>
          <p:nvPr>
            <p:ph type="title"/>
          </p:nvPr>
        </p:nvSpPr>
        <p:spPr/>
        <p:txBody>
          <a:bodyPr/>
          <a:lstStyle/>
          <a:p>
            <a:r>
              <a:rPr lang="en-GB" dirty="0"/>
              <a:t>TDD Problems</a:t>
            </a:r>
          </a:p>
        </p:txBody>
      </p:sp>
      <p:sp>
        <p:nvSpPr>
          <p:cNvPr id="3" name="Content Placeholder 2">
            <a:extLst>
              <a:ext uri="{FF2B5EF4-FFF2-40B4-BE49-F238E27FC236}">
                <a16:creationId xmlns:a16="http://schemas.microsoft.com/office/drawing/2014/main" id="{E1B49005-CE76-9C2C-DF7A-2AC263B865B8}"/>
              </a:ext>
            </a:extLst>
          </p:cNvPr>
          <p:cNvSpPr>
            <a:spLocks noGrp="1"/>
          </p:cNvSpPr>
          <p:nvPr>
            <p:ph idx="1"/>
          </p:nvPr>
        </p:nvSpPr>
        <p:spPr/>
        <p:txBody>
          <a:bodyPr>
            <a:normAutofit fontScale="92500" lnSpcReduction="20000"/>
          </a:bodyPr>
          <a:lstStyle/>
          <a:p>
            <a:r>
              <a:rPr lang="en-GB" b="1" dirty="0"/>
              <a:t>TDD can discourages radical program change</a:t>
            </a:r>
            <a:br>
              <a:rPr lang="en-GB" dirty="0"/>
            </a:br>
            <a:r>
              <a:rPr lang="en-GB" dirty="0"/>
              <a:t>Significant change means more failed tests.  If the number of passed tests motivates the developer they will avoid generating lots of failures</a:t>
            </a:r>
          </a:p>
          <a:p>
            <a:r>
              <a:rPr lang="en-GB" b="1" dirty="0"/>
              <a:t>Tests are often insufficiently expressive</a:t>
            </a:r>
            <a:br>
              <a:rPr lang="en-GB" dirty="0"/>
            </a:br>
            <a:r>
              <a:rPr lang="en-GB" dirty="0"/>
              <a:t>If we see tests as the specification then this can restrict what we </a:t>
            </a:r>
            <a:r>
              <a:rPr lang="en-GB" dirty="0" err="1"/>
              <a:t>spcify</a:t>
            </a:r>
            <a:r>
              <a:rPr lang="en-GB" dirty="0"/>
              <a:t> because some things are hard to test</a:t>
            </a:r>
          </a:p>
          <a:p>
            <a:r>
              <a:rPr lang="en-GB" b="1" dirty="0"/>
              <a:t>If everything is “code” it’s hard to get a good overview</a:t>
            </a:r>
            <a:br>
              <a:rPr lang="en-GB" b="1" dirty="0"/>
            </a:br>
            <a:r>
              <a:rPr lang="en-GB" dirty="0"/>
              <a:t>TDD can encourage a focus on details that might cause tests to pass or fail and discourages large-scale program revisions.</a:t>
            </a:r>
          </a:p>
          <a:p>
            <a:r>
              <a:rPr lang="en-GB" b="1" dirty="0"/>
              <a:t>It is hard to write ‘bad data’ tests</a:t>
            </a:r>
            <a:br>
              <a:rPr lang="en-GB" dirty="0"/>
            </a:br>
            <a:r>
              <a:rPr lang="en-GB" dirty="0"/>
              <a:t>Many problems involving dealing with messy and incomplete data. It is practically impossible to anticipate all of the data problems that might arise and write tests for these in advance. </a:t>
            </a:r>
          </a:p>
        </p:txBody>
      </p:sp>
    </p:spTree>
    <p:extLst>
      <p:ext uri="{BB962C8B-B14F-4D97-AF65-F5344CB8AC3E}">
        <p14:creationId xmlns:p14="http://schemas.microsoft.com/office/powerpoint/2010/main" val="4064659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2BEF-0A58-B5F2-BC14-9537470B90C9}"/>
              </a:ext>
            </a:extLst>
          </p:cNvPr>
          <p:cNvSpPr>
            <a:spLocks noGrp="1"/>
          </p:cNvSpPr>
          <p:nvPr>
            <p:ph type="title"/>
          </p:nvPr>
        </p:nvSpPr>
        <p:spPr/>
        <p:txBody>
          <a:bodyPr/>
          <a:lstStyle/>
          <a:p>
            <a:r>
              <a:rPr lang="en-GB" dirty="0"/>
              <a:t>Security testing</a:t>
            </a:r>
          </a:p>
        </p:txBody>
      </p:sp>
      <p:sp>
        <p:nvSpPr>
          <p:cNvPr id="3" name="Content Placeholder 2">
            <a:extLst>
              <a:ext uri="{FF2B5EF4-FFF2-40B4-BE49-F238E27FC236}">
                <a16:creationId xmlns:a16="http://schemas.microsoft.com/office/drawing/2014/main" id="{1973C62A-173A-F260-9D81-501529996436}"/>
              </a:ext>
            </a:extLst>
          </p:cNvPr>
          <p:cNvSpPr>
            <a:spLocks noGrp="1"/>
          </p:cNvSpPr>
          <p:nvPr>
            <p:ph idx="1"/>
          </p:nvPr>
        </p:nvSpPr>
        <p:spPr/>
        <p:txBody>
          <a:bodyPr/>
          <a:lstStyle/>
          <a:p>
            <a:r>
              <a:rPr lang="en-GB" dirty="0"/>
              <a:t>Security testing aims to find vulnerabilities that may be exploited by an attacker and to provide convincing evidence that the system is sufficiently secure. </a:t>
            </a:r>
          </a:p>
          <a:p>
            <a:r>
              <a:rPr lang="en-GB" dirty="0"/>
              <a:t>The tests should demonstrate that the system can resist attacks on its availability, attacks that try to inject malware and attacks that try to corrupt or steal users’ data and identity.</a:t>
            </a:r>
          </a:p>
          <a:p>
            <a:r>
              <a:rPr lang="en-GB" dirty="0"/>
              <a:t>Comprehensive security testing requires specialist knowledge of software vulnerabilities and approaches to testing that can find these vulnerabilities (but there are still unknown unknowns).</a:t>
            </a:r>
          </a:p>
        </p:txBody>
      </p:sp>
    </p:spTree>
    <p:extLst>
      <p:ext uri="{BB962C8B-B14F-4D97-AF65-F5344CB8AC3E}">
        <p14:creationId xmlns:p14="http://schemas.microsoft.com/office/powerpoint/2010/main" val="3438682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E91B3-1FDD-337C-EBD7-5E6FD542D57F}"/>
              </a:ext>
            </a:extLst>
          </p:cNvPr>
          <p:cNvSpPr>
            <a:spLocks noGrp="1"/>
          </p:cNvSpPr>
          <p:nvPr>
            <p:ph type="title"/>
          </p:nvPr>
        </p:nvSpPr>
        <p:spPr/>
        <p:txBody>
          <a:bodyPr/>
          <a:lstStyle/>
          <a:p>
            <a:r>
              <a:rPr lang="en-GB" dirty="0"/>
              <a:t>Typical Security Hazards</a:t>
            </a:r>
          </a:p>
        </p:txBody>
      </p:sp>
      <p:sp>
        <p:nvSpPr>
          <p:cNvPr id="3" name="Content Placeholder 2">
            <a:extLst>
              <a:ext uri="{FF2B5EF4-FFF2-40B4-BE49-F238E27FC236}">
                <a16:creationId xmlns:a16="http://schemas.microsoft.com/office/drawing/2014/main" id="{E92D8AC8-B64B-E78F-AEE3-91DEC96F761C}"/>
              </a:ext>
            </a:extLst>
          </p:cNvPr>
          <p:cNvSpPr>
            <a:spLocks noGrp="1"/>
          </p:cNvSpPr>
          <p:nvPr>
            <p:ph idx="1"/>
          </p:nvPr>
        </p:nvSpPr>
        <p:spPr/>
        <p:txBody>
          <a:bodyPr>
            <a:normAutofit fontScale="92500" lnSpcReduction="20000"/>
          </a:bodyPr>
          <a:lstStyle/>
          <a:p>
            <a:r>
              <a:rPr lang="en-GB" dirty="0"/>
              <a:t>Unauthorized attacker gains access to a system using authorized credentials</a:t>
            </a:r>
          </a:p>
          <a:p>
            <a:r>
              <a:rPr lang="en-GB" dirty="0"/>
              <a:t>Authorized individual accesses resources that are forbidden to them</a:t>
            </a:r>
          </a:p>
          <a:p>
            <a:r>
              <a:rPr lang="en-GB" dirty="0"/>
              <a:t>Authorized individual accesses resources they are authorized to see but then releases them to unauthorised individuals.</a:t>
            </a:r>
          </a:p>
          <a:p>
            <a:r>
              <a:rPr lang="en-GB" dirty="0"/>
              <a:t>Authentication system fails to detect unauthorized attacker</a:t>
            </a:r>
          </a:p>
          <a:p>
            <a:r>
              <a:rPr lang="en-GB" dirty="0"/>
              <a:t>Attacker gains access to database using SQL poisoning attack</a:t>
            </a:r>
          </a:p>
          <a:p>
            <a:r>
              <a:rPr lang="en-GB" dirty="0"/>
              <a:t>Improper management of HTTP session</a:t>
            </a:r>
          </a:p>
          <a:p>
            <a:r>
              <a:rPr lang="en-GB" dirty="0"/>
              <a:t>HTTP session cookies revealed to attacker</a:t>
            </a:r>
          </a:p>
          <a:p>
            <a:r>
              <a:rPr lang="en-GB" dirty="0"/>
              <a:t>Confidential data are unencrypted</a:t>
            </a:r>
          </a:p>
          <a:p>
            <a:r>
              <a:rPr lang="en-GB" dirty="0"/>
              <a:t>Encryption keys are leaked to potential attackers</a:t>
            </a:r>
          </a:p>
        </p:txBody>
      </p:sp>
    </p:spTree>
    <p:extLst>
      <p:ext uri="{BB962C8B-B14F-4D97-AF65-F5344CB8AC3E}">
        <p14:creationId xmlns:p14="http://schemas.microsoft.com/office/powerpoint/2010/main" val="909624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8799-764A-5B01-EA85-3A3CA599F0AD}"/>
              </a:ext>
            </a:extLst>
          </p:cNvPr>
          <p:cNvSpPr>
            <a:spLocks noGrp="1"/>
          </p:cNvSpPr>
          <p:nvPr>
            <p:ph type="title"/>
          </p:nvPr>
        </p:nvSpPr>
        <p:spPr/>
        <p:txBody>
          <a:bodyPr/>
          <a:lstStyle/>
          <a:p>
            <a:r>
              <a:rPr lang="en-GB" dirty="0"/>
              <a:t>Hazard Analysis</a:t>
            </a:r>
          </a:p>
        </p:txBody>
      </p:sp>
      <p:sp>
        <p:nvSpPr>
          <p:cNvPr id="3" name="Content Placeholder 2">
            <a:extLst>
              <a:ext uri="{FF2B5EF4-FFF2-40B4-BE49-F238E27FC236}">
                <a16:creationId xmlns:a16="http://schemas.microsoft.com/office/drawing/2014/main" id="{46CB1963-E47A-ACEA-FEA4-BDEB9842EAB4}"/>
              </a:ext>
            </a:extLst>
          </p:cNvPr>
          <p:cNvSpPr>
            <a:spLocks noGrp="1"/>
          </p:cNvSpPr>
          <p:nvPr>
            <p:ph idx="1"/>
          </p:nvPr>
        </p:nvSpPr>
        <p:spPr/>
        <p:txBody>
          <a:bodyPr>
            <a:normAutofit fontScale="92500" lnSpcReduction="10000"/>
          </a:bodyPr>
          <a:lstStyle/>
          <a:p>
            <a:r>
              <a:rPr lang="en-GB" dirty="0"/>
              <a:t>Once you have identified hazards, you then </a:t>
            </a:r>
            <a:r>
              <a:rPr lang="en-GB" dirty="0" err="1"/>
              <a:t>analyze</a:t>
            </a:r>
            <a:r>
              <a:rPr lang="en-GB" dirty="0"/>
              <a:t> them to assess how they might arise. For example, an attacker gaining credentials there are several possibilities:</a:t>
            </a:r>
          </a:p>
          <a:p>
            <a:pPr lvl="1"/>
            <a:r>
              <a:rPr lang="en-GB" dirty="0"/>
              <a:t>Weak passwords that can be guessed are in use.</a:t>
            </a:r>
          </a:p>
          <a:p>
            <a:pPr lvl="1"/>
            <a:r>
              <a:rPr lang="en-GB" dirty="0"/>
              <a:t>The user has not set up two-factor authentication.</a:t>
            </a:r>
          </a:p>
          <a:p>
            <a:pPr lvl="1"/>
            <a:r>
              <a:rPr lang="en-GB" dirty="0"/>
              <a:t>An attacker has discovered credentials of a legitimate user through social engineering techniques.</a:t>
            </a:r>
          </a:p>
          <a:p>
            <a:r>
              <a:rPr lang="en-GB" dirty="0"/>
              <a:t>Once you have done this you can estimate </a:t>
            </a:r>
            <a:r>
              <a:rPr lang="en-GB" b="1" dirty="0"/>
              <a:t>likelihood and severity </a:t>
            </a:r>
            <a:r>
              <a:rPr lang="en-GB" dirty="0"/>
              <a:t>and you have risks.</a:t>
            </a:r>
          </a:p>
          <a:p>
            <a:r>
              <a:rPr lang="en-GB" dirty="0"/>
              <a:t>You can then prioritise what to mitigate and consider test to further characterise the risk. </a:t>
            </a:r>
          </a:p>
          <a:p>
            <a:pPr lvl="1"/>
            <a:r>
              <a:rPr lang="en-GB" dirty="0"/>
              <a:t>For example, you might include biometrics as part of the authorisation in mitigation.</a:t>
            </a:r>
          </a:p>
          <a:p>
            <a:endParaRPr lang="en-GB" dirty="0"/>
          </a:p>
        </p:txBody>
      </p:sp>
    </p:spTree>
    <p:extLst>
      <p:ext uri="{BB962C8B-B14F-4D97-AF65-F5344CB8AC3E}">
        <p14:creationId xmlns:p14="http://schemas.microsoft.com/office/powerpoint/2010/main" val="4040159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9B68-0C9D-BD97-7665-66F128FCC8BB}"/>
              </a:ext>
            </a:extLst>
          </p:cNvPr>
          <p:cNvSpPr>
            <a:spLocks noGrp="1"/>
          </p:cNvSpPr>
          <p:nvPr>
            <p:ph type="title"/>
          </p:nvPr>
        </p:nvSpPr>
        <p:spPr/>
        <p:txBody>
          <a:bodyPr/>
          <a:lstStyle/>
          <a:p>
            <a:r>
              <a:rPr lang="en-GB" dirty="0"/>
              <a:t>Code reviews</a:t>
            </a:r>
          </a:p>
        </p:txBody>
      </p:sp>
      <p:sp>
        <p:nvSpPr>
          <p:cNvPr id="3" name="Content Placeholder 2">
            <a:extLst>
              <a:ext uri="{FF2B5EF4-FFF2-40B4-BE49-F238E27FC236}">
                <a16:creationId xmlns:a16="http://schemas.microsoft.com/office/drawing/2014/main" id="{C572A182-2375-24E5-558B-A7BB2E61608A}"/>
              </a:ext>
            </a:extLst>
          </p:cNvPr>
          <p:cNvSpPr>
            <a:spLocks noGrp="1"/>
          </p:cNvSpPr>
          <p:nvPr>
            <p:ph idx="1"/>
          </p:nvPr>
        </p:nvSpPr>
        <p:spPr/>
        <p:txBody>
          <a:bodyPr>
            <a:normAutofit lnSpcReduction="10000"/>
          </a:bodyPr>
          <a:lstStyle/>
          <a:p>
            <a:r>
              <a:rPr lang="en-GB" dirty="0"/>
              <a:t>Code reviews involve one or more people examining the code to check for errors and anomalies and discussing issues with the developer. </a:t>
            </a:r>
          </a:p>
          <a:p>
            <a:r>
              <a:rPr lang="en-GB" dirty="0"/>
              <a:t>If problems are identified, it is the developer’s responsibility to change the code to fix the problems. </a:t>
            </a:r>
          </a:p>
          <a:p>
            <a:r>
              <a:rPr lang="en-GB" dirty="0"/>
              <a:t>Code reviews complement testing. They are effective in finding bugs that arise through misunderstandings and bugs that may only arise when unusual sequences of code are executed.</a:t>
            </a:r>
          </a:p>
          <a:p>
            <a:r>
              <a:rPr lang="en-GB" dirty="0"/>
              <a:t>Many software companies insist that all code has to go through a process of code review before it is integrated into the product codebase.</a:t>
            </a:r>
          </a:p>
        </p:txBody>
      </p:sp>
    </p:spTree>
    <p:extLst>
      <p:ext uri="{BB962C8B-B14F-4D97-AF65-F5344CB8AC3E}">
        <p14:creationId xmlns:p14="http://schemas.microsoft.com/office/powerpoint/2010/main" val="4031227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671D2-1794-305A-1734-DA90D1B694B5}"/>
              </a:ext>
            </a:extLst>
          </p:cNvPr>
          <p:cNvSpPr>
            <a:spLocks noGrp="1"/>
          </p:cNvSpPr>
          <p:nvPr>
            <p:ph type="title"/>
          </p:nvPr>
        </p:nvSpPr>
        <p:spPr/>
        <p:txBody>
          <a:bodyPr/>
          <a:lstStyle/>
          <a:p>
            <a:r>
              <a:rPr lang="en-GB" dirty="0"/>
              <a:t>Test Automation</a:t>
            </a:r>
          </a:p>
        </p:txBody>
      </p:sp>
      <p:sp>
        <p:nvSpPr>
          <p:cNvPr id="3" name="Content Placeholder 2">
            <a:extLst>
              <a:ext uri="{FF2B5EF4-FFF2-40B4-BE49-F238E27FC236}">
                <a16:creationId xmlns:a16="http://schemas.microsoft.com/office/drawing/2014/main" id="{1A04936D-3437-0BB6-02C0-48093FB84EFB}"/>
              </a:ext>
            </a:extLst>
          </p:cNvPr>
          <p:cNvSpPr>
            <a:spLocks noGrp="1"/>
          </p:cNvSpPr>
          <p:nvPr>
            <p:ph idx="1"/>
          </p:nvPr>
        </p:nvSpPr>
        <p:spPr/>
        <p:txBody>
          <a:bodyPr/>
          <a:lstStyle/>
          <a:p>
            <a:r>
              <a:rPr lang="en-GB" dirty="0"/>
              <a:t>Automated testing is based on the idea that tests should be executable. </a:t>
            </a:r>
          </a:p>
          <a:p>
            <a:r>
              <a:rPr lang="en-GB" dirty="0"/>
              <a:t>An executable test includes the input data to the unit that is being tested, the expected result and a check that the unit returns the expected result. </a:t>
            </a:r>
          </a:p>
          <a:p>
            <a:r>
              <a:rPr lang="en-GB" dirty="0"/>
              <a:t>You run the test and the test passes if the unit returns the expected result. </a:t>
            </a:r>
          </a:p>
          <a:p>
            <a:r>
              <a:rPr lang="en-GB" dirty="0"/>
              <a:t>Normally, you should develop hundreds or thousands of executable tests for a software product (or at least automate the production of such tests)</a:t>
            </a:r>
          </a:p>
        </p:txBody>
      </p:sp>
    </p:spTree>
    <p:extLst>
      <p:ext uri="{BB962C8B-B14F-4D97-AF65-F5344CB8AC3E}">
        <p14:creationId xmlns:p14="http://schemas.microsoft.com/office/powerpoint/2010/main" val="3599028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03E1-0E57-A6DB-A412-694072243EF4}"/>
              </a:ext>
            </a:extLst>
          </p:cNvPr>
          <p:cNvSpPr>
            <a:spLocks noGrp="1"/>
          </p:cNvSpPr>
          <p:nvPr>
            <p:ph type="title"/>
          </p:nvPr>
        </p:nvSpPr>
        <p:spPr/>
        <p:txBody>
          <a:bodyPr/>
          <a:lstStyle/>
          <a:p>
            <a:r>
              <a:rPr lang="en-GB" dirty="0"/>
              <a:t>Review Process</a:t>
            </a:r>
          </a:p>
        </p:txBody>
      </p:sp>
      <p:pic>
        <p:nvPicPr>
          <p:cNvPr id="4" name="Content Placeholder 3">
            <a:extLst>
              <a:ext uri="{FF2B5EF4-FFF2-40B4-BE49-F238E27FC236}">
                <a16:creationId xmlns:a16="http://schemas.microsoft.com/office/drawing/2014/main" id="{E0FDA600-FCE7-5FC3-ACB8-4DA41671A99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088" b="61102"/>
          <a:stretch/>
        </p:blipFill>
        <p:spPr>
          <a:xfrm>
            <a:off x="331572" y="1684510"/>
            <a:ext cx="11743039" cy="5167312"/>
          </a:xfrm>
          <a:prstGeom prst="rect">
            <a:avLst/>
          </a:prstGeom>
        </p:spPr>
      </p:pic>
    </p:spTree>
    <p:extLst>
      <p:ext uri="{BB962C8B-B14F-4D97-AF65-F5344CB8AC3E}">
        <p14:creationId xmlns:p14="http://schemas.microsoft.com/office/powerpoint/2010/main" val="1726280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EF8FD-E953-1F25-6901-9F1C331B99F0}"/>
              </a:ext>
            </a:extLst>
          </p:cNvPr>
          <p:cNvSpPr>
            <a:spLocks noGrp="1"/>
          </p:cNvSpPr>
          <p:nvPr>
            <p:ph type="title"/>
          </p:nvPr>
        </p:nvSpPr>
        <p:spPr/>
        <p:txBody>
          <a:bodyPr/>
          <a:lstStyle/>
          <a:p>
            <a:r>
              <a:rPr lang="en-GB" dirty="0"/>
              <a:t>Review Activities</a:t>
            </a:r>
          </a:p>
        </p:txBody>
      </p:sp>
      <p:sp>
        <p:nvSpPr>
          <p:cNvPr id="3" name="Content Placeholder 2">
            <a:extLst>
              <a:ext uri="{FF2B5EF4-FFF2-40B4-BE49-F238E27FC236}">
                <a16:creationId xmlns:a16="http://schemas.microsoft.com/office/drawing/2014/main" id="{5676CA5D-150F-D7A6-4B34-5719EF11E1A6}"/>
              </a:ext>
            </a:extLst>
          </p:cNvPr>
          <p:cNvSpPr>
            <a:spLocks noGrp="1"/>
          </p:cNvSpPr>
          <p:nvPr>
            <p:ph idx="1"/>
          </p:nvPr>
        </p:nvSpPr>
        <p:spPr>
          <a:xfrm>
            <a:off x="838200" y="1825625"/>
            <a:ext cx="10515600" cy="4952862"/>
          </a:xfrm>
        </p:spPr>
        <p:txBody>
          <a:bodyPr>
            <a:normAutofit fontScale="62500" lnSpcReduction="20000"/>
          </a:bodyPr>
          <a:lstStyle/>
          <a:p>
            <a:r>
              <a:rPr lang="en-GB" b="1" i="1" dirty="0"/>
              <a:t>Setup review</a:t>
            </a:r>
            <a:br>
              <a:rPr lang="en-GB" dirty="0"/>
            </a:br>
            <a:r>
              <a:rPr lang="en-GB" dirty="0"/>
              <a:t>The programmer contacts a reviewer and arranges a review date.</a:t>
            </a:r>
          </a:p>
          <a:p>
            <a:r>
              <a:rPr lang="en-GB" b="1" i="1" dirty="0"/>
              <a:t>Prepare code</a:t>
            </a:r>
            <a:br>
              <a:rPr lang="en-GB" b="1" i="1" dirty="0"/>
            </a:br>
            <a:r>
              <a:rPr lang="en-GB" dirty="0"/>
              <a:t>The programmer collects the code and tests for review and annotates them with information for the reviewer about the intended purpose of the code and tests.</a:t>
            </a:r>
          </a:p>
          <a:p>
            <a:r>
              <a:rPr lang="en-GB" b="1" i="1" dirty="0"/>
              <a:t>Distribute code/tests</a:t>
            </a:r>
            <a:br>
              <a:rPr lang="en-GB" b="1" i="1" dirty="0"/>
            </a:br>
            <a:r>
              <a:rPr lang="en-GB" dirty="0"/>
              <a:t>The programmer sends code and tests to the reviewer.</a:t>
            </a:r>
          </a:p>
          <a:p>
            <a:r>
              <a:rPr lang="en-GB" b="1" i="1" dirty="0"/>
              <a:t>Check code</a:t>
            </a:r>
            <a:br>
              <a:rPr lang="en-GB" b="1" i="1" dirty="0"/>
            </a:br>
            <a:r>
              <a:rPr lang="en-GB" dirty="0"/>
              <a:t>The reviewer systematically checks the code and tests against their understanding of what they are supposed to do.</a:t>
            </a:r>
          </a:p>
          <a:p>
            <a:r>
              <a:rPr lang="en-GB" b="1" i="1" dirty="0"/>
              <a:t>Write review report</a:t>
            </a:r>
            <a:br>
              <a:rPr lang="en-GB" b="1" i="1" dirty="0"/>
            </a:br>
            <a:r>
              <a:rPr lang="en-GB" dirty="0"/>
              <a:t>The reviewer annotates the code and tests with a report of the issues to be discussed at the review meeting.</a:t>
            </a:r>
          </a:p>
          <a:p>
            <a:r>
              <a:rPr lang="en-GB" b="1" i="1" dirty="0"/>
              <a:t>Discussion</a:t>
            </a:r>
            <a:br>
              <a:rPr lang="en-GB" dirty="0"/>
            </a:br>
            <a:r>
              <a:rPr lang="en-GB" dirty="0"/>
              <a:t>The reviewer and programmer discuss the issues and agree on the actions to resolve these.</a:t>
            </a:r>
          </a:p>
          <a:p>
            <a:r>
              <a:rPr lang="en-GB" b="1" i="1" dirty="0"/>
              <a:t>Make to-do list</a:t>
            </a:r>
            <a:br>
              <a:rPr lang="en-GB" dirty="0"/>
            </a:br>
            <a:r>
              <a:rPr lang="en-GB" dirty="0"/>
              <a:t>The programmer documents the outcome of the review as a to-do list and shares this with the reviewer.</a:t>
            </a:r>
          </a:p>
          <a:p>
            <a:r>
              <a:rPr lang="en-GB" b="1" i="1" dirty="0"/>
              <a:t>Make code changes</a:t>
            </a:r>
            <a:br>
              <a:rPr lang="en-GB" dirty="0"/>
            </a:br>
            <a:r>
              <a:rPr lang="en-GB" dirty="0"/>
              <a:t>The programmer modifies their code and tests to address the issues raised in the review.</a:t>
            </a:r>
          </a:p>
        </p:txBody>
      </p:sp>
    </p:spTree>
    <p:extLst>
      <p:ext uri="{BB962C8B-B14F-4D97-AF65-F5344CB8AC3E}">
        <p14:creationId xmlns:p14="http://schemas.microsoft.com/office/powerpoint/2010/main" val="1090685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E040-E3FC-DDA5-C830-02CB48C38FEB}"/>
              </a:ext>
            </a:extLst>
          </p:cNvPr>
          <p:cNvSpPr>
            <a:spLocks noGrp="1"/>
          </p:cNvSpPr>
          <p:nvPr>
            <p:ph type="title"/>
          </p:nvPr>
        </p:nvSpPr>
        <p:spPr/>
        <p:txBody>
          <a:bodyPr/>
          <a:lstStyle/>
          <a:p>
            <a:r>
              <a:rPr lang="en-GB" dirty="0"/>
              <a:t>Checklist for Review</a:t>
            </a:r>
          </a:p>
        </p:txBody>
      </p:sp>
      <p:sp>
        <p:nvSpPr>
          <p:cNvPr id="3" name="Content Placeholder 2">
            <a:extLst>
              <a:ext uri="{FF2B5EF4-FFF2-40B4-BE49-F238E27FC236}">
                <a16:creationId xmlns:a16="http://schemas.microsoft.com/office/drawing/2014/main" id="{12EA9D0C-440E-D391-680A-E17A732CF079}"/>
              </a:ext>
            </a:extLst>
          </p:cNvPr>
          <p:cNvSpPr>
            <a:spLocks noGrp="1"/>
          </p:cNvSpPr>
          <p:nvPr>
            <p:ph idx="1"/>
          </p:nvPr>
        </p:nvSpPr>
        <p:spPr/>
        <p:txBody>
          <a:bodyPr>
            <a:normAutofit fontScale="85000" lnSpcReduction="20000"/>
          </a:bodyPr>
          <a:lstStyle/>
          <a:p>
            <a:r>
              <a:rPr lang="en-GB" b="1" dirty="0"/>
              <a:t>Are meaningful variable and function names used? </a:t>
            </a:r>
            <a:br>
              <a:rPr lang="en-GB" dirty="0"/>
            </a:br>
            <a:r>
              <a:rPr lang="en-GB" dirty="0"/>
              <a:t>Meaningful names make a program easier to read and understand.</a:t>
            </a:r>
          </a:p>
          <a:p>
            <a:r>
              <a:rPr lang="en-GB" b="1" dirty="0"/>
              <a:t>Have all data errors been considered and tests written for them? </a:t>
            </a:r>
            <a:br>
              <a:rPr lang="en-GB" dirty="0"/>
            </a:br>
            <a:r>
              <a:rPr lang="en-GB" dirty="0"/>
              <a:t>It is easy to write tests for the most common cases but it is equally important to check that the program won’t fail when presented with incorrect data.	</a:t>
            </a:r>
          </a:p>
          <a:p>
            <a:r>
              <a:rPr lang="en-GB" b="1" dirty="0"/>
              <a:t>Are all exceptions explicitly handled?</a:t>
            </a:r>
            <a:r>
              <a:rPr lang="en-GB" dirty="0"/>
              <a:t> </a:t>
            </a:r>
            <a:br>
              <a:rPr lang="en-GB" dirty="0"/>
            </a:br>
            <a:r>
              <a:rPr lang="en-GB" dirty="0"/>
              <a:t>Unhandled exceptions may cause a system to crash.</a:t>
            </a:r>
          </a:p>
          <a:p>
            <a:r>
              <a:rPr lang="en-GB" b="1" dirty="0"/>
              <a:t>Are types used consistently?</a:t>
            </a:r>
            <a:br>
              <a:rPr lang="en-GB" b="1" dirty="0"/>
            </a:br>
            <a:r>
              <a:rPr lang="en-GB" dirty="0"/>
              <a:t>If the language has a type system there should be conventions for its use that are observed e.g. naming</a:t>
            </a:r>
          </a:p>
          <a:p>
            <a:r>
              <a:rPr lang="en-GB" b="1" dirty="0"/>
              <a:t>Is the code properly formatted?</a:t>
            </a:r>
            <a:br>
              <a:rPr lang="en-GB" dirty="0"/>
            </a:br>
            <a:r>
              <a:rPr lang="en-GB" dirty="0"/>
              <a:t>There will be rules on how code should be displayed to avoid common difficulties cause by jumbled presentation of code.</a:t>
            </a:r>
          </a:p>
        </p:txBody>
      </p:sp>
    </p:spTree>
    <p:extLst>
      <p:ext uri="{BB962C8B-B14F-4D97-AF65-F5344CB8AC3E}">
        <p14:creationId xmlns:p14="http://schemas.microsoft.com/office/powerpoint/2010/main" val="244299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922D-19C7-8EAD-33A4-60A602440BA8}"/>
              </a:ext>
            </a:extLst>
          </p:cNvPr>
          <p:cNvSpPr>
            <a:spLocks noGrp="1"/>
          </p:cNvSpPr>
          <p:nvPr>
            <p:ph type="title"/>
          </p:nvPr>
        </p:nvSpPr>
        <p:spPr/>
        <p:txBody>
          <a:bodyPr/>
          <a:lstStyle/>
          <a:p>
            <a:r>
              <a:rPr lang="en-GB" dirty="0"/>
              <a:t>Continuous Integration </a:t>
            </a:r>
          </a:p>
        </p:txBody>
      </p:sp>
      <p:sp>
        <p:nvSpPr>
          <p:cNvPr id="3" name="Content Placeholder 2">
            <a:extLst>
              <a:ext uri="{FF2B5EF4-FFF2-40B4-BE49-F238E27FC236}">
                <a16:creationId xmlns:a16="http://schemas.microsoft.com/office/drawing/2014/main" id="{38344250-56E7-1466-AA69-160193CC0934}"/>
              </a:ext>
            </a:extLst>
          </p:cNvPr>
          <p:cNvSpPr>
            <a:spLocks noGrp="1"/>
          </p:cNvSpPr>
          <p:nvPr>
            <p:ph idx="1"/>
          </p:nvPr>
        </p:nvSpPr>
        <p:spPr/>
        <p:txBody>
          <a:bodyPr>
            <a:normAutofit lnSpcReduction="10000"/>
          </a:bodyPr>
          <a:lstStyle/>
          <a:p>
            <a:pPr marL="0" indent="0">
              <a:buNone/>
            </a:pPr>
            <a:r>
              <a:rPr lang="en-GB" b="0" i="1" dirty="0">
                <a:solidFill>
                  <a:srgbClr val="303633"/>
                </a:solidFill>
                <a:effectLst/>
                <a:latin typeface="Lora" panose="020F0502020204030204" pitchFamily="34" charset="0"/>
              </a:rPr>
              <a:t>I vividly remember one of my first sightings of a large software project. I was taking a summer internship at a large English electronics company. My manager, part of the QA group, gave me a tour of a site and we entered a huge depressing warehouse stacked full with cubes. I was told that this project had been in development for a couple of years and was currently integrating, and had been integrating for several months. My guide told me that nobody really knew how long it would take to finish integrating. From this I learned a common story of software projects: integration is a long and unpredictable process</a:t>
            </a:r>
            <a:r>
              <a:rPr lang="en-GB" b="0" i="0" dirty="0">
                <a:solidFill>
                  <a:srgbClr val="303633"/>
                </a:solidFill>
                <a:effectLst/>
                <a:latin typeface="Lora" panose="020F0502020204030204" pitchFamily="34" charset="0"/>
              </a:rPr>
              <a:t>.</a:t>
            </a:r>
          </a:p>
          <a:p>
            <a:pPr marL="0" indent="0">
              <a:buNone/>
            </a:pPr>
            <a:r>
              <a:rPr lang="en-GB" dirty="0">
                <a:solidFill>
                  <a:srgbClr val="303633"/>
                </a:solidFill>
                <a:latin typeface="Lora" panose="020F0502020204030204" pitchFamily="34" charset="0"/>
              </a:rPr>
              <a:t>Martin Fowler on “Integration”</a:t>
            </a:r>
            <a:endParaRPr lang="en-GB" b="0" i="0" dirty="0">
              <a:solidFill>
                <a:srgbClr val="303633"/>
              </a:solidFill>
              <a:effectLst/>
              <a:latin typeface="Lora" panose="020F0502020204030204" pitchFamily="34" charset="0"/>
            </a:endParaRPr>
          </a:p>
        </p:txBody>
      </p:sp>
    </p:spTree>
    <p:extLst>
      <p:ext uri="{BB962C8B-B14F-4D97-AF65-F5344CB8AC3E}">
        <p14:creationId xmlns:p14="http://schemas.microsoft.com/office/powerpoint/2010/main" val="2855068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5DFF7-7AB5-1F22-2C64-0128285E1821}"/>
              </a:ext>
            </a:extLst>
          </p:cNvPr>
          <p:cNvSpPr>
            <a:spLocks noGrp="1"/>
          </p:cNvSpPr>
          <p:nvPr>
            <p:ph type="title"/>
          </p:nvPr>
        </p:nvSpPr>
        <p:spPr/>
        <p:txBody>
          <a:bodyPr/>
          <a:lstStyle/>
          <a:p>
            <a:r>
              <a:rPr lang="en-GB" dirty="0"/>
              <a:t>Continuous Integration in GitLab</a:t>
            </a:r>
          </a:p>
        </p:txBody>
      </p:sp>
      <p:pic>
        <p:nvPicPr>
          <p:cNvPr id="1026" name="Picture 2">
            <a:extLst>
              <a:ext uri="{FF2B5EF4-FFF2-40B4-BE49-F238E27FC236}">
                <a16:creationId xmlns:a16="http://schemas.microsoft.com/office/drawing/2014/main" id="{82E66F82-2D28-9CF0-AEE8-5BCE7FEEF8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8800" y="1825625"/>
            <a:ext cx="785440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399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D3EFE-21FE-BFAC-B85C-6422EB41F984}"/>
              </a:ext>
            </a:extLst>
          </p:cNvPr>
          <p:cNvSpPr>
            <a:spLocks noGrp="1"/>
          </p:cNvSpPr>
          <p:nvPr>
            <p:ph type="title"/>
          </p:nvPr>
        </p:nvSpPr>
        <p:spPr/>
        <p:txBody>
          <a:bodyPr/>
          <a:lstStyle/>
          <a:p>
            <a:r>
              <a:rPr lang="en-GB" dirty="0"/>
              <a:t>Continuous Integration in DevOps</a:t>
            </a:r>
          </a:p>
        </p:txBody>
      </p:sp>
      <p:pic>
        <p:nvPicPr>
          <p:cNvPr id="2050" name="Picture 2">
            <a:extLst>
              <a:ext uri="{FF2B5EF4-FFF2-40B4-BE49-F238E27FC236}">
                <a16:creationId xmlns:a16="http://schemas.microsoft.com/office/drawing/2014/main" id="{70578E7D-03AF-8F01-5D2D-35CD277230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49154" y="1825625"/>
            <a:ext cx="689369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068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B41AC-C52E-0110-45AF-A92E140B1A08}"/>
              </a:ext>
            </a:extLst>
          </p:cNvPr>
          <p:cNvSpPr>
            <a:spLocks noGrp="1"/>
          </p:cNvSpPr>
          <p:nvPr>
            <p:ph type="title"/>
          </p:nvPr>
        </p:nvSpPr>
        <p:spPr/>
        <p:txBody>
          <a:bodyPr/>
          <a:lstStyle/>
          <a:p>
            <a:r>
              <a:rPr lang="en-GB" dirty="0"/>
              <a:t>CI Pipelines</a:t>
            </a:r>
          </a:p>
        </p:txBody>
      </p:sp>
      <p:pic>
        <p:nvPicPr>
          <p:cNvPr id="3074" name="Picture 2">
            <a:extLst>
              <a:ext uri="{FF2B5EF4-FFF2-40B4-BE49-F238E27FC236}">
                <a16:creationId xmlns:a16="http://schemas.microsoft.com/office/drawing/2014/main" id="{89AE22CA-51D9-61B7-2718-D60C236D5C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5785022" cy="26662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29E6FC70-C146-6286-CB25-FEE61AB12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184" y="4063934"/>
            <a:ext cx="5211462" cy="242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18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792FC-535A-FB14-D9B1-BEB037C24104}"/>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D85D60B0-9948-2A64-EDCB-2016BDC1E34E}"/>
              </a:ext>
            </a:extLst>
          </p:cNvPr>
          <p:cNvSpPr>
            <a:spLocks noGrp="1"/>
          </p:cNvSpPr>
          <p:nvPr>
            <p:ph idx="1"/>
          </p:nvPr>
        </p:nvSpPr>
        <p:spPr/>
        <p:txBody>
          <a:bodyPr/>
          <a:lstStyle/>
          <a:p>
            <a:r>
              <a:rPr lang="en-GB" dirty="0"/>
              <a:t>Testing should be automated as far as possible where there is low value from human interaction.</a:t>
            </a:r>
          </a:p>
          <a:p>
            <a:r>
              <a:rPr lang="en-GB" dirty="0"/>
              <a:t>A risk-based approach can be helpful e.g. in security testing.</a:t>
            </a:r>
          </a:p>
          <a:p>
            <a:r>
              <a:rPr lang="en-GB" dirty="0"/>
              <a:t>Review complements test.</a:t>
            </a:r>
          </a:p>
          <a:p>
            <a:r>
              <a:rPr lang="en-GB" dirty="0"/>
              <a:t>There are quite </a:t>
            </a:r>
            <a:r>
              <a:rPr lang="en-GB"/>
              <a:t>complete automation </a:t>
            </a:r>
            <a:r>
              <a:rPr lang="en-GB" dirty="0"/>
              <a:t>tools now (e.g. GitLab).</a:t>
            </a:r>
          </a:p>
        </p:txBody>
      </p:sp>
    </p:spTree>
    <p:extLst>
      <p:ext uri="{BB962C8B-B14F-4D97-AF65-F5344CB8AC3E}">
        <p14:creationId xmlns:p14="http://schemas.microsoft.com/office/powerpoint/2010/main" val="299473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D3B7D3-1F25-9EEA-14DF-1F833F8F813E}"/>
              </a:ext>
            </a:extLst>
          </p:cNvPr>
          <p:cNvSpPr>
            <a:spLocks noGrp="1"/>
          </p:cNvSpPr>
          <p:nvPr>
            <p:ph type="title"/>
          </p:nvPr>
        </p:nvSpPr>
        <p:spPr/>
        <p:txBody>
          <a:bodyPr/>
          <a:lstStyle/>
          <a:p>
            <a:r>
              <a:rPr lang="en-GB" dirty="0"/>
              <a:t>Automated Testing</a:t>
            </a:r>
          </a:p>
        </p:txBody>
      </p:sp>
      <p:pic>
        <p:nvPicPr>
          <p:cNvPr id="5" name="Picture 4">
            <a:extLst>
              <a:ext uri="{FF2B5EF4-FFF2-40B4-BE49-F238E27FC236}">
                <a16:creationId xmlns:a16="http://schemas.microsoft.com/office/drawing/2014/main" id="{5F3E0FD2-DB76-4C8D-A5FB-6418D5C2F922}"/>
              </a:ext>
            </a:extLst>
          </p:cNvPr>
          <p:cNvPicPr>
            <a:picLocks noChangeAspect="1"/>
          </p:cNvPicPr>
          <p:nvPr/>
        </p:nvPicPr>
        <p:blipFill rotWithShape="1">
          <a:blip r:embed="rId2">
            <a:extLst>
              <a:ext uri="{28A0092B-C50C-407E-A947-70E740481C1C}">
                <a14:useLocalDpi xmlns:a14="http://schemas.microsoft.com/office/drawing/2010/main" val="0"/>
              </a:ext>
            </a:extLst>
          </a:blip>
          <a:srcRect l="12010" t="11419" r="12175" b="56731"/>
          <a:stretch/>
        </p:blipFill>
        <p:spPr>
          <a:xfrm>
            <a:off x="1706770" y="1443877"/>
            <a:ext cx="8778460" cy="5267078"/>
          </a:xfrm>
          <a:prstGeom prst="rect">
            <a:avLst/>
          </a:prstGeom>
        </p:spPr>
      </p:pic>
    </p:spTree>
    <p:extLst>
      <p:ext uri="{BB962C8B-B14F-4D97-AF65-F5344CB8AC3E}">
        <p14:creationId xmlns:p14="http://schemas.microsoft.com/office/powerpoint/2010/main" val="977747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ADD30-07FF-68EA-F36C-3C7C7624CD19}"/>
              </a:ext>
            </a:extLst>
          </p:cNvPr>
          <p:cNvSpPr>
            <a:spLocks noGrp="1"/>
          </p:cNvSpPr>
          <p:nvPr>
            <p:ph type="title"/>
          </p:nvPr>
        </p:nvSpPr>
        <p:spPr/>
        <p:txBody>
          <a:bodyPr/>
          <a:lstStyle/>
          <a:p>
            <a:r>
              <a:rPr lang="en-GB" dirty="0"/>
              <a:t>Example</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41555499-756F-B34C-C3A0-078358574C87}"/>
              </a:ext>
            </a:extLst>
          </p:cNvPr>
          <p:cNvPicPr>
            <a:picLocks noGrp="1" noChangeAspect="1"/>
          </p:cNvPicPr>
          <p:nvPr>
            <p:ph sz="half" idx="1"/>
          </p:nvPr>
        </p:nvPicPr>
        <p:blipFill>
          <a:blip r:embed="rId2"/>
          <a:stretch>
            <a:fillRect/>
          </a:stretch>
        </p:blipFill>
        <p:spPr>
          <a:xfrm>
            <a:off x="79382" y="1825625"/>
            <a:ext cx="5940418" cy="3907910"/>
          </a:xfrm>
        </p:spPr>
      </p:pic>
      <p:sp>
        <p:nvSpPr>
          <p:cNvPr id="6" name="Content Placeholder 5">
            <a:extLst>
              <a:ext uri="{FF2B5EF4-FFF2-40B4-BE49-F238E27FC236}">
                <a16:creationId xmlns:a16="http://schemas.microsoft.com/office/drawing/2014/main" id="{66D195D8-C358-59AE-CFE9-1D69A20E52AC}"/>
              </a:ext>
            </a:extLst>
          </p:cNvPr>
          <p:cNvSpPr>
            <a:spLocks noGrp="1"/>
          </p:cNvSpPr>
          <p:nvPr>
            <p:ph sz="half" idx="2"/>
          </p:nvPr>
        </p:nvSpPr>
        <p:spPr/>
        <p:txBody>
          <a:bodyPr/>
          <a:lstStyle/>
          <a:p>
            <a:r>
              <a:rPr lang="en-GB" dirty="0"/>
              <a:t>The environment is already set up, e.g. the database with orders and users.</a:t>
            </a:r>
          </a:p>
          <a:p>
            <a:r>
              <a:rPr lang="en-GB" dirty="0"/>
              <a:t>The automated test sets up the parameters,</a:t>
            </a:r>
          </a:p>
          <a:p>
            <a:r>
              <a:rPr lang="en-GB" dirty="0"/>
              <a:t>Executes the function under test.</a:t>
            </a:r>
          </a:p>
          <a:p>
            <a:r>
              <a:rPr lang="en-GB" dirty="0"/>
              <a:t>Expects a particular return value.</a:t>
            </a:r>
          </a:p>
        </p:txBody>
      </p:sp>
    </p:spTree>
    <p:extLst>
      <p:ext uri="{BB962C8B-B14F-4D97-AF65-F5344CB8AC3E}">
        <p14:creationId xmlns:p14="http://schemas.microsoft.com/office/powerpoint/2010/main" val="3629762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C9A1-EC74-2D94-FC2E-D388AFAD1BC3}"/>
              </a:ext>
            </a:extLst>
          </p:cNvPr>
          <p:cNvSpPr>
            <a:spLocks noGrp="1"/>
          </p:cNvSpPr>
          <p:nvPr>
            <p:ph type="title"/>
          </p:nvPr>
        </p:nvSpPr>
        <p:spPr/>
        <p:txBody>
          <a:bodyPr/>
          <a:lstStyle/>
          <a:p>
            <a:r>
              <a:rPr lang="en-GB" dirty="0"/>
              <a:t>Automated Tests</a:t>
            </a:r>
          </a:p>
        </p:txBody>
      </p:sp>
      <p:sp>
        <p:nvSpPr>
          <p:cNvPr id="3" name="Content Placeholder 2">
            <a:extLst>
              <a:ext uri="{FF2B5EF4-FFF2-40B4-BE49-F238E27FC236}">
                <a16:creationId xmlns:a16="http://schemas.microsoft.com/office/drawing/2014/main" id="{F2873AB5-35D6-1C1F-B73E-D3EAD31AAED8}"/>
              </a:ext>
            </a:extLst>
          </p:cNvPr>
          <p:cNvSpPr>
            <a:spLocks noGrp="1"/>
          </p:cNvSpPr>
          <p:nvPr>
            <p:ph idx="1"/>
          </p:nvPr>
        </p:nvSpPr>
        <p:spPr/>
        <p:txBody>
          <a:bodyPr>
            <a:normAutofit fontScale="92500" lnSpcReduction="20000"/>
          </a:bodyPr>
          <a:lstStyle/>
          <a:p>
            <a:r>
              <a:rPr lang="en-GB" dirty="0"/>
              <a:t>It is good practice to structure automated functional tests into three parts:</a:t>
            </a:r>
          </a:p>
          <a:p>
            <a:pPr lvl="1"/>
            <a:r>
              <a:rPr lang="en-GB" b="1" dirty="0"/>
              <a:t>Arrange</a:t>
            </a:r>
            <a:r>
              <a:rPr lang="en-GB" dirty="0"/>
              <a:t> You set up the system to run the test. This involves defining the test parameters and, if necessary, mock objects that emulate the functionality of code that has not yet been developed (some of this is in the environment spanning many tests).</a:t>
            </a:r>
          </a:p>
          <a:p>
            <a:pPr lvl="1"/>
            <a:r>
              <a:rPr lang="en-GB" b="1" dirty="0"/>
              <a:t>Action </a:t>
            </a:r>
            <a:r>
              <a:rPr lang="en-GB" dirty="0"/>
              <a:t>You call the unit that is being tested with the test parameters. </a:t>
            </a:r>
          </a:p>
          <a:p>
            <a:pPr lvl="1"/>
            <a:r>
              <a:rPr lang="en-GB" b="1" dirty="0"/>
              <a:t>Assert</a:t>
            </a:r>
            <a:r>
              <a:rPr lang="en-GB" dirty="0"/>
              <a:t> You make an assertion about what should hold if the unit being tested has executed successfully. </a:t>
            </a:r>
          </a:p>
          <a:p>
            <a:r>
              <a:rPr lang="en-GB" dirty="0"/>
              <a:t>If you use category partition to specify tests, ideally you should have several automated tests based on correct and incorrect inputs from each partition. </a:t>
            </a:r>
          </a:p>
          <a:p>
            <a:r>
              <a:rPr lang="en-GB" dirty="0"/>
              <a:t>A test runner will run all of the tests (based on the scripts in the package description in the case of the JavaScript project).  For a tutorial on the basic details for Jest, see: </a:t>
            </a:r>
            <a:r>
              <a:rPr lang="en-GB" dirty="0">
                <a:hlinkClick r:id="rId2"/>
              </a:rPr>
              <a:t>https://www.valentinog.com/blog/jest/</a:t>
            </a:r>
            <a:r>
              <a:rPr lang="en-GB" dirty="0"/>
              <a:t> </a:t>
            </a:r>
          </a:p>
          <a:p>
            <a:endParaRPr lang="en-GB" dirty="0"/>
          </a:p>
        </p:txBody>
      </p:sp>
    </p:spTree>
    <p:extLst>
      <p:ext uri="{BB962C8B-B14F-4D97-AF65-F5344CB8AC3E}">
        <p14:creationId xmlns:p14="http://schemas.microsoft.com/office/powerpoint/2010/main" val="2527982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54CA-F12F-5CDE-7C2D-C8FE63113FAA}"/>
              </a:ext>
            </a:extLst>
          </p:cNvPr>
          <p:cNvSpPr>
            <a:spLocks noGrp="1"/>
          </p:cNvSpPr>
          <p:nvPr>
            <p:ph type="title"/>
          </p:nvPr>
        </p:nvSpPr>
        <p:spPr/>
        <p:txBody>
          <a:bodyPr/>
          <a:lstStyle/>
          <a:p>
            <a:r>
              <a:rPr lang="en-GB" dirty="0"/>
              <a:t>Test Pyramid</a:t>
            </a:r>
          </a:p>
        </p:txBody>
      </p:sp>
      <p:pic>
        <p:nvPicPr>
          <p:cNvPr id="3" name="Picture 2">
            <a:extLst>
              <a:ext uri="{FF2B5EF4-FFF2-40B4-BE49-F238E27FC236}">
                <a16:creationId xmlns:a16="http://schemas.microsoft.com/office/drawing/2014/main" id="{D541E1E2-9B55-24C3-A9C6-90959B0A6BD6}"/>
              </a:ext>
            </a:extLst>
          </p:cNvPr>
          <p:cNvPicPr>
            <a:picLocks noChangeAspect="1"/>
          </p:cNvPicPr>
          <p:nvPr/>
        </p:nvPicPr>
        <p:blipFill rotWithShape="1">
          <a:blip r:embed="rId2">
            <a:extLst>
              <a:ext uri="{28A0092B-C50C-407E-A947-70E740481C1C}">
                <a14:useLocalDpi xmlns:a14="http://schemas.microsoft.com/office/drawing/2010/main" val="0"/>
              </a:ext>
            </a:extLst>
          </a:blip>
          <a:srcRect l="11712" t="8088" r="11284" b="63184"/>
          <a:stretch/>
        </p:blipFill>
        <p:spPr>
          <a:xfrm>
            <a:off x="1310715" y="1988781"/>
            <a:ext cx="9570570" cy="5099378"/>
          </a:xfrm>
          <a:prstGeom prst="rect">
            <a:avLst/>
          </a:prstGeom>
        </p:spPr>
      </p:pic>
    </p:spTree>
    <p:extLst>
      <p:ext uri="{BB962C8B-B14F-4D97-AF65-F5344CB8AC3E}">
        <p14:creationId xmlns:p14="http://schemas.microsoft.com/office/powerpoint/2010/main" val="3188232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15087-0380-1406-BEEB-A376C99FBECE}"/>
              </a:ext>
            </a:extLst>
          </p:cNvPr>
          <p:cNvSpPr>
            <a:spLocks noGrp="1"/>
          </p:cNvSpPr>
          <p:nvPr>
            <p:ph type="title"/>
          </p:nvPr>
        </p:nvSpPr>
        <p:spPr/>
        <p:txBody>
          <a:bodyPr/>
          <a:lstStyle/>
          <a:p>
            <a:r>
              <a:rPr lang="en-GB" dirty="0"/>
              <a:t>Automated system testing</a:t>
            </a:r>
          </a:p>
        </p:txBody>
      </p:sp>
      <p:sp>
        <p:nvSpPr>
          <p:cNvPr id="3" name="Content Placeholder 2">
            <a:extLst>
              <a:ext uri="{FF2B5EF4-FFF2-40B4-BE49-F238E27FC236}">
                <a16:creationId xmlns:a16="http://schemas.microsoft.com/office/drawing/2014/main" id="{69752AF8-EA5E-0F3D-BEC7-C9658C85482C}"/>
              </a:ext>
            </a:extLst>
          </p:cNvPr>
          <p:cNvSpPr>
            <a:spLocks noGrp="1"/>
          </p:cNvSpPr>
          <p:nvPr>
            <p:ph idx="1"/>
          </p:nvPr>
        </p:nvSpPr>
        <p:spPr/>
        <p:txBody>
          <a:bodyPr/>
          <a:lstStyle/>
          <a:p>
            <a:r>
              <a:rPr lang="en-GB" dirty="0"/>
              <a:t>Often, users access features through the system’s graphical user interface (GUI). </a:t>
            </a:r>
          </a:p>
          <a:p>
            <a:r>
              <a:rPr lang="en-GB" dirty="0"/>
              <a:t>However, GUI-based testing is expensive to automate so it is best to design your system so that its features can be directly accessed through an API and not just from the user interface. </a:t>
            </a:r>
          </a:p>
          <a:p>
            <a:r>
              <a:rPr lang="en-GB" dirty="0"/>
              <a:t>Tests can then access features directly through the API without the need for direct user interaction through the system’s GUI. </a:t>
            </a:r>
          </a:p>
          <a:p>
            <a:r>
              <a:rPr lang="en-GB" dirty="0"/>
              <a:t>Accessing features through an API has the additional benefit that it is possible to re-implement the GUI without changing the functional components of the software (separating concerns).</a:t>
            </a:r>
          </a:p>
          <a:p>
            <a:endParaRPr lang="en-GB" dirty="0"/>
          </a:p>
        </p:txBody>
      </p:sp>
    </p:spTree>
    <p:extLst>
      <p:ext uri="{BB962C8B-B14F-4D97-AF65-F5344CB8AC3E}">
        <p14:creationId xmlns:p14="http://schemas.microsoft.com/office/powerpoint/2010/main" val="791868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12354-1808-3859-81E5-E50434544D9C}"/>
              </a:ext>
            </a:extLst>
          </p:cNvPr>
          <p:cNvSpPr>
            <a:spLocks noGrp="1"/>
          </p:cNvSpPr>
          <p:nvPr>
            <p:ph type="title"/>
          </p:nvPr>
        </p:nvSpPr>
        <p:spPr/>
        <p:txBody>
          <a:bodyPr/>
          <a:lstStyle/>
          <a:p>
            <a:r>
              <a:rPr lang="en-GB" dirty="0"/>
              <a:t>Using an API for Testing Features</a:t>
            </a:r>
          </a:p>
        </p:txBody>
      </p:sp>
      <p:pic>
        <p:nvPicPr>
          <p:cNvPr id="4" name="Content Placeholder 3">
            <a:extLst>
              <a:ext uri="{FF2B5EF4-FFF2-40B4-BE49-F238E27FC236}">
                <a16:creationId xmlns:a16="http://schemas.microsoft.com/office/drawing/2014/main" id="{5B50F84A-60DF-3B49-7866-AE122CB045B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605" t="6840" r="9796" b="61935"/>
          <a:stretch/>
        </p:blipFill>
        <p:spPr>
          <a:xfrm>
            <a:off x="1751570" y="1864540"/>
            <a:ext cx="8688859" cy="4993460"/>
          </a:xfrm>
          <a:prstGeom prst="rect">
            <a:avLst/>
          </a:prstGeom>
        </p:spPr>
      </p:pic>
    </p:spTree>
    <p:extLst>
      <p:ext uri="{BB962C8B-B14F-4D97-AF65-F5344CB8AC3E}">
        <p14:creationId xmlns:p14="http://schemas.microsoft.com/office/powerpoint/2010/main" val="2329025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70FE-8D9D-6B72-A72C-8788ED2380C7}"/>
              </a:ext>
            </a:extLst>
          </p:cNvPr>
          <p:cNvSpPr>
            <a:spLocks noGrp="1"/>
          </p:cNvSpPr>
          <p:nvPr>
            <p:ph type="title"/>
          </p:nvPr>
        </p:nvSpPr>
        <p:spPr/>
        <p:txBody>
          <a:bodyPr/>
          <a:lstStyle/>
          <a:p>
            <a:r>
              <a:rPr lang="en-GB" dirty="0"/>
              <a:t>System Testing</a:t>
            </a:r>
          </a:p>
        </p:txBody>
      </p:sp>
      <p:sp>
        <p:nvSpPr>
          <p:cNvPr id="3" name="Content Placeholder 2">
            <a:extLst>
              <a:ext uri="{FF2B5EF4-FFF2-40B4-BE49-F238E27FC236}">
                <a16:creationId xmlns:a16="http://schemas.microsoft.com/office/drawing/2014/main" id="{A7713F26-542A-07E0-4E35-7118DEBA9AEA}"/>
              </a:ext>
            </a:extLst>
          </p:cNvPr>
          <p:cNvSpPr>
            <a:spLocks noGrp="1"/>
          </p:cNvSpPr>
          <p:nvPr>
            <p:ph idx="1"/>
          </p:nvPr>
        </p:nvSpPr>
        <p:spPr/>
        <p:txBody>
          <a:bodyPr>
            <a:normAutofit fontScale="92500"/>
          </a:bodyPr>
          <a:lstStyle/>
          <a:p>
            <a:r>
              <a:rPr lang="en-GB" dirty="0"/>
              <a:t>System testing involves verifying system requirements that may involve simulating user behaviour. </a:t>
            </a:r>
          </a:p>
          <a:p>
            <a:r>
              <a:rPr lang="en-GB" dirty="0"/>
              <a:t>System tests, involve some sort of UI as the way users will access the features of the system</a:t>
            </a:r>
          </a:p>
          <a:p>
            <a:r>
              <a:rPr lang="en-GB" dirty="0"/>
              <a:t>You are looking for interactions between features that cause problems, sequences of actions that lead to system crashes and so on.</a:t>
            </a:r>
          </a:p>
          <a:p>
            <a:r>
              <a:rPr lang="en-GB" dirty="0"/>
              <a:t>Manual system testing, when testers have to repeat sequences of actions, is boring and error-prone. In some cases, the timing of actions is important and is practically impossible to repeat consistently. </a:t>
            </a:r>
          </a:p>
          <a:p>
            <a:pPr lvl="1"/>
            <a:r>
              <a:rPr lang="en-GB" dirty="0"/>
              <a:t>Testing tools have been developed that record UI gestures and automatically replay these when a system is required – this can take the repetition out of system test</a:t>
            </a:r>
          </a:p>
          <a:p>
            <a:endParaRPr lang="en-GB" dirty="0"/>
          </a:p>
        </p:txBody>
      </p:sp>
    </p:spTree>
    <p:extLst>
      <p:ext uri="{BB962C8B-B14F-4D97-AF65-F5344CB8AC3E}">
        <p14:creationId xmlns:p14="http://schemas.microsoft.com/office/powerpoint/2010/main" val="1003248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1996</Words>
  <Application>Microsoft Macintosh PowerPoint</Application>
  <PresentationFormat>Widescreen</PresentationFormat>
  <Paragraphs>114</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Lora</vt:lpstr>
      <vt:lpstr>Office Theme</vt:lpstr>
      <vt:lpstr>Test Automation and Code Review</vt:lpstr>
      <vt:lpstr>Test Automation</vt:lpstr>
      <vt:lpstr>Automated Testing</vt:lpstr>
      <vt:lpstr>Example</vt:lpstr>
      <vt:lpstr>Automated Tests</vt:lpstr>
      <vt:lpstr>Test Pyramid</vt:lpstr>
      <vt:lpstr>Automated system testing</vt:lpstr>
      <vt:lpstr>Using an API for Testing Features</vt:lpstr>
      <vt:lpstr>System Testing</vt:lpstr>
      <vt:lpstr>Gesture Capture for System Test</vt:lpstr>
      <vt:lpstr>Test-driven development</vt:lpstr>
      <vt:lpstr>Test Driven Development</vt:lpstr>
      <vt:lpstr>TDD Stages</vt:lpstr>
      <vt:lpstr>TDD Benefits</vt:lpstr>
      <vt:lpstr>TDD Problems</vt:lpstr>
      <vt:lpstr>Security testing</vt:lpstr>
      <vt:lpstr>Typical Security Hazards</vt:lpstr>
      <vt:lpstr>Hazard Analysis</vt:lpstr>
      <vt:lpstr>Code reviews</vt:lpstr>
      <vt:lpstr>Review Process</vt:lpstr>
      <vt:lpstr>Review Activities</vt:lpstr>
      <vt:lpstr>Checklist for Review</vt:lpstr>
      <vt:lpstr>Continuous Integration </vt:lpstr>
      <vt:lpstr>Continuous Integration in GitLab</vt:lpstr>
      <vt:lpstr>Continuous Integration in DevOps</vt:lpstr>
      <vt:lpstr>CI Pipelines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Automation and Code Review</dc:title>
  <dc:creator>Stuart Anderson</dc:creator>
  <cp:lastModifiedBy>Stuart Anderson</cp:lastModifiedBy>
  <cp:revision>3</cp:revision>
  <dcterms:created xsi:type="dcterms:W3CDTF">2022-11-30T22:51:28Z</dcterms:created>
  <dcterms:modified xsi:type="dcterms:W3CDTF">2022-12-01T09:12:27Z</dcterms:modified>
</cp:coreProperties>
</file>