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3" r:id="rId16"/>
    <p:sldId id="271" r:id="rId17"/>
    <p:sldId id="274" r:id="rId18"/>
    <p:sldId id="272" r:id="rId19"/>
    <p:sldId id="275"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85BF98-8AF8-A44B-9899-0914CA1C401E}" v="6" dt="2024-10-15T07:45:10.0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42"/>
    <p:restoredTop sz="94101"/>
  </p:normalViewPr>
  <p:slideViewPr>
    <p:cSldViewPr snapToGrid="0">
      <p:cViewPr varScale="1">
        <p:scale>
          <a:sx n="139" d="100"/>
          <a:sy n="139" d="100"/>
        </p:scale>
        <p:origin x="168" y="8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E8625-06EA-9B89-4F18-AA623AF21D5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25E8A014-13BC-A043-A60E-0F0FBC20B0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2B8DC7A8-E5D8-2586-60E3-E791D3A8D697}"/>
              </a:ext>
            </a:extLst>
          </p:cNvPr>
          <p:cNvSpPr>
            <a:spLocks noGrp="1"/>
          </p:cNvSpPr>
          <p:nvPr>
            <p:ph type="dt" sz="half" idx="10"/>
          </p:nvPr>
        </p:nvSpPr>
        <p:spPr/>
        <p:txBody>
          <a:bodyPr/>
          <a:lstStyle/>
          <a:p>
            <a:fld id="{242217D0-B0FF-0242-8EB5-06CC1D9E1AD5}" type="datetimeFigureOut">
              <a:rPr lang="en-GB" smtClean="0"/>
              <a:t>15/10/2024</a:t>
            </a:fld>
            <a:endParaRPr lang="en-GB"/>
          </a:p>
        </p:txBody>
      </p:sp>
      <p:sp>
        <p:nvSpPr>
          <p:cNvPr id="5" name="Footer Placeholder 4">
            <a:extLst>
              <a:ext uri="{FF2B5EF4-FFF2-40B4-BE49-F238E27FC236}">
                <a16:creationId xmlns:a16="http://schemas.microsoft.com/office/drawing/2014/main" id="{9E8D1104-0A90-D6A7-0F34-45F7B4AF870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60F8AE-8F32-68B2-4FBA-3CFF39DB808A}"/>
              </a:ext>
            </a:extLst>
          </p:cNvPr>
          <p:cNvSpPr>
            <a:spLocks noGrp="1"/>
          </p:cNvSpPr>
          <p:nvPr>
            <p:ph type="sldNum" sz="quarter" idx="12"/>
          </p:nvPr>
        </p:nvSpPr>
        <p:spPr/>
        <p:txBody>
          <a:bodyPr/>
          <a:lstStyle/>
          <a:p>
            <a:fld id="{0C553428-926E-2841-9DB4-1E7AB3AA8755}" type="slidenum">
              <a:rPr lang="en-GB" smtClean="0"/>
              <a:t>‹#›</a:t>
            </a:fld>
            <a:endParaRPr lang="en-GB"/>
          </a:p>
        </p:txBody>
      </p:sp>
    </p:spTree>
    <p:extLst>
      <p:ext uri="{BB962C8B-B14F-4D97-AF65-F5344CB8AC3E}">
        <p14:creationId xmlns:p14="http://schemas.microsoft.com/office/powerpoint/2010/main" val="1701107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6F499-2B08-8A7B-A786-61F34E10CDFE}"/>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3AFF9B49-F27B-3B56-AD54-E93053EF969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6EC4D7F-66C1-96F1-48C2-029566B54D48}"/>
              </a:ext>
            </a:extLst>
          </p:cNvPr>
          <p:cNvSpPr>
            <a:spLocks noGrp="1"/>
          </p:cNvSpPr>
          <p:nvPr>
            <p:ph type="dt" sz="half" idx="10"/>
          </p:nvPr>
        </p:nvSpPr>
        <p:spPr/>
        <p:txBody>
          <a:bodyPr/>
          <a:lstStyle/>
          <a:p>
            <a:fld id="{242217D0-B0FF-0242-8EB5-06CC1D9E1AD5}" type="datetimeFigureOut">
              <a:rPr lang="en-GB" smtClean="0"/>
              <a:t>15/10/2024</a:t>
            </a:fld>
            <a:endParaRPr lang="en-GB"/>
          </a:p>
        </p:txBody>
      </p:sp>
      <p:sp>
        <p:nvSpPr>
          <p:cNvPr id="5" name="Footer Placeholder 4">
            <a:extLst>
              <a:ext uri="{FF2B5EF4-FFF2-40B4-BE49-F238E27FC236}">
                <a16:creationId xmlns:a16="http://schemas.microsoft.com/office/drawing/2014/main" id="{011B83DE-7F91-88F3-D6EA-6EF9101886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122711-9D4C-7C2F-8A9E-708085EFE80C}"/>
              </a:ext>
            </a:extLst>
          </p:cNvPr>
          <p:cNvSpPr>
            <a:spLocks noGrp="1"/>
          </p:cNvSpPr>
          <p:nvPr>
            <p:ph type="sldNum" sz="quarter" idx="12"/>
          </p:nvPr>
        </p:nvSpPr>
        <p:spPr/>
        <p:txBody>
          <a:bodyPr/>
          <a:lstStyle/>
          <a:p>
            <a:fld id="{0C553428-926E-2841-9DB4-1E7AB3AA8755}" type="slidenum">
              <a:rPr lang="en-GB" smtClean="0"/>
              <a:t>‹#›</a:t>
            </a:fld>
            <a:endParaRPr lang="en-GB"/>
          </a:p>
        </p:txBody>
      </p:sp>
    </p:spTree>
    <p:extLst>
      <p:ext uri="{BB962C8B-B14F-4D97-AF65-F5344CB8AC3E}">
        <p14:creationId xmlns:p14="http://schemas.microsoft.com/office/powerpoint/2010/main" val="3164123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4466EE-43C7-EEE7-CD28-AD4A810C60EE}"/>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5F2BF84F-4D98-DEAC-BA74-EF294B90EB7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22AA306-1CD3-CCA4-689E-A24EBA91F152}"/>
              </a:ext>
            </a:extLst>
          </p:cNvPr>
          <p:cNvSpPr>
            <a:spLocks noGrp="1"/>
          </p:cNvSpPr>
          <p:nvPr>
            <p:ph type="dt" sz="half" idx="10"/>
          </p:nvPr>
        </p:nvSpPr>
        <p:spPr/>
        <p:txBody>
          <a:bodyPr/>
          <a:lstStyle/>
          <a:p>
            <a:fld id="{242217D0-B0FF-0242-8EB5-06CC1D9E1AD5}" type="datetimeFigureOut">
              <a:rPr lang="en-GB" smtClean="0"/>
              <a:t>15/10/2024</a:t>
            </a:fld>
            <a:endParaRPr lang="en-GB"/>
          </a:p>
        </p:txBody>
      </p:sp>
      <p:sp>
        <p:nvSpPr>
          <p:cNvPr id="5" name="Footer Placeholder 4">
            <a:extLst>
              <a:ext uri="{FF2B5EF4-FFF2-40B4-BE49-F238E27FC236}">
                <a16:creationId xmlns:a16="http://schemas.microsoft.com/office/drawing/2014/main" id="{ACD1D259-EDE5-4AE4-BD1D-EA8783F05C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AD45F6B-8A6D-CEEA-7F3F-9988253667F2}"/>
              </a:ext>
            </a:extLst>
          </p:cNvPr>
          <p:cNvSpPr>
            <a:spLocks noGrp="1"/>
          </p:cNvSpPr>
          <p:nvPr>
            <p:ph type="sldNum" sz="quarter" idx="12"/>
          </p:nvPr>
        </p:nvSpPr>
        <p:spPr/>
        <p:txBody>
          <a:bodyPr/>
          <a:lstStyle/>
          <a:p>
            <a:fld id="{0C553428-926E-2841-9DB4-1E7AB3AA8755}" type="slidenum">
              <a:rPr lang="en-GB" smtClean="0"/>
              <a:t>‹#›</a:t>
            </a:fld>
            <a:endParaRPr lang="en-GB"/>
          </a:p>
        </p:txBody>
      </p:sp>
    </p:spTree>
    <p:extLst>
      <p:ext uri="{BB962C8B-B14F-4D97-AF65-F5344CB8AC3E}">
        <p14:creationId xmlns:p14="http://schemas.microsoft.com/office/powerpoint/2010/main" val="3629522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26E4B-456D-89A5-FFE9-8B0028D257C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CE518EC7-D01D-D0E7-C329-80898A7BC05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9542A72-0382-864D-B635-12C919559008}"/>
              </a:ext>
            </a:extLst>
          </p:cNvPr>
          <p:cNvSpPr>
            <a:spLocks noGrp="1"/>
          </p:cNvSpPr>
          <p:nvPr>
            <p:ph type="dt" sz="half" idx="10"/>
          </p:nvPr>
        </p:nvSpPr>
        <p:spPr/>
        <p:txBody>
          <a:bodyPr/>
          <a:lstStyle/>
          <a:p>
            <a:fld id="{242217D0-B0FF-0242-8EB5-06CC1D9E1AD5}" type="datetimeFigureOut">
              <a:rPr lang="en-GB" smtClean="0"/>
              <a:t>15/10/2024</a:t>
            </a:fld>
            <a:endParaRPr lang="en-GB"/>
          </a:p>
        </p:txBody>
      </p:sp>
      <p:sp>
        <p:nvSpPr>
          <p:cNvPr id="5" name="Footer Placeholder 4">
            <a:extLst>
              <a:ext uri="{FF2B5EF4-FFF2-40B4-BE49-F238E27FC236}">
                <a16:creationId xmlns:a16="http://schemas.microsoft.com/office/drawing/2014/main" id="{49BD9466-E62D-4DAD-4519-9EE2228DC6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EB3952-F068-C7C8-DCAF-D479F2BA5059}"/>
              </a:ext>
            </a:extLst>
          </p:cNvPr>
          <p:cNvSpPr>
            <a:spLocks noGrp="1"/>
          </p:cNvSpPr>
          <p:nvPr>
            <p:ph type="sldNum" sz="quarter" idx="12"/>
          </p:nvPr>
        </p:nvSpPr>
        <p:spPr/>
        <p:txBody>
          <a:bodyPr/>
          <a:lstStyle/>
          <a:p>
            <a:fld id="{0C553428-926E-2841-9DB4-1E7AB3AA8755}" type="slidenum">
              <a:rPr lang="en-GB" smtClean="0"/>
              <a:t>‹#›</a:t>
            </a:fld>
            <a:endParaRPr lang="en-GB"/>
          </a:p>
        </p:txBody>
      </p:sp>
    </p:spTree>
    <p:extLst>
      <p:ext uri="{BB962C8B-B14F-4D97-AF65-F5344CB8AC3E}">
        <p14:creationId xmlns:p14="http://schemas.microsoft.com/office/powerpoint/2010/main" val="1589390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8D0EF-E80E-2A36-C7C7-3145412E9D6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D8BA2D33-4216-32EC-8BE9-AE2A65E9014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B200600-7B9C-295C-B458-BF09B3E1D543}"/>
              </a:ext>
            </a:extLst>
          </p:cNvPr>
          <p:cNvSpPr>
            <a:spLocks noGrp="1"/>
          </p:cNvSpPr>
          <p:nvPr>
            <p:ph type="dt" sz="half" idx="10"/>
          </p:nvPr>
        </p:nvSpPr>
        <p:spPr/>
        <p:txBody>
          <a:bodyPr/>
          <a:lstStyle/>
          <a:p>
            <a:fld id="{242217D0-B0FF-0242-8EB5-06CC1D9E1AD5}" type="datetimeFigureOut">
              <a:rPr lang="en-GB" smtClean="0"/>
              <a:t>15/10/2024</a:t>
            </a:fld>
            <a:endParaRPr lang="en-GB"/>
          </a:p>
        </p:txBody>
      </p:sp>
      <p:sp>
        <p:nvSpPr>
          <p:cNvPr id="5" name="Footer Placeholder 4">
            <a:extLst>
              <a:ext uri="{FF2B5EF4-FFF2-40B4-BE49-F238E27FC236}">
                <a16:creationId xmlns:a16="http://schemas.microsoft.com/office/drawing/2014/main" id="{57367A66-76E7-29CE-2280-7C16FF8ACE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1D0063-6D59-1633-6AF7-E26A3E5D90B4}"/>
              </a:ext>
            </a:extLst>
          </p:cNvPr>
          <p:cNvSpPr>
            <a:spLocks noGrp="1"/>
          </p:cNvSpPr>
          <p:nvPr>
            <p:ph type="sldNum" sz="quarter" idx="12"/>
          </p:nvPr>
        </p:nvSpPr>
        <p:spPr/>
        <p:txBody>
          <a:bodyPr/>
          <a:lstStyle/>
          <a:p>
            <a:fld id="{0C553428-926E-2841-9DB4-1E7AB3AA8755}" type="slidenum">
              <a:rPr lang="en-GB" smtClean="0"/>
              <a:t>‹#›</a:t>
            </a:fld>
            <a:endParaRPr lang="en-GB"/>
          </a:p>
        </p:txBody>
      </p:sp>
    </p:spTree>
    <p:extLst>
      <p:ext uri="{BB962C8B-B14F-4D97-AF65-F5344CB8AC3E}">
        <p14:creationId xmlns:p14="http://schemas.microsoft.com/office/powerpoint/2010/main" val="2312412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862D2-0061-F5B7-BC29-23D231D13873}"/>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4E445DB-DF3C-A4CD-59A0-0E904A07226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39E22767-7039-6412-7A96-E656F159F88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C8489D7B-589E-DA02-D853-58E73F70BC53}"/>
              </a:ext>
            </a:extLst>
          </p:cNvPr>
          <p:cNvSpPr>
            <a:spLocks noGrp="1"/>
          </p:cNvSpPr>
          <p:nvPr>
            <p:ph type="dt" sz="half" idx="10"/>
          </p:nvPr>
        </p:nvSpPr>
        <p:spPr/>
        <p:txBody>
          <a:bodyPr/>
          <a:lstStyle/>
          <a:p>
            <a:fld id="{242217D0-B0FF-0242-8EB5-06CC1D9E1AD5}" type="datetimeFigureOut">
              <a:rPr lang="en-GB" smtClean="0"/>
              <a:t>15/10/2024</a:t>
            </a:fld>
            <a:endParaRPr lang="en-GB"/>
          </a:p>
        </p:txBody>
      </p:sp>
      <p:sp>
        <p:nvSpPr>
          <p:cNvPr id="6" name="Footer Placeholder 5">
            <a:extLst>
              <a:ext uri="{FF2B5EF4-FFF2-40B4-BE49-F238E27FC236}">
                <a16:creationId xmlns:a16="http://schemas.microsoft.com/office/drawing/2014/main" id="{F3FD5D01-052B-F3F5-F8FC-0B3D7F7F606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F0FEBB-3ED2-7E45-1986-78F8A3EFDCB3}"/>
              </a:ext>
            </a:extLst>
          </p:cNvPr>
          <p:cNvSpPr>
            <a:spLocks noGrp="1"/>
          </p:cNvSpPr>
          <p:nvPr>
            <p:ph type="sldNum" sz="quarter" idx="12"/>
          </p:nvPr>
        </p:nvSpPr>
        <p:spPr/>
        <p:txBody>
          <a:bodyPr/>
          <a:lstStyle/>
          <a:p>
            <a:fld id="{0C553428-926E-2841-9DB4-1E7AB3AA8755}" type="slidenum">
              <a:rPr lang="en-GB" smtClean="0"/>
              <a:t>‹#›</a:t>
            </a:fld>
            <a:endParaRPr lang="en-GB"/>
          </a:p>
        </p:txBody>
      </p:sp>
    </p:spTree>
    <p:extLst>
      <p:ext uri="{BB962C8B-B14F-4D97-AF65-F5344CB8AC3E}">
        <p14:creationId xmlns:p14="http://schemas.microsoft.com/office/powerpoint/2010/main" val="2272757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4C99C-101A-20E9-D80B-869014D28A27}"/>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475D13A1-E0FB-1998-6670-F8744DCA96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D6A3022-B387-1CB2-A640-4F17B81EE51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BC1FC68D-1394-B7C7-7A30-33CD6C93D8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BFBE6ED-72EF-1081-B5D0-256D5C45E76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96CF6123-9698-0939-A7F3-37E8A37F8548}"/>
              </a:ext>
            </a:extLst>
          </p:cNvPr>
          <p:cNvSpPr>
            <a:spLocks noGrp="1"/>
          </p:cNvSpPr>
          <p:nvPr>
            <p:ph type="dt" sz="half" idx="10"/>
          </p:nvPr>
        </p:nvSpPr>
        <p:spPr/>
        <p:txBody>
          <a:bodyPr/>
          <a:lstStyle/>
          <a:p>
            <a:fld id="{242217D0-B0FF-0242-8EB5-06CC1D9E1AD5}" type="datetimeFigureOut">
              <a:rPr lang="en-GB" smtClean="0"/>
              <a:t>15/10/2024</a:t>
            </a:fld>
            <a:endParaRPr lang="en-GB"/>
          </a:p>
        </p:txBody>
      </p:sp>
      <p:sp>
        <p:nvSpPr>
          <p:cNvPr id="8" name="Footer Placeholder 7">
            <a:extLst>
              <a:ext uri="{FF2B5EF4-FFF2-40B4-BE49-F238E27FC236}">
                <a16:creationId xmlns:a16="http://schemas.microsoft.com/office/drawing/2014/main" id="{5C362FB5-2538-F36E-3A34-08358BADAA4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3A33D14-EA4B-FC1F-180B-9BCD11362C86}"/>
              </a:ext>
            </a:extLst>
          </p:cNvPr>
          <p:cNvSpPr>
            <a:spLocks noGrp="1"/>
          </p:cNvSpPr>
          <p:nvPr>
            <p:ph type="sldNum" sz="quarter" idx="12"/>
          </p:nvPr>
        </p:nvSpPr>
        <p:spPr/>
        <p:txBody>
          <a:bodyPr/>
          <a:lstStyle/>
          <a:p>
            <a:fld id="{0C553428-926E-2841-9DB4-1E7AB3AA8755}" type="slidenum">
              <a:rPr lang="en-GB" smtClean="0"/>
              <a:t>‹#›</a:t>
            </a:fld>
            <a:endParaRPr lang="en-GB"/>
          </a:p>
        </p:txBody>
      </p:sp>
    </p:spTree>
    <p:extLst>
      <p:ext uri="{BB962C8B-B14F-4D97-AF65-F5344CB8AC3E}">
        <p14:creationId xmlns:p14="http://schemas.microsoft.com/office/powerpoint/2010/main" val="3926776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A200A-4EF5-E086-5BDC-9A87B747F553}"/>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1EF0D1CE-DB4B-0930-31EE-AB048EE3D32A}"/>
              </a:ext>
            </a:extLst>
          </p:cNvPr>
          <p:cNvSpPr>
            <a:spLocks noGrp="1"/>
          </p:cNvSpPr>
          <p:nvPr>
            <p:ph type="dt" sz="half" idx="10"/>
          </p:nvPr>
        </p:nvSpPr>
        <p:spPr/>
        <p:txBody>
          <a:bodyPr/>
          <a:lstStyle/>
          <a:p>
            <a:fld id="{242217D0-B0FF-0242-8EB5-06CC1D9E1AD5}" type="datetimeFigureOut">
              <a:rPr lang="en-GB" smtClean="0"/>
              <a:t>15/10/2024</a:t>
            </a:fld>
            <a:endParaRPr lang="en-GB"/>
          </a:p>
        </p:txBody>
      </p:sp>
      <p:sp>
        <p:nvSpPr>
          <p:cNvPr id="4" name="Footer Placeholder 3">
            <a:extLst>
              <a:ext uri="{FF2B5EF4-FFF2-40B4-BE49-F238E27FC236}">
                <a16:creationId xmlns:a16="http://schemas.microsoft.com/office/drawing/2014/main" id="{8BD24849-F9FE-9602-D9DF-6F536C4C4F4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4B65226-6EF0-7C73-2BB5-68AB4C00087C}"/>
              </a:ext>
            </a:extLst>
          </p:cNvPr>
          <p:cNvSpPr>
            <a:spLocks noGrp="1"/>
          </p:cNvSpPr>
          <p:nvPr>
            <p:ph type="sldNum" sz="quarter" idx="12"/>
          </p:nvPr>
        </p:nvSpPr>
        <p:spPr/>
        <p:txBody>
          <a:bodyPr/>
          <a:lstStyle/>
          <a:p>
            <a:fld id="{0C553428-926E-2841-9DB4-1E7AB3AA8755}" type="slidenum">
              <a:rPr lang="en-GB" smtClean="0"/>
              <a:t>‹#›</a:t>
            </a:fld>
            <a:endParaRPr lang="en-GB"/>
          </a:p>
        </p:txBody>
      </p:sp>
    </p:spTree>
    <p:extLst>
      <p:ext uri="{BB962C8B-B14F-4D97-AF65-F5344CB8AC3E}">
        <p14:creationId xmlns:p14="http://schemas.microsoft.com/office/powerpoint/2010/main" val="213564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7794BE-E2D2-8590-1A73-AFF466C707DC}"/>
              </a:ext>
            </a:extLst>
          </p:cNvPr>
          <p:cNvSpPr>
            <a:spLocks noGrp="1"/>
          </p:cNvSpPr>
          <p:nvPr>
            <p:ph type="dt" sz="half" idx="10"/>
          </p:nvPr>
        </p:nvSpPr>
        <p:spPr/>
        <p:txBody>
          <a:bodyPr/>
          <a:lstStyle/>
          <a:p>
            <a:fld id="{242217D0-B0FF-0242-8EB5-06CC1D9E1AD5}" type="datetimeFigureOut">
              <a:rPr lang="en-GB" smtClean="0"/>
              <a:t>15/10/2024</a:t>
            </a:fld>
            <a:endParaRPr lang="en-GB"/>
          </a:p>
        </p:txBody>
      </p:sp>
      <p:sp>
        <p:nvSpPr>
          <p:cNvPr id="3" name="Footer Placeholder 2">
            <a:extLst>
              <a:ext uri="{FF2B5EF4-FFF2-40B4-BE49-F238E27FC236}">
                <a16:creationId xmlns:a16="http://schemas.microsoft.com/office/drawing/2014/main" id="{E32AFEB6-C866-D458-AD4A-A2245353E46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6F74D40-347D-C60F-4B68-FDEF80D7D23B}"/>
              </a:ext>
            </a:extLst>
          </p:cNvPr>
          <p:cNvSpPr>
            <a:spLocks noGrp="1"/>
          </p:cNvSpPr>
          <p:nvPr>
            <p:ph type="sldNum" sz="quarter" idx="12"/>
          </p:nvPr>
        </p:nvSpPr>
        <p:spPr/>
        <p:txBody>
          <a:bodyPr/>
          <a:lstStyle/>
          <a:p>
            <a:fld id="{0C553428-926E-2841-9DB4-1E7AB3AA8755}" type="slidenum">
              <a:rPr lang="en-GB" smtClean="0"/>
              <a:t>‹#›</a:t>
            </a:fld>
            <a:endParaRPr lang="en-GB"/>
          </a:p>
        </p:txBody>
      </p:sp>
    </p:spTree>
    <p:extLst>
      <p:ext uri="{BB962C8B-B14F-4D97-AF65-F5344CB8AC3E}">
        <p14:creationId xmlns:p14="http://schemas.microsoft.com/office/powerpoint/2010/main" val="3352388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622F0-75E6-9A1D-CD60-820A8D2EEFB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BE66DD55-7BC8-B1DB-8E6A-6AF2A4D51B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519329A8-C48C-15E8-1164-C76C922028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E694E4E-E0ED-6339-17C7-CEB61D991458}"/>
              </a:ext>
            </a:extLst>
          </p:cNvPr>
          <p:cNvSpPr>
            <a:spLocks noGrp="1"/>
          </p:cNvSpPr>
          <p:nvPr>
            <p:ph type="dt" sz="half" idx="10"/>
          </p:nvPr>
        </p:nvSpPr>
        <p:spPr/>
        <p:txBody>
          <a:bodyPr/>
          <a:lstStyle/>
          <a:p>
            <a:fld id="{242217D0-B0FF-0242-8EB5-06CC1D9E1AD5}" type="datetimeFigureOut">
              <a:rPr lang="en-GB" smtClean="0"/>
              <a:t>15/10/2024</a:t>
            </a:fld>
            <a:endParaRPr lang="en-GB"/>
          </a:p>
        </p:txBody>
      </p:sp>
      <p:sp>
        <p:nvSpPr>
          <p:cNvPr id="6" name="Footer Placeholder 5">
            <a:extLst>
              <a:ext uri="{FF2B5EF4-FFF2-40B4-BE49-F238E27FC236}">
                <a16:creationId xmlns:a16="http://schemas.microsoft.com/office/drawing/2014/main" id="{3A2DB7DF-95DF-298D-E39D-76D262FE8B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18BADA1-9188-6A13-5EA4-5AE3B3D09A17}"/>
              </a:ext>
            </a:extLst>
          </p:cNvPr>
          <p:cNvSpPr>
            <a:spLocks noGrp="1"/>
          </p:cNvSpPr>
          <p:nvPr>
            <p:ph type="sldNum" sz="quarter" idx="12"/>
          </p:nvPr>
        </p:nvSpPr>
        <p:spPr/>
        <p:txBody>
          <a:bodyPr/>
          <a:lstStyle/>
          <a:p>
            <a:fld id="{0C553428-926E-2841-9DB4-1E7AB3AA8755}" type="slidenum">
              <a:rPr lang="en-GB" smtClean="0"/>
              <a:t>‹#›</a:t>
            </a:fld>
            <a:endParaRPr lang="en-GB"/>
          </a:p>
        </p:txBody>
      </p:sp>
    </p:spTree>
    <p:extLst>
      <p:ext uri="{BB962C8B-B14F-4D97-AF65-F5344CB8AC3E}">
        <p14:creationId xmlns:p14="http://schemas.microsoft.com/office/powerpoint/2010/main" val="3139543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2BDAA-2C81-1030-FD96-EDD293A1047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FA390987-B1D2-9394-F0A3-2F595C439D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5E592C8-4D33-60C7-AD62-75618DFA5D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44684E5-1FFB-EDBF-5D1A-E6B4A532F55E}"/>
              </a:ext>
            </a:extLst>
          </p:cNvPr>
          <p:cNvSpPr>
            <a:spLocks noGrp="1"/>
          </p:cNvSpPr>
          <p:nvPr>
            <p:ph type="dt" sz="half" idx="10"/>
          </p:nvPr>
        </p:nvSpPr>
        <p:spPr/>
        <p:txBody>
          <a:bodyPr/>
          <a:lstStyle/>
          <a:p>
            <a:fld id="{242217D0-B0FF-0242-8EB5-06CC1D9E1AD5}" type="datetimeFigureOut">
              <a:rPr lang="en-GB" smtClean="0"/>
              <a:t>15/10/2024</a:t>
            </a:fld>
            <a:endParaRPr lang="en-GB"/>
          </a:p>
        </p:txBody>
      </p:sp>
      <p:sp>
        <p:nvSpPr>
          <p:cNvPr id="6" name="Footer Placeholder 5">
            <a:extLst>
              <a:ext uri="{FF2B5EF4-FFF2-40B4-BE49-F238E27FC236}">
                <a16:creationId xmlns:a16="http://schemas.microsoft.com/office/drawing/2014/main" id="{844D4BBF-F0FA-C03C-5D31-2B6BBBEB4F8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DD592B6-43FE-8130-B4CD-38CF1DDEC1D2}"/>
              </a:ext>
            </a:extLst>
          </p:cNvPr>
          <p:cNvSpPr>
            <a:spLocks noGrp="1"/>
          </p:cNvSpPr>
          <p:nvPr>
            <p:ph type="sldNum" sz="quarter" idx="12"/>
          </p:nvPr>
        </p:nvSpPr>
        <p:spPr/>
        <p:txBody>
          <a:bodyPr/>
          <a:lstStyle/>
          <a:p>
            <a:fld id="{0C553428-926E-2841-9DB4-1E7AB3AA8755}" type="slidenum">
              <a:rPr lang="en-GB" smtClean="0"/>
              <a:t>‹#›</a:t>
            </a:fld>
            <a:endParaRPr lang="en-GB"/>
          </a:p>
        </p:txBody>
      </p:sp>
    </p:spTree>
    <p:extLst>
      <p:ext uri="{BB962C8B-B14F-4D97-AF65-F5344CB8AC3E}">
        <p14:creationId xmlns:p14="http://schemas.microsoft.com/office/powerpoint/2010/main" val="767349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CC72ED-E6A0-5EE8-AE64-A7DF1535B1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85364763-B6D3-DAEB-46D8-9C38D4C88B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07FBF72-3F99-014F-172B-7E83499643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42217D0-B0FF-0242-8EB5-06CC1D9E1AD5}" type="datetimeFigureOut">
              <a:rPr lang="en-GB" smtClean="0"/>
              <a:t>15/10/2024</a:t>
            </a:fld>
            <a:endParaRPr lang="en-GB"/>
          </a:p>
        </p:txBody>
      </p:sp>
      <p:sp>
        <p:nvSpPr>
          <p:cNvPr id="5" name="Footer Placeholder 4">
            <a:extLst>
              <a:ext uri="{FF2B5EF4-FFF2-40B4-BE49-F238E27FC236}">
                <a16:creationId xmlns:a16="http://schemas.microsoft.com/office/drawing/2014/main" id="{D8D87F4B-AEA4-B5B4-7328-0CAC51D265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5C14C803-B8C1-B605-17E7-CEA3885038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C553428-926E-2841-9DB4-1E7AB3AA8755}" type="slidenum">
              <a:rPr lang="en-GB" smtClean="0"/>
              <a:t>‹#›</a:t>
            </a:fld>
            <a:endParaRPr lang="en-GB"/>
          </a:p>
        </p:txBody>
      </p:sp>
    </p:spTree>
    <p:extLst>
      <p:ext uri="{BB962C8B-B14F-4D97-AF65-F5344CB8AC3E}">
        <p14:creationId xmlns:p14="http://schemas.microsoft.com/office/powerpoint/2010/main" val="2877720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C05EA-62F6-F4F6-03AA-605062F3C916}"/>
              </a:ext>
            </a:extLst>
          </p:cNvPr>
          <p:cNvSpPr>
            <a:spLocks noGrp="1"/>
          </p:cNvSpPr>
          <p:nvPr>
            <p:ph type="ctrTitle"/>
          </p:nvPr>
        </p:nvSpPr>
        <p:spPr/>
        <p:txBody>
          <a:bodyPr/>
          <a:lstStyle/>
          <a:p>
            <a:r>
              <a:rPr lang="en-GB" dirty="0"/>
              <a:t>ISO 29119-3</a:t>
            </a:r>
          </a:p>
        </p:txBody>
      </p:sp>
      <p:sp>
        <p:nvSpPr>
          <p:cNvPr id="3" name="Subtitle 2">
            <a:extLst>
              <a:ext uri="{FF2B5EF4-FFF2-40B4-BE49-F238E27FC236}">
                <a16:creationId xmlns:a16="http://schemas.microsoft.com/office/drawing/2014/main" id="{2DF74DC3-EA9E-83C7-47E6-CB834FABD5EC}"/>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676351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1C414-2C82-AE4D-7B9B-1A21373DE070}"/>
              </a:ext>
            </a:extLst>
          </p:cNvPr>
          <p:cNvSpPr>
            <a:spLocks noGrp="1"/>
          </p:cNvSpPr>
          <p:nvPr>
            <p:ph type="title"/>
          </p:nvPr>
        </p:nvSpPr>
        <p:spPr/>
        <p:txBody>
          <a:bodyPr/>
          <a:lstStyle/>
          <a:p>
            <a:r>
              <a:rPr lang="en-GB" dirty="0"/>
              <a:t>Organizational Test Practices: Agile</a:t>
            </a:r>
          </a:p>
        </p:txBody>
      </p:sp>
      <p:pic>
        <p:nvPicPr>
          <p:cNvPr id="5" name="Content Placeholder 4">
            <a:extLst>
              <a:ext uri="{FF2B5EF4-FFF2-40B4-BE49-F238E27FC236}">
                <a16:creationId xmlns:a16="http://schemas.microsoft.com/office/drawing/2014/main" id="{AC9C9971-6905-63F0-35F3-9A7D66A77652}"/>
              </a:ext>
            </a:extLst>
          </p:cNvPr>
          <p:cNvPicPr>
            <a:picLocks noGrp="1" noChangeAspect="1"/>
          </p:cNvPicPr>
          <p:nvPr>
            <p:ph idx="1"/>
          </p:nvPr>
        </p:nvPicPr>
        <p:blipFill>
          <a:blip r:embed="rId2"/>
          <a:stretch>
            <a:fillRect/>
          </a:stretch>
        </p:blipFill>
        <p:spPr>
          <a:xfrm>
            <a:off x="916178" y="1827562"/>
            <a:ext cx="9664700" cy="1092200"/>
          </a:xfrm>
        </p:spPr>
      </p:pic>
      <p:pic>
        <p:nvPicPr>
          <p:cNvPr id="7" name="Picture 6" descr="A close-up of a document&#10;&#10;Description automatically generated">
            <a:extLst>
              <a:ext uri="{FF2B5EF4-FFF2-40B4-BE49-F238E27FC236}">
                <a16:creationId xmlns:a16="http://schemas.microsoft.com/office/drawing/2014/main" id="{911D2EC3-E85B-9506-35A2-3C50E96A20D9}"/>
              </a:ext>
            </a:extLst>
          </p:cNvPr>
          <p:cNvPicPr>
            <a:picLocks noChangeAspect="1"/>
          </p:cNvPicPr>
          <p:nvPr/>
        </p:nvPicPr>
        <p:blipFill>
          <a:blip r:embed="rId3"/>
          <a:stretch>
            <a:fillRect/>
          </a:stretch>
        </p:blipFill>
        <p:spPr>
          <a:xfrm>
            <a:off x="916178" y="2919762"/>
            <a:ext cx="9664700" cy="3670299"/>
          </a:xfrm>
          <a:prstGeom prst="rect">
            <a:avLst/>
          </a:prstGeom>
        </p:spPr>
      </p:pic>
    </p:spTree>
    <p:extLst>
      <p:ext uri="{BB962C8B-B14F-4D97-AF65-F5344CB8AC3E}">
        <p14:creationId xmlns:p14="http://schemas.microsoft.com/office/powerpoint/2010/main" val="270180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831FC-52B4-2A08-919C-164FD5BF760E}"/>
              </a:ext>
            </a:extLst>
          </p:cNvPr>
          <p:cNvSpPr>
            <a:spLocks noGrp="1"/>
          </p:cNvSpPr>
          <p:nvPr>
            <p:ph type="title"/>
          </p:nvPr>
        </p:nvSpPr>
        <p:spPr/>
        <p:txBody>
          <a:bodyPr/>
          <a:lstStyle/>
          <a:p>
            <a:r>
              <a:rPr lang="en-GB" dirty="0"/>
              <a:t>Organizational Test Practices: Agile</a:t>
            </a:r>
          </a:p>
        </p:txBody>
      </p:sp>
      <p:pic>
        <p:nvPicPr>
          <p:cNvPr id="5" name="Content Placeholder 4" descr="A close-up of a document&#10;&#10;Description automatically generated">
            <a:extLst>
              <a:ext uri="{FF2B5EF4-FFF2-40B4-BE49-F238E27FC236}">
                <a16:creationId xmlns:a16="http://schemas.microsoft.com/office/drawing/2014/main" id="{2B2D264C-2885-7CA5-DB50-F79403BB82D8}"/>
              </a:ext>
            </a:extLst>
          </p:cNvPr>
          <p:cNvPicPr>
            <a:picLocks noGrp="1" noChangeAspect="1"/>
          </p:cNvPicPr>
          <p:nvPr>
            <p:ph idx="1"/>
          </p:nvPr>
        </p:nvPicPr>
        <p:blipFill>
          <a:blip r:embed="rId2"/>
          <a:stretch>
            <a:fillRect/>
          </a:stretch>
        </p:blipFill>
        <p:spPr>
          <a:xfrm>
            <a:off x="838200" y="1690688"/>
            <a:ext cx="10302712" cy="3154444"/>
          </a:xfrm>
        </p:spPr>
      </p:pic>
    </p:spTree>
    <p:extLst>
      <p:ext uri="{BB962C8B-B14F-4D97-AF65-F5344CB8AC3E}">
        <p14:creationId xmlns:p14="http://schemas.microsoft.com/office/powerpoint/2010/main" val="1794098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AADA7E-5559-67A1-DFFF-17496C3F35F6}"/>
              </a:ext>
            </a:extLst>
          </p:cNvPr>
          <p:cNvSpPr>
            <a:spLocks noGrp="1"/>
          </p:cNvSpPr>
          <p:nvPr>
            <p:ph type="title"/>
          </p:nvPr>
        </p:nvSpPr>
        <p:spPr>
          <a:xfrm>
            <a:off x="839788" y="365125"/>
            <a:ext cx="10827956" cy="823913"/>
          </a:xfrm>
        </p:spPr>
        <p:txBody>
          <a:bodyPr>
            <a:normAutofit/>
          </a:bodyPr>
          <a:lstStyle/>
          <a:p>
            <a:r>
              <a:rPr lang="en-GB" dirty="0"/>
              <a:t>7. Test management processes documentation</a:t>
            </a:r>
          </a:p>
        </p:txBody>
      </p:sp>
      <p:sp>
        <p:nvSpPr>
          <p:cNvPr id="5" name="Text Placeholder 4">
            <a:extLst>
              <a:ext uri="{FF2B5EF4-FFF2-40B4-BE49-F238E27FC236}">
                <a16:creationId xmlns:a16="http://schemas.microsoft.com/office/drawing/2014/main" id="{A6D1914D-B0FA-B23F-A141-64B0454BE2F0}"/>
              </a:ext>
            </a:extLst>
          </p:cNvPr>
          <p:cNvSpPr>
            <a:spLocks noGrp="1"/>
          </p:cNvSpPr>
          <p:nvPr>
            <p:ph type="body" idx="1"/>
          </p:nvPr>
        </p:nvSpPr>
        <p:spPr>
          <a:xfrm>
            <a:off x="836612" y="1187704"/>
            <a:ext cx="5157787" cy="823912"/>
          </a:xfrm>
        </p:spPr>
        <p:txBody>
          <a:bodyPr/>
          <a:lstStyle/>
          <a:p>
            <a:r>
              <a:rPr lang="en-GB" dirty="0"/>
              <a:t>7.2 Test Plan</a:t>
            </a:r>
          </a:p>
        </p:txBody>
      </p:sp>
      <p:sp>
        <p:nvSpPr>
          <p:cNvPr id="6" name="Content Placeholder 5">
            <a:extLst>
              <a:ext uri="{FF2B5EF4-FFF2-40B4-BE49-F238E27FC236}">
                <a16:creationId xmlns:a16="http://schemas.microsoft.com/office/drawing/2014/main" id="{9F2A6C20-535D-DD9F-4950-F2DA160C5564}"/>
              </a:ext>
            </a:extLst>
          </p:cNvPr>
          <p:cNvSpPr>
            <a:spLocks noGrp="1"/>
          </p:cNvSpPr>
          <p:nvPr>
            <p:ph sz="half" idx="2"/>
          </p:nvPr>
        </p:nvSpPr>
        <p:spPr>
          <a:xfrm>
            <a:off x="862014" y="2139696"/>
            <a:ext cx="5157787" cy="4049967"/>
          </a:xfrm>
        </p:spPr>
        <p:txBody>
          <a:bodyPr>
            <a:normAutofit fontScale="92500" lnSpcReduction="10000"/>
          </a:bodyPr>
          <a:lstStyle/>
          <a:p>
            <a:r>
              <a:rPr lang="en-GB" dirty="0"/>
              <a:t>Context of Testing</a:t>
            </a:r>
          </a:p>
          <a:p>
            <a:r>
              <a:rPr lang="en-GB" dirty="0"/>
              <a:t>Assumptions and Constraints</a:t>
            </a:r>
          </a:p>
          <a:p>
            <a:r>
              <a:rPr lang="en-GB" dirty="0"/>
              <a:t>Stakeholders</a:t>
            </a:r>
          </a:p>
          <a:p>
            <a:r>
              <a:rPr lang="en-GB" dirty="0"/>
              <a:t>Testing Communication</a:t>
            </a:r>
          </a:p>
          <a:p>
            <a:r>
              <a:rPr lang="en-GB" dirty="0"/>
              <a:t>Risk Register</a:t>
            </a:r>
          </a:p>
          <a:p>
            <a:r>
              <a:rPr lang="en-GB" dirty="0"/>
              <a:t>Test Strategy</a:t>
            </a:r>
          </a:p>
          <a:p>
            <a:r>
              <a:rPr lang="en-GB" dirty="0"/>
              <a:t>Testing activities and estimates</a:t>
            </a:r>
          </a:p>
          <a:p>
            <a:r>
              <a:rPr lang="en-GB" dirty="0"/>
              <a:t>Staffing</a:t>
            </a:r>
          </a:p>
          <a:p>
            <a:r>
              <a:rPr lang="en-GB" dirty="0"/>
              <a:t>Schedule</a:t>
            </a:r>
          </a:p>
        </p:txBody>
      </p:sp>
      <p:sp>
        <p:nvSpPr>
          <p:cNvPr id="7" name="Text Placeholder 6">
            <a:extLst>
              <a:ext uri="{FF2B5EF4-FFF2-40B4-BE49-F238E27FC236}">
                <a16:creationId xmlns:a16="http://schemas.microsoft.com/office/drawing/2014/main" id="{896A7926-0E1F-1E94-6EEE-E471847ECE01}"/>
              </a:ext>
            </a:extLst>
          </p:cNvPr>
          <p:cNvSpPr>
            <a:spLocks noGrp="1"/>
          </p:cNvSpPr>
          <p:nvPr>
            <p:ph type="body" sz="quarter" idx="3"/>
          </p:nvPr>
        </p:nvSpPr>
        <p:spPr>
          <a:xfrm>
            <a:off x="6096000" y="1187704"/>
            <a:ext cx="5183188" cy="823912"/>
          </a:xfrm>
        </p:spPr>
        <p:txBody>
          <a:bodyPr/>
          <a:lstStyle/>
          <a:p>
            <a:r>
              <a:rPr lang="en-GB" dirty="0"/>
              <a:t>7.3 Test Status Report</a:t>
            </a:r>
          </a:p>
        </p:txBody>
      </p:sp>
      <p:sp>
        <p:nvSpPr>
          <p:cNvPr id="8" name="Content Placeholder 7">
            <a:extLst>
              <a:ext uri="{FF2B5EF4-FFF2-40B4-BE49-F238E27FC236}">
                <a16:creationId xmlns:a16="http://schemas.microsoft.com/office/drawing/2014/main" id="{890CC33D-7851-A636-F64F-FE7ACF412BB5}"/>
              </a:ext>
            </a:extLst>
          </p:cNvPr>
          <p:cNvSpPr>
            <a:spLocks noGrp="1"/>
          </p:cNvSpPr>
          <p:nvPr>
            <p:ph sz="quarter" idx="4"/>
          </p:nvPr>
        </p:nvSpPr>
        <p:spPr>
          <a:xfrm>
            <a:off x="6172200" y="2139696"/>
            <a:ext cx="5183188" cy="4049967"/>
          </a:xfrm>
        </p:spPr>
        <p:txBody>
          <a:bodyPr>
            <a:normAutofit fontScale="92500" lnSpcReduction="10000"/>
          </a:bodyPr>
          <a:lstStyle/>
          <a:p>
            <a:r>
              <a:rPr lang="en-GB" dirty="0"/>
              <a:t>Test status</a:t>
            </a:r>
          </a:p>
          <a:p>
            <a:r>
              <a:rPr lang="en-GB" dirty="0"/>
              <a:t>Reporting Period</a:t>
            </a:r>
          </a:p>
          <a:p>
            <a:r>
              <a:rPr lang="en-GB" dirty="0"/>
              <a:t>Progress against test plan</a:t>
            </a:r>
          </a:p>
          <a:p>
            <a:r>
              <a:rPr lang="en-GB" dirty="0"/>
              <a:t>Factors blocking progress</a:t>
            </a:r>
          </a:p>
          <a:p>
            <a:r>
              <a:rPr lang="en-GB" dirty="0"/>
              <a:t>Test measures</a:t>
            </a:r>
          </a:p>
          <a:p>
            <a:r>
              <a:rPr lang="en-GB" dirty="0"/>
              <a:t>New and changed risks</a:t>
            </a:r>
          </a:p>
          <a:p>
            <a:r>
              <a:rPr lang="en-GB" dirty="0"/>
              <a:t>Planned Testing</a:t>
            </a:r>
          </a:p>
        </p:txBody>
      </p:sp>
    </p:spTree>
    <p:extLst>
      <p:ext uri="{BB962C8B-B14F-4D97-AF65-F5344CB8AC3E}">
        <p14:creationId xmlns:p14="http://schemas.microsoft.com/office/powerpoint/2010/main" val="2081059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1814FE-4C83-B154-E582-3DE0F3B4650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2CB285D-D054-388A-410D-E4218AFC3AB1}"/>
              </a:ext>
            </a:extLst>
          </p:cNvPr>
          <p:cNvSpPr>
            <a:spLocks noGrp="1"/>
          </p:cNvSpPr>
          <p:nvPr>
            <p:ph type="title"/>
          </p:nvPr>
        </p:nvSpPr>
        <p:spPr>
          <a:xfrm>
            <a:off x="839788" y="365125"/>
            <a:ext cx="10827956" cy="823913"/>
          </a:xfrm>
        </p:spPr>
        <p:txBody>
          <a:bodyPr>
            <a:normAutofit/>
          </a:bodyPr>
          <a:lstStyle/>
          <a:p>
            <a:r>
              <a:rPr lang="en-GB" dirty="0"/>
              <a:t>7. Test management processes documentation</a:t>
            </a:r>
          </a:p>
        </p:txBody>
      </p:sp>
      <p:sp>
        <p:nvSpPr>
          <p:cNvPr id="5" name="Text Placeholder 4">
            <a:extLst>
              <a:ext uri="{FF2B5EF4-FFF2-40B4-BE49-F238E27FC236}">
                <a16:creationId xmlns:a16="http://schemas.microsoft.com/office/drawing/2014/main" id="{DF1D3257-DFF1-B153-77A5-D2A356627FA1}"/>
              </a:ext>
            </a:extLst>
          </p:cNvPr>
          <p:cNvSpPr>
            <a:spLocks noGrp="1"/>
          </p:cNvSpPr>
          <p:nvPr>
            <p:ph type="body" idx="1"/>
          </p:nvPr>
        </p:nvSpPr>
        <p:spPr>
          <a:xfrm>
            <a:off x="836612" y="1187704"/>
            <a:ext cx="5157787" cy="823912"/>
          </a:xfrm>
        </p:spPr>
        <p:txBody>
          <a:bodyPr/>
          <a:lstStyle/>
          <a:p>
            <a:r>
              <a:rPr lang="en-GB" dirty="0"/>
              <a:t>7.3 Test Completion Report</a:t>
            </a:r>
          </a:p>
        </p:txBody>
      </p:sp>
      <p:sp>
        <p:nvSpPr>
          <p:cNvPr id="6" name="Content Placeholder 5">
            <a:extLst>
              <a:ext uri="{FF2B5EF4-FFF2-40B4-BE49-F238E27FC236}">
                <a16:creationId xmlns:a16="http://schemas.microsoft.com/office/drawing/2014/main" id="{B3225656-EB29-C93A-292E-BB0EAE55E988}"/>
              </a:ext>
            </a:extLst>
          </p:cNvPr>
          <p:cNvSpPr>
            <a:spLocks noGrp="1"/>
          </p:cNvSpPr>
          <p:nvPr>
            <p:ph sz="half" idx="2"/>
          </p:nvPr>
        </p:nvSpPr>
        <p:spPr>
          <a:xfrm>
            <a:off x="839788" y="2139696"/>
            <a:ext cx="5157787" cy="4049967"/>
          </a:xfrm>
        </p:spPr>
        <p:txBody>
          <a:bodyPr>
            <a:normAutofit fontScale="92500" lnSpcReduction="10000"/>
          </a:bodyPr>
          <a:lstStyle/>
          <a:p>
            <a:r>
              <a:rPr lang="en-GB" dirty="0"/>
              <a:t>Summary of testing performed</a:t>
            </a:r>
          </a:p>
          <a:p>
            <a:r>
              <a:rPr lang="en-GB" dirty="0"/>
              <a:t>Deviations from planned testing</a:t>
            </a:r>
          </a:p>
          <a:p>
            <a:r>
              <a:rPr lang="en-GB" dirty="0"/>
              <a:t>Test completion evaluation</a:t>
            </a:r>
          </a:p>
          <a:p>
            <a:r>
              <a:rPr lang="en-GB" dirty="0"/>
              <a:t>Factors that blocked progress</a:t>
            </a:r>
          </a:p>
          <a:p>
            <a:r>
              <a:rPr lang="en-GB" dirty="0"/>
              <a:t>Test measures</a:t>
            </a:r>
          </a:p>
          <a:p>
            <a:r>
              <a:rPr lang="en-GB" dirty="0"/>
              <a:t>Residual risks</a:t>
            </a:r>
          </a:p>
          <a:p>
            <a:r>
              <a:rPr lang="en-GB" dirty="0"/>
              <a:t>Test deliverables</a:t>
            </a:r>
          </a:p>
          <a:p>
            <a:r>
              <a:rPr lang="en-GB" dirty="0"/>
              <a:t>Reusable test assets</a:t>
            </a:r>
          </a:p>
          <a:p>
            <a:r>
              <a:rPr lang="en-GB" dirty="0"/>
              <a:t>Lessons learned</a:t>
            </a:r>
          </a:p>
        </p:txBody>
      </p:sp>
      <p:sp>
        <p:nvSpPr>
          <p:cNvPr id="7" name="Text Placeholder 6">
            <a:extLst>
              <a:ext uri="{FF2B5EF4-FFF2-40B4-BE49-F238E27FC236}">
                <a16:creationId xmlns:a16="http://schemas.microsoft.com/office/drawing/2014/main" id="{7AA2C2FF-4D0E-9CB3-A660-D274B3B8C263}"/>
              </a:ext>
            </a:extLst>
          </p:cNvPr>
          <p:cNvSpPr>
            <a:spLocks noGrp="1"/>
          </p:cNvSpPr>
          <p:nvPr>
            <p:ph type="body" sz="quarter" idx="3"/>
          </p:nvPr>
        </p:nvSpPr>
        <p:spPr>
          <a:xfrm>
            <a:off x="6096000" y="1187704"/>
            <a:ext cx="5183188" cy="823912"/>
          </a:xfrm>
        </p:spPr>
        <p:txBody>
          <a:bodyPr/>
          <a:lstStyle/>
          <a:p>
            <a:r>
              <a:rPr lang="en-GB" dirty="0"/>
              <a:t>Summary</a:t>
            </a:r>
          </a:p>
        </p:txBody>
      </p:sp>
      <p:sp>
        <p:nvSpPr>
          <p:cNvPr id="8" name="Content Placeholder 7">
            <a:extLst>
              <a:ext uri="{FF2B5EF4-FFF2-40B4-BE49-F238E27FC236}">
                <a16:creationId xmlns:a16="http://schemas.microsoft.com/office/drawing/2014/main" id="{C2BB28C6-738C-DA5B-EB0E-7A56EB0323D1}"/>
              </a:ext>
            </a:extLst>
          </p:cNvPr>
          <p:cNvSpPr>
            <a:spLocks noGrp="1"/>
          </p:cNvSpPr>
          <p:nvPr>
            <p:ph sz="quarter" idx="4"/>
          </p:nvPr>
        </p:nvSpPr>
        <p:spPr>
          <a:xfrm>
            <a:off x="6172200" y="2139696"/>
            <a:ext cx="5183188" cy="4049967"/>
          </a:xfrm>
        </p:spPr>
        <p:txBody>
          <a:bodyPr>
            <a:normAutofit fontScale="92500" lnSpcReduction="10000"/>
          </a:bodyPr>
          <a:lstStyle/>
          <a:p>
            <a:r>
              <a:rPr lang="en-GB" dirty="0"/>
              <a:t>Section 7 of ISO 29119-3 covers the main test process documentation</a:t>
            </a:r>
          </a:p>
          <a:p>
            <a:r>
              <a:rPr lang="en-GB" dirty="0"/>
              <a:t>These documents are described in generic terms</a:t>
            </a:r>
          </a:p>
          <a:p>
            <a:r>
              <a:rPr lang="en-GB" dirty="0"/>
              <a:t>In appendices E-G these are elaborated relative to a traditional and agile lifecycle</a:t>
            </a:r>
          </a:p>
          <a:p>
            <a:r>
              <a:rPr lang="en-GB" dirty="0"/>
              <a:t>What follows is a brief summary for the agile process</a:t>
            </a:r>
          </a:p>
        </p:txBody>
      </p:sp>
    </p:spTree>
    <p:extLst>
      <p:ext uri="{BB962C8B-B14F-4D97-AF65-F5344CB8AC3E}">
        <p14:creationId xmlns:p14="http://schemas.microsoft.com/office/powerpoint/2010/main" val="2044860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483D2-FCAF-F3EA-8CF0-4CF18A567A52}"/>
              </a:ext>
            </a:extLst>
          </p:cNvPr>
          <p:cNvSpPr>
            <a:spLocks noGrp="1"/>
          </p:cNvSpPr>
          <p:nvPr>
            <p:ph type="title"/>
          </p:nvPr>
        </p:nvSpPr>
        <p:spPr/>
        <p:txBody>
          <a:bodyPr/>
          <a:lstStyle/>
          <a:p>
            <a:r>
              <a:rPr lang="en-GB" dirty="0"/>
              <a:t>Test Plan: Agile</a:t>
            </a:r>
          </a:p>
        </p:txBody>
      </p:sp>
      <p:sp>
        <p:nvSpPr>
          <p:cNvPr id="3" name="Content Placeholder 2">
            <a:extLst>
              <a:ext uri="{FF2B5EF4-FFF2-40B4-BE49-F238E27FC236}">
                <a16:creationId xmlns:a16="http://schemas.microsoft.com/office/drawing/2014/main" id="{75F0BD45-CC16-3C0C-7DFC-129277118474}"/>
              </a:ext>
            </a:extLst>
          </p:cNvPr>
          <p:cNvSpPr>
            <a:spLocks noGrp="1"/>
          </p:cNvSpPr>
          <p:nvPr>
            <p:ph idx="1"/>
          </p:nvPr>
        </p:nvSpPr>
        <p:spPr/>
        <p:txBody>
          <a:bodyPr>
            <a:normAutofit fontScale="85000" lnSpcReduction="20000"/>
          </a:bodyPr>
          <a:lstStyle/>
          <a:p>
            <a:r>
              <a:rPr lang="en-GB" b="1" dirty="0"/>
              <a:t>Context of Testing: </a:t>
            </a:r>
            <a:r>
              <a:rPr lang="en-GB" dirty="0"/>
              <a:t>Keep test types and levels on the story cards stored in the company requirements repo.</a:t>
            </a:r>
            <a:endParaRPr lang="en-GB" b="1" dirty="0"/>
          </a:p>
          <a:p>
            <a:r>
              <a:rPr lang="en-GB" b="1" dirty="0"/>
              <a:t>Assumptions and Constraints</a:t>
            </a:r>
          </a:p>
          <a:p>
            <a:r>
              <a:rPr lang="en-GB" b="1" dirty="0"/>
              <a:t>Stakeholders: </a:t>
            </a:r>
            <a:r>
              <a:rPr lang="en-GB" dirty="0"/>
              <a:t>Product owner and delivery lead are the key stakeholders for testing, includes escalation to more senior levels.</a:t>
            </a:r>
            <a:endParaRPr lang="en-GB" b="1" dirty="0"/>
          </a:p>
          <a:p>
            <a:r>
              <a:rPr lang="en-GB" b="1" dirty="0"/>
              <a:t>Testing Communication:</a:t>
            </a:r>
            <a:r>
              <a:rPr lang="en-GB" dirty="0"/>
              <a:t> Lists the team: Delivery lead, Developers, Business analysts, User representatives, Testers, Product owners plus reporting arrangements</a:t>
            </a:r>
            <a:endParaRPr lang="en-GB" b="1" dirty="0"/>
          </a:p>
          <a:p>
            <a:r>
              <a:rPr lang="en-GB" b="1" dirty="0"/>
              <a:t>Risk Register: </a:t>
            </a:r>
            <a:r>
              <a:rPr lang="en-GB" dirty="0"/>
              <a:t>Risks recorded on story cards and wider risk register – methodology probably follows a standard such as ISO 16085 or NIST Risk Management Framework</a:t>
            </a:r>
          </a:p>
          <a:p>
            <a:r>
              <a:rPr lang="en-GB" b="1" dirty="0"/>
              <a:t>Testing activities and estimates, Staffing, Schedule </a:t>
            </a:r>
            <a:r>
              <a:rPr lang="en-GB" dirty="0"/>
              <a:t>follow the agile process and strategy determined at strategy level</a:t>
            </a:r>
          </a:p>
        </p:txBody>
      </p:sp>
    </p:spTree>
    <p:extLst>
      <p:ext uri="{BB962C8B-B14F-4D97-AF65-F5344CB8AC3E}">
        <p14:creationId xmlns:p14="http://schemas.microsoft.com/office/powerpoint/2010/main" val="2359436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15124-176A-19DA-7D9B-0E2282DFBF4A}"/>
              </a:ext>
            </a:extLst>
          </p:cNvPr>
          <p:cNvSpPr>
            <a:spLocks noGrp="1"/>
          </p:cNvSpPr>
          <p:nvPr>
            <p:ph type="title"/>
          </p:nvPr>
        </p:nvSpPr>
        <p:spPr/>
        <p:txBody>
          <a:bodyPr/>
          <a:lstStyle/>
          <a:p>
            <a:r>
              <a:rPr lang="en-GB" dirty="0"/>
              <a:t>Test Plan: Agile</a:t>
            </a:r>
          </a:p>
        </p:txBody>
      </p:sp>
      <p:sp>
        <p:nvSpPr>
          <p:cNvPr id="3" name="Content Placeholder 2">
            <a:extLst>
              <a:ext uri="{FF2B5EF4-FFF2-40B4-BE49-F238E27FC236}">
                <a16:creationId xmlns:a16="http://schemas.microsoft.com/office/drawing/2014/main" id="{A19CA157-05FA-27BD-DEFA-CCE088936873}"/>
              </a:ext>
            </a:extLst>
          </p:cNvPr>
          <p:cNvSpPr>
            <a:spLocks noGrp="1"/>
          </p:cNvSpPr>
          <p:nvPr>
            <p:ph idx="1"/>
          </p:nvPr>
        </p:nvSpPr>
        <p:spPr/>
        <p:txBody>
          <a:bodyPr>
            <a:normAutofit lnSpcReduction="10000"/>
          </a:bodyPr>
          <a:lstStyle/>
          <a:p>
            <a:r>
              <a:rPr lang="en-GB" b="1" dirty="0"/>
              <a:t>Test Strategy</a:t>
            </a:r>
          </a:p>
          <a:p>
            <a:pPr lvl="1"/>
            <a:r>
              <a:rPr lang="en-GB" dirty="0"/>
              <a:t>At start of iteration estimate the necessary effort including any backlog</a:t>
            </a:r>
          </a:p>
          <a:p>
            <a:pPr lvl="1"/>
            <a:r>
              <a:rPr lang="en-GB" dirty="0"/>
              <a:t>Use Test Driven Design to create and automate unit and integration tests in advance of coding, create system and acceptance tests</a:t>
            </a:r>
          </a:p>
          <a:p>
            <a:pPr lvl="1"/>
            <a:r>
              <a:rPr lang="en-GB" dirty="0"/>
              <a:t>Regression test features that may have been influenced by changes</a:t>
            </a:r>
          </a:p>
          <a:p>
            <a:pPr lvl="1"/>
            <a:r>
              <a:rPr lang="en-GB" dirty="0"/>
              <a:t>Design tests with a view to easing acceptance and taking risk of feature failure into account</a:t>
            </a:r>
          </a:p>
          <a:p>
            <a:pPr lvl="1"/>
            <a:r>
              <a:rPr lang="en-GB" dirty="0"/>
              <a:t>To mark a story DONE there must be no fatal or severe defects, remaining defects get made into new stories and added to the backlog</a:t>
            </a:r>
          </a:p>
          <a:p>
            <a:pPr lvl="1"/>
            <a:r>
              <a:rPr lang="en-GB" dirty="0"/>
              <a:t>Outline progress and identify blockers at daily stand-up meetings</a:t>
            </a:r>
          </a:p>
          <a:p>
            <a:pPr lvl="1"/>
            <a:r>
              <a:rPr lang="en-GB" dirty="0"/>
              <a:t>Ensure tests, scripts etc are available in the central repo</a:t>
            </a:r>
          </a:p>
          <a:p>
            <a:pPr lvl="1"/>
            <a:r>
              <a:rPr lang="en-GB" dirty="0"/>
              <a:t>Issue short summary of testing outcome at the end of iteration</a:t>
            </a:r>
          </a:p>
        </p:txBody>
      </p:sp>
    </p:spTree>
    <p:extLst>
      <p:ext uri="{BB962C8B-B14F-4D97-AF65-F5344CB8AC3E}">
        <p14:creationId xmlns:p14="http://schemas.microsoft.com/office/powerpoint/2010/main" val="3093980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F5C31-62A4-CBCB-9B6C-0B56698E269D}"/>
              </a:ext>
            </a:extLst>
          </p:cNvPr>
          <p:cNvSpPr>
            <a:spLocks noGrp="1"/>
          </p:cNvSpPr>
          <p:nvPr>
            <p:ph type="title"/>
          </p:nvPr>
        </p:nvSpPr>
        <p:spPr/>
        <p:txBody>
          <a:bodyPr/>
          <a:lstStyle/>
          <a:p>
            <a:r>
              <a:rPr lang="en-GB" dirty="0"/>
              <a:t>Test Status Report: Agile</a:t>
            </a:r>
          </a:p>
        </p:txBody>
      </p:sp>
      <p:sp>
        <p:nvSpPr>
          <p:cNvPr id="3" name="Content Placeholder 2">
            <a:extLst>
              <a:ext uri="{FF2B5EF4-FFF2-40B4-BE49-F238E27FC236}">
                <a16:creationId xmlns:a16="http://schemas.microsoft.com/office/drawing/2014/main" id="{3F6C101E-BFD3-31FE-BB10-0A2AE0AD2A53}"/>
              </a:ext>
            </a:extLst>
          </p:cNvPr>
          <p:cNvSpPr>
            <a:spLocks noGrp="1"/>
          </p:cNvSpPr>
          <p:nvPr>
            <p:ph idx="1"/>
          </p:nvPr>
        </p:nvSpPr>
        <p:spPr/>
        <p:txBody>
          <a:bodyPr>
            <a:normAutofit fontScale="92500" lnSpcReduction="20000"/>
          </a:bodyPr>
          <a:lstStyle/>
          <a:p>
            <a:r>
              <a:rPr lang="en-GB" b="1" dirty="0"/>
              <a:t>Test status: </a:t>
            </a:r>
            <a:r>
              <a:rPr lang="en-GB" dirty="0"/>
              <a:t>Weekly report on the team wiki</a:t>
            </a:r>
            <a:endParaRPr lang="en-GB" b="1" dirty="0"/>
          </a:p>
          <a:p>
            <a:r>
              <a:rPr lang="en-GB" b="1" dirty="0"/>
              <a:t>Reporting Period: </a:t>
            </a:r>
            <a:r>
              <a:rPr lang="en-GB" dirty="0"/>
              <a:t>The week this refers to.</a:t>
            </a:r>
            <a:endParaRPr lang="en-GB" b="1" dirty="0"/>
          </a:p>
          <a:p>
            <a:r>
              <a:rPr lang="en-GB" b="1" dirty="0"/>
              <a:t>Progress against test plan:</a:t>
            </a:r>
            <a:r>
              <a:rPr lang="en-GB" dirty="0"/>
              <a:t> Report against the user stories in play e.g. 8 DONE, 2 still open, focus on high risk stories and give coverage data, give profile of the risks at different severity, report on automation progress.</a:t>
            </a:r>
            <a:endParaRPr lang="en-GB" b="1" dirty="0"/>
          </a:p>
          <a:p>
            <a:r>
              <a:rPr lang="en-GB" b="1" dirty="0"/>
              <a:t>Factors blocking progress: </a:t>
            </a:r>
            <a:r>
              <a:rPr lang="en-GB" dirty="0"/>
              <a:t>things like delay caused by UI changes, how these were resolved, e.g. extra effort, …</a:t>
            </a:r>
            <a:endParaRPr lang="en-GB" b="1" dirty="0"/>
          </a:p>
          <a:p>
            <a:r>
              <a:rPr lang="en-GB" b="1" dirty="0"/>
              <a:t>Test measures: </a:t>
            </a:r>
            <a:r>
              <a:rPr lang="en-GB" dirty="0"/>
              <a:t>sessions sheets developed for new stories with some assessment of test ideas on those sheets.</a:t>
            </a:r>
            <a:endParaRPr lang="en-GB" b="1" dirty="0"/>
          </a:p>
          <a:p>
            <a:r>
              <a:rPr lang="en-GB" b="1" dirty="0"/>
              <a:t>New and changed risks: </a:t>
            </a:r>
            <a:r>
              <a:rPr lang="en-GB" dirty="0"/>
              <a:t>report on any new or modified risks</a:t>
            </a:r>
          </a:p>
          <a:p>
            <a:r>
              <a:rPr lang="en-GB" b="1" dirty="0"/>
              <a:t>Planned Testing: </a:t>
            </a:r>
            <a:r>
              <a:rPr lang="en-GB" dirty="0"/>
              <a:t>activities planned in the coming week</a:t>
            </a:r>
            <a:endParaRPr lang="en-GB" b="1" dirty="0"/>
          </a:p>
        </p:txBody>
      </p:sp>
    </p:spTree>
    <p:extLst>
      <p:ext uri="{BB962C8B-B14F-4D97-AF65-F5344CB8AC3E}">
        <p14:creationId xmlns:p14="http://schemas.microsoft.com/office/powerpoint/2010/main" val="1756773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2951DD-FC58-E8C7-1ED2-F0F66FB589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6862C2-6ECF-1933-77D9-8BAF21CD5776}"/>
              </a:ext>
            </a:extLst>
          </p:cNvPr>
          <p:cNvSpPr>
            <a:spLocks noGrp="1"/>
          </p:cNvSpPr>
          <p:nvPr>
            <p:ph type="title"/>
          </p:nvPr>
        </p:nvSpPr>
        <p:spPr/>
        <p:txBody>
          <a:bodyPr/>
          <a:lstStyle/>
          <a:p>
            <a:r>
              <a:rPr lang="en-GB" dirty="0"/>
              <a:t>Test Status Report: Agile - measurement</a:t>
            </a:r>
          </a:p>
        </p:txBody>
      </p:sp>
      <p:pic>
        <p:nvPicPr>
          <p:cNvPr id="5" name="Content Placeholder 4" descr="A group of graphs with numbers&#10;&#10;Description automatically generated with medium confidence">
            <a:extLst>
              <a:ext uri="{FF2B5EF4-FFF2-40B4-BE49-F238E27FC236}">
                <a16:creationId xmlns:a16="http://schemas.microsoft.com/office/drawing/2014/main" id="{3719E207-555D-9581-1F5B-58C4A77E9E51}"/>
              </a:ext>
            </a:extLst>
          </p:cNvPr>
          <p:cNvPicPr>
            <a:picLocks noGrp="1" noChangeAspect="1"/>
          </p:cNvPicPr>
          <p:nvPr>
            <p:ph idx="1"/>
          </p:nvPr>
        </p:nvPicPr>
        <p:blipFill>
          <a:blip r:embed="rId2"/>
          <a:stretch>
            <a:fillRect/>
          </a:stretch>
        </p:blipFill>
        <p:spPr>
          <a:xfrm>
            <a:off x="1358900" y="1835944"/>
            <a:ext cx="9474200" cy="4330700"/>
          </a:xfrm>
        </p:spPr>
      </p:pic>
    </p:spTree>
    <p:extLst>
      <p:ext uri="{BB962C8B-B14F-4D97-AF65-F5344CB8AC3E}">
        <p14:creationId xmlns:p14="http://schemas.microsoft.com/office/powerpoint/2010/main" val="739463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17574-D0B3-6038-31EE-E433779A22E9}"/>
              </a:ext>
            </a:extLst>
          </p:cNvPr>
          <p:cNvSpPr>
            <a:spLocks noGrp="1"/>
          </p:cNvSpPr>
          <p:nvPr>
            <p:ph type="title"/>
          </p:nvPr>
        </p:nvSpPr>
        <p:spPr/>
        <p:txBody>
          <a:bodyPr/>
          <a:lstStyle/>
          <a:p>
            <a:r>
              <a:rPr lang="en-GB" dirty="0"/>
              <a:t>Test Completion Report: Agile</a:t>
            </a:r>
          </a:p>
        </p:txBody>
      </p:sp>
      <p:sp>
        <p:nvSpPr>
          <p:cNvPr id="3" name="Content Placeholder 2">
            <a:extLst>
              <a:ext uri="{FF2B5EF4-FFF2-40B4-BE49-F238E27FC236}">
                <a16:creationId xmlns:a16="http://schemas.microsoft.com/office/drawing/2014/main" id="{1CA2BFFF-7CE8-1547-03CC-0EDB74183F64}"/>
              </a:ext>
            </a:extLst>
          </p:cNvPr>
          <p:cNvSpPr>
            <a:spLocks noGrp="1"/>
          </p:cNvSpPr>
          <p:nvPr>
            <p:ph idx="1"/>
          </p:nvPr>
        </p:nvSpPr>
        <p:spPr/>
        <p:txBody>
          <a:bodyPr>
            <a:normAutofit fontScale="92500" lnSpcReduction="10000"/>
          </a:bodyPr>
          <a:lstStyle/>
          <a:p>
            <a:r>
              <a:rPr lang="en-GB" b="1" dirty="0"/>
              <a:t>Summary of testing performed: </a:t>
            </a:r>
            <a:r>
              <a:rPr lang="en-GB" dirty="0"/>
              <a:t>summarise what the report covers – usually a release of the software</a:t>
            </a:r>
            <a:endParaRPr lang="en-GB" b="1" dirty="0"/>
          </a:p>
          <a:p>
            <a:r>
              <a:rPr lang="en-GB" b="1" dirty="0"/>
              <a:t>Deviations from planned testing: </a:t>
            </a:r>
            <a:r>
              <a:rPr lang="en-GB" dirty="0"/>
              <a:t>this is covered by the agile process as the testing evolves in line with the needs of developers in TDD.</a:t>
            </a:r>
            <a:endParaRPr lang="en-GB" b="1" dirty="0"/>
          </a:p>
          <a:p>
            <a:r>
              <a:rPr lang="en-GB" b="1" dirty="0"/>
              <a:t>Test completion evaluation: </a:t>
            </a:r>
            <a:r>
              <a:rPr lang="en-GB" dirty="0"/>
              <a:t>to get to a release all the high-risk stories are marked DONE and residual risks accepted by the product owner</a:t>
            </a:r>
            <a:endParaRPr lang="en-GB" b="1" dirty="0"/>
          </a:p>
          <a:p>
            <a:r>
              <a:rPr lang="en-GB" b="1" dirty="0"/>
              <a:t>Factors that blocked progress: </a:t>
            </a:r>
            <a:r>
              <a:rPr lang="en-GB" dirty="0"/>
              <a:t>these will have been recorded in the log of the previous iterations</a:t>
            </a:r>
            <a:endParaRPr lang="en-GB" b="1" dirty="0"/>
          </a:p>
          <a:p>
            <a:r>
              <a:rPr lang="en-GB" b="1" dirty="0"/>
              <a:t>Test measures: </a:t>
            </a:r>
            <a:r>
              <a:rPr lang="en-GB" dirty="0"/>
              <a:t>these are built into the agile process</a:t>
            </a:r>
            <a:endParaRPr lang="en-GB" b="1" dirty="0"/>
          </a:p>
          <a:p>
            <a:r>
              <a:rPr lang="en-GB" b="1" dirty="0"/>
              <a:t>Residual risks: </a:t>
            </a:r>
            <a:r>
              <a:rPr lang="en-GB" dirty="0"/>
              <a:t>kept on the story cards and wider risk register all have been accepted by the product owner</a:t>
            </a:r>
          </a:p>
        </p:txBody>
      </p:sp>
    </p:spTree>
    <p:extLst>
      <p:ext uri="{BB962C8B-B14F-4D97-AF65-F5344CB8AC3E}">
        <p14:creationId xmlns:p14="http://schemas.microsoft.com/office/powerpoint/2010/main" val="30029126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7886A-D65C-B7F0-E973-5904616018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BB4FE7-93A4-F53E-3D23-280B90821906}"/>
              </a:ext>
            </a:extLst>
          </p:cNvPr>
          <p:cNvSpPr>
            <a:spLocks noGrp="1"/>
          </p:cNvSpPr>
          <p:nvPr>
            <p:ph type="title"/>
          </p:nvPr>
        </p:nvSpPr>
        <p:spPr/>
        <p:txBody>
          <a:bodyPr/>
          <a:lstStyle/>
          <a:p>
            <a:r>
              <a:rPr lang="en-GB" dirty="0"/>
              <a:t>Test Completion Report: Agile</a:t>
            </a:r>
          </a:p>
        </p:txBody>
      </p:sp>
      <p:sp>
        <p:nvSpPr>
          <p:cNvPr id="3" name="Content Placeholder 2">
            <a:extLst>
              <a:ext uri="{FF2B5EF4-FFF2-40B4-BE49-F238E27FC236}">
                <a16:creationId xmlns:a16="http://schemas.microsoft.com/office/drawing/2014/main" id="{149403A4-022F-DE09-45D9-65A9F5CE73E4}"/>
              </a:ext>
            </a:extLst>
          </p:cNvPr>
          <p:cNvSpPr>
            <a:spLocks noGrp="1"/>
          </p:cNvSpPr>
          <p:nvPr>
            <p:ph idx="1"/>
          </p:nvPr>
        </p:nvSpPr>
        <p:spPr/>
        <p:txBody>
          <a:bodyPr>
            <a:normAutofit fontScale="92500" lnSpcReduction="20000"/>
          </a:bodyPr>
          <a:lstStyle/>
          <a:p>
            <a:r>
              <a:rPr lang="en-GB" b="1" dirty="0"/>
              <a:t>Test deliverables: </a:t>
            </a:r>
          </a:p>
          <a:p>
            <a:pPr lvl="1"/>
            <a:r>
              <a:rPr lang="en-GB" dirty="0"/>
              <a:t>Report on the stories that are in play for the release, all must have passed the system integration testing (SIT) and the user acceptance testing (UAT)</a:t>
            </a:r>
          </a:p>
          <a:p>
            <a:pPr lvl="1"/>
            <a:r>
              <a:rPr lang="en-GB" dirty="0"/>
              <a:t>Measures of quality of the code, coverage measures, tests passed etc</a:t>
            </a:r>
          </a:p>
          <a:p>
            <a:pPr lvl="1"/>
            <a:r>
              <a:rPr lang="en-GB" dirty="0"/>
              <a:t>Report on remaining defects and how they have been moved forward into the next iteration (new stories).</a:t>
            </a:r>
          </a:p>
          <a:p>
            <a:pPr lvl="1"/>
            <a:r>
              <a:rPr lang="en-GB" dirty="0"/>
              <a:t>Report on product owner and user approval</a:t>
            </a:r>
          </a:p>
          <a:p>
            <a:pPr lvl="1"/>
            <a:r>
              <a:rPr lang="en-GB" dirty="0"/>
              <a:t>Other features, like accessibility testing, resource use, ethics etc.</a:t>
            </a:r>
          </a:p>
          <a:p>
            <a:r>
              <a:rPr lang="en-GB" b="1" dirty="0"/>
              <a:t>Reusable test assets: </a:t>
            </a:r>
            <a:r>
              <a:rPr lang="en-GB" dirty="0"/>
              <a:t>built into the agile process tests are kept in the repo and can be reused and reworked</a:t>
            </a:r>
            <a:endParaRPr lang="en-GB" b="1" dirty="0"/>
          </a:p>
          <a:p>
            <a:r>
              <a:rPr lang="en-GB" b="1" dirty="0"/>
              <a:t>Lessons learned: </a:t>
            </a:r>
            <a:r>
              <a:rPr lang="en-GB" dirty="0"/>
              <a:t>suggestions to improve resourcing and resource estimation, suggestions for innovation in test techniques, identify the need for data from users (including necessary privacy preserving measures), …</a:t>
            </a:r>
          </a:p>
        </p:txBody>
      </p:sp>
    </p:spTree>
    <p:extLst>
      <p:ext uri="{BB962C8B-B14F-4D97-AF65-F5344CB8AC3E}">
        <p14:creationId xmlns:p14="http://schemas.microsoft.com/office/powerpoint/2010/main" val="2015263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7191C-DBDD-2E21-8569-AD36B53973CE}"/>
              </a:ext>
            </a:extLst>
          </p:cNvPr>
          <p:cNvSpPr>
            <a:spLocks noGrp="1"/>
          </p:cNvSpPr>
          <p:nvPr>
            <p:ph type="title"/>
          </p:nvPr>
        </p:nvSpPr>
        <p:spPr/>
        <p:txBody>
          <a:bodyPr/>
          <a:lstStyle/>
          <a:p>
            <a:r>
              <a:rPr lang="en-GB" dirty="0"/>
              <a:t>Overview</a:t>
            </a:r>
          </a:p>
        </p:txBody>
      </p:sp>
      <p:sp>
        <p:nvSpPr>
          <p:cNvPr id="3" name="Content Placeholder 2">
            <a:extLst>
              <a:ext uri="{FF2B5EF4-FFF2-40B4-BE49-F238E27FC236}">
                <a16:creationId xmlns:a16="http://schemas.microsoft.com/office/drawing/2014/main" id="{B60DABBE-B1A5-DD7A-5827-1B20EB870B79}"/>
              </a:ext>
            </a:extLst>
          </p:cNvPr>
          <p:cNvSpPr>
            <a:spLocks noGrp="1"/>
          </p:cNvSpPr>
          <p:nvPr>
            <p:ph idx="1"/>
          </p:nvPr>
        </p:nvSpPr>
        <p:spPr/>
        <p:txBody>
          <a:bodyPr>
            <a:normAutofit fontScale="92500"/>
          </a:bodyPr>
          <a:lstStyle/>
          <a:p>
            <a:r>
              <a:rPr lang="en-GB" dirty="0"/>
              <a:t>ISO 29119-3 provides two examples of test processes:</a:t>
            </a:r>
          </a:p>
          <a:p>
            <a:pPr lvl="1"/>
            <a:r>
              <a:rPr lang="en-GB" dirty="0"/>
              <a:t>A traditional approach based on a waterfall-type process that is fully conformant to the standard.</a:t>
            </a:r>
          </a:p>
          <a:p>
            <a:pPr lvl="1"/>
            <a:r>
              <a:rPr lang="en-GB" dirty="0"/>
              <a:t>An agile process that provides an example of a “tailored” approach to conformance where the decision on what to include is risk-driven.</a:t>
            </a:r>
          </a:p>
          <a:p>
            <a:r>
              <a:rPr lang="en-GB" dirty="0"/>
              <a:t>We will look at the agile process – please look at the traditional process</a:t>
            </a:r>
          </a:p>
          <a:p>
            <a:r>
              <a:rPr lang="en-GB" dirty="0"/>
              <a:t>The standard specifies the main elements of test documentation and what they should record:</a:t>
            </a:r>
          </a:p>
          <a:p>
            <a:pPr lvl="1"/>
            <a:r>
              <a:rPr lang="en-GB" i="1" dirty="0">
                <a:effectLst/>
                <a:latin typeface="Helvetica" pitchFamily="2" charset="0"/>
              </a:rPr>
              <a:t>6. Organizational test process documentation</a:t>
            </a:r>
          </a:p>
          <a:p>
            <a:pPr lvl="1"/>
            <a:r>
              <a:rPr lang="en-GB" i="1" dirty="0">
                <a:effectLst/>
                <a:latin typeface="Helvetica" pitchFamily="2" charset="0"/>
              </a:rPr>
              <a:t>7. Test management processes documentation</a:t>
            </a:r>
          </a:p>
          <a:p>
            <a:pPr lvl="1"/>
            <a:r>
              <a:rPr lang="en-GB" i="1" dirty="0">
                <a:latin typeface="Helvetica" pitchFamily="2" charset="0"/>
              </a:rPr>
              <a:t>8 </a:t>
            </a:r>
            <a:r>
              <a:rPr lang="en-GB" i="1" dirty="0">
                <a:effectLst/>
                <a:latin typeface="Helvetica" pitchFamily="2" charset="0"/>
              </a:rPr>
              <a:t>Dynamic test processes documentation</a:t>
            </a:r>
            <a:endParaRPr lang="en-GB" dirty="0">
              <a:effectLst/>
              <a:latin typeface="Helvetica" pitchFamily="2" charset="0"/>
            </a:endParaRPr>
          </a:p>
          <a:p>
            <a:pPr lvl="1"/>
            <a:endParaRPr lang="en-GB" dirty="0">
              <a:effectLst/>
              <a:latin typeface="Helvetica" pitchFamily="2" charset="0"/>
            </a:endParaRPr>
          </a:p>
          <a:p>
            <a:pPr lvl="1"/>
            <a:endParaRPr lang="en-GB" dirty="0"/>
          </a:p>
          <a:p>
            <a:pPr lvl="1"/>
            <a:endParaRPr lang="en-GB" dirty="0"/>
          </a:p>
          <a:p>
            <a:pPr lvl="1"/>
            <a:endParaRPr lang="en-GB" dirty="0"/>
          </a:p>
        </p:txBody>
      </p:sp>
    </p:spTree>
    <p:extLst>
      <p:ext uri="{BB962C8B-B14F-4D97-AF65-F5344CB8AC3E}">
        <p14:creationId xmlns:p14="http://schemas.microsoft.com/office/powerpoint/2010/main" val="5615764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04B6A-FBC0-1830-7BBD-B34FBA0B8B7B}"/>
              </a:ext>
            </a:extLst>
          </p:cNvPr>
          <p:cNvSpPr>
            <a:spLocks noGrp="1"/>
          </p:cNvSpPr>
          <p:nvPr>
            <p:ph type="title"/>
          </p:nvPr>
        </p:nvSpPr>
        <p:spPr/>
        <p:txBody>
          <a:bodyPr/>
          <a:lstStyle/>
          <a:p>
            <a:r>
              <a:rPr lang="en-GB" dirty="0"/>
              <a:t>Summary</a:t>
            </a:r>
          </a:p>
        </p:txBody>
      </p:sp>
      <p:sp>
        <p:nvSpPr>
          <p:cNvPr id="3" name="Content Placeholder 2">
            <a:extLst>
              <a:ext uri="{FF2B5EF4-FFF2-40B4-BE49-F238E27FC236}">
                <a16:creationId xmlns:a16="http://schemas.microsoft.com/office/drawing/2014/main" id="{57283F6E-0AA0-11A7-780D-86A239B2ABF3}"/>
              </a:ext>
            </a:extLst>
          </p:cNvPr>
          <p:cNvSpPr>
            <a:spLocks noGrp="1"/>
          </p:cNvSpPr>
          <p:nvPr>
            <p:ph idx="1"/>
          </p:nvPr>
        </p:nvSpPr>
        <p:spPr/>
        <p:txBody>
          <a:bodyPr/>
          <a:lstStyle/>
          <a:p>
            <a:r>
              <a:rPr lang="en-GB" dirty="0"/>
              <a:t>Please read Appendices C-G of ISO 29119 – in particular the traditional approach the covers strict conformance using a traditional lifecycle.</a:t>
            </a:r>
          </a:p>
          <a:p>
            <a:r>
              <a:rPr lang="en-GB" dirty="0"/>
              <a:t>This </a:t>
            </a:r>
            <a:r>
              <a:rPr lang="en-GB" dirty="0" err="1"/>
              <a:t>slideset</a:t>
            </a:r>
            <a:r>
              <a:rPr lang="en-GB" dirty="0"/>
              <a:t> covers the incorporation of test planning into an agile development process.</a:t>
            </a:r>
          </a:p>
          <a:p>
            <a:r>
              <a:rPr lang="en-GB" dirty="0"/>
              <a:t>The example is covered in more detail in the standard.</a:t>
            </a:r>
          </a:p>
          <a:p>
            <a:endParaRPr lang="en-GB" dirty="0"/>
          </a:p>
        </p:txBody>
      </p:sp>
    </p:spTree>
    <p:extLst>
      <p:ext uri="{BB962C8B-B14F-4D97-AF65-F5344CB8AC3E}">
        <p14:creationId xmlns:p14="http://schemas.microsoft.com/office/powerpoint/2010/main" val="3909131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557C8-E0C1-DA27-E5C4-FA4CF39A4056}"/>
              </a:ext>
            </a:extLst>
          </p:cNvPr>
          <p:cNvSpPr>
            <a:spLocks noGrp="1"/>
          </p:cNvSpPr>
          <p:nvPr>
            <p:ph type="title"/>
          </p:nvPr>
        </p:nvSpPr>
        <p:spPr/>
        <p:txBody>
          <a:bodyPr/>
          <a:lstStyle/>
          <a:p>
            <a:r>
              <a:rPr lang="en-GB" dirty="0"/>
              <a:t>Overview of test documentation</a:t>
            </a:r>
          </a:p>
        </p:txBody>
      </p:sp>
      <p:pic>
        <p:nvPicPr>
          <p:cNvPr id="7" name="Content Placeholder 6" descr="A diagram of a test&#10;&#10;Description automatically generated">
            <a:extLst>
              <a:ext uri="{FF2B5EF4-FFF2-40B4-BE49-F238E27FC236}">
                <a16:creationId xmlns:a16="http://schemas.microsoft.com/office/drawing/2014/main" id="{D225148C-DD14-ACBA-A638-AD53B8496C3C}"/>
              </a:ext>
            </a:extLst>
          </p:cNvPr>
          <p:cNvPicPr>
            <a:picLocks noGrp="1" noChangeAspect="1"/>
          </p:cNvPicPr>
          <p:nvPr>
            <p:ph idx="1"/>
          </p:nvPr>
        </p:nvPicPr>
        <p:blipFill>
          <a:blip r:embed="rId2"/>
          <a:stretch>
            <a:fillRect/>
          </a:stretch>
        </p:blipFill>
        <p:spPr>
          <a:xfrm>
            <a:off x="3507688" y="1690688"/>
            <a:ext cx="5176623" cy="4958235"/>
          </a:xfrm>
        </p:spPr>
      </p:pic>
    </p:spTree>
    <p:extLst>
      <p:ext uri="{BB962C8B-B14F-4D97-AF65-F5344CB8AC3E}">
        <p14:creationId xmlns:p14="http://schemas.microsoft.com/office/powerpoint/2010/main" val="1277536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C6043-0B3D-175C-2C8E-1377B18EFBC5}"/>
              </a:ext>
            </a:extLst>
          </p:cNvPr>
          <p:cNvSpPr>
            <a:spLocks noGrp="1"/>
          </p:cNvSpPr>
          <p:nvPr>
            <p:ph type="title"/>
          </p:nvPr>
        </p:nvSpPr>
        <p:spPr/>
        <p:txBody>
          <a:bodyPr/>
          <a:lstStyle/>
          <a:p>
            <a:r>
              <a:rPr lang="en-GB" dirty="0"/>
              <a:t>Example Process: Traditional</a:t>
            </a:r>
          </a:p>
        </p:txBody>
      </p:sp>
      <p:sp>
        <p:nvSpPr>
          <p:cNvPr id="3" name="Content Placeholder 2">
            <a:extLst>
              <a:ext uri="{FF2B5EF4-FFF2-40B4-BE49-F238E27FC236}">
                <a16:creationId xmlns:a16="http://schemas.microsoft.com/office/drawing/2014/main" id="{D3EF00F5-B811-A1CC-E8A3-061BC22328DD}"/>
              </a:ext>
            </a:extLst>
          </p:cNvPr>
          <p:cNvSpPr>
            <a:spLocks noGrp="1"/>
          </p:cNvSpPr>
          <p:nvPr>
            <p:ph idx="1"/>
          </p:nvPr>
        </p:nvSpPr>
        <p:spPr/>
        <p:txBody>
          <a:bodyPr>
            <a:normAutofit fontScale="92500" lnSpcReduction="10000"/>
          </a:bodyPr>
          <a:lstStyle/>
          <a:p>
            <a:r>
              <a:rPr lang="en-GB" i="1" dirty="0">
                <a:effectLst/>
                <a:latin typeface="Helvetica" pitchFamily="2" charset="0"/>
              </a:rPr>
              <a:t>Traditional Ltd is a small company that produces advanced analysis equipment for the farming industry. Some of their products are safety-critical, in the sense that incorrect analysis results risk</a:t>
            </a:r>
            <a:r>
              <a:rPr lang="en-GB" dirty="0">
                <a:latin typeface="Helvetica" pitchFamily="2" charset="0"/>
              </a:rPr>
              <a:t> </a:t>
            </a:r>
            <a:r>
              <a:rPr lang="en-GB" i="1" dirty="0">
                <a:effectLst/>
                <a:latin typeface="Helvetica" pitchFamily="2" charset="0"/>
              </a:rPr>
              <a:t>causing the prescription of incorrect fertilizer doses (either too much or too little). The organization is hence required to produce the product according to an international standard that demonstrates and retains evidence of correct behaviour during testing, along with solid test planning, traceability</a:t>
            </a:r>
            <a:r>
              <a:rPr lang="en-GB" dirty="0">
                <a:latin typeface="Helvetica" pitchFamily="2" charset="0"/>
              </a:rPr>
              <a:t> </a:t>
            </a:r>
            <a:r>
              <a:rPr lang="en-GB" i="1" dirty="0">
                <a:effectLst/>
                <a:latin typeface="Helvetica" pitchFamily="2" charset="0"/>
              </a:rPr>
              <a:t>and reporting. The example project features the development of the PC-based portion of a product called UV/TRT-14 33a. It is an apparatus to measure fertilizer components and their concentration in earth samples. The apparatus has a user interface working on a PC with wireless connection to the</a:t>
            </a:r>
            <a:r>
              <a:rPr lang="en-GB" dirty="0">
                <a:latin typeface="Helvetica" pitchFamily="2" charset="0"/>
              </a:rPr>
              <a:t> </a:t>
            </a:r>
            <a:r>
              <a:rPr lang="en-GB" i="1" dirty="0">
                <a:effectLst/>
                <a:latin typeface="Helvetica" pitchFamily="2" charset="0"/>
              </a:rPr>
              <a:t>measuring system.</a:t>
            </a:r>
            <a:endParaRPr lang="en-GB" dirty="0">
              <a:effectLst/>
              <a:latin typeface="Helvetica" pitchFamily="2" charset="0"/>
            </a:endParaRPr>
          </a:p>
          <a:p>
            <a:pPr marL="0" indent="0">
              <a:buNone/>
            </a:pPr>
            <a:endParaRPr lang="en-GB" dirty="0"/>
          </a:p>
        </p:txBody>
      </p:sp>
    </p:spTree>
    <p:extLst>
      <p:ext uri="{BB962C8B-B14F-4D97-AF65-F5344CB8AC3E}">
        <p14:creationId xmlns:p14="http://schemas.microsoft.com/office/powerpoint/2010/main" val="13959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470B6-4AAB-1AC0-D2B8-F6F8216DAD6F}"/>
              </a:ext>
            </a:extLst>
          </p:cNvPr>
          <p:cNvSpPr>
            <a:spLocks noGrp="1"/>
          </p:cNvSpPr>
          <p:nvPr>
            <p:ph type="title"/>
          </p:nvPr>
        </p:nvSpPr>
        <p:spPr/>
        <p:txBody>
          <a:bodyPr/>
          <a:lstStyle/>
          <a:p>
            <a:r>
              <a:rPr lang="en-GB" dirty="0"/>
              <a:t>Example Process: Agile</a:t>
            </a:r>
          </a:p>
        </p:txBody>
      </p:sp>
      <p:pic>
        <p:nvPicPr>
          <p:cNvPr id="5" name="Content Placeholder 4" descr="A close-up of a text&#10;&#10;Description automatically generated">
            <a:extLst>
              <a:ext uri="{FF2B5EF4-FFF2-40B4-BE49-F238E27FC236}">
                <a16:creationId xmlns:a16="http://schemas.microsoft.com/office/drawing/2014/main" id="{FA1B5BDD-47CA-EB47-015B-9DBD0DEAEAF3}"/>
              </a:ext>
            </a:extLst>
          </p:cNvPr>
          <p:cNvPicPr>
            <a:picLocks noGrp="1" noChangeAspect="1"/>
          </p:cNvPicPr>
          <p:nvPr>
            <p:ph idx="1"/>
          </p:nvPr>
        </p:nvPicPr>
        <p:blipFill>
          <a:blip r:embed="rId2"/>
          <a:stretch>
            <a:fillRect/>
          </a:stretch>
        </p:blipFill>
        <p:spPr>
          <a:xfrm>
            <a:off x="838200" y="2262187"/>
            <a:ext cx="10680981" cy="3081337"/>
          </a:xfrm>
        </p:spPr>
      </p:pic>
    </p:spTree>
    <p:extLst>
      <p:ext uri="{BB962C8B-B14F-4D97-AF65-F5344CB8AC3E}">
        <p14:creationId xmlns:p14="http://schemas.microsoft.com/office/powerpoint/2010/main" val="4195789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2149F-E244-2DF3-9001-0D1387F6FD20}"/>
              </a:ext>
            </a:extLst>
          </p:cNvPr>
          <p:cNvSpPr>
            <a:spLocks noGrp="1"/>
          </p:cNvSpPr>
          <p:nvPr>
            <p:ph type="title"/>
          </p:nvPr>
        </p:nvSpPr>
        <p:spPr/>
        <p:txBody>
          <a:bodyPr/>
          <a:lstStyle/>
          <a:p>
            <a:r>
              <a:rPr lang="en-GB" dirty="0"/>
              <a:t>Test Policy: Agile</a:t>
            </a:r>
          </a:p>
        </p:txBody>
      </p:sp>
      <p:pic>
        <p:nvPicPr>
          <p:cNvPr id="5" name="Content Placeholder 4" descr="A document with text on it&#10;&#10;Description automatically generated">
            <a:extLst>
              <a:ext uri="{FF2B5EF4-FFF2-40B4-BE49-F238E27FC236}">
                <a16:creationId xmlns:a16="http://schemas.microsoft.com/office/drawing/2014/main" id="{DCBFE5E9-B620-37F7-73AB-FD898723A405}"/>
              </a:ext>
            </a:extLst>
          </p:cNvPr>
          <p:cNvPicPr>
            <a:picLocks noGrp="1" noChangeAspect="1"/>
          </p:cNvPicPr>
          <p:nvPr>
            <p:ph idx="1"/>
          </p:nvPr>
        </p:nvPicPr>
        <p:blipFill>
          <a:blip r:embed="rId2"/>
          <a:stretch>
            <a:fillRect/>
          </a:stretch>
        </p:blipFill>
        <p:spPr>
          <a:xfrm>
            <a:off x="1282700" y="1867694"/>
            <a:ext cx="9626600" cy="4267200"/>
          </a:xfrm>
        </p:spPr>
      </p:pic>
    </p:spTree>
    <p:extLst>
      <p:ext uri="{BB962C8B-B14F-4D97-AF65-F5344CB8AC3E}">
        <p14:creationId xmlns:p14="http://schemas.microsoft.com/office/powerpoint/2010/main" val="3937450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9DA64-40F2-DF4C-1094-78710F9B7572}"/>
              </a:ext>
            </a:extLst>
          </p:cNvPr>
          <p:cNvSpPr>
            <a:spLocks noGrp="1"/>
          </p:cNvSpPr>
          <p:nvPr>
            <p:ph type="title"/>
          </p:nvPr>
        </p:nvSpPr>
        <p:spPr/>
        <p:txBody>
          <a:bodyPr/>
          <a:lstStyle/>
          <a:p>
            <a:r>
              <a:rPr lang="en-GB" dirty="0"/>
              <a:t>Test Policy: Agile</a:t>
            </a:r>
          </a:p>
        </p:txBody>
      </p:sp>
      <p:pic>
        <p:nvPicPr>
          <p:cNvPr id="5" name="Content Placeholder 4" descr="A close-up of a document&#10;&#10;Description automatically generated">
            <a:extLst>
              <a:ext uri="{FF2B5EF4-FFF2-40B4-BE49-F238E27FC236}">
                <a16:creationId xmlns:a16="http://schemas.microsoft.com/office/drawing/2014/main" id="{B8BE6643-E7A9-9EA3-DB4A-C5043B996CCA}"/>
              </a:ext>
            </a:extLst>
          </p:cNvPr>
          <p:cNvPicPr>
            <a:picLocks noGrp="1" noChangeAspect="1"/>
          </p:cNvPicPr>
          <p:nvPr>
            <p:ph idx="1"/>
          </p:nvPr>
        </p:nvPicPr>
        <p:blipFill>
          <a:blip r:embed="rId2"/>
          <a:stretch>
            <a:fillRect/>
          </a:stretch>
        </p:blipFill>
        <p:spPr>
          <a:xfrm>
            <a:off x="838200" y="1690687"/>
            <a:ext cx="10641828" cy="2852737"/>
          </a:xfrm>
        </p:spPr>
      </p:pic>
    </p:spTree>
    <p:extLst>
      <p:ext uri="{BB962C8B-B14F-4D97-AF65-F5344CB8AC3E}">
        <p14:creationId xmlns:p14="http://schemas.microsoft.com/office/powerpoint/2010/main" val="228536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ADDA8-EBD2-3424-DFE8-BB2FAEBE350B}"/>
              </a:ext>
            </a:extLst>
          </p:cNvPr>
          <p:cNvSpPr>
            <a:spLocks noGrp="1"/>
          </p:cNvSpPr>
          <p:nvPr>
            <p:ph type="title"/>
          </p:nvPr>
        </p:nvSpPr>
        <p:spPr/>
        <p:txBody>
          <a:bodyPr/>
          <a:lstStyle/>
          <a:p>
            <a:r>
              <a:rPr lang="en-GB" dirty="0"/>
              <a:t>Organizational Test Practices: Agile</a:t>
            </a:r>
          </a:p>
        </p:txBody>
      </p:sp>
      <p:pic>
        <p:nvPicPr>
          <p:cNvPr id="5" name="Content Placeholder 4" descr="A close-up of a document&#10;&#10;Description automatically generated">
            <a:extLst>
              <a:ext uri="{FF2B5EF4-FFF2-40B4-BE49-F238E27FC236}">
                <a16:creationId xmlns:a16="http://schemas.microsoft.com/office/drawing/2014/main" id="{F9E6B4B7-5E90-3F94-F8E7-7839C34E6DB8}"/>
              </a:ext>
            </a:extLst>
          </p:cNvPr>
          <p:cNvPicPr>
            <a:picLocks noGrp="1" noChangeAspect="1"/>
          </p:cNvPicPr>
          <p:nvPr>
            <p:ph idx="1"/>
          </p:nvPr>
        </p:nvPicPr>
        <p:blipFill>
          <a:blip r:embed="rId2"/>
          <a:stretch>
            <a:fillRect/>
          </a:stretch>
        </p:blipFill>
        <p:spPr>
          <a:xfrm>
            <a:off x="838200" y="1690688"/>
            <a:ext cx="9956470" cy="5050574"/>
          </a:xfrm>
        </p:spPr>
      </p:pic>
    </p:spTree>
    <p:extLst>
      <p:ext uri="{BB962C8B-B14F-4D97-AF65-F5344CB8AC3E}">
        <p14:creationId xmlns:p14="http://schemas.microsoft.com/office/powerpoint/2010/main" val="3580246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B476C-7757-BCC7-9021-29D5FC9252A9}"/>
              </a:ext>
            </a:extLst>
          </p:cNvPr>
          <p:cNvSpPr>
            <a:spLocks noGrp="1"/>
          </p:cNvSpPr>
          <p:nvPr>
            <p:ph type="title"/>
          </p:nvPr>
        </p:nvSpPr>
        <p:spPr/>
        <p:txBody>
          <a:bodyPr/>
          <a:lstStyle/>
          <a:p>
            <a:r>
              <a:rPr lang="en-GB" dirty="0"/>
              <a:t>Organizational Test Practices: Agile</a:t>
            </a:r>
          </a:p>
        </p:txBody>
      </p:sp>
      <p:pic>
        <p:nvPicPr>
          <p:cNvPr id="5" name="Content Placeholder 4" descr="A close-up of a document&#10;&#10;Description automatically generated">
            <a:extLst>
              <a:ext uri="{FF2B5EF4-FFF2-40B4-BE49-F238E27FC236}">
                <a16:creationId xmlns:a16="http://schemas.microsoft.com/office/drawing/2014/main" id="{C1331F46-CEAA-EA65-F2A1-66B7B7DD6B1B}"/>
              </a:ext>
            </a:extLst>
          </p:cNvPr>
          <p:cNvPicPr>
            <a:picLocks noGrp="1" noChangeAspect="1"/>
          </p:cNvPicPr>
          <p:nvPr>
            <p:ph idx="1"/>
          </p:nvPr>
        </p:nvPicPr>
        <p:blipFill>
          <a:blip r:embed="rId2"/>
          <a:stretch>
            <a:fillRect/>
          </a:stretch>
        </p:blipFill>
        <p:spPr>
          <a:xfrm>
            <a:off x="1405677" y="1825625"/>
            <a:ext cx="9380646" cy="4351338"/>
          </a:xfrm>
        </p:spPr>
      </p:pic>
    </p:spTree>
    <p:extLst>
      <p:ext uri="{BB962C8B-B14F-4D97-AF65-F5344CB8AC3E}">
        <p14:creationId xmlns:p14="http://schemas.microsoft.com/office/powerpoint/2010/main" val="23682075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194</TotalTime>
  <Words>1095</Words>
  <Application>Microsoft Macintosh PowerPoint</Application>
  <PresentationFormat>Widescreen</PresentationFormat>
  <Paragraphs>103</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Aptos</vt:lpstr>
      <vt:lpstr>Aptos Display</vt:lpstr>
      <vt:lpstr>Arial</vt:lpstr>
      <vt:lpstr>Helvetica</vt:lpstr>
      <vt:lpstr>Office Theme</vt:lpstr>
      <vt:lpstr>ISO 29119-3</vt:lpstr>
      <vt:lpstr>Overview</vt:lpstr>
      <vt:lpstr>Overview of test documentation</vt:lpstr>
      <vt:lpstr>Example Process: Traditional</vt:lpstr>
      <vt:lpstr>Example Process: Agile</vt:lpstr>
      <vt:lpstr>Test Policy: Agile</vt:lpstr>
      <vt:lpstr>Test Policy: Agile</vt:lpstr>
      <vt:lpstr>Organizational Test Practices: Agile</vt:lpstr>
      <vt:lpstr>Organizational Test Practices: Agile</vt:lpstr>
      <vt:lpstr>Organizational Test Practices: Agile</vt:lpstr>
      <vt:lpstr>Organizational Test Practices: Agile</vt:lpstr>
      <vt:lpstr>7. Test management processes documentation</vt:lpstr>
      <vt:lpstr>7. Test management processes documentation</vt:lpstr>
      <vt:lpstr>Test Plan: Agile</vt:lpstr>
      <vt:lpstr>Test Plan: Agile</vt:lpstr>
      <vt:lpstr>Test Status Report: Agile</vt:lpstr>
      <vt:lpstr>Test Status Report: Agile - measurement</vt:lpstr>
      <vt:lpstr>Test Completion Report: Agile</vt:lpstr>
      <vt:lpstr>Test Completion Report: Agile</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Stuart Anderson</dc:creator>
  <cp:lastModifiedBy>Stuart Anderson</cp:lastModifiedBy>
  <cp:revision>1</cp:revision>
  <cp:lastPrinted>2024-10-15T08:07:01Z</cp:lastPrinted>
  <dcterms:created xsi:type="dcterms:W3CDTF">2024-10-15T04:53:13Z</dcterms:created>
  <dcterms:modified xsi:type="dcterms:W3CDTF">2024-10-15T08:08:11Z</dcterms:modified>
</cp:coreProperties>
</file>