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notesSlides/notesSlide1.xml" ContentType="application/vnd.openxmlformats-officedocument.presentationml.notesSlide+xml"/>
  <Override PartName="/ppt/webextensions/webextension4.xml" ContentType="application/vnd.ms-office.webextension+xml"/>
  <Override PartName="/ppt/webextensions/webextension5.xml" ContentType="application/vnd.ms-office.webextensio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32"/>
  </p:notesMasterIdLst>
  <p:sldIdLst>
    <p:sldId id="297" r:id="rId2"/>
    <p:sldId id="256" r:id="rId3"/>
    <p:sldId id="257" r:id="rId4"/>
    <p:sldId id="266" r:id="rId5"/>
    <p:sldId id="267" r:id="rId6"/>
    <p:sldId id="268" r:id="rId7"/>
    <p:sldId id="292" r:id="rId8"/>
    <p:sldId id="293" r:id="rId9"/>
    <p:sldId id="269" r:id="rId10"/>
    <p:sldId id="274" r:id="rId11"/>
    <p:sldId id="289" r:id="rId12"/>
    <p:sldId id="290" r:id="rId13"/>
    <p:sldId id="291" r:id="rId14"/>
    <p:sldId id="283" r:id="rId15"/>
    <p:sldId id="285" r:id="rId16"/>
    <p:sldId id="276" r:id="rId17"/>
    <p:sldId id="295" r:id="rId18"/>
    <p:sldId id="294" r:id="rId19"/>
    <p:sldId id="284" r:id="rId20"/>
    <p:sldId id="273" r:id="rId21"/>
    <p:sldId id="286" r:id="rId22"/>
    <p:sldId id="287" r:id="rId23"/>
    <p:sldId id="272" r:id="rId24"/>
    <p:sldId id="271" r:id="rId25"/>
    <p:sldId id="270" r:id="rId26"/>
    <p:sldId id="296" r:id="rId27"/>
    <p:sldId id="281" r:id="rId28"/>
    <p:sldId id="279" r:id="rId29"/>
    <p:sldId id="282" r:id="rId30"/>
    <p:sldId id="262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0282" autoAdjust="0"/>
    <p:restoredTop sz="90000" autoAdjust="0"/>
  </p:normalViewPr>
  <p:slideViewPr>
    <p:cSldViewPr>
      <p:cViewPr varScale="1">
        <p:scale>
          <a:sx n="114" d="100"/>
          <a:sy n="114" d="100"/>
        </p:scale>
        <p:origin x="1352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0AA346EF-2EBB-E65D-E708-6C7FD7415BF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265F89EA-77AC-7201-891D-A1DF868E5F1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CA007587-7871-4AA0-E2BC-1D90194147F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8827BCDF-A959-65CD-3609-F596C9F41C1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D3434D83-53EF-A6E8-5332-9D586573C6B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A4FBFAE6-55A4-C7DB-8E27-CF119D10AF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A0C912-97B3-9F4F-B77B-83D7262162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A0C912-97B3-9F4F-B77B-83D72621622B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3732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33899-6AF9-AF45-86AB-60AB7DC45D4D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2621C1B5-02A4-DD48-8C91-AC3D6E14ED6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58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3B77-8218-304D-9368-1DA52850C760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62B966BA-F76E-3B4C-AB98-BA4332A9615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7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2E0E-48B9-174E-B30A-714C97D4EFB6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917058FA-F762-FE46-B731-9B2BC71853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098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467E1-FD03-507C-47B8-60F596AFB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696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47C8-5BED-1705-FC1A-E55063F5FC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5384800" cy="4876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2E3D32-B896-34A7-23FD-C76D15F94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97600" y="1447800"/>
            <a:ext cx="5384800" cy="4876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5B4EE-569A-C39A-E1FE-402BF8251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320800" y="6477001"/>
            <a:ext cx="4267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8AFDB-F68C-15B7-BA58-F446AF00C5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940800" y="6477001"/>
            <a:ext cx="28448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4, slide </a:t>
            </a:r>
            <a:fld id="{62784BF8-2E18-A84E-B14C-2A911CC27E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217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40E7-3439-1143-89DD-CC070ADF4681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A592705-AC88-9549-A657-07805A91E16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466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12596-CD09-5F4A-96E3-8BADA28547EA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90DC53BA-106D-574D-B280-557F736DF7D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44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0BC9-99E5-3444-98FF-B134863C8D93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D92BE179-8182-814E-A400-B344662ACA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099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3E4C-9BA0-C940-A065-7806419AD2E0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3E346D47-1412-764C-A096-6766C2163EA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40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E629-49E0-964C-AADA-82AF4FC5BC53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40343B39-0E38-394B-8686-1E4608053B8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258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E915-40EB-E745-BAC0-005F0704EEF5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CC497E16-B6BB-E341-A1A9-ED045633B1B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914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3773-409D-7A4E-AC40-FC05BE7B00D9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302D00AE-5425-494D-BB5D-32B99B65D6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97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4B0-F0C4-1E4C-8CE6-3642DC223831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C340D48-CBFA-8F48-9648-97C49224BAC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416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B5D55-B214-7D4F-8844-158A35335F6B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 Ch 4, slide </a:t>
            </a:r>
            <a:fld id="{FB5454E3-D958-0144-AEF3-07F11A8AD99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269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1/relationships/webextension" Target="../webextensions/webextension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1/relationships/webextension" Target="../webextensions/webextension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1/relationships/webextension" Target="../webextensions/webextension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1/relationships/webextension" Target="../webextensions/webextension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1/relationships/webextension" Target="../webextensions/webextension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1CA2D4-2132-6CBD-288B-4CD96E376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E915-40EB-E745-BAC0-005F0704EEF5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36A1EB-F38F-FD51-1FF8-0C5D939AB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5E261-F542-8FC3-70E6-DC53DFAE4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CC497E16-B6BB-E341-A1A9-ED045633B1B5}" type="slidenum">
              <a:rPr lang="en-US" altLang="en-US" smtClean="0"/>
              <a:pPr/>
              <a:t>1</a:t>
            </a:fld>
            <a:endParaRPr lang="en-US" altLang="en-US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5" name="Add-in 4">
                <a:extLst>
                  <a:ext uri="{FF2B5EF4-FFF2-40B4-BE49-F238E27FC236}">
                    <a16:creationId xmlns:a16="http://schemas.microsoft.com/office/drawing/2014/main" id="{B214E45D-CED3-97C4-8625-A1CF3C736B4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81000" y="253999"/>
              <a:ext cx="11430000" cy="6350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5" name="Add-in 4">
                <a:extLst>
                  <a:ext uri="{FF2B5EF4-FFF2-40B4-BE49-F238E27FC236}">
                    <a16:creationId xmlns:a16="http://schemas.microsoft.com/office/drawing/2014/main" id="{B214E45D-CED3-97C4-8625-A1CF3C736B4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>
                <a:clrChange>
                  <a:clrFrom>
                    <a:prstClr val="black"/>
                  </a:clrFrom>
                  <a:clrTo>
                    <a:prstClr val="black">
                      <a:alpha val="0"/>
                    </a:prstClr>
                  </a:clrTo>
                </a:clrChange>
              </a:blip>
              <a:stretch>
                <a:fillRect/>
              </a:stretch>
            </p:blipFill>
            <p:spPr>
              <a:xfrm>
                <a:off x="381000" y="253999"/>
                <a:ext cx="11430000" cy="635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51863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9FEBFC9E-CF6C-A206-0D73-076898327D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Planning and Monitoring</a:t>
            </a:r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70E5BAF7-7770-795E-2E47-48CA6ABDB5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3600" dirty="0"/>
              <a:t>The quality process </a:t>
            </a:r>
          </a:p>
          <a:p>
            <a:pPr lvl="1"/>
            <a:r>
              <a:rPr lang="en-US" altLang="en-US" sz="3200" dirty="0"/>
              <a:t>Balances several activities across the whole development process</a:t>
            </a:r>
          </a:p>
          <a:p>
            <a:pPr lvl="1"/>
            <a:r>
              <a:rPr lang="en-US" altLang="en-US" sz="3200" dirty="0"/>
              <a:t>Selects and arranges them to be as cost-effective as possible</a:t>
            </a:r>
          </a:p>
          <a:p>
            <a:pPr lvl="1"/>
            <a:r>
              <a:rPr lang="en-US" altLang="en-US" sz="3200" dirty="0"/>
              <a:t>Improves early visibility</a:t>
            </a:r>
          </a:p>
          <a:p>
            <a:r>
              <a:rPr lang="en-US" altLang="en-US" sz="3600" dirty="0"/>
              <a:t>Quality goals can be achieved only through careful planning</a:t>
            </a:r>
          </a:p>
          <a:p>
            <a:r>
              <a:rPr lang="en-US" altLang="en-US" sz="3600" dirty="0"/>
              <a:t>Planning is integral to the quality process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0A67007-A3C0-4F70-43B0-4F6C56F14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07689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5A07C65-2AD3-ABC9-0E6F-005765F5F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56EFB233-41C0-CD4F-B022-5E9FCC3841A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41685-6717-B04A-09C6-A617F602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57A0-D48B-FB49-BF02-AADBC195D95D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6" name="Rectangle 4">
            <a:extLst>
              <a:ext uri="{FF2B5EF4-FFF2-40B4-BE49-F238E27FC236}">
                <a16:creationId xmlns:a16="http://schemas.microsoft.com/office/drawing/2014/main" id="{A540CC5D-C621-6F3B-6353-2BB626DF45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Process Visibility</a:t>
            </a:r>
          </a:p>
        </p:txBody>
      </p:sp>
      <p:sp>
        <p:nvSpPr>
          <p:cNvPr id="151557" name="Rectangle 5">
            <a:extLst>
              <a:ext uri="{FF2B5EF4-FFF2-40B4-BE49-F238E27FC236}">
                <a16:creationId xmlns:a16="http://schemas.microsoft.com/office/drawing/2014/main" id="{53824235-DA58-DA8D-6E30-8CDD2547DC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A process is visible to the extent that one can answer the question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How does our progress compare to our plan?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Example: Are we on schedule? How far ahead or behind?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The quality process has not achieved adequate visibility  if one cannot gain strong confidence in the quality of the software system before it reaches final testing</a:t>
            </a:r>
            <a:endParaRPr lang="it-IT" altLang="en-US" sz="2400"/>
          </a:p>
          <a:p>
            <a:pPr lvl="1">
              <a:lnSpc>
                <a:spcPct val="90000"/>
              </a:lnSpc>
            </a:pPr>
            <a:r>
              <a:rPr lang="en-US" altLang="en-US" sz="2000"/>
              <a:t>quality activities are usually placed as early as possible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design test cases at the earliest opportunity (not ``just in time'') 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uses analysis techniques on software artifacts produced before actual code. 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motivates the use of “proxy” measures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Ex: the number of faults in design or code is not a true measure of reliability, but  we may count faults discovered in design inspections as an early indicator of potential quality problems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CB6D3A4-7F4F-C46E-4457-E988EEF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86B8AE6-FF42-CEC2-979D-10465DA7B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BD67E57F-BF48-524C-963D-3F678F62B5C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905AF-B208-227D-81CB-5797E8DDB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C5B81-3AFF-BF45-B5A1-80869932CDAF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4675CF01-3BA7-C56A-1865-28E4615883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A&amp;T Strategy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40ED442A-F6E8-2FD2-EE28-56E8A9F1D8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 dirty="0"/>
              <a:t>Identifies company- or project-wide standards that must be satisfied</a:t>
            </a:r>
          </a:p>
          <a:p>
            <a:pPr lvl="1"/>
            <a:r>
              <a:rPr lang="en-US" altLang="en-US" sz="3200" dirty="0"/>
              <a:t>procedures required, e.g.,  for obtaining quality certificates</a:t>
            </a:r>
          </a:p>
          <a:p>
            <a:pPr lvl="1"/>
            <a:r>
              <a:rPr lang="en-US" altLang="en-US" sz="3200" dirty="0"/>
              <a:t>techniques and tools that must be used</a:t>
            </a:r>
          </a:p>
          <a:p>
            <a:pPr lvl="1"/>
            <a:r>
              <a:rPr lang="en-US" altLang="en-US" sz="3200" dirty="0"/>
              <a:t>documents that must be produced</a:t>
            </a:r>
          </a:p>
          <a:p>
            <a:pPr lvl="1"/>
            <a:endParaRPr lang="it-IT" altLang="en-US" dirty="0"/>
          </a:p>
          <a:p>
            <a:pPr lvl="1"/>
            <a:endParaRPr lang="it-IT" altLang="en-US" dirty="0"/>
          </a:p>
          <a:p>
            <a:pPr lvl="1"/>
            <a:endParaRPr lang="en-US" altLang="en-US" dirty="0"/>
          </a:p>
          <a:p>
            <a:endParaRPr lang="en-US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B86004C-130F-3CD2-6C3F-5C5BE6A4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459D62F-AEC5-6CBC-A72D-BCC99D0ED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AEC7CB02-B83F-C644-BD06-F0FD22F678C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14D29-A7AF-3BBB-FC6E-FECBD3CCD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5A2-9548-4B47-9254-F949188E0964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Rectangle 4">
            <a:extLst>
              <a:ext uri="{FF2B5EF4-FFF2-40B4-BE49-F238E27FC236}">
                <a16:creationId xmlns:a16="http://schemas.microsoft.com/office/drawing/2014/main" id="{55811E7D-2C2D-DEB1-728D-08ADC90D30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A&amp;T Plan</a:t>
            </a:r>
            <a:endParaRPr lang="en-US" altLang="en-US" b="1" dirty="0"/>
          </a:p>
        </p:txBody>
      </p:sp>
      <p:sp>
        <p:nvSpPr>
          <p:cNvPr id="156677" name="Rectangle 5">
            <a:extLst>
              <a:ext uri="{FF2B5EF4-FFF2-40B4-BE49-F238E27FC236}">
                <a16:creationId xmlns:a16="http://schemas.microsoft.com/office/drawing/2014/main" id="{AE998C8F-FEBF-1155-9E7D-8622241DEB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/>
              <a:t>A comprehensive description of the quality process that includes: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objectives and scope of A&amp;T activities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documents and other items that must be available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items to be tested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features to be tested and not to be tested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analysis and test activities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staff involved in A&amp;T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constraints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pass and fail criteria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schedule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deliverables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hardware and software requirements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risks and contingencies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3106371-B629-6FA4-745F-79A6B77EE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C81B4F5-0431-35B9-7973-1CE5F956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0D398ED-E00A-2D40-BBE1-21755EDB989F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F1AA8-5BA9-FB29-1F73-A33423462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C6AD9-F01F-934C-8017-0ED58D76E379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4">
            <a:extLst>
              <a:ext uri="{FF2B5EF4-FFF2-40B4-BE49-F238E27FC236}">
                <a16:creationId xmlns:a16="http://schemas.microsoft.com/office/drawing/2014/main" id="{701D8AFB-AF37-103C-B814-74E6CB895D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Quality Goals</a:t>
            </a:r>
          </a:p>
        </p:txBody>
      </p:sp>
      <p:sp>
        <p:nvSpPr>
          <p:cNvPr id="143365" name="Rectangle 5">
            <a:extLst>
              <a:ext uri="{FF2B5EF4-FFF2-40B4-BE49-F238E27FC236}">
                <a16:creationId xmlns:a16="http://schemas.microsoft.com/office/drawing/2014/main" id="{0D927ADD-751E-203A-0730-C43533E30A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altLang="en-US" sz="3200"/>
              <a:t>Process qualities (visibility,....)</a:t>
            </a:r>
          </a:p>
          <a:p>
            <a:r>
              <a:rPr lang="it-IT" altLang="en-US" sz="3200"/>
              <a:t>Product qualities</a:t>
            </a:r>
          </a:p>
          <a:p>
            <a:pPr lvl="1"/>
            <a:r>
              <a:rPr lang="it-IT" altLang="en-US" sz="2800"/>
              <a:t>internal qualities (maintainability,....)</a:t>
            </a:r>
          </a:p>
          <a:p>
            <a:pPr lvl="1"/>
            <a:r>
              <a:rPr lang="it-IT" altLang="en-US" sz="2800"/>
              <a:t>external qualities</a:t>
            </a:r>
          </a:p>
          <a:p>
            <a:pPr lvl="2"/>
            <a:r>
              <a:rPr lang="it-IT" altLang="en-US" sz="2400"/>
              <a:t>usefulness qualities:</a:t>
            </a:r>
          </a:p>
          <a:p>
            <a:pPr lvl="3"/>
            <a:r>
              <a:rPr lang="it-IT" altLang="en-US" sz="2000"/>
              <a:t>usability, performance, security, portability, interoperability</a:t>
            </a:r>
          </a:p>
          <a:p>
            <a:pPr lvl="2"/>
            <a:r>
              <a:rPr lang="it-IT" altLang="en-US" sz="2400"/>
              <a:t>dependability</a:t>
            </a:r>
          </a:p>
          <a:p>
            <a:pPr lvl="3"/>
            <a:r>
              <a:rPr lang="it-IT" altLang="en-US" sz="2000"/>
              <a:t>correctness, reliability, safety, robustness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00AF100-2FBE-2BAE-8AA0-126CF9B7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87D692D-6CE0-6B05-B898-2BB94699E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7E16746E-6DA0-5544-B7C9-597DBA661840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97F85-DF84-B67B-25EC-4AE0B527B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EDD3F-83FC-CE40-8F9E-6DC55B0EBDD0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8" name="Rectangle 6">
            <a:extLst>
              <a:ext uri="{FF2B5EF4-FFF2-40B4-BE49-F238E27FC236}">
                <a16:creationId xmlns:a16="http://schemas.microsoft.com/office/drawing/2014/main" id="{1E0D6DFD-EB58-ED0B-E90A-3BAD53EC2A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Dependability Qualities</a:t>
            </a:r>
          </a:p>
        </p:txBody>
      </p:sp>
      <p:sp>
        <p:nvSpPr>
          <p:cNvPr id="146439" name="Rectangle 7">
            <a:extLst>
              <a:ext uri="{FF2B5EF4-FFF2-40B4-BE49-F238E27FC236}">
                <a16:creationId xmlns:a16="http://schemas.microsoft.com/office/drawing/2014/main" id="{5EAE18B7-6CE5-12AD-9E09-7C6128A565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altLang="en-US" sz="2400"/>
              <a:t>Correctness:</a:t>
            </a:r>
          </a:p>
          <a:p>
            <a:pPr lvl="1"/>
            <a:r>
              <a:rPr lang="en-US" altLang="en-US" sz="2000"/>
              <a:t>A program is correct if it is consistent with its specification</a:t>
            </a:r>
          </a:p>
          <a:p>
            <a:pPr lvl="2"/>
            <a:r>
              <a:rPr lang="en-US" altLang="en-US" sz="1800"/>
              <a:t>seldom practical for non-trivial systems</a:t>
            </a:r>
            <a:endParaRPr lang="it-IT" altLang="en-US" sz="1800"/>
          </a:p>
          <a:p>
            <a:r>
              <a:rPr lang="it-IT" altLang="en-US" sz="2400"/>
              <a:t>Reliability:</a:t>
            </a:r>
          </a:p>
          <a:p>
            <a:pPr lvl="1"/>
            <a:r>
              <a:rPr lang="en-US" altLang="en-US" sz="2000"/>
              <a:t>likelihood of correct function for some ``unit'' of behavior</a:t>
            </a:r>
          </a:p>
          <a:p>
            <a:pPr lvl="2"/>
            <a:r>
              <a:rPr lang="en-US" altLang="en-US" sz="1800"/>
              <a:t>relative to a specification and usage profile</a:t>
            </a:r>
          </a:p>
          <a:p>
            <a:pPr lvl="2"/>
            <a:r>
              <a:rPr lang="en-US" altLang="en-US" sz="1800"/>
              <a:t>statistical approximation to correctness (100% reliable = correct)</a:t>
            </a:r>
            <a:endParaRPr lang="it-IT" altLang="en-US" sz="1800"/>
          </a:p>
          <a:p>
            <a:r>
              <a:rPr lang="it-IT" altLang="en-US" sz="2400"/>
              <a:t>Safety:</a:t>
            </a:r>
          </a:p>
          <a:p>
            <a:pPr lvl="1"/>
            <a:r>
              <a:rPr lang="en-US" altLang="en-US" sz="2000"/>
              <a:t> preventing hazards</a:t>
            </a:r>
            <a:endParaRPr lang="it-IT" altLang="en-US" sz="2000"/>
          </a:p>
          <a:p>
            <a:r>
              <a:rPr lang="it-IT" altLang="en-US" sz="2400"/>
              <a:t>Robustness</a:t>
            </a:r>
          </a:p>
          <a:p>
            <a:pPr lvl="1"/>
            <a:r>
              <a:rPr lang="en-US" altLang="en-US" sz="2000"/>
              <a:t>acceptable (degraded) behavior under extreme conditions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6EB79A8-A061-D3D5-F137-E3FA3D701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41B5938-69BB-3C42-AF81-023F6E085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1C32E9C5-48BF-8A4D-A50E-E824FB363597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A2394-8C48-D26E-8128-5566036DC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BF7C-1B6C-0A47-9658-C02039FB381D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4">
            <a:extLst>
              <a:ext uri="{FF2B5EF4-FFF2-40B4-BE49-F238E27FC236}">
                <a16:creationId xmlns:a16="http://schemas.microsoft.com/office/drawing/2014/main" id="{63BE6BEE-52EA-C0B6-3CB0-3E2F3A0AC7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Example of Dependability Qualities</a:t>
            </a:r>
          </a:p>
        </p:txBody>
      </p:sp>
      <p:pic>
        <p:nvPicPr>
          <p:cNvPr id="124943" name="Picture 15" descr="In the UK, when there are road works with temp lights set up, why is there  a sign 'when red light show stop here'? Every driver knows how traffic  lights work, we">
            <a:extLst>
              <a:ext uri="{FF2B5EF4-FFF2-40B4-BE49-F238E27FC236}">
                <a16:creationId xmlns:a16="http://schemas.microsoft.com/office/drawing/2014/main" id="{4B5EAD63-CD28-EB59-C326-94338014DCB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2115767"/>
            <a:ext cx="5181600" cy="3771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937" name="Rectangle 9">
            <a:extLst>
              <a:ext uri="{FF2B5EF4-FFF2-40B4-BE49-F238E27FC236}">
                <a16:creationId xmlns:a16="http://schemas.microsoft.com/office/drawing/2014/main" id="{2CFA20C5-B8A5-8037-ED31-1A46BDB8FC9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</a:pPr>
            <a:r>
              <a:rPr lang="en-US" altLang="en-US" sz="2400" b="1" dirty="0"/>
              <a:t>Correctness, reliability: 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400" b="1" dirty="0"/>
              <a:t>Robustness, safety:</a:t>
            </a:r>
            <a:endParaRPr lang="en-US" altLang="en-US" sz="1800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482948B-1A2F-BE86-9DA2-673F54F2D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26826"/>
            <a:ext cx="4571999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B301EE6-9A07-984D-140B-73FA6D223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2AF05AF8-8535-BD4C-8FAB-23266893D107}" type="slidenum">
              <a:rPr lang="en-US" altLang="en-US"/>
              <a:pPr/>
              <a:t>16</a:t>
            </a:fld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BE699-4769-0BD7-70DA-47AD54BFB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0BC9-99E5-3444-98FF-B134863C8D93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1991C1-E246-B09E-9695-211D52045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6B49C-A4B8-6D08-1A01-FDAA56BF6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D92BE179-8182-814E-A400-B344662ACAB7}" type="slidenum">
              <a:rPr lang="en-US" altLang="en-US" smtClean="0"/>
              <a:pPr/>
              <a:t>17</a:t>
            </a:fld>
            <a:endParaRPr lang="en-US" altLang="en-US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8" name="Add-in 7">
                <a:extLst>
                  <a:ext uri="{FF2B5EF4-FFF2-40B4-BE49-F238E27FC236}">
                    <a16:creationId xmlns:a16="http://schemas.microsoft.com/office/drawing/2014/main" id="{0444819D-F960-E565-9880-07FEC696F2E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81000" y="253999"/>
              <a:ext cx="11430000" cy="6350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8" name="Add-in 7">
                <a:extLst>
                  <a:ext uri="{FF2B5EF4-FFF2-40B4-BE49-F238E27FC236}">
                    <a16:creationId xmlns:a16="http://schemas.microsoft.com/office/drawing/2014/main" id="{0444819D-F960-E565-9880-07FEC696F2E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>
                <a:clrChange>
                  <a:clrFrom>
                    <a:prstClr val="black"/>
                  </a:clrFrom>
                  <a:clrTo>
                    <a:prstClr val="black">
                      <a:alpha val="0"/>
                    </a:prstClr>
                  </a:clrTo>
                </a:clrChange>
              </a:blip>
              <a:stretch>
                <a:fillRect/>
              </a:stretch>
            </p:blipFill>
            <p:spPr>
              <a:xfrm>
                <a:off x="381000" y="253999"/>
                <a:ext cx="11430000" cy="635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90800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B8455-A487-4AD5-3783-B96A99BD9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4">
            <a:extLst>
              <a:ext uri="{FF2B5EF4-FFF2-40B4-BE49-F238E27FC236}">
                <a16:creationId xmlns:a16="http://schemas.microsoft.com/office/drawing/2014/main" id="{DAB5F473-E504-1AB7-03B2-8A6A2B74B7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Example of Dependability Qualities</a:t>
            </a:r>
          </a:p>
        </p:txBody>
      </p:sp>
      <p:pic>
        <p:nvPicPr>
          <p:cNvPr id="124943" name="Picture 15" descr="In the UK, when there are road works with temp lights set up, why is there  a sign 'when red light show stop here'? Every driver knows how traffic  lights work, we">
            <a:extLst>
              <a:ext uri="{FF2B5EF4-FFF2-40B4-BE49-F238E27FC236}">
                <a16:creationId xmlns:a16="http://schemas.microsoft.com/office/drawing/2014/main" id="{511AA980-73C7-1F04-F2AE-97C7BCF6929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2115767"/>
            <a:ext cx="5181600" cy="3771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937" name="Rectangle 9">
            <a:extLst>
              <a:ext uri="{FF2B5EF4-FFF2-40B4-BE49-F238E27FC236}">
                <a16:creationId xmlns:a16="http://schemas.microsoft.com/office/drawing/2014/main" id="{29A2AAB5-97EE-C157-A33C-8A4AA8B8675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</a:pPr>
            <a:r>
              <a:rPr lang="en-US" altLang="en-US" sz="2400" b="1" dirty="0"/>
              <a:t>Correctness, reliability: </a:t>
            </a:r>
            <a:r>
              <a:rPr lang="en-US" altLang="en-US" sz="2400" dirty="0"/>
              <a:t>let traffic pass according to correct pattern and central scheduling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400" b="1" dirty="0"/>
              <a:t>Robustness, safety: </a:t>
            </a:r>
            <a:r>
              <a:rPr lang="en-US" altLang="en-US" sz="2400" dirty="0"/>
              <a:t>Provide degraded function when possible; never signal conflicting greens.</a:t>
            </a:r>
          </a:p>
          <a:p>
            <a:pPr lvl="2" eaLnBrk="0" hangingPunct="0">
              <a:spcBef>
                <a:spcPct val="50000"/>
              </a:spcBef>
            </a:pPr>
            <a:r>
              <a:rPr lang="en-US" altLang="en-US" sz="1800" dirty="0"/>
              <a:t>Blinking red / blinking yellow is better than no lights; no lights is better than conflicting greens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18F780D-8BD3-7683-314A-898FAF02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26826"/>
            <a:ext cx="4571999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E2966D7-346D-9FC2-DEED-0229B3D7E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2AF05AF8-8535-BD4C-8FAB-23266893D107}" type="slidenum">
              <a:rPr lang="en-US" altLang="en-US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972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Rectangle 4">
            <a:extLst>
              <a:ext uri="{FF2B5EF4-FFF2-40B4-BE49-F238E27FC236}">
                <a16:creationId xmlns:a16="http://schemas.microsoft.com/office/drawing/2014/main" id="{B2E83CAD-221C-1C63-9035-515BF674A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Relationships of Dependability Qualities</a:t>
            </a:r>
          </a:p>
        </p:txBody>
      </p:sp>
      <p:pic>
        <p:nvPicPr>
          <p:cNvPr id="11" name="Content Placeholder 10" descr="Diagram&#10;&#10;Description automatically generated">
            <a:extLst>
              <a:ext uri="{FF2B5EF4-FFF2-40B4-BE49-F238E27FC236}">
                <a16:creationId xmlns:a16="http://schemas.microsoft.com/office/drawing/2014/main" id="{49D015D1-35DF-C346-FF2E-878D8CB8E0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9600" y="1825625"/>
            <a:ext cx="9192799" cy="4351338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7808E-E2E6-B826-5C91-9F6E10290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2C940-5E91-C148-A5CB-A06E03FA3DD8}" type="datetime1">
              <a:rPr lang="en-GB" smtClean="0"/>
              <a:pPr/>
              <a:t>03/10/2024</a:t>
            </a:fld>
            <a:endParaRPr 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0597A02F-74B1-769E-A925-D38BF36C4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49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2E893F3-193F-90B7-2A8B-4D04537AD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F3F41CAB-78AC-2640-A014-5B070D07EDFB}" type="slidenum">
              <a:rPr lang="en-US" altLang="en-US"/>
              <a:pPr/>
              <a:t>19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>
            <a:extLst>
              <a:ext uri="{FF2B5EF4-FFF2-40B4-BE49-F238E27FC236}">
                <a16:creationId xmlns:a16="http://schemas.microsoft.com/office/drawing/2014/main" id="{F88FE42F-3FEC-2EBF-F836-8A403A6BBF3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r>
              <a:rPr lang="en-US" altLang="en-US" sz="3600" b="1" dirty="0"/>
              <a:t>Test and Analysis Activities </a:t>
            </a:r>
            <a:br>
              <a:rPr lang="en-US" altLang="en-US" sz="3600" b="1" dirty="0"/>
            </a:br>
            <a:r>
              <a:rPr lang="en-US" altLang="en-US" sz="3600" b="1" dirty="0"/>
              <a:t>within a Software Process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30CDCC19-CCF5-091E-C66A-C86C4C25F60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endParaRPr lang="en-US" altLang="en-US" sz="280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48AAD0F0-D1A8-B550-D137-C278042D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71277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AB51ABE5-24F3-E32D-D595-79A813DD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5795A4C-01F5-FD4E-A5F0-85F47F3BAD95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41EB8-7DBB-6ED0-2CFE-8E24A3D9C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A90F-78AE-164E-B71B-458072EFA542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77659219-B415-1730-B3AE-F1B1DEBFF0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Analysis</a:t>
            </a:r>
            <a:endParaRPr lang="en-US" altLang="en-US" b="1" dirty="0"/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26AABA9E-EAB0-3F99-F550-8DF5651297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analysis includes </a:t>
            </a:r>
          </a:p>
          <a:p>
            <a:pPr lvl="1"/>
            <a:r>
              <a:rPr lang="en-US" altLang="en-US" sz="3200" dirty="0"/>
              <a:t>manual inspection techniques</a:t>
            </a:r>
          </a:p>
          <a:p>
            <a:pPr lvl="1"/>
            <a:r>
              <a:rPr lang="en-US" altLang="en-US" sz="3200" dirty="0"/>
              <a:t>automated analyses</a:t>
            </a:r>
          </a:p>
          <a:p>
            <a:r>
              <a:rPr lang="en-US" altLang="en-US" sz="3600" dirty="0"/>
              <a:t>can be applied at any development stage</a:t>
            </a:r>
          </a:p>
          <a:p>
            <a:r>
              <a:rPr lang="en-US" altLang="en-US" sz="3600" dirty="0"/>
              <a:t>particularly well suited at the early stages of specifications a design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19D8CF7-081A-434E-C339-B62E9CA0C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801DA76-0D58-754F-9EE5-9948FEF45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542A3A56-D092-7746-821D-6FC843758944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E68EC-5FD6-D06E-2DAD-A6EA1004F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96541-CA5E-554A-AFD4-A2A75DD5661A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1A9D2232-D00A-1983-6166-13607632AC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Inspection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DCFD8132-4951-62EC-46A8-4F26B7AB01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sz="2400"/>
              <a:t>can be applied to essentially any document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requirements statements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architectural and detailed design documents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test plans and test cases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program source code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may also have secondary benefits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spreading good practices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instilling shared standards of quality.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takes a considerable amount of time 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re-inspecting a changed component can be expensive 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used primarily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where other techniques are inapplicable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where other techniques do not provide sufficient coverage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FB93A2B-5B6E-8035-3E1C-10FC693F9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8D87837-D5FE-297A-396B-9E6F63A4E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CF990504-9AC5-FC43-AF40-CC5FC2EC18B7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C3998-69CB-C82A-2807-6A8FF7CC5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9FBD-2AD0-D84D-AC9F-BFA57CEDB401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D45B517E-506E-FB7B-2664-522A937C48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Automatic Static Analysis</a:t>
            </a: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49BA629A-4435-6275-796D-6007FFF09F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More limited in applicability </a:t>
            </a:r>
          </a:p>
          <a:p>
            <a:pPr lvl="1"/>
            <a:r>
              <a:rPr lang="en-US" altLang="en-US" sz="3200" dirty="0"/>
              <a:t>can be applied to some formal representations of requirements models</a:t>
            </a:r>
          </a:p>
          <a:p>
            <a:pPr lvl="1"/>
            <a:r>
              <a:rPr lang="en-US" altLang="en-US" sz="3200" dirty="0"/>
              <a:t>not to natural language documents</a:t>
            </a:r>
          </a:p>
          <a:p>
            <a:r>
              <a:rPr lang="en-US" altLang="en-US" sz="3600" dirty="0"/>
              <a:t>are selected when available</a:t>
            </a:r>
          </a:p>
          <a:p>
            <a:pPr lvl="1"/>
            <a:r>
              <a:rPr lang="en-US" altLang="en-US" sz="3200" dirty="0"/>
              <a:t>substituting machine cycles for human effort makes them particularly cost-effective.  </a:t>
            </a:r>
          </a:p>
          <a:p>
            <a:pPr>
              <a:buFontTx/>
              <a:buNone/>
            </a:pPr>
            <a:endParaRPr lang="en-US" altLang="en-US" sz="3600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B4EA72B-5C6E-35BC-F5C7-44F0BA801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49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709741E-C580-68DC-2FAF-7BC0AAC6C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1855FC29-EA77-7246-B8B2-3EA823368902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14B54-D67E-8D95-4102-EADB6D33A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1EBD-BC06-EF43-8B4C-7719B097E6A1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949D3877-DFE2-2D3B-DCD6-8839E46160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Testing</a:t>
            </a:r>
            <a:endParaRPr lang="en-US" altLang="en-US" b="1" dirty="0"/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2C94BDE3-F3CE-6E4B-8A22-EF8D321ED2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Formerly executed late in development but with Test-Driven Development can play a large part.</a:t>
            </a:r>
          </a:p>
          <a:p>
            <a:r>
              <a:rPr lang="en-US" altLang="en-US" dirty="0"/>
              <a:t>Start as early as possible</a:t>
            </a:r>
          </a:p>
          <a:p>
            <a:r>
              <a:rPr lang="en-US" altLang="en-US" dirty="0"/>
              <a:t>Early test generation has several advantages</a:t>
            </a:r>
          </a:p>
          <a:p>
            <a:pPr lvl="1"/>
            <a:r>
              <a:rPr lang="en-US" altLang="en-US" dirty="0"/>
              <a:t>Tests generated independently from code, when the specifications are fresh in the mind of analysts</a:t>
            </a:r>
          </a:p>
          <a:p>
            <a:pPr lvl="1"/>
            <a:r>
              <a:rPr lang="en-US" altLang="en-US" dirty="0"/>
              <a:t>The generation of test cases may highlight inconsistencies and incompleteness of the corresponding specifications</a:t>
            </a:r>
          </a:p>
          <a:p>
            <a:pPr lvl="1"/>
            <a:r>
              <a:rPr lang="en-US" altLang="en-US" dirty="0"/>
              <a:t>tests may be used as compendium of the specifications by the programmers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3CBF82E-B010-BD46-0F62-9D0F9CEB9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2D0F175-995F-F240-27EC-5BE9A2DCE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B63C79C2-68DE-C645-B1BA-07127AD6442F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95F29-6636-810C-8352-F37AB9B0F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C27E-64EC-1A47-9DAE-2FC7D9ECA6CC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>
            <a:extLst>
              <a:ext uri="{FF2B5EF4-FFF2-40B4-BE49-F238E27FC236}">
                <a16:creationId xmlns:a16="http://schemas.microsoft.com/office/drawing/2014/main" id="{0104285B-0C95-F993-FAF9-672807D26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Improving the Process</a:t>
            </a:r>
          </a:p>
        </p:txBody>
      </p:sp>
      <p:sp>
        <p:nvSpPr>
          <p:cNvPr id="119813" name="Rectangle 5">
            <a:extLst>
              <a:ext uri="{FF2B5EF4-FFF2-40B4-BE49-F238E27FC236}">
                <a16:creationId xmlns:a16="http://schemas.microsoft.com/office/drawing/2014/main" id="{16753A90-4759-30C4-8EDE-6856166725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/>
              <a:t>Long lasting errors are common</a:t>
            </a:r>
          </a:p>
          <a:p>
            <a:r>
              <a:rPr lang="en-US" altLang="en-US" sz="3200" dirty="0"/>
              <a:t>It is important to structure the process for</a:t>
            </a:r>
          </a:p>
          <a:p>
            <a:pPr lvl="1"/>
            <a:r>
              <a:rPr lang="en-US" altLang="en-US" sz="2800" dirty="0"/>
              <a:t>Identifying the most critical persistent faults</a:t>
            </a:r>
          </a:p>
          <a:p>
            <a:pPr lvl="1"/>
            <a:r>
              <a:rPr lang="en-US" altLang="en-US" sz="2800" dirty="0"/>
              <a:t>tracking them to frequent errors</a:t>
            </a:r>
          </a:p>
          <a:p>
            <a:pPr lvl="1"/>
            <a:r>
              <a:rPr lang="en-US" altLang="en-US" sz="2800" dirty="0"/>
              <a:t>adjusting the development and quality processes to eliminate errors</a:t>
            </a:r>
          </a:p>
          <a:p>
            <a:r>
              <a:rPr lang="en-US" altLang="en-US" sz="3200" dirty="0"/>
              <a:t>Feedback mechanisms are the main ingredient of the quality process for identifying and removing errors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33E3814-A50C-9CEF-5986-BC44C53B2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03076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0CFBA08-BB7F-F077-85D9-A20479BAC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ED514D58-0767-B446-85DF-F8F9374A5A9A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60950-C1C2-851A-31CA-B7DE90056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888B-6C43-4E47-80F5-E55AD6903C9C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2" name="Rectangle 8">
            <a:extLst>
              <a:ext uri="{FF2B5EF4-FFF2-40B4-BE49-F238E27FC236}">
                <a16:creationId xmlns:a16="http://schemas.microsoft.com/office/drawing/2014/main" id="{FC66EE2B-3297-10D5-40AF-1DB42D0130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Organizational factors</a:t>
            </a:r>
          </a:p>
        </p:txBody>
      </p:sp>
      <p:sp>
        <p:nvSpPr>
          <p:cNvPr id="118793" name="Rectangle 9">
            <a:extLst>
              <a:ext uri="{FF2B5EF4-FFF2-40B4-BE49-F238E27FC236}">
                <a16:creationId xmlns:a16="http://schemas.microsoft.com/office/drawing/2014/main" id="{BFFAA262-81A6-07E2-F71E-B9572F00A3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en-US" sz="3200" dirty="0"/>
              <a:t>Different teams for development and quality?</a:t>
            </a:r>
          </a:p>
          <a:p>
            <a:pPr lvl="1"/>
            <a:r>
              <a:rPr lang="en-GB" altLang="en-US" sz="2800" dirty="0"/>
              <a:t>separate development and quality teams is common in large organizations</a:t>
            </a:r>
          </a:p>
          <a:p>
            <a:pPr lvl="1"/>
            <a:r>
              <a:rPr lang="en-GB" altLang="en-US" sz="2800" dirty="0"/>
              <a:t>indistinguishable roles is postulated by some methodologies (extreme programming)</a:t>
            </a:r>
          </a:p>
          <a:p>
            <a:r>
              <a:rPr lang="en-GB" altLang="en-US" sz="3200" dirty="0"/>
              <a:t>Different roles for development and quality?</a:t>
            </a:r>
          </a:p>
          <a:p>
            <a:pPr lvl="1"/>
            <a:r>
              <a:rPr lang="en-GB" altLang="en-US" sz="2800" dirty="0"/>
              <a:t>test designer is a specific role in many organizations</a:t>
            </a:r>
          </a:p>
          <a:p>
            <a:pPr lvl="1"/>
            <a:r>
              <a:rPr lang="en-GB" altLang="en-US" sz="2800" dirty="0"/>
              <a:t>mobility of people and roles by rotating engineers over development and testing tasks among different projects is a possible option 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AF66A66-25D0-7082-98DF-05251F9E7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A1D1F35F-0581-D1B2-0353-2F975AABA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78307EEE-3A23-B045-9ED7-C47EC8D9DDB7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D81EB-AD20-3464-A7EB-F2D6606D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E9CC-A048-9E44-A61A-D53942006AB3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11573-D50C-3D56-9131-712763D82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40E7-3439-1143-89DD-CC070ADF4681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6A297-F0EC-F94D-B651-87D31E7F1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0E7FD-56F4-694D-8DFE-AA453C9C4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A592705-AC88-9549-A657-07805A91E163}" type="slidenum">
              <a:rPr lang="en-US" altLang="en-US" smtClean="0"/>
              <a:pPr/>
              <a:t>26</a:t>
            </a:fld>
            <a:endParaRPr lang="en-US" altLang="en-US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Add-in 6">
                <a:extLst>
                  <a:ext uri="{FF2B5EF4-FFF2-40B4-BE49-F238E27FC236}">
                    <a16:creationId xmlns:a16="http://schemas.microsoft.com/office/drawing/2014/main" id="{C0F352F9-A164-4B72-2E04-070DC559EA8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81000" y="253999"/>
              <a:ext cx="11430000" cy="6350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7" name="Add-in 6">
                <a:extLst>
                  <a:ext uri="{FF2B5EF4-FFF2-40B4-BE49-F238E27FC236}">
                    <a16:creationId xmlns:a16="http://schemas.microsoft.com/office/drawing/2014/main" id="{C0F352F9-A164-4B72-2E04-070DC559EA8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>
                <a:clrChange>
                  <a:clrFrom>
                    <a:prstClr val="black"/>
                  </a:clrFrom>
                  <a:clrTo>
                    <a:prstClr val="black">
                      <a:alpha val="0"/>
                    </a:prstClr>
                  </a:clrTo>
                </a:clrChange>
              </a:blip>
              <a:stretch>
                <a:fillRect/>
              </a:stretch>
            </p:blipFill>
            <p:spPr>
              <a:xfrm>
                <a:off x="381000" y="253999"/>
                <a:ext cx="11430000" cy="635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101627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05" name="Rectangle 13">
            <a:extLst>
              <a:ext uri="{FF2B5EF4-FFF2-40B4-BE49-F238E27FC236}">
                <a16:creationId xmlns:a16="http://schemas.microsoft.com/office/drawing/2014/main" id="{5421D798-0F21-AAEE-CFDF-97595E131E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Example of Allocation of Responsibilities</a:t>
            </a:r>
          </a:p>
        </p:txBody>
      </p:sp>
      <p:sp>
        <p:nvSpPr>
          <p:cNvPr id="136206" name="Rectangle 14">
            <a:extLst>
              <a:ext uri="{FF2B5EF4-FFF2-40B4-BE49-F238E27FC236}">
                <a16:creationId xmlns:a16="http://schemas.microsoft.com/office/drawing/2014/main" id="{4EB8BD68-3998-5130-E87B-C7A31483C8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altLang="en-US" sz="2400" dirty="0"/>
              <a:t>Allocating tasks and </a:t>
            </a:r>
            <a:r>
              <a:rPr lang="en-GB" altLang="en-US" sz="2400" dirty="0" err="1"/>
              <a:t>responsibilites</a:t>
            </a:r>
            <a:r>
              <a:rPr lang="en-GB" altLang="en-US" sz="2400" dirty="0"/>
              <a:t> is a complex job:</a:t>
            </a:r>
            <a:br>
              <a:rPr lang="en-GB" altLang="en-US" sz="2400" dirty="0"/>
            </a:br>
            <a:r>
              <a:rPr lang="en-GB" altLang="en-US" sz="2400" dirty="0"/>
              <a:t> we can allocate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Unit testing 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to the development team (requires detailed knowledge of the code)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but the </a:t>
            </a:r>
            <a:r>
              <a:rPr lang="en-GB" altLang="en-US" sz="1800" dirty="0">
                <a:sym typeface="Wingdings" pitchFamily="2" charset="2"/>
              </a:rPr>
              <a:t>q</a:t>
            </a:r>
            <a:r>
              <a:rPr lang="en-GB" altLang="en-US" sz="1800" dirty="0"/>
              <a:t>uality team may control the results (structural coverage)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Integration, system and acceptance testing 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to the quality team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but </a:t>
            </a:r>
            <a:r>
              <a:rPr lang="en-GB" altLang="en-US" sz="1800" dirty="0">
                <a:sym typeface="Wingdings" pitchFamily="2" charset="2"/>
              </a:rPr>
              <a:t>the </a:t>
            </a:r>
            <a:r>
              <a:rPr lang="en-GB" altLang="en-US" sz="1800" dirty="0"/>
              <a:t>development team may produce scaffolding and oracles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Inspection and walk-through 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to mixed teams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Regression testing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to quality and maintenance teams 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Process improvement related activities 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to external specialists interacting with all teams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C004E71C-9BBF-9C29-FFA4-7DD707EAC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774FBEB-CAEF-EBA2-6116-BAE2A6E45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034B63B5-9BE2-6D48-BA3E-FD4F9D326B95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BC30F-7268-DC00-AC09-6861A2EDB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964AE-25B5-2442-849D-78B19344B323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54" name="Rectangle 10">
            <a:extLst>
              <a:ext uri="{FF2B5EF4-FFF2-40B4-BE49-F238E27FC236}">
                <a16:creationId xmlns:a16="http://schemas.microsoft.com/office/drawing/2014/main" id="{C115B403-BF48-C7D2-381E-CBC588B8D7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b="1" dirty="0"/>
              <a:t>Allocation of Responsibilities and rewarding mechanisms: </a:t>
            </a:r>
            <a:br>
              <a:rPr lang="en-GB" altLang="en-US" sz="3200" b="1" dirty="0"/>
            </a:br>
            <a:r>
              <a:rPr lang="en-GB" altLang="en-US" sz="3200" b="1" dirty="0"/>
              <a:t>case A</a:t>
            </a:r>
          </a:p>
        </p:txBody>
      </p:sp>
      <p:sp>
        <p:nvSpPr>
          <p:cNvPr id="134155" name="Rectangle 11">
            <a:extLst>
              <a:ext uri="{FF2B5EF4-FFF2-40B4-BE49-F238E27FC236}">
                <a16:creationId xmlns:a16="http://schemas.microsoft.com/office/drawing/2014/main" id="{6DFBDC77-F586-B00C-14E1-ED9590AE7E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dirty="0"/>
              <a:t>allocation of responsibilities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Development team responsible development  measured with LOC per person month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Quality team </a:t>
            </a:r>
            <a:r>
              <a:rPr lang="en-GB" altLang="en-US" dirty="0">
                <a:sym typeface="Wingdings" pitchFamily="2" charset="2"/>
              </a:rPr>
              <a:t>responsible for </a:t>
            </a:r>
            <a:r>
              <a:rPr lang="en-GB" altLang="en-US" dirty="0"/>
              <a:t>quality 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possible effect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Development team </a:t>
            </a:r>
            <a:r>
              <a:rPr lang="en-GB" altLang="en-US" dirty="0">
                <a:sym typeface="Wingdings" pitchFamily="2" charset="2"/>
              </a:rPr>
              <a:t>tries to </a:t>
            </a:r>
            <a:r>
              <a:rPr lang="en-GB" altLang="en-US" dirty="0"/>
              <a:t>maximize productivity, without considering quality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Quality team </a:t>
            </a:r>
            <a:r>
              <a:rPr lang="en-GB" altLang="en-US" dirty="0">
                <a:sym typeface="Wingdings" pitchFamily="2" charset="2"/>
              </a:rPr>
              <a:t>will </a:t>
            </a:r>
            <a:r>
              <a:rPr lang="en-GB" altLang="en-US" dirty="0"/>
              <a:t>not have enough resources for bad quality products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result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product of bad quality </a:t>
            </a:r>
            <a:r>
              <a:rPr lang="en-GB" altLang="en-US" dirty="0">
                <a:sym typeface="Wingdings" pitchFamily="2" charset="2"/>
              </a:rPr>
              <a:t>and overall</a:t>
            </a:r>
            <a:r>
              <a:rPr lang="en-GB" altLang="en-US" dirty="0"/>
              <a:t> project failure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A90C2-A851-456B-D649-452B88DDE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34A34-B543-0143-85A0-3360E5F162E5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3C6EC48-E396-9F3E-BCF3-7FE305914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43164" y="6356349"/>
            <a:ext cx="4505672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AFE94D6F-8C3B-BB28-4CDC-D2E6E8835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7002DEAE-ACA9-CF44-9B4A-2AC9430257FD}" type="slidenum">
              <a:rPr lang="en-US" altLang="en-US"/>
              <a:pPr/>
              <a:t>28</a:t>
            </a:fld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C0BF9DAA-CEE1-BB92-DDF4-11961CEFA6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b="1" dirty="0"/>
              <a:t>Allocation of Responsibilities and rewarding mechanisms: </a:t>
            </a:r>
            <a:br>
              <a:rPr lang="en-GB" altLang="en-US" sz="3200" b="1" dirty="0"/>
            </a:br>
            <a:r>
              <a:rPr lang="en-GB" altLang="en-US" sz="3200" b="1" dirty="0"/>
              <a:t>case B</a:t>
            </a: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57EC5326-1A4F-89EB-B70C-A0FCD783E1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allocation of responsibilities</a:t>
            </a:r>
          </a:p>
          <a:p>
            <a:pPr lvl="1"/>
            <a:r>
              <a:rPr lang="en-GB" altLang="en-US" dirty="0"/>
              <a:t>Development team </a:t>
            </a:r>
            <a:r>
              <a:rPr lang="en-GB" altLang="en-US" dirty="0">
                <a:sym typeface="Wingdings" pitchFamily="2" charset="2"/>
              </a:rPr>
              <a:t>responsible for</a:t>
            </a:r>
            <a:r>
              <a:rPr lang="en-GB" altLang="en-US" dirty="0"/>
              <a:t> both development and quality control</a:t>
            </a:r>
          </a:p>
          <a:p>
            <a:r>
              <a:rPr lang="en-GB" altLang="en-US" dirty="0"/>
              <a:t>possible effect</a:t>
            </a:r>
          </a:p>
          <a:p>
            <a:pPr lvl="1"/>
            <a:r>
              <a:rPr lang="en-GB" altLang="en-US" dirty="0"/>
              <a:t>the problem of case A is solved</a:t>
            </a:r>
          </a:p>
          <a:p>
            <a:pPr lvl="1"/>
            <a:r>
              <a:rPr lang="en-GB" altLang="en-US" dirty="0"/>
              <a:t>but the team may delay testing for development without leaving </a:t>
            </a:r>
            <a:r>
              <a:rPr lang="en-GB" altLang="en-US" dirty="0">
                <a:sym typeface="Wingdings" pitchFamily="2" charset="2"/>
              </a:rPr>
              <a:t>enough resources for testing</a:t>
            </a:r>
            <a:endParaRPr lang="en-GB" altLang="en-US" dirty="0"/>
          </a:p>
          <a:p>
            <a:r>
              <a:rPr lang="en-GB" altLang="en-US" dirty="0"/>
              <a:t>result</a:t>
            </a:r>
          </a:p>
          <a:p>
            <a:pPr lvl="1"/>
            <a:r>
              <a:rPr lang="en-GB" altLang="en-US" dirty="0"/>
              <a:t>delivery of a not fully tested product and overall project failure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AA7DB-D955-A41E-85FB-3492640C9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C88CA-B4C6-7F43-BF7E-C6075F5269AD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1365570-B0F2-DC6D-AD37-9032CC284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A688EDB-9085-4376-7EB7-03F4173A9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4B1D8E9B-715F-1441-BF4C-7123ABA36EC9}" type="slidenum">
              <a:rPr lang="en-US" altLang="en-US"/>
              <a:pPr/>
              <a:t>29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0">
            <a:extLst>
              <a:ext uri="{FF2B5EF4-FFF2-40B4-BE49-F238E27FC236}">
                <a16:creationId xmlns:a16="http://schemas.microsoft.com/office/drawing/2014/main" id="{3D2C7E4E-4A4C-C095-B59B-B56AD93B9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Learning objectives</a:t>
            </a:r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992DA7A9-5584-7742-FC71-A5CD31A29D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Identify how quality is incorporated into the development process </a:t>
            </a:r>
          </a:p>
          <a:p>
            <a:r>
              <a:rPr lang="en-GB" altLang="en-US" dirty="0"/>
              <a:t>Build an overall picture of the quality process</a:t>
            </a:r>
          </a:p>
          <a:p>
            <a:r>
              <a:rPr lang="en-GB" altLang="en-US" dirty="0"/>
              <a:t>Identify the main characteristics of a quality process</a:t>
            </a:r>
          </a:p>
          <a:p>
            <a:pPr lvl="1"/>
            <a:r>
              <a:rPr lang="en-GB" altLang="en-US" dirty="0"/>
              <a:t>visibility</a:t>
            </a:r>
          </a:p>
          <a:p>
            <a:pPr lvl="1"/>
            <a:r>
              <a:rPr lang="en-GB" altLang="en-US" dirty="0"/>
              <a:t>anticipation of activities</a:t>
            </a:r>
          </a:p>
          <a:p>
            <a:pPr lvl="1"/>
            <a:r>
              <a:rPr lang="en-GB" altLang="en-US" dirty="0"/>
              <a:t>feedback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56D1A-A50E-1198-DD37-4DB0A13DB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9637-7E2F-9041-A41B-7DB5128773C8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409A593-3214-3947-1800-EFCF44CD4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A13960C-6EA8-C3BB-7A0A-041959623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0016F194-929A-BE49-87AE-625944827C52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>
            <a:extLst>
              <a:ext uri="{FF2B5EF4-FFF2-40B4-BE49-F238E27FC236}">
                <a16:creationId xmlns:a16="http://schemas.microsoft.com/office/drawing/2014/main" id="{D0FEA84B-941B-EB76-CC60-ED851578F0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Summary</a:t>
            </a: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92852730-9E9D-A0F9-7878-0D841DA29C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dirty="0"/>
              <a:t>Test and Analysis are complex activities that must be suitably planned and monitored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A good quality process obeys some basic principles: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visibility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early activities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feedback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aims at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reducing occurrences of faults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assessing the product dependability before delivery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improving the process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CD0CB72-D878-FF75-4CA6-AF71BA6B5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7D589C7-A491-A03F-9619-BB3820D4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4A00D4CD-AA4B-184B-B6E1-180FAE2646D0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DD04A-BAA5-871E-18FF-C8CA083DF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C295-7862-1949-AF9B-FE5CB13C8F9B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>
            <a:extLst>
              <a:ext uri="{FF2B5EF4-FFF2-40B4-BE49-F238E27FC236}">
                <a16:creationId xmlns:a16="http://schemas.microsoft.com/office/drawing/2014/main" id="{76F5FCD3-F154-0252-1655-92E63F4579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Software Qualities and Process</a:t>
            </a:r>
          </a:p>
        </p:txBody>
      </p:sp>
      <p:sp>
        <p:nvSpPr>
          <p:cNvPr id="114693" name="Rectangle 5">
            <a:extLst>
              <a:ext uri="{FF2B5EF4-FFF2-40B4-BE49-F238E27FC236}">
                <a16:creationId xmlns:a16="http://schemas.microsoft.com/office/drawing/2014/main" id="{E220219C-B856-45DD-EA20-AAF8134387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Qualities cannot be added after development</a:t>
            </a:r>
          </a:p>
          <a:p>
            <a:pPr lvl="1"/>
            <a:r>
              <a:rPr lang="en-US" altLang="en-US" dirty="0"/>
              <a:t>Quality results from a set of inter-dependent activities</a:t>
            </a:r>
          </a:p>
          <a:p>
            <a:pPr lvl="1"/>
            <a:r>
              <a:rPr lang="en-US" altLang="en-US" dirty="0"/>
              <a:t>Analysis and testing are crucial but far from sufficient.  </a:t>
            </a:r>
          </a:p>
          <a:p>
            <a:r>
              <a:rPr lang="en-US" altLang="en-US" dirty="0"/>
              <a:t>Testing is not a phase, but a lifestyle</a:t>
            </a:r>
          </a:p>
          <a:p>
            <a:pPr lvl="1"/>
            <a:r>
              <a:rPr lang="en-US" altLang="en-US" dirty="0"/>
              <a:t>Testing and analysis activities occur from early in requirements engineering through delivery and subsequent evolution.  </a:t>
            </a:r>
          </a:p>
          <a:p>
            <a:pPr lvl="1"/>
            <a:r>
              <a:rPr lang="en-US" altLang="en-US" dirty="0"/>
              <a:t>Quality depends on every part of the software process</a:t>
            </a:r>
          </a:p>
          <a:p>
            <a:r>
              <a:rPr lang="en-US" altLang="en-US" dirty="0"/>
              <a:t>An essential feature of software processes is that software test and analysis is thoroughly integrated and not an afterthought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7A03B-C3E2-51D2-3503-2FCACEFEC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B9D7-A339-B743-AEF6-BEB15C9CBF50}" type="datetime1">
              <a:rPr lang="en-GB" smtClean="0"/>
              <a:pPr/>
              <a:t>03/10/2024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4779BD7B-E45D-E968-21D6-3C6FC9AE3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49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085D1E3-6CC3-AC8B-0D98-C3C3FE045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2C74AB84-9185-A749-86AA-0494BA33CF7B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>
            <a:extLst>
              <a:ext uri="{FF2B5EF4-FFF2-40B4-BE49-F238E27FC236}">
                <a16:creationId xmlns:a16="http://schemas.microsoft.com/office/drawing/2014/main" id="{B5532BDD-9048-401D-F322-3835DFBB8A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The Quality Process</a:t>
            </a:r>
          </a:p>
        </p:txBody>
      </p:sp>
      <p:sp>
        <p:nvSpPr>
          <p:cNvPr id="115717" name="Rectangle 5">
            <a:extLst>
              <a:ext uri="{FF2B5EF4-FFF2-40B4-BE49-F238E27FC236}">
                <a16:creationId xmlns:a16="http://schemas.microsoft.com/office/drawing/2014/main" id="{AF86171D-5E30-D6DE-FC8F-56F3AE11CA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sz="4000" dirty="0"/>
              <a:t>Quality process: set of activities and responsibilities</a:t>
            </a:r>
          </a:p>
          <a:p>
            <a:pPr lvl="1"/>
            <a:r>
              <a:rPr lang="en-US" altLang="en-US" sz="3600" dirty="0"/>
              <a:t>focused primarily on ensuring adequate dependability </a:t>
            </a:r>
          </a:p>
          <a:p>
            <a:pPr lvl="1"/>
            <a:r>
              <a:rPr lang="en-US" altLang="en-US" sz="3600" dirty="0"/>
              <a:t>concerned with project schedule or with product usability</a:t>
            </a:r>
          </a:p>
          <a:p>
            <a:r>
              <a:rPr lang="en-US" altLang="en-US" sz="4000" dirty="0"/>
              <a:t>The quality process provides a framework for </a:t>
            </a:r>
          </a:p>
          <a:p>
            <a:pPr lvl="1"/>
            <a:r>
              <a:rPr lang="en-US" altLang="en-US" sz="3600" dirty="0"/>
              <a:t>selecting and arranging activities </a:t>
            </a:r>
          </a:p>
          <a:p>
            <a:pPr lvl="1"/>
            <a:r>
              <a:rPr lang="en-US" altLang="en-US" sz="3600" dirty="0"/>
              <a:t>considering interactions and trade-offs with other important goals.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B5553-C573-E51A-2A6C-DDB2630E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6836-DD34-F148-AB7C-2BDDE53E52BA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70FC22A-82DC-A580-286C-3AA35D70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49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4068F93-ABFB-A180-6D99-63D0D498E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4B134EF8-DADC-5148-97D9-70DB5CF36C7A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205700F3-23B7-C375-8888-0D981FB460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Interactions and </a:t>
            </a:r>
            <a:r>
              <a:rPr lang="en-GB" altLang="en-US" b="1" dirty="0" err="1"/>
              <a:t>Tradeoffs</a:t>
            </a:r>
            <a:endParaRPr lang="en-GB" altLang="en-US" b="1" dirty="0"/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036671EE-0783-8435-D420-A488F30DE7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US" altLang="en-US" sz="2400" i="1" dirty="0"/>
              <a:t>example</a:t>
            </a:r>
          </a:p>
          <a:p>
            <a:pPr algn="ctr">
              <a:buFontTx/>
              <a:buNone/>
            </a:pPr>
            <a:r>
              <a:rPr lang="en-US" altLang="en-US" sz="3200" b="1" dirty="0"/>
              <a:t>high dependability vs. time to market</a:t>
            </a:r>
          </a:p>
          <a:p>
            <a:r>
              <a:rPr lang="en-US" altLang="en-US" sz="3200" dirty="0"/>
              <a:t>Mass market products: </a:t>
            </a:r>
          </a:p>
          <a:p>
            <a:pPr lvl="1"/>
            <a:r>
              <a:rPr lang="en-US" altLang="en-US" sz="2800" dirty="0"/>
              <a:t>better to achieve a reasonably high degree of dependability on a tight schedule than to achieve ultra-high dependability on a much longer schedule</a:t>
            </a:r>
          </a:p>
          <a:p>
            <a:r>
              <a:rPr lang="en-US" altLang="en-US" sz="3200" dirty="0"/>
              <a:t>Critical medical devices:</a:t>
            </a:r>
          </a:p>
          <a:p>
            <a:pPr lvl="1"/>
            <a:r>
              <a:rPr lang="en-US" altLang="en-US" sz="2800" dirty="0"/>
              <a:t>better to achieve ultra-high dependability on a much longer schedule than a reasonably high degree of dependability on a tight schedule 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6D4C88D-846E-B9DA-FA59-08F1BDC9D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43164" y="6371277"/>
            <a:ext cx="4505672" cy="365125"/>
          </a:xfrm>
        </p:spPr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7F5CF56-91DF-4128-A940-57110D81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DE2BFB72-3933-DE4F-B3AD-43D8AC5614D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9D4A0-C884-6327-BAF4-A8CF45FF6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0ED5-9F29-9E45-AB1D-2128D53EDB0C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E1304-D28C-DE7C-FAC8-E75B9742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Mass vs High Dependability?</a:t>
            </a:r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Content Placeholder 6">
                <a:extLst>
                  <a:ext uri="{FF2B5EF4-FFF2-40B4-BE49-F238E27FC236}">
                    <a16:creationId xmlns:a16="http://schemas.microsoft.com/office/drawing/2014/main" id="{99B16134-6200-D01F-6246-EC0FFA6D300C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838200" y="1825625"/>
              <a:ext cx="10515600" cy="4351338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7" name="Content Placeholder 6">
                <a:extLst>
                  <a:ext uri="{FF2B5EF4-FFF2-40B4-BE49-F238E27FC236}">
                    <a16:creationId xmlns:a16="http://schemas.microsoft.com/office/drawing/2014/main" id="{99B16134-6200-D01F-6246-EC0FFA6D300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>
                <a:clrChange>
                  <a:clrFrom>
                    <a:prstClr val="black"/>
                  </a:clrFrom>
                  <a:clrTo>
                    <a:prstClr val="black">
                      <a:alpha val="0"/>
                    </a:prstClr>
                  </a:clrTo>
                </a:clrChange>
              </a:blip>
              <a:stretch>
                <a:fillRect/>
              </a:stretch>
            </p:blipFill>
            <p:spPr>
              <a:xfrm>
                <a:off x="838200" y="1825625"/>
                <a:ext cx="10515600" cy="4351338"/>
              </a:xfrm>
              <a:prstGeom prst="rect">
                <a:avLst/>
              </a:prstGeom>
            </p:spPr>
          </p:pic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0DD67-7EA4-21E0-13EF-55B466019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40E7-3439-1143-89DD-CC070ADF4681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F8336-1917-36D2-BF2A-32C598948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57661-13CB-914D-0F0F-733EF79C5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A592705-AC88-9549-A657-07805A91E163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5726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6D6AA-BC8B-CF93-9283-FBF2F712C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needs to be high dependability?</a:t>
            </a:r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Content Placeholder 6">
                <a:extLst>
                  <a:ext uri="{FF2B5EF4-FFF2-40B4-BE49-F238E27FC236}">
                    <a16:creationId xmlns:a16="http://schemas.microsoft.com/office/drawing/2014/main" id="{CC2424F2-3953-9C25-F917-4978E92EC05F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838200" y="1825625"/>
              <a:ext cx="10515600" cy="4351338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7" name="Content Placeholder 6">
                <a:extLst>
                  <a:ext uri="{FF2B5EF4-FFF2-40B4-BE49-F238E27FC236}">
                    <a16:creationId xmlns:a16="http://schemas.microsoft.com/office/drawing/2014/main" id="{CC2424F2-3953-9C25-F917-4978E92EC05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>
                <a:clrChange>
                  <a:clrFrom>
                    <a:prstClr val="black"/>
                  </a:clrFrom>
                  <a:clrTo>
                    <a:prstClr val="black">
                      <a:alpha val="0"/>
                    </a:prstClr>
                  </a:clrTo>
                </a:clrChange>
              </a:blip>
              <a:stretch>
                <a:fillRect/>
              </a:stretch>
            </p:blipFill>
            <p:spPr>
              <a:xfrm>
                <a:off x="838200" y="1825625"/>
                <a:ext cx="10515600" cy="4351338"/>
              </a:xfrm>
              <a:prstGeom prst="rect">
                <a:avLst/>
              </a:prstGeom>
            </p:spPr>
          </p:pic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B38B6-BE39-5197-829A-94F8EF2B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40E7-3439-1143-89DD-CC070ADF4681}" type="datetime1">
              <a:rPr lang="en-GB" smtClean="0"/>
              <a:t>03/10/2024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69B76-144D-17FE-5E7D-B9A2E7DEF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C7123-B825-C1E4-0EF2-F895DFC62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A592705-AC88-9549-A657-07805A91E16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049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Rectangle 4">
            <a:extLst>
              <a:ext uri="{FF2B5EF4-FFF2-40B4-BE49-F238E27FC236}">
                <a16:creationId xmlns:a16="http://schemas.microsoft.com/office/drawing/2014/main" id="{B83D70DD-A793-10DD-C148-74E31B7838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Properties of the Quality Process</a:t>
            </a:r>
          </a:p>
        </p:txBody>
      </p:sp>
      <p:sp>
        <p:nvSpPr>
          <p:cNvPr id="117765" name="Rectangle 5">
            <a:extLst>
              <a:ext uri="{FF2B5EF4-FFF2-40B4-BE49-F238E27FC236}">
                <a16:creationId xmlns:a16="http://schemas.microsoft.com/office/drawing/2014/main" id="{425281C5-CFC0-F413-3259-1789BDF069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Completeness</a:t>
            </a:r>
            <a:r>
              <a:rPr lang="en-US" altLang="en-US" dirty="0"/>
              <a:t>: Appropriate activities are planned to detect each important class of faults.  </a:t>
            </a:r>
          </a:p>
          <a:p>
            <a:r>
              <a:rPr lang="en-US" altLang="en-US" b="1" dirty="0"/>
              <a:t>Timeliness</a:t>
            </a:r>
            <a:r>
              <a:rPr lang="en-US" altLang="en-US" dirty="0"/>
              <a:t>: Faults are detected at a point of high leverage (as early as possible)</a:t>
            </a:r>
          </a:p>
          <a:p>
            <a:r>
              <a:rPr lang="en-US" altLang="en-US" b="1" dirty="0"/>
              <a:t>Cost-effectiveness</a:t>
            </a:r>
            <a:r>
              <a:rPr lang="en-US" altLang="en-US" dirty="0"/>
              <a:t>: Activities are chosen depending on cost and effectiveness</a:t>
            </a:r>
          </a:p>
          <a:p>
            <a:pPr lvl="1"/>
            <a:r>
              <a:rPr lang="en-US" altLang="en-US" dirty="0"/>
              <a:t>cost must be considered over the whole development cycle and product life</a:t>
            </a:r>
          </a:p>
          <a:p>
            <a:pPr lvl="1"/>
            <a:r>
              <a:rPr lang="en-US" altLang="en-US" dirty="0"/>
              <a:t>the dominant factor is usually the cost of repeating an activity through many change cycles.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98C3D3E-5652-517F-2FA4-0AB2C70C2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9401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F19089F-CCAC-89DE-4A9D-DB3636BEF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F05BE33-672F-9D44-903C-C19505F513E3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A162A-45CE-F7E2-C6E1-CD93A4A86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0AF9-17C5-A746-8A10-C97E43EA7025}" type="datetime1">
              <a:rPr lang="en-GB" smtClean="0"/>
              <a:t>03/10/2024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webextension1.xml><?xml version="1.0" encoding="utf-8"?>
<we:webextension xmlns:we="http://schemas.microsoft.com/office/webextensions/webextension/2010/11" id="{28D508FE-3910-C64A-B990-192E4D36C815}">
  <we:reference id="71a1a0ed-6cd0-4a6e-ad2d-015b8a8b43cb" version="1.0.0.10" store="EXCatalog" storeType="EXCatalog"/>
  <we:alternateReferences>
    <we:reference id="WA104381682" version="1.0.0.10" store="en-GB" storeType="OMEX"/>
  </we:alternateReferences>
  <we:properties>
    <we:property name="addinSlideId" value="&quot;succeeded&quot;"/>
    <we:property name="selectedSlug" value="&quot;QFDUPI&quot;"/>
    <we:property name="selectedQuestionId" value="&quot;66fe48b460f4e8b531358a8a&quot;"/>
    <we:property name="QFDUPI:66fe48b460f4e8b531358a8a:SlideId" value="297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F8D5E956-87FD-1A4D-AA83-6E3FFAF79E07}">
  <we:reference id="71a1a0ed-6cd0-4a6e-ad2d-015b8a8b43cb" version="1.0.0.10" store="EXCatalog" storeType="EXCatalog"/>
  <we:alternateReferences>
    <we:reference id="WA104381682" version="1.0.0.10" store="en-GB" storeType="OMEX"/>
  </we:alternateReferences>
  <we:properties>
    <we:property name="addinSlideId" value="&quot;succeeded&quot;"/>
    <we:property name="selectedSlug" value="&quot;QFDUPI&quot;"/>
    <we:property name="selectedQuestionId" value="&quot;66fe4a58a69dd9cd227f15ce&quot;"/>
    <we:property name="QFDUPI:66fe4a58a69dd9cd227f15ce:SlideId" value="292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E754F43B-97F6-5A4E-A3BE-BFCAE28B7C13}">
  <we:reference id="71a1a0ed-6cd0-4a6e-ad2d-015b8a8b43cb" version="1.0.0.10" store="EXCatalog" storeType="EXCatalog"/>
  <we:alternateReferences>
    <we:reference id="WA104381682" version="1.0.0.10" store="en-GB" storeType="OMEX"/>
  </we:alternateReferences>
  <we:properties>
    <we:property name="addinSlideId" value="&quot;succeeded&quot;"/>
    <we:property name="selectedSlug" value="&quot;QFDUPI&quot;"/>
    <we:property name="selectedQuestionId" value="&quot;66fe4aa38271c0a3cd10e88b&quot;"/>
    <we:property name="QFDUPI:66fe4aa38271c0a3cd10e88b:SlideId" value="293"/>
  </we:properties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1B5FD355-A705-1F46-BC8A-A0300A89A57D}">
  <we:reference id="71a1a0ed-6cd0-4a6e-ad2d-015b8a8b43cb" version="1.0.0.10" store="EXCatalog" storeType="EXCatalog"/>
  <we:alternateReferences>
    <we:reference id="WA104381682" version="1.0.0.10" store="en-GB" storeType="OMEX"/>
  </we:alternateReferences>
  <we:properties>
    <we:property name="addinSlideId" value="&quot;succeeded&quot;"/>
    <we:property name="selectedSlug" value="&quot;QFDUPI&quot;"/>
    <we:property name="selectedQuestionId" value="&quot;66fe4c8e1897ffe41e413e8e&quot;"/>
    <we:property name="QFDUPI:66fe4c8e1897ffe41e413e8e:SlideId" value="295"/>
  </we:properties>
  <we:bindings/>
  <we:snapshot xmlns:r="http://schemas.openxmlformats.org/officeDocument/2006/relationships"/>
</we:webextension>
</file>

<file path=ppt/webextensions/webextension5.xml><?xml version="1.0" encoding="utf-8"?>
<we:webextension xmlns:we="http://schemas.microsoft.com/office/webextensions/webextension/2010/11" id="{89A00B34-D6ED-934A-A888-5BE8C44EDC06}">
  <we:reference id="71a1a0ed-6cd0-4a6e-ad2d-015b8a8b43cb" version="1.0.0.10" store="EXCatalog" storeType="EXCatalog"/>
  <we:alternateReferences>
    <we:reference id="WA104381682" version="1.0.0.10" store="en-GB" storeType="OMEX"/>
  </we:alternateReferences>
  <we:properties>
    <we:property name="addinSlideId" value="&quot;succeeded&quot;"/>
    <we:property name="selectedSlug" value="&quot;QFDUPI&quot;"/>
    <we:property name="selectedQuestionId" value="&quot;66fe4db4d7d2c95f8aa33e52&quot;"/>
    <we:property name="QFDUPI:66fe4db4d7d2c95f8aa33e52:SlideId" value="296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22334</TotalTime>
  <Words>1930</Words>
  <Application>Microsoft Macintosh PowerPoint</Application>
  <PresentationFormat>Widescreen</PresentationFormat>
  <Paragraphs>282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Template</vt:lpstr>
      <vt:lpstr>PowerPoint Presentation</vt:lpstr>
      <vt:lpstr>Test and Analysis Activities  within a Software Process</vt:lpstr>
      <vt:lpstr>Learning objectives</vt:lpstr>
      <vt:lpstr>Software Qualities and Process</vt:lpstr>
      <vt:lpstr>The Quality Process</vt:lpstr>
      <vt:lpstr>Interactions and Tradeoffs</vt:lpstr>
      <vt:lpstr>Mass vs High Dependability?</vt:lpstr>
      <vt:lpstr>What needs to be high dependability?</vt:lpstr>
      <vt:lpstr>Properties of the Quality Process</vt:lpstr>
      <vt:lpstr>Planning and Monitoring</vt:lpstr>
      <vt:lpstr>Process Visibility</vt:lpstr>
      <vt:lpstr>A&amp;T Strategy</vt:lpstr>
      <vt:lpstr>A&amp;T Plan</vt:lpstr>
      <vt:lpstr>Quality Goals</vt:lpstr>
      <vt:lpstr>Dependability Qualities</vt:lpstr>
      <vt:lpstr>Example of Dependability Qualities</vt:lpstr>
      <vt:lpstr>PowerPoint Presentation</vt:lpstr>
      <vt:lpstr>Example of Dependability Qualities</vt:lpstr>
      <vt:lpstr>Relationships of Dependability Qualities</vt:lpstr>
      <vt:lpstr>Analysis</vt:lpstr>
      <vt:lpstr>Inspection</vt:lpstr>
      <vt:lpstr>Automatic Static Analysis</vt:lpstr>
      <vt:lpstr>Testing</vt:lpstr>
      <vt:lpstr>Improving the Process</vt:lpstr>
      <vt:lpstr>Organizational factors</vt:lpstr>
      <vt:lpstr>PowerPoint Presentation</vt:lpstr>
      <vt:lpstr>Example of Allocation of Responsibilities</vt:lpstr>
      <vt:lpstr>Allocation of Responsibilities and rewarding mechanisms:  case A</vt:lpstr>
      <vt:lpstr>Allocation of Responsibilities and rewarding mechanisms:  case B</vt:lpstr>
      <vt:lpstr>Summary</vt:lpstr>
    </vt:vector>
  </TitlesOfParts>
  <Company>disco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Test and Analysis in a Nutshell</dc:title>
  <dc:creator>Mauro Pezzè</dc:creator>
  <cp:lastModifiedBy>Stuart Anderson</cp:lastModifiedBy>
  <cp:revision>43</cp:revision>
  <dcterms:created xsi:type="dcterms:W3CDTF">2003-05-28T13:34:15Z</dcterms:created>
  <dcterms:modified xsi:type="dcterms:W3CDTF">2024-10-03T07:58:24Z</dcterms:modified>
</cp:coreProperties>
</file>