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webextensions/webextension1.xml" ContentType="application/vnd.ms-office.webextension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webextensions/webextension2.xml" ContentType="application/vnd.ms-office.webextension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webextensions/webextension3.xml" ContentType="application/vnd.ms-office.webextension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71"/>
  </p:notesMasterIdLst>
  <p:sldIdLst>
    <p:sldId id="352" r:id="rId2"/>
    <p:sldId id="256" r:id="rId3"/>
    <p:sldId id="257" r:id="rId4"/>
    <p:sldId id="339" r:id="rId5"/>
    <p:sldId id="296" r:id="rId6"/>
    <p:sldId id="268" r:id="rId7"/>
    <p:sldId id="340" r:id="rId8"/>
    <p:sldId id="350" r:id="rId9"/>
    <p:sldId id="269" r:id="rId10"/>
    <p:sldId id="341" r:id="rId11"/>
    <p:sldId id="270" r:id="rId12"/>
    <p:sldId id="342" r:id="rId13"/>
    <p:sldId id="347" r:id="rId14"/>
    <p:sldId id="351" r:id="rId15"/>
    <p:sldId id="297" r:id="rId16"/>
    <p:sldId id="298" r:id="rId17"/>
    <p:sldId id="343" r:id="rId18"/>
    <p:sldId id="266" r:id="rId19"/>
    <p:sldId id="300" r:id="rId20"/>
    <p:sldId id="301" r:id="rId21"/>
    <p:sldId id="274" r:id="rId22"/>
    <p:sldId id="302" r:id="rId23"/>
    <p:sldId id="303" r:id="rId24"/>
    <p:sldId id="304" r:id="rId25"/>
    <p:sldId id="276" r:id="rId26"/>
    <p:sldId id="348" r:id="rId27"/>
    <p:sldId id="349" r:id="rId28"/>
    <p:sldId id="306" r:id="rId29"/>
    <p:sldId id="277" r:id="rId30"/>
    <p:sldId id="344" r:id="rId31"/>
    <p:sldId id="345" r:id="rId32"/>
    <p:sldId id="308" r:id="rId33"/>
    <p:sldId id="280" r:id="rId34"/>
    <p:sldId id="309" r:id="rId35"/>
    <p:sldId id="310" r:id="rId36"/>
    <p:sldId id="313" r:id="rId37"/>
    <p:sldId id="307" r:id="rId38"/>
    <p:sldId id="312" r:id="rId39"/>
    <p:sldId id="282" r:id="rId40"/>
    <p:sldId id="283" r:id="rId41"/>
    <p:sldId id="285" r:id="rId42"/>
    <p:sldId id="286" r:id="rId43"/>
    <p:sldId id="346" r:id="rId44"/>
    <p:sldId id="314" r:id="rId45"/>
    <p:sldId id="287" r:id="rId46"/>
    <p:sldId id="288" r:id="rId47"/>
    <p:sldId id="289" r:id="rId48"/>
    <p:sldId id="317" r:id="rId49"/>
    <p:sldId id="318" r:id="rId50"/>
    <p:sldId id="320" r:id="rId51"/>
    <p:sldId id="319" r:id="rId52"/>
    <p:sldId id="321" r:id="rId53"/>
    <p:sldId id="323" r:id="rId54"/>
    <p:sldId id="322" r:id="rId55"/>
    <p:sldId id="324" r:id="rId56"/>
    <p:sldId id="328" r:id="rId57"/>
    <p:sldId id="329" r:id="rId58"/>
    <p:sldId id="326" r:id="rId59"/>
    <p:sldId id="327" r:id="rId60"/>
    <p:sldId id="330" r:id="rId61"/>
    <p:sldId id="291" r:id="rId62"/>
    <p:sldId id="332" r:id="rId63"/>
    <p:sldId id="331" r:id="rId64"/>
    <p:sldId id="333" r:id="rId65"/>
    <p:sldId id="335" r:id="rId66"/>
    <p:sldId id="338" r:id="rId67"/>
    <p:sldId id="336" r:id="rId68"/>
    <p:sldId id="337" r:id="rId69"/>
    <p:sldId id="262" r:id="rId7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10" autoAdjust="0"/>
    <p:restoredTop sz="78082" autoAdjust="0"/>
  </p:normalViewPr>
  <p:slideViewPr>
    <p:cSldViewPr>
      <p:cViewPr varScale="1">
        <p:scale>
          <a:sx n="98" d="100"/>
          <a:sy n="98" d="100"/>
        </p:scale>
        <p:origin x="1416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9" d="100"/>
          <a:sy n="119" d="100"/>
        </p:scale>
        <p:origin x="-309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0726EF6-AE5A-9877-7AE2-B62DDCC152B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75721F95-9173-4B0F-EDFE-4DAE08643BD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1A1A29E5-5117-8D8F-7ADA-B752F978EE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D108EA7D-CDA8-8C96-2228-6ECF9E2FAE0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5007F457-A632-86B2-A7F0-C5B718C1092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6DB2E03E-69B7-E01C-D211-F7F1052A7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B23B6C-441D-A243-B129-BBD2A84ACB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EDDA985-BD81-6A50-2977-BF1DBEE0B1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A91D75-9DB6-4343-B8D5-13A871CABCC5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8546" name="Rectangle 2">
            <a:extLst>
              <a:ext uri="{FF2B5EF4-FFF2-40B4-BE49-F238E27FC236}">
                <a16:creationId xmlns:a16="http://schemas.microsoft.com/office/drawing/2014/main" id="{41EF9395-106F-02D1-9239-B2E3368C15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9916AD11-236C-0E4F-BD64-FCA40645EC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20DFD15-FCF1-4F5B-AAE0-AC503E7AF6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F3AD82-0ACC-064D-8938-CA9E71F2985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1122" name="Rectangle 2">
            <a:extLst>
              <a:ext uri="{FF2B5EF4-FFF2-40B4-BE49-F238E27FC236}">
                <a16:creationId xmlns:a16="http://schemas.microsoft.com/office/drawing/2014/main" id="{65048E31-885F-5334-815B-AAA24A39A2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>
            <a:extLst>
              <a:ext uri="{FF2B5EF4-FFF2-40B4-BE49-F238E27FC236}">
                <a16:creationId xmlns:a16="http://schemas.microsoft.com/office/drawing/2014/main" id="{39AE83EB-EE98-583D-42CB-0C45CC338A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sz="1000"/>
              <a:t>SIDEBAR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21CB6F-0331-4C54-C1EB-5092033B86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82CFB5-9B54-DB42-812E-6A88FF1D430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92514" name="Rectangle 2">
            <a:extLst>
              <a:ext uri="{FF2B5EF4-FFF2-40B4-BE49-F238E27FC236}">
                <a16:creationId xmlns:a16="http://schemas.microsoft.com/office/drawing/2014/main" id="{9768C321-984E-F024-46F6-A658045D25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>
            <a:extLst>
              <a:ext uri="{FF2B5EF4-FFF2-40B4-BE49-F238E27FC236}">
                <a16:creationId xmlns:a16="http://schemas.microsoft.com/office/drawing/2014/main" id="{C3FB769F-2778-DEB4-D411-A2D0B4B6C6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202DAD-5291-68F2-B884-4BCC31307E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DA9BE-792E-BA41-A10D-14FCF6C00B91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id="{9F5AD523-6D1E-FA26-DC0E-A3AFE827241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5C0721B5-AF56-BACE-0F2E-D062CD5D43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3C4DE89-CBD5-A463-BDFF-464DCD9996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3FDF22-B846-9C47-A59A-46B2A4DAA888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64194" name="Rectangle 2">
            <a:extLst>
              <a:ext uri="{FF2B5EF4-FFF2-40B4-BE49-F238E27FC236}">
                <a16:creationId xmlns:a16="http://schemas.microsoft.com/office/drawing/2014/main" id="{61CB8DEF-BDDE-A4C9-C16C-46FDB76D0A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>
            <a:extLst>
              <a:ext uri="{FF2B5EF4-FFF2-40B4-BE49-F238E27FC236}">
                <a16:creationId xmlns:a16="http://schemas.microsoft.com/office/drawing/2014/main" id="{EA07B508-A847-3876-1AB5-D157A67935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1EBC292-D1FA-6EA5-692E-08BB8445C8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EFC720-CA46-B247-9FF7-49C6642BA7B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3906" name="Rectangle 2">
            <a:extLst>
              <a:ext uri="{FF2B5EF4-FFF2-40B4-BE49-F238E27FC236}">
                <a16:creationId xmlns:a16="http://schemas.microsoft.com/office/drawing/2014/main" id="{66C0EDEA-248F-7CFF-961E-0F66E67590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332BCC20-CE9C-682D-50A1-6253762F5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20.3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B037BD-690C-378D-3D53-9C8A0715AF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906EFF-09E3-3C4D-BCD1-1C169CF0F456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24E22559-6D16-4C65-4A70-AC1EF4B80D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2A3B1351-5EFF-6E29-B199-05C83D8D10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FF3AB0-2ED1-3354-C652-D66B8FB577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5AB872-3DCB-1C43-93CF-6AD9746EB69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187394" name="Rectangle 2">
            <a:extLst>
              <a:ext uri="{FF2B5EF4-FFF2-40B4-BE49-F238E27FC236}">
                <a16:creationId xmlns:a16="http://schemas.microsoft.com/office/drawing/2014/main" id="{7E61410B-CB63-362B-52A9-A1782227EB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>
            <a:extLst>
              <a:ext uri="{FF2B5EF4-FFF2-40B4-BE49-F238E27FC236}">
                <a16:creationId xmlns:a16="http://schemas.microsoft.com/office/drawing/2014/main" id="{DA8FA908-53BC-62BE-AADB-04CA15479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FOR AN EXAMPLE OF TEST STRATEGY SEE CHAPTER 24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0ED8967-C35F-F71F-BB5B-28ADDF306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8EFA96-4761-3D4F-A30A-C9095318D56F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40290" name="Rectangle 2">
            <a:extLst>
              <a:ext uri="{FF2B5EF4-FFF2-40B4-BE49-F238E27FC236}">
                <a16:creationId xmlns:a16="http://schemas.microsoft.com/office/drawing/2014/main" id="{2AEF87FB-F7D3-4B12-B4F8-6737406C87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E3333362-DB76-6642-29CA-E2B4A5BF5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20.4 Test and analysis plan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B92420-9946-6D71-4633-04714E4FF5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89623-70DE-EF49-9122-ECFC470BA53E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7C505A61-BBD1-149D-B007-C1369FBD04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A815B9B3-E03D-EDA4-E152-DD8C684C8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00448FB-62E0-A114-8493-FE4C931F512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08F5F8-CEFB-7F44-A880-9780A1E7A5C2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197634" name="Rectangle 2">
            <a:extLst>
              <a:ext uri="{FF2B5EF4-FFF2-40B4-BE49-F238E27FC236}">
                <a16:creationId xmlns:a16="http://schemas.microsoft.com/office/drawing/2014/main" id="{A61E760D-DC46-E7B1-21EB-6DF899A3A1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5" name="Rectangle 3">
            <a:extLst>
              <a:ext uri="{FF2B5EF4-FFF2-40B4-BE49-F238E27FC236}">
                <a16:creationId xmlns:a16="http://schemas.microsoft.com/office/drawing/2014/main" id="{7ED44BDB-6B52-F299-73B7-2AB8B88D7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FD71C09-E6D8-5BC5-600C-6E0B1C5E45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6B08EB-312C-994D-8BBB-91805CC2E8BA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09570" name="Rectangle 2">
            <a:extLst>
              <a:ext uri="{FF2B5EF4-FFF2-40B4-BE49-F238E27FC236}">
                <a16:creationId xmlns:a16="http://schemas.microsoft.com/office/drawing/2014/main" id="{7E285D30-C5A8-26FA-54E4-0327A92FE6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A9A9388D-4A6E-020A-FDDD-A8DABEE7F8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D50E57C-4EE4-F907-7AF8-B53CB9AE605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263471-90AA-A345-929C-296CAED9B72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3EE2D451-85B3-1964-8EAB-4488BC1872A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CBF722A5-5959-0AA1-CB3F-39ADE978F5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The most commmon style of project schedule is the GANTT chart, like this example.  </a:t>
            </a:r>
          </a:p>
          <a:p>
            <a:r>
              <a:rPr lang="it-IT" altLang="en-US"/>
              <a:t>Simple idea: task breakdown with allocation in time, obeying task dependences. </a:t>
            </a:r>
          </a:p>
          <a:p>
            <a:r>
              <a:rPr lang="it-IT" altLang="en-US"/>
              <a:t>Any “vertical slice” of the graph describes level of effort. </a:t>
            </a:r>
          </a:p>
          <a:p>
            <a:endParaRPr lang="it-IT" altLang="en-US"/>
          </a:p>
          <a:p>
            <a:r>
              <a:rPr lang="it-IT" altLang="en-US"/>
              <a:t>Next slide: we can evaluate the schedule risk in the schedule, and improve it.</a:t>
            </a:r>
          </a:p>
          <a:p>
            <a:endParaRPr lang="it-IT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The most commmon style of project schedule is the GANTT chart, like this example.  </a:t>
            </a:r>
          </a:p>
          <a:p>
            <a:r>
              <a:rPr lang="it-IT" altLang="en-US"/>
              <a:t>Simple idea: task breakdown with allocation in time, obeying task dependences. </a:t>
            </a:r>
          </a:p>
          <a:p>
            <a:r>
              <a:rPr lang="it-IT" altLang="en-US"/>
              <a:t>Any “vertical slice” of the graph describes level of effort. </a:t>
            </a:r>
          </a:p>
          <a:p>
            <a:endParaRPr lang="it-IT" altLang="en-US"/>
          </a:p>
          <a:p>
            <a:r>
              <a:rPr lang="it-IT" altLang="en-US"/>
              <a:t>Next slide: we can evaluate the schedule risk in the schedule, and improve it.</a:t>
            </a:r>
          </a:p>
          <a:p>
            <a:endParaRPr lang="it-IT" altLang="en-US"/>
          </a:p>
        </p:txBody>
      </p:sp>
    </p:spTree>
    <p:extLst>
      <p:ext uri="{BB962C8B-B14F-4D97-AF65-F5344CB8AC3E}">
        <p14:creationId xmlns:p14="http://schemas.microsoft.com/office/powerpoint/2010/main" val="10845999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529F222-A176-275B-E664-9D6D23C2B0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0AF1C5-D942-2848-8AAA-C0EAD338B299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44386" name="Rectangle 2">
            <a:extLst>
              <a:ext uri="{FF2B5EF4-FFF2-40B4-BE49-F238E27FC236}">
                <a16:creationId xmlns:a16="http://schemas.microsoft.com/office/drawing/2014/main" id="{DF7FFE81-043F-762B-0C51-09E11D22A1B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C45A0533-A220-4B8C-5942-25AEE65AF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dirty="0"/>
              <a:t>The </a:t>
            </a:r>
            <a:r>
              <a:rPr lang="it-IT" altLang="en-US" dirty="0" err="1"/>
              <a:t>most</a:t>
            </a:r>
            <a:r>
              <a:rPr lang="it-IT" altLang="en-US" dirty="0"/>
              <a:t> </a:t>
            </a:r>
            <a:r>
              <a:rPr lang="it-IT" altLang="en-US" dirty="0" err="1"/>
              <a:t>commmon</a:t>
            </a:r>
            <a:r>
              <a:rPr lang="it-IT" altLang="en-US" dirty="0"/>
              <a:t> style of project schedule </a:t>
            </a:r>
            <a:r>
              <a:rPr lang="it-IT" altLang="en-US" dirty="0" err="1"/>
              <a:t>is</a:t>
            </a:r>
            <a:r>
              <a:rPr lang="it-IT" altLang="en-US" dirty="0"/>
              <a:t> the GANTT chart, like </a:t>
            </a:r>
            <a:r>
              <a:rPr lang="it-IT" altLang="en-US" dirty="0" err="1"/>
              <a:t>this</a:t>
            </a:r>
            <a:r>
              <a:rPr lang="it-IT" altLang="en-US" dirty="0"/>
              <a:t> </a:t>
            </a:r>
            <a:r>
              <a:rPr lang="it-IT" altLang="en-US" dirty="0" err="1"/>
              <a:t>example</a:t>
            </a:r>
            <a:r>
              <a:rPr lang="it-IT" altLang="en-US" dirty="0"/>
              <a:t>.  </a:t>
            </a:r>
          </a:p>
          <a:p>
            <a:r>
              <a:rPr lang="it-IT" altLang="en-US" dirty="0"/>
              <a:t>Simple idea: task breakdown with </a:t>
            </a:r>
            <a:r>
              <a:rPr lang="it-IT" altLang="en-US" dirty="0" err="1"/>
              <a:t>allocation</a:t>
            </a:r>
            <a:r>
              <a:rPr lang="it-IT" altLang="en-US" dirty="0"/>
              <a:t> in time, </a:t>
            </a:r>
            <a:r>
              <a:rPr lang="it-IT" altLang="en-US" dirty="0" err="1"/>
              <a:t>obeying</a:t>
            </a:r>
            <a:r>
              <a:rPr lang="it-IT" altLang="en-US" dirty="0"/>
              <a:t> task </a:t>
            </a:r>
            <a:r>
              <a:rPr lang="it-IT" altLang="en-US" dirty="0" err="1"/>
              <a:t>dependences</a:t>
            </a:r>
            <a:r>
              <a:rPr lang="it-IT" altLang="en-US" dirty="0"/>
              <a:t>. </a:t>
            </a:r>
          </a:p>
          <a:p>
            <a:r>
              <a:rPr lang="it-IT" altLang="en-US" dirty="0" err="1"/>
              <a:t>Any</a:t>
            </a:r>
            <a:r>
              <a:rPr lang="it-IT" altLang="en-US" dirty="0"/>
              <a:t> “</a:t>
            </a:r>
            <a:r>
              <a:rPr lang="it-IT" altLang="en-US" dirty="0" err="1"/>
              <a:t>vertical</a:t>
            </a:r>
            <a:r>
              <a:rPr lang="it-IT" altLang="en-US" dirty="0"/>
              <a:t> slice” of the </a:t>
            </a:r>
            <a:r>
              <a:rPr lang="it-IT" altLang="en-US" dirty="0" err="1"/>
              <a:t>graph</a:t>
            </a:r>
            <a:r>
              <a:rPr lang="it-IT" altLang="en-US" dirty="0"/>
              <a:t> </a:t>
            </a:r>
            <a:r>
              <a:rPr lang="it-IT" altLang="en-US" dirty="0" err="1"/>
              <a:t>describes</a:t>
            </a:r>
            <a:r>
              <a:rPr lang="it-IT" altLang="en-US" dirty="0"/>
              <a:t> </a:t>
            </a:r>
            <a:r>
              <a:rPr lang="it-IT" altLang="en-US" dirty="0" err="1"/>
              <a:t>level</a:t>
            </a:r>
            <a:r>
              <a:rPr lang="it-IT" altLang="en-US" dirty="0"/>
              <a:t> of </a:t>
            </a:r>
            <a:r>
              <a:rPr lang="it-IT" altLang="en-US" dirty="0" err="1"/>
              <a:t>effort</a:t>
            </a:r>
            <a:r>
              <a:rPr lang="it-IT" altLang="en-US" dirty="0"/>
              <a:t>. </a:t>
            </a:r>
          </a:p>
          <a:p>
            <a:endParaRPr lang="it-IT" altLang="en-US" dirty="0"/>
          </a:p>
          <a:p>
            <a:r>
              <a:rPr lang="it-IT" altLang="en-US" dirty="0"/>
              <a:t>Next slide: </a:t>
            </a:r>
            <a:r>
              <a:rPr lang="it-IT" altLang="en-US" dirty="0" err="1"/>
              <a:t>we</a:t>
            </a:r>
            <a:r>
              <a:rPr lang="it-IT" altLang="en-US" dirty="0"/>
              <a:t> can </a:t>
            </a:r>
            <a:r>
              <a:rPr lang="it-IT" altLang="en-US" dirty="0" err="1"/>
              <a:t>evaluate</a:t>
            </a:r>
            <a:r>
              <a:rPr lang="it-IT" altLang="en-US" dirty="0"/>
              <a:t> the schedule risk in the schedule, and </a:t>
            </a:r>
            <a:r>
              <a:rPr lang="it-IT" altLang="en-US" dirty="0" err="1"/>
              <a:t>improve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.</a:t>
            </a:r>
          </a:p>
          <a:p>
            <a:endParaRPr lang="it-IT" altLang="en-US" dirty="0"/>
          </a:p>
        </p:txBody>
      </p:sp>
    </p:spTree>
    <p:extLst>
      <p:ext uri="{BB962C8B-B14F-4D97-AF65-F5344CB8AC3E}">
        <p14:creationId xmlns:p14="http://schemas.microsoft.com/office/powerpoint/2010/main" val="19346215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B68CA9-FDED-49B9-A0B2-FD58012CD8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66CDE-50E4-BC41-AC8E-EBA19CAC6E23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65218" name="Rectangle 2">
            <a:extLst>
              <a:ext uri="{FF2B5EF4-FFF2-40B4-BE49-F238E27FC236}">
                <a16:creationId xmlns:a16="http://schemas.microsoft.com/office/drawing/2014/main" id="{BA0715DB-D346-E3EE-70C8-9EFF48760C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>
            <a:extLst>
              <a:ext uri="{FF2B5EF4-FFF2-40B4-BE49-F238E27FC236}">
                <a16:creationId xmlns:a16="http://schemas.microsoft.com/office/drawing/2014/main" id="{DFFA1BAD-1B73-FA8F-A8D7-2579A0146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Where are the problems in the schedule? </a:t>
            </a:r>
          </a:p>
          <a:p>
            <a:r>
              <a:rPr lang="en-US" altLang="en-US"/>
              <a:t>A: The risks are where any schedule slippage will ripple through the whole </a:t>
            </a:r>
          </a:p>
          <a:p>
            <a:r>
              <a:rPr lang="en-US" altLang="en-US"/>
              <a:t>project.  We can identify these “critical paths” and rearrange the schedule </a:t>
            </a:r>
          </a:p>
          <a:p>
            <a:r>
              <a:rPr lang="en-US" altLang="en-US"/>
              <a:t>to make it more resilient. </a:t>
            </a:r>
          </a:p>
          <a:p>
            <a:endParaRPr lang="en-US" altLang="en-US"/>
          </a:p>
          <a:p>
            <a:r>
              <a:rPr lang="en-US" altLang="en-US"/>
              <a:t>We must consider the whole project plan, not just the quality plan, to recognize</a:t>
            </a:r>
          </a:p>
          <a:p>
            <a:r>
              <a:rPr lang="en-US" altLang="en-US"/>
              <a:t>all the critical dependencies. </a:t>
            </a:r>
          </a:p>
          <a:p>
            <a:endParaRPr lang="en-US" altLang="en-US"/>
          </a:p>
          <a:p>
            <a:r>
              <a:rPr lang="en-US" altLang="en-US"/>
              <a:t>Sometimes the rearrangement requires further task breakdown (factoring) so that </a:t>
            </a:r>
          </a:p>
          <a:p>
            <a:r>
              <a:rPr lang="en-US" altLang="en-US"/>
              <a:t>some subtasks can be moved earlier. </a:t>
            </a:r>
          </a:p>
          <a:p>
            <a:r>
              <a:rPr lang="en-US" altLang="en-US"/>
              <a:t> 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9AF254D-46F2-177A-5888-9C1B9BD3D2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F5E81-75BB-D44D-A70B-067827902279}" type="slidenum">
              <a:rPr lang="en-US" altLang="en-US"/>
              <a:pPr/>
              <a:t>29</a:t>
            </a:fld>
            <a:endParaRPr lang="en-US" altLang="en-US"/>
          </a:p>
        </p:txBody>
      </p:sp>
      <p:sp>
        <p:nvSpPr>
          <p:cNvPr id="199682" name="Rectangle 2">
            <a:extLst>
              <a:ext uri="{FF2B5EF4-FFF2-40B4-BE49-F238E27FC236}">
                <a16:creationId xmlns:a16="http://schemas.microsoft.com/office/drawing/2014/main" id="{8D69ECD4-463A-8B98-FC68-92E3E149B1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>
            <a:extLst>
              <a:ext uri="{FF2B5EF4-FFF2-40B4-BE49-F238E27FC236}">
                <a16:creationId xmlns:a16="http://schemas.microsoft.com/office/drawing/2014/main" id="{C564939E-5B40-B97F-2988-D734B1A5E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Here (in  a very waterfall-like schedule) we see an example of a critical path that we would like to improve, </a:t>
            </a:r>
          </a:p>
          <a:p>
            <a:r>
              <a:rPr lang="en-US" altLang="en-US"/>
              <a:t>so that we are not so vulnerable to any schedule slippage. </a:t>
            </a:r>
          </a:p>
          <a:p>
            <a:endParaRPr lang="en-US" altLang="en-US"/>
          </a:p>
          <a:p>
            <a:r>
              <a:rPr lang="en-US" altLang="en-US"/>
              <a:t>We can see that designing and executing tests are on the critical path.  Factoring them can improve the schedule. 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304DA99-E6A0-7774-AC71-EF0FDA277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5C765-73F0-194B-A103-AF40630BA8DF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301058" name="Rectangle 2">
            <a:extLst>
              <a:ext uri="{FF2B5EF4-FFF2-40B4-BE49-F238E27FC236}">
                <a16:creationId xmlns:a16="http://schemas.microsoft.com/office/drawing/2014/main" id="{55CE0528-457C-BF4E-CA12-06925A9426B2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1059" name="Rectangle 3">
            <a:extLst>
              <a:ext uri="{FF2B5EF4-FFF2-40B4-BE49-F238E27FC236}">
                <a16:creationId xmlns:a16="http://schemas.microsoft.com/office/drawing/2014/main" id="{E1B459D8-0D32-B0A2-D707-B732D4F50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By factoring “design and execute tests” into a test design activity and a test execution activity, </a:t>
            </a:r>
          </a:p>
          <a:p>
            <a:r>
              <a:rPr lang="en-US" altLang="en-US"/>
              <a:t>we can move the design tasks earlier in the schedule, and provide much more schedule flexibility. </a:t>
            </a:r>
          </a:p>
          <a:p>
            <a:endParaRPr lang="en-US" altLang="en-US"/>
          </a:p>
          <a:p>
            <a:r>
              <a:rPr lang="en-US" altLang="en-US"/>
              <a:t>The refactored schedule now has too much effort concentrated in mid-February, so next </a:t>
            </a:r>
          </a:p>
          <a:p>
            <a:r>
              <a:rPr lang="en-US" altLang="en-US"/>
              <a:t>we should level it out a bit ...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7B1616-AB55-40A6-3788-BC6E9E68752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F0DBE-B150-B241-97C9-76CCCEB0A6B3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303106" name="Rectangle 2">
            <a:extLst>
              <a:ext uri="{FF2B5EF4-FFF2-40B4-BE49-F238E27FC236}">
                <a16:creationId xmlns:a16="http://schemas.microsoft.com/office/drawing/2014/main" id="{2E15C20D-2DE8-AE11-BAFD-6FFFA2ABF73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3107" name="Rectangle 3">
            <a:extLst>
              <a:ext uri="{FF2B5EF4-FFF2-40B4-BE49-F238E27FC236}">
                <a16:creationId xmlns:a16="http://schemas.microsoft.com/office/drawing/2014/main" id="{33E4C93D-2638-AE97-1165-B3087294AE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  <a:p>
            <a:r>
              <a:rPr lang="en-US" altLang="en-US"/>
              <a:t>Here we level the effort out, respecting dependences (drawn here as arrows).</a:t>
            </a:r>
          </a:p>
          <a:p>
            <a:endParaRPr lang="en-US" altLang="en-US"/>
          </a:p>
          <a:p>
            <a:r>
              <a:rPr lang="en-US" altLang="en-US"/>
              <a:t>We could do much more by breaking “Analysis and design” and “code and integration” into </a:t>
            </a:r>
          </a:p>
          <a:p>
            <a:r>
              <a:rPr lang="en-US" altLang="en-US"/>
              <a:t>smaller parts, and interspersing test execution as well as test design with the design and </a:t>
            </a:r>
          </a:p>
          <a:p>
            <a:r>
              <a:rPr lang="en-US" altLang="en-US"/>
              <a:t>construction effort.  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734F494-98DF-9118-F3A4-CB57C653734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DBD92B-D232-484B-A16A-6BB7A2BCAAEF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266242" name="Rectangle 2">
            <a:extLst>
              <a:ext uri="{FF2B5EF4-FFF2-40B4-BE49-F238E27FC236}">
                <a16:creationId xmlns:a16="http://schemas.microsoft.com/office/drawing/2014/main" id="{64EDFEF7-D7AE-1D7D-81C4-5A2919FB9B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>
            <a:extLst>
              <a:ext uri="{FF2B5EF4-FFF2-40B4-BE49-F238E27FC236}">
                <a16:creationId xmlns:a16="http://schemas.microsoft.com/office/drawing/2014/main" id="{B52B8C48-9BE1-7D20-173A-E3266B7B2B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 schedule rearrangement we just considered was an example of risk planning: </a:t>
            </a:r>
          </a:p>
          <a:p>
            <a:r>
              <a:rPr lang="en-US" altLang="en-US"/>
              <a:t>Making the project less vulnerable to a particular kind of risk </a:t>
            </a:r>
          </a:p>
          <a:p>
            <a:r>
              <a:rPr lang="en-US" altLang="en-US"/>
              <a:t>(the risk that some activities take longer than planned). </a:t>
            </a:r>
          </a:p>
          <a:p>
            <a:endParaRPr lang="en-US" altLang="en-US"/>
          </a:p>
          <a:p>
            <a:r>
              <a:rPr lang="en-US" altLang="en-US"/>
              <a:t>We don’t seek to eliminate risks, because we can’t.  We seek to</a:t>
            </a:r>
          </a:p>
          <a:p>
            <a:r>
              <a:rPr lang="en-US" altLang="en-US"/>
              <a:t>  Assess them:  Explicitly consider what the risks are</a:t>
            </a:r>
          </a:p>
          <a:p>
            <a:r>
              <a:rPr lang="en-US" altLang="en-US"/>
              <a:t>  Control them: Reduce (but not eliminate) vulnerabilities</a:t>
            </a:r>
          </a:p>
          <a:p>
            <a:r>
              <a:rPr lang="en-US" altLang="en-US"/>
              <a:t>  Monitor them: The “visibility” aspect, making sure we are alerted </a:t>
            </a:r>
          </a:p>
          <a:p>
            <a:r>
              <a:rPr lang="en-US" altLang="en-US"/>
              <a:t>      as soon as possible if some of the risks come to pass, so we can</a:t>
            </a:r>
          </a:p>
          <a:p>
            <a:r>
              <a:rPr lang="en-US" altLang="en-US"/>
              <a:t>      minimize the cost of dealing with them. </a:t>
            </a:r>
          </a:p>
          <a:p>
            <a:endParaRPr lang="en-US" altLang="en-US"/>
          </a:p>
          <a:p>
            <a:r>
              <a:rPr lang="en-US" altLang="en-US"/>
              <a:t>The most important thing is to invest time and effort in thinking explicitly what</a:t>
            </a:r>
          </a:p>
          <a:p>
            <a:r>
              <a:rPr lang="en-US" altLang="en-US"/>
              <a:t>risks a project could be vulnerable to, as specifically as possible.  The most </a:t>
            </a:r>
          </a:p>
          <a:p>
            <a:r>
              <a:rPr lang="en-US" altLang="en-US"/>
              <a:t>dangerous risks by far are those that were never considered in the plan. </a:t>
            </a:r>
          </a:p>
          <a:p>
            <a:endParaRPr lang="en-US" altLang="en-US"/>
          </a:p>
          <a:p>
            <a:r>
              <a:rPr lang="en-US" altLang="en-US"/>
              <a:t>In addition to this “schedule risk”, we need to control vulnerabilty to</a:t>
            </a:r>
          </a:p>
          <a:p>
            <a:r>
              <a:rPr lang="en-US" altLang="en-US"/>
              <a:t>several other kinds of risks (elaborated in subsequent slides).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2733AFB-D3DD-6D63-031E-04503ABF248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E98A6A-F7AB-EF48-90A2-C1C6F9198DDB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49506" name="Rectangle 2">
            <a:extLst>
              <a:ext uri="{FF2B5EF4-FFF2-40B4-BE49-F238E27FC236}">
                <a16:creationId xmlns:a16="http://schemas.microsoft.com/office/drawing/2014/main" id="{48A3DE01-0F3F-361D-BA56-742041CE14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>
            <a:extLst>
              <a:ext uri="{FF2B5EF4-FFF2-40B4-BE49-F238E27FC236}">
                <a16:creationId xmlns:a16="http://schemas.microsoft.com/office/drawing/2014/main" id="{5D3D8B21-D13A-0A1B-1A8D-2806223DDC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20.5 Risk Planning</a:t>
            </a:r>
          </a:p>
          <a:p>
            <a:endParaRPr lang="it-IT" altLang="en-US"/>
          </a:p>
          <a:p>
            <a:r>
              <a:rPr lang="it-IT" altLang="en-US"/>
              <a:t>The most important resource in a software project is people, and the biggest risk </a:t>
            </a:r>
          </a:p>
          <a:p>
            <a:r>
              <a:rPr lang="it-IT" altLang="en-US"/>
              <a:t>is losing people.  This risk grows with the length and size of the project.  For large</a:t>
            </a:r>
          </a:p>
          <a:p>
            <a:r>
              <a:rPr lang="it-IT" altLang="en-US"/>
              <a:t>or long projects, it is very likely that some key people will leave before project completion. </a:t>
            </a:r>
          </a:p>
          <a:p>
            <a:endParaRPr lang="it-IT" altLang="en-US"/>
          </a:p>
          <a:p>
            <a:r>
              <a:rPr lang="it-IT" altLang="en-US"/>
              <a:t>We may reduce the likelihood of people leaving by making the job as attractive as possible</a:t>
            </a:r>
          </a:p>
          <a:p>
            <a:r>
              <a:rPr lang="it-IT" altLang="en-US"/>
              <a:t>(and this requires much more than a good salary --- the work must be rewarding!).  Since </a:t>
            </a:r>
          </a:p>
          <a:p>
            <a:r>
              <a:rPr lang="it-IT" altLang="en-US"/>
              <a:t>we cannot make this risk very small, most of the control strategies involve making it easier </a:t>
            </a:r>
          </a:p>
          <a:p>
            <a:r>
              <a:rPr lang="it-IT" altLang="en-US"/>
              <a:t>to recover when someone does leave.  </a:t>
            </a:r>
          </a:p>
          <a:p>
            <a:endParaRPr lang="it-IT" altLang="en-US"/>
          </a:p>
          <a:p>
            <a:r>
              <a:rPr lang="it-IT" altLang="en-US"/>
              <a:t>Note that all of the control strategies have costs.  We must balance the </a:t>
            </a:r>
          </a:p>
          <a:p>
            <a:r>
              <a:rPr lang="it-IT" altLang="en-US"/>
              <a:t>potential cost of risks with the cost of risk control.  (It is much more common </a:t>
            </a:r>
          </a:p>
          <a:p>
            <a:r>
              <a:rPr lang="it-IT" altLang="en-US"/>
              <a:t>to invest too little in risk control than to invest too much.) 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2C6FF4-24B4-7E82-AB0B-E35371D5FE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3FAC3-F853-A741-A758-189B2646371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63170" name="Rectangle 2">
            <a:extLst>
              <a:ext uri="{FF2B5EF4-FFF2-40B4-BE49-F238E27FC236}">
                <a16:creationId xmlns:a16="http://schemas.microsoft.com/office/drawing/2014/main" id="{A8181EE3-76FF-A13F-0E21-378FFA652B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>
            <a:extLst>
              <a:ext uri="{FF2B5EF4-FFF2-40B4-BE49-F238E27FC236}">
                <a16:creationId xmlns:a16="http://schemas.microsoft.com/office/drawing/2014/main" id="{4EE28F62-B57A-181A-C125-040682CDD9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58A58BD-A991-4127-33FC-3BB7E8A58D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876A0-2AD0-BA46-BA25-82742381201C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267266" name="Rectangle 2">
            <a:extLst>
              <a:ext uri="{FF2B5EF4-FFF2-40B4-BE49-F238E27FC236}">
                <a16:creationId xmlns:a16="http://schemas.microsoft.com/office/drawing/2014/main" id="{63F2D59C-7CD6-2A67-8F26-FC30CBFC3F0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>
            <a:extLst>
              <a:ext uri="{FF2B5EF4-FFF2-40B4-BE49-F238E27FC236}">
                <a16:creationId xmlns:a16="http://schemas.microsoft.com/office/drawing/2014/main" id="{5DC94BEE-905F-8145-D14E-83F36BADA1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While technology risks are typically smaller than personnel risks, it is not</a:t>
            </a:r>
          </a:p>
          <a:p>
            <a:r>
              <a:rPr lang="en-US" altLang="en-US"/>
              <a:t>uncommon for a project to run into problems, especially with</a:t>
            </a:r>
          </a:p>
          <a:p>
            <a:r>
              <a:rPr lang="en-US" altLang="en-US"/>
              <a:t>commercial off-the-shelf (COTS) components that do not work or </a:t>
            </a:r>
          </a:p>
          <a:p>
            <a:r>
              <a:rPr lang="en-US" altLang="en-US"/>
              <a:t>integrate as well as anticipated.  Early evaluation of COTS components </a:t>
            </a:r>
          </a:p>
          <a:p>
            <a:r>
              <a:rPr lang="en-US" altLang="en-US"/>
              <a:t>is therefore an important part of a good quality plan.  </a:t>
            </a:r>
          </a:p>
          <a:p>
            <a:endParaRPr lang="en-US" altLang="en-US"/>
          </a:p>
          <a:p>
            <a:r>
              <a:rPr lang="en-US" altLang="en-US"/>
              <a:t>Similar considerations apply to adoption of new test and </a:t>
            </a:r>
          </a:p>
          <a:p>
            <a:r>
              <a:rPr lang="en-US" altLang="en-US"/>
              <a:t>analysis tools --- we must anticipate and make contingency</a:t>
            </a:r>
          </a:p>
          <a:p>
            <a:r>
              <a:rPr lang="en-US" altLang="en-US"/>
              <a:t>plans for them not working as expected and desired. </a:t>
            </a:r>
          </a:p>
          <a:p>
            <a:r>
              <a:rPr lang="en-US" altLang="en-US"/>
              <a:t>apply to new tools for auutom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CB46563-7418-86E0-C435-25A7CE8804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8549E-B45B-EA46-99BA-12A88E0B2717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268290" name="Rectangle 2">
            <a:extLst>
              <a:ext uri="{FF2B5EF4-FFF2-40B4-BE49-F238E27FC236}">
                <a16:creationId xmlns:a16="http://schemas.microsoft.com/office/drawing/2014/main" id="{DE2AED75-FCDD-9661-72D1-AE6CDBEE4C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>
            <a:extLst>
              <a:ext uri="{FF2B5EF4-FFF2-40B4-BE49-F238E27FC236}">
                <a16:creationId xmlns:a16="http://schemas.microsoft.com/office/drawing/2014/main" id="{E8AACFD4-32B4-9AAB-AC29-4C9943E5B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These are just two examples of schedule risks and potential control strategies. </a:t>
            </a:r>
          </a:p>
          <a:p>
            <a:r>
              <a:rPr lang="en-US" altLang="en-US"/>
              <a:t>We have already discussed the generic strategy of refactoring tasks on </a:t>
            </a:r>
          </a:p>
          <a:p>
            <a:r>
              <a:rPr lang="en-US" altLang="en-US"/>
              <a:t>critical paths to reduce vulnerability to schedule slippage rippling through the whole </a:t>
            </a:r>
          </a:p>
          <a:p>
            <a:r>
              <a:rPr lang="en-US" altLang="en-US"/>
              <a:t>project.  </a:t>
            </a:r>
          </a:p>
          <a:p>
            <a:r>
              <a:rPr lang="en-US" altLang="en-US"/>
              <a:t>Other schedule risks specific to quality activities  can be anticipated primarily from experience with similar projects earlier.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2904973-190B-F3BD-7268-4235929DD2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E46556-55E9-7247-A1AA-87BE07A6B467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269314" name="Rectangle 2">
            <a:extLst>
              <a:ext uri="{FF2B5EF4-FFF2-40B4-BE49-F238E27FC236}">
                <a16:creationId xmlns:a16="http://schemas.microsoft.com/office/drawing/2014/main" id="{0B653E26-E193-7FA1-1A02-C993A04242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>
            <a:extLst>
              <a:ext uri="{FF2B5EF4-FFF2-40B4-BE49-F238E27FC236}">
                <a16:creationId xmlns:a16="http://schemas.microsoft.com/office/drawing/2014/main" id="{B09D1B26-64A5-E2D4-D4E7-F95012AF27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677ED32-C40B-234C-BD65-E1AE3A665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6496C-E041-024D-9775-4A78CC40669B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270338" name="Rectangle 2">
            <a:extLst>
              <a:ext uri="{FF2B5EF4-FFF2-40B4-BE49-F238E27FC236}">
                <a16:creationId xmlns:a16="http://schemas.microsoft.com/office/drawing/2014/main" id="{8DF48622-974E-157A-DD22-BD5E0B3C32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>
            <a:extLst>
              <a:ext uri="{FF2B5EF4-FFF2-40B4-BE49-F238E27FC236}">
                <a16:creationId xmlns:a16="http://schemas.microsoft.com/office/drawing/2014/main" id="{CC157C89-B53B-B0D6-F1F0-743BC1C817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6E34863-7724-1ECE-313B-E9D25A59C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427AE9-1DD6-7947-8344-9B54EABEFCA4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271362" name="Rectangle 2">
            <a:extLst>
              <a:ext uri="{FF2B5EF4-FFF2-40B4-BE49-F238E27FC236}">
                <a16:creationId xmlns:a16="http://schemas.microsoft.com/office/drawing/2014/main" id="{376E4284-C8EB-3E78-F067-7EABC2602B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>
            <a:extLst>
              <a:ext uri="{FF2B5EF4-FFF2-40B4-BE49-F238E27FC236}">
                <a16:creationId xmlns:a16="http://schemas.microsoft.com/office/drawing/2014/main" id="{98FE168B-9295-08F1-A67E-76A6022B71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7E55E5F-C497-77DA-75B0-CF3B3CDED9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4EEB42-4AD2-DC41-92BB-4812AE46C7F8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153602" name="Rectangle 2">
            <a:extLst>
              <a:ext uri="{FF2B5EF4-FFF2-40B4-BE49-F238E27FC236}">
                <a16:creationId xmlns:a16="http://schemas.microsoft.com/office/drawing/2014/main" id="{80574DBA-8E5F-0937-4580-F4FBEF642E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4857D5D3-DD76-0636-66C3-2DAF388520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  <a:p>
            <a:r>
              <a:rPr lang="it-IT" altLang="en-US"/>
              <a:t>Everything hinges on making an explicit, realistic consideration of project risks from the beginning. </a:t>
            </a:r>
          </a:p>
          <a:p>
            <a:r>
              <a:rPr lang="it-IT" altLang="en-US"/>
              <a:t>(This seems to be a particularly difficult thing for students to do or appreciate.) </a:t>
            </a:r>
          </a:p>
          <a:p>
            <a:endParaRPr lang="it-IT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69DFA9A-1339-AD18-6DD3-9887FE3675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C0A5B4-46E0-254E-83B2-D385C494CDC4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155650" name="Rectangle 2">
            <a:extLst>
              <a:ext uri="{FF2B5EF4-FFF2-40B4-BE49-F238E27FC236}">
                <a16:creationId xmlns:a16="http://schemas.microsoft.com/office/drawing/2014/main" id="{0E4AFA3C-2EE1-3AF1-D4F2-2527284C6C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7E1FEA8C-AF82-7366-664B-5FDBC4FCB6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3D99A6E-29E6-A37F-BB1B-003A6C69DD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18347-C15A-DC4C-92E5-A48510DF5109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158722" name="Rectangle 2">
            <a:extLst>
              <a:ext uri="{FF2B5EF4-FFF2-40B4-BE49-F238E27FC236}">
                <a16:creationId xmlns:a16="http://schemas.microsoft.com/office/drawing/2014/main" id="{89E2ADAE-956E-4E81-21DD-A240C63D86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438D707A-6BBC-F4CB-9F94-4F5AAA478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13E13EF-DE34-39E8-27FD-283AAFD075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CE931-EAE9-D149-A9F8-8AEA0F579824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160770" name="Rectangle 2">
            <a:extLst>
              <a:ext uri="{FF2B5EF4-FFF2-40B4-BE49-F238E27FC236}">
                <a16:creationId xmlns:a16="http://schemas.microsoft.com/office/drawing/2014/main" id="{A552D67B-C908-339B-9A78-6403765253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0771" name="Rectangle 3">
            <a:extLst>
              <a:ext uri="{FF2B5EF4-FFF2-40B4-BE49-F238E27FC236}">
                <a16:creationId xmlns:a16="http://schemas.microsoft.com/office/drawing/2014/main" id="{0F3BF3A9-196C-CA1D-17C0-BF8A8150CA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dirty="0"/>
              <a:t>How can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identify</a:t>
            </a:r>
            <a:r>
              <a:rPr lang="it-IT" altLang="en-US" dirty="0"/>
              <a:t> </a:t>
            </a:r>
            <a:r>
              <a:rPr lang="it-IT" altLang="en-US" dirty="0" err="1"/>
              <a:t>deviations</a:t>
            </a:r>
            <a:r>
              <a:rPr lang="it-IT" altLang="en-US" dirty="0"/>
              <a:t> from the </a:t>
            </a:r>
            <a:r>
              <a:rPr lang="it-IT" altLang="en-US" dirty="0" err="1"/>
              <a:t>quality</a:t>
            </a:r>
            <a:r>
              <a:rPr lang="it-IT" altLang="en-US" dirty="0"/>
              <a:t> plan with </a:t>
            </a:r>
            <a:r>
              <a:rPr lang="it-IT" altLang="en-US" dirty="0" err="1"/>
              <a:t>respect</a:t>
            </a:r>
            <a:r>
              <a:rPr lang="it-IT" altLang="en-US" dirty="0"/>
              <a:t> to </a:t>
            </a:r>
            <a:r>
              <a:rPr lang="it-IT" altLang="en-US" dirty="0" err="1"/>
              <a:t>effectiveness</a:t>
            </a:r>
            <a:r>
              <a:rPr lang="it-IT" altLang="en-US" dirty="0"/>
              <a:t> and </a:t>
            </a:r>
            <a:r>
              <a:rPr lang="it-IT" altLang="en-US" dirty="0" err="1"/>
              <a:t>quality</a:t>
            </a:r>
            <a:r>
              <a:rPr lang="it-IT" altLang="en-US" dirty="0"/>
              <a:t>, and </a:t>
            </a:r>
            <a:r>
              <a:rPr lang="it-IT" altLang="en-US" dirty="0" err="1"/>
              <a:t>not</a:t>
            </a:r>
            <a:r>
              <a:rPr lang="it-IT" altLang="en-US" dirty="0"/>
              <a:t> </a:t>
            </a:r>
          </a:p>
          <a:p>
            <a:r>
              <a:rPr lang="it-IT" altLang="en-US" dirty="0"/>
              <a:t>just schedule of tasks?  </a:t>
            </a:r>
            <a:r>
              <a:rPr lang="it-IT" altLang="en-US" dirty="0" err="1"/>
              <a:t>Our</a:t>
            </a:r>
            <a:r>
              <a:rPr lang="it-IT" altLang="en-US" dirty="0"/>
              <a:t> best tool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often</a:t>
            </a:r>
            <a:r>
              <a:rPr lang="it-IT" altLang="en-US" dirty="0"/>
              <a:t> </a:t>
            </a:r>
            <a:r>
              <a:rPr lang="it-IT" altLang="en-US" dirty="0" err="1"/>
              <a:t>analogy</a:t>
            </a:r>
            <a:r>
              <a:rPr lang="it-IT" altLang="en-US" dirty="0"/>
              <a:t>:  </a:t>
            </a:r>
            <a:r>
              <a:rPr lang="it-IT" altLang="en-US" dirty="0" err="1"/>
              <a:t>Gather</a:t>
            </a:r>
            <a:r>
              <a:rPr lang="it-IT" altLang="en-US" dirty="0"/>
              <a:t> data and compare </a:t>
            </a:r>
            <a:r>
              <a:rPr lang="it-IT" altLang="en-US" dirty="0" err="1"/>
              <a:t>it</a:t>
            </a:r>
            <a:r>
              <a:rPr lang="it-IT" altLang="en-US" dirty="0"/>
              <a:t> to data from </a:t>
            </a:r>
            <a:r>
              <a:rPr lang="it-IT" altLang="en-US" dirty="0" err="1"/>
              <a:t>previous</a:t>
            </a:r>
            <a:r>
              <a:rPr lang="it-IT" altLang="en-US" dirty="0"/>
              <a:t> projects. </a:t>
            </a:r>
          </a:p>
          <a:p>
            <a:endParaRPr lang="it-IT" altLang="en-US" dirty="0"/>
          </a:p>
          <a:p>
            <a:r>
              <a:rPr lang="it-IT" altLang="en-US" dirty="0"/>
              <a:t>In </a:t>
            </a:r>
            <a:r>
              <a:rPr lang="it-IT" altLang="en-US" dirty="0" err="1"/>
              <a:t>typical</a:t>
            </a:r>
            <a:r>
              <a:rPr lang="it-IT" altLang="en-US" dirty="0"/>
              <a:t> projects, the </a:t>
            </a:r>
            <a:r>
              <a:rPr lang="it-IT" altLang="en-US" dirty="0" err="1"/>
              <a:t>total</a:t>
            </a:r>
            <a:r>
              <a:rPr lang="it-IT" altLang="en-US" dirty="0"/>
              <a:t> </a:t>
            </a:r>
            <a:r>
              <a:rPr lang="it-IT" altLang="en-US" dirty="0" err="1"/>
              <a:t>number</a:t>
            </a:r>
            <a:r>
              <a:rPr lang="it-IT" altLang="en-US" dirty="0"/>
              <a:t> of open faults </a:t>
            </a:r>
            <a:r>
              <a:rPr lang="it-IT" altLang="en-US" dirty="0" err="1"/>
              <a:t>rises</a:t>
            </a:r>
            <a:r>
              <a:rPr lang="it-IT" altLang="en-US" dirty="0"/>
              <a:t> </a:t>
            </a:r>
            <a:r>
              <a:rPr lang="it-IT" altLang="en-US" dirty="0" err="1"/>
              <a:t>during</a:t>
            </a:r>
            <a:r>
              <a:rPr lang="it-IT" altLang="en-US" dirty="0"/>
              <a:t> </a:t>
            </a:r>
            <a:r>
              <a:rPr lang="it-IT" altLang="en-US" dirty="0" err="1"/>
              <a:t>early</a:t>
            </a:r>
            <a:r>
              <a:rPr lang="it-IT" altLang="en-US" dirty="0"/>
              <a:t> stages of </a:t>
            </a:r>
            <a:r>
              <a:rPr lang="it-IT" altLang="en-US" dirty="0" err="1"/>
              <a:t>construction</a:t>
            </a:r>
            <a:r>
              <a:rPr lang="it-IT" altLang="en-US" dirty="0"/>
              <a:t> and </a:t>
            </a:r>
            <a:r>
              <a:rPr lang="it-IT" altLang="en-US" dirty="0" err="1"/>
              <a:t>then</a:t>
            </a:r>
            <a:r>
              <a:rPr lang="it-IT" altLang="en-US" dirty="0"/>
              <a:t> </a:t>
            </a:r>
            <a:r>
              <a:rPr lang="it-IT" altLang="en-US" dirty="0" err="1"/>
              <a:t>falls</a:t>
            </a:r>
            <a:r>
              <a:rPr lang="it-IT" altLang="en-US" dirty="0"/>
              <a:t> </a:t>
            </a:r>
            <a:r>
              <a:rPr lang="it-IT" altLang="en-US" dirty="0" err="1"/>
              <a:t>as</a:t>
            </a:r>
            <a:r>
              <a:rPr lang="it-IT" altLang="en-US" dirty="0"/>
              <a:t> the product </a:t>
            </a:r>
            <a:r>
              <a:rPr lang="it-IT" altLang="en-US" dirty="0" err="1"/>
              <a:t>nears</a:t>
            </a:r>
            <a:r>
              <a:rPr lang="it-IT" altLang="en-US" dirty="0"/>
              <a:t> </a:t>
            </a:r>
            <a:r>
              <a:rPr lang="it-IT" altLang="en-US" dirty="0" err="1"/>
              <a:t>readiness</a:t>
            </a:r>
            <a:r>
              <a:rPr lang="it-IT" altLang="en-US" dirty="0"/>
              <a:t>;</a:t>
            </a:r>
          </a:p>
          <a:p>
            <a:r>
              <a:rPr lang="it-IT" altLang="en-US" dirty="0"/>
              <a:t>Severe and </a:t>
            </a:r>
            <a:r>
              <a:rPr lang="it-IT" altLang="en-US" dirty="0" err="1"/>
              <a:t>critical</a:t>
            </a:r>
            <a:r>
              <a:rPr lang="it-IT" altLang="en-US" dirty="0"/>
              <a:t> faults display </a:t>
            </a:r>
            <a:r>
              <a:rPr lang="it-IT" altLang="en-US" dirty="0" err="1"/>
              <a:t>this</a:t>
            </a:r>
            <a:r>
              <a:rPr lang="it-IT" altLang="en-US" dirty="0"/>
              <a:t> pattern more </a:t>
            </a:r>
            <a:r>
              <a:rPr lang="it-IT" altLang="en-US" dirty="0" err="1"/>
              <a:t>strongly</a:t>
            </a:r>
            <a:r>
              <a:rPr lang="it-IT" altLang="en-US" dirty="0"/>
              <a:t> </a:t>
            </a:r>
            <a:r>
              <a:rPr lang="it-IT" altLang="en-US" dirty="0" err="1"/>
              <a:t>than</a:t>
            </a:r>
            <a:r>
              <a:rPr lang="it-IT" altLang="en-US" dirty="0"/>
              <a:t> </a:t>
            </a:r>
            <a:r>
              <a:rPr lang="it-IT" altLang="en-US" dirty="0" err="1"/>
              <a:t>less</a:t>
            </a:r>
            <a:r>
              <a:rPr lang="it-IT" altLang="en-US" dirty="0"/>
              <a:t> </a:t>
            </a:r>
            <a:r>
              <a:rPr lang="it-IT" altLang="en-US" dirty="0" err="1"/>
              <a:t>critical</a:t>
            </a:r>
            <a:r>
              <a:rPr lang="it-IT" altLang="en-US" dirty="0"/>
              <a:t> faults.  </a:t>
            </a:r>
          </a:p>
          <a:p>
            <a:r>
              <a:rPr lang="it-IT" altLang="en-US" dirty="0" err="1"/>
              <a:t>Comparing</a:t>
            </a:r>
            <a:r>
              <a:rPr lang="it-IT" altLang="en-US" dirty="0"/>
              <a:t> fault data on the </a:t>
            </a:r>
            <a:r>
              <a:rPr lang="it-IT" altLang="en-US" dirty="0" err="1"/>
              <a:t>current</a:t>
            </a:r>
            <a:r>
              <a:rPr lang="it-IT" altLang="en-US" dirty="0"/>
              <a:t> project to the history of </a:t>
            </a:r>
            <a:r>
              <a:rPr lang="it-IT" altLang="en-US" dirty="0" err="1"/>
              <a:t>similar</a:t>
            </a:r>
            <a:r>
              <a:rPr lang="it-IT" altLang="en-US" dirty="0"/>
              <a:t> projects (</a:t>
            </a:r>
            <a:r>
              <a:rPr lang="it-IT" altLang="en-US" dirty="0" err="1"/>
              <a:t>preferably</a:t>
            </a:r>
            <a:r>
              <a:rPr lang="it-IT" altLang="en-US" dirty="0"/>
              <a:t> for the </a:t>
            </a:r>
            <a:r>
              <a:rPr lang="it-IT" altLang="en-US" dirty="0" err="1"/>
              <a:t>same</a:t>
            </a:r>
            <a:r>
              <a:rPr lang="it-IT" altLang="en-US" dirty="0"/>
              <a:t> </a:t>
            </a:r>
            <a:r>
              <a:rPr lang="it-IT" altLang="en-US" dirty="0" err="1"/>
              <a:t>organization</a:t>
            </a:r>
            <a:r>
              <a:rPr lang="it-IT" altLang="en-US" dirty="0"/>
              <a:t>, and </a:t>
            </a:r>
            <a:r>
              <a:rPr lang="it-IT" altLang="en-US" dirty="0" err="1"/>
              <a:t>as</a:t>
            </a:r>
            <a:r>
              <a:rPr lang="it-IT" altLang="en-US" dirty="0"/>
              <a:t> </a:t>
            </a:r>
          </a:p>
          <a:p>
            <a:r>
              <a:rPr lang="it-IT" altLang="en-US" dirty="0" err="1"/>
              <a:t>similar</a:t>
            </a:r>
            <a:r>
              <a:rPr lang="it-IT" altLang="en-US" dirty="0"/>
              <a:t> </a:t>
            </a:r>
            <a:r>
              <a:rPr lang="it-IT" altLang="en-US" dirty="0" err="1"/>
              <a:t>as</a:t>
            </a:r>
            <a:r>
              <a:rPr lang="it-IT" altLang="en-US" dirty="0"/>
              <a:t> </a:t>
            </a:r>
            <a:r>
              <a:rPr lang="it-IT" altLang="en-US" dirty="0" err="1"/>
              <a:t>possible</a:t>
            </a:r>
            <a:r>
              <a:rPr lang="it-IT" altLang="en-US" dirty="0"/>
              <a:t>) </a:t>
            </a:r>
            <a:r>
              <a:rPr lang="it-IT" altLang="en-US" dirty="0" err="1"/>
              <a:t>provides</a:t>
            </a:r>
            <a:r>
              <a:rPr lang="it-IT" altLang="en-US" dirty="0"/>
              <a:t> a rough guide to progress.  Large </a:t>
            </a:r>
            <a:r>
              <a:rPr lang="it-IT" altLang="en-US" dirty="0" err="1"/>
              <a:t>deviations</a:t>
            </a:r>
            <a:r>
              <a:rPr lang="it-IT" altLang="en-US" dirty="0"/>
              <a:t> from </a:t>
            </a:r>
            <a:r>
              <a:rPr lang="it-IT" altLang="en-US" dirty="0" err="1"/>
              <a:t>historical</a:t>
            </a:r>
            <a:r>
              <a:rPr lang="it-IT" altLang="en-US" dirty="0"/>
              <a:t> patterns </a:t>
            </a:r>
            <a:r>
              <a:rPr lang="it-IT" altLang="en-US" dirty="0" err="1"/>
              <a:t>should</a:t>
            </a:r>
            <a:r>
              <a:rPr lang="it-IT" altLang="en-US" dirty="0"/>
              <a:t> be </a:t>
            </a:r>
            <a:r>
              <a:rPr lang="it-IT" altLang="en-US" dirty="0" err="1"/>
              <a:t>explained</a:t>
            </a:r>
            <a:r>
              <a:rPr lang="it-IT" altLang="en-US" dirty="0"/>
              <a:t>.</a:t>
            </a:r>
          </a:p>
          <a:p>
            <a:r>
              <a:rPr lang="it-IT" altLang="en-US" dirty="0" err="1"/>
              <a:t>If</a:t>
            </a:r>
            <a:r>
              <a:rPr lang="it-IT" altLang="en-US" dirty="0"/>
              <a:t>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don’t</a:t>
            </a:r>
            <a:r>
              <a:rPr lang="it-IT" altLang="en-US" dirty="0"/>
              <a:t> </a:t>
            </a:r>
            <a:r>
              <a:rPr lang="it-IT" altLang="en-US" dirty="0" err="1"/>
              <a:t>see</a:t>
            </a:r>
            <a:r>
              <a:rPr lang="it-IT" altLang="en-US" dirty="0"/>
              <a:t> the </a:t>
            </a:r>
            <a:r>
              <a:rPr lang="it-IT" altLang="en-US" dirty="0" err="1"/>
              <a:t>predicted</a:t>
            </a:r>
            <a:r>
              <a:rPr lang="it-IT" altLang="en-US" dirty="0"/>
              <a:t> rise in the </a:t>
            </a:r>
            <a:r>
              <a:rPr lang="it-IT" altLang="en-US" dirty="0" err="1"/>
              <a:t>number</a:t>
            </a:r>
            <a:r>
              <a:rPr lang="it-IT" altLang="en-US" dirty="0"/>
              <a:t> of </a:t>
            </a:r>
            <a:r>
              <a:rPr lang="it-IT" altLang="en-US" dirty="0" err="1"/>
              <a:t>detected</a:t>
            </a:r>
            <a:r>
              <a:rPr lang="it-IT" altLang="en-US" dirty="0"/>
              <a:t> faults </a:t>
            </a:r>
            <a:r>
              <a:rPr lang="it-IT" altLang="en-US" dirty="0" err="1"/>
              <a:t>early</a:t>
            </a:r>
            <a:r>
              <a:rPr lang="it-IT" altLang="en-US" dirty="0"/>
              <a:t> in the project,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need</a:t>
            </a:r>
            <a:r>
              <a:rPr lang="it-IT" altLang="en-US" dirty="0"/>
              <a:t> to </a:t>
            </a:r>
            <a:r>
              <a:rPr lang="it-IT" altLang="en-US" dirty="0" err="1"/>
              <a:t>learn</a:t>
            </a:r>
            <a:r>
              <a:rPr lang="it-IT" altLang="en-US" dirty="0"/>
              <a:t> </a:t>
            </a:r>
            <a:r>
              <a:rPr lang="it-IT" altLang="en-US" dirty="0" err="1"/>
              <a:t>whether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</a:p>
          <a:p>
            <a:r>
              <a:rPr lang="it-IT" altLang="en-US" dirty="0" err="1"/>
              <a:t>because</a:t>
            </a:r>
            <a:r>
              <a:rPr lang="it-IT" altLang="en-US" dirty="0"/>
              <a:t> of </a:t>
            </a:r>
            <a:r>
              <a:rPr lang="it-IT" altLang="en-US" dirty="0" err="1"/>
              <a:t>unusually</a:t>
            </a:r>
            <a:r>
              <a:rPr lang="it-IT" altLang="en-US" dirty="0"/>
              <a:t> high </a:t>
            </a:r>
            <a:r>
              <a:rPr lang="it-IT" altLang="en-US" dirty="0" err="1"/>
              <a:t>quality</a:t>
            </a:r>
            <a:r>
              <a:rPr lang="it-IT" altLang="en-US" dirty="0"/>
              <a:t> or </a:t>
            </a:r>
            <a:r>
              <a:rPr lang="it-IT" altLang="en-US" dirty="0" err="1"/>
              <a:t>unusually</a:t>
            </a:r>
            <a:r>
              <a:rPr lang="it-IT" altLang="en-US" dirty="0"/>
              <a:t> </a:t>
            </a:r>
            <a:r>
              <a:rPr lang="it-IT" altLang="en-US" dirty="0" err="1"/>
              <a:t>poor</a:t>
            </a:r>
            <a:r>
              <a:rPr lang="it-IT" altLang="en-US" dirty="0"/>
              <a:t> test and </a:t>
            </a:r>
            <a:r>
              <a:rPr lang="it-IT" altLang="en-US" dirty="0" err="1"/>
              <a:t>analysis</a:t>
            </a:r>
            <a:r>
              <a:rPr lang="it-IT" altLang="en-US" dirty="0"/>
              <a:t>.  </a:t>
            </a:r>
            <a:r>
              <a:rPr lang="it-IT" altLang="en-US" dirty="0" err="1"/>
              <a:t>If</a:t>
            </a:r>
            <a:r>
              <a:rPr lang="it-IT" altLang="en-US" dirty="0"/>
              <a:t> </a:t>
            </a:r>
            <a:r>
              <a:rPr lang="it-IT" altLang="en-US" dirty="0" err="1"/>
              <a:t>we</a:t>
            </a:r>
            <a:r>
              <a:rPr lang="it-IT" altLang="en-US" dirty="0"/>
              <a:t> </a:t>
            </a:r>
            <a:r>
              <a:rPr lang="it-IT" altLang="en-US" dirty="0" err="1"/>
              <a:t>don’t</a:t>
            </a:r>
            <a:r>
              <a:rPr lang="it-IT" altLang="en-US" dirty="0"/>
              <a:t> </a:t>
            </a:r>
            <a:r>
              <a:rPr lang="it-IT" altLang="en-US" dirty="0" err="1"/>
              <a:t>see</a:t>
            </a:r>
            <a:r>
              <a:rPr lang="it-IT" altLang="en-US" dirty="0"/>
              <a:t> severe and </a:t>
            </a:r>
            <a:r>
              <a:rPr lang="it-IT" altLang="en-US" dirty="0" err="1"/>
              <a:t>criitical</a:t>
            </a:r>
            <a:r>
              <a:rPr lang="it-IT" altLang="en-US" dirty="0"/>
              <a:t> </a:t>
            </a:r>
            <a:r>
              <a:rPr lang="it-IT" altLang="en-US" dirty="0" err="1"/>
              <a:t>paths</a:t>
            </a:r>
            <a:r>
              <a:rPr lang="it-IT" altLang="en-US" dirty="0"/>
              <a:t> </a:t>
            </a:r>
            <a:r>
              <a:rPr lang="it-IT" altLang="en-US" dirty="0" err="1"/>
              <a:t>decreasing</a:t>
            </a:r>
            <a:r>
              <a:rPr lang="it-IT" altLang="en-US" dirty="0"/>
              <a:t>, </a:t>
            </a:r>
          </a:p>
          <a:p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because</a:t>
            </a:r>
            <a:r>
              <a:rPr lang="it-IT" altLang="en-US" dirty="0"/>
              <a:t> </a:t>
            </a:r>
            <a:r>
              <a:rPr lang="it-IT" altLang="en-US" dirty="0" err="1"/>
              <a:t>development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still</a:t>
            </a:r>
            <a:r>
              <a:rPr lang="it-IT" altLang="en-US" dirty="0"/>
              <a:t> </a:t>
            </a:r>
            <a:r>
              <a:rPr lang="it-IT" altLang="en-US" dirty="0" err="1"/>
              <a:t>unstable</a:t>
            </a:r>
            <a:r>
              <a:rPr lang="it-IT" altLang="en-US" dirty="0"/>
              <a:t>, </a:t>
            </a:r>
            <a:r>
              <a:rPr lang="it-IT" altLang="en-US" dirty="0" err="1"/>
              <a:t>introducing</a:t>
            </a:r>
            <a:r>
              <a:rPr lang="it-IT" altLang="en-US" dirty="0"/>
              <a:t> new faults with </a:t>
            </a:r>
            <a:r>
              <a:rPr lang="it-IT" altLang="en-US" dirty="0" err="1"/>
              <a:t>changes</a:t>
            </a:r>
            <a:r>
              <a:rPr lang="it-IT" altLang="en-US" dirty="0"/>
              <a:t>?  </a:t>
            </a:r>
          </a:p>
          <a:p>
            <a:endParaRPr lang="it-IT" altLang="en-US" dirty="0"/>
          </a:p>
          <a:p>
            <a:r>
              <a:rPr lang="it-IT" altLang="en-US" dirty="0"/>
              <a:t>Analysis by </a:t>
            </a:r>
            <a:r>
              <a:rPr lang="it-IT" altLang="en-US" dirty="0" err="1"/>
              <a:t>analogy</a:t>
            </a:r>
            <a:r>
              <a:rPr lang="it-IT" altLang="en-US" dirty="0"/>
              <a:t> (</a:t>
            </a:r>
            <a:r>
              <a:rPr lang="it-IT" altLang="en-US" dirty="0" err="1"/>
              <a:t>comparison</a:t>
            </a:r>
            <a:r>
              <a:rPr lang="it-IT" altLang="en-US" dirty="0"/>
              <a:t> to history) </a:t>
            </a:r>
            <a:r>
              <a:rPr lang="it-IT" altLang="en-US" dirty="0" err="1"/>
              <a:t>is</a:t>
            </a:r>
            <a:r>
              <a:rPr lang="it-IT" altLang="en-US" dirty="0"/>
              <a:t> far from </a:t>
            </a:r>
            <a:r>
              <a:rPr lang="it-IT" altLang="en-US" dirty="0" err="1"/>
              <a:t>perfect</a:t>
            </a:r>
            <a:r>
              <a:rPr lang="it-IT" altLang="en-US" dirty="0"/>
              <a:t>, </a:t>
            </a:r>
            <a:r>
              <a:rPr lang="it-IT" altLang="en-US" dirty="0" err="1"/>
              <a:t>but</a:t>
            </a:r>
            <a:r>
              <a:rPr lang="it-IT" altLang="en-US" dirty="0"/>
              <a:t> </a:t>
            </a:r>
            <a:r>
              <a:rPr lang="it-IT" altLang="en-US" dirty="0" err="1"/>
              <a:t>it</a:t>
            </a:r>
            <a:r>
              <a:rPr lang="it-IT" altLang="en-US" dirty="0"/>
              <a:t> </a:t>
            </a:r>
            <a:r>
              <a:rPr lang="it-IT" altLang="en-US" dirty="0" err="1"/>
              <a:t>is</a:t>
            </a:r>
            <a:r>
              <a:rPr lang="it-IT" altLang="en-US" dirty="0"/>
              <a:t> </a:t>
            </a:r>
            <a:r>
              <a:rPr lang="it-IT" altLang="en-US" dirty="0" err="1"/>
              <a:t>often</a:t>
            </a:r>
            <a:r>
              <a:rPr lang="it-IT" altLang="en-US" dirty="0"/>
              <a:t> the best tool </a:t>
            </a:r>
            <a:r>
              <a:rPr lang="it-IT" altLang="en-US" dirty="0" err="1"/>
              <a:t>available</a:t>
            </a:r>
            <a:r>
              <a:rPr lang="it-IT" altLang="en-US" dirty="0"/>
              <a:t> for </a:t>
            </a:r>
          </a:p>
          <a:p>
            <a:r>
              <a:rPr lang="it-IT" altLang="en-US" dirty="0" err="1"/>
              <a:t>recognizing</a:t>
            </a:r>
            <a:r>
              <a:rPr lang="it-IT" altLang="en-US" dirty="0"/>
              <a:t> </a:t>
            </a:r>
            <a:r>
              <a:rPr lang="it-IT" altLang="en-US" dirty="0" err="1"/>
              <a:t>problems</a:t>
            </a:r>
            <a:r>
              <a:rPr lang="it-IT" altLang="en-US" dirty="0"/>
              <a:t> </a:t>
            </a:r>
            <a:r>
              <a:rPr lang="it-IT" altLang="en-US" dirty="0" err="1"/>
              <a:t>before</a:t>
            </a:r>
            <a:r>
              <a:rPr lang="it-IT" altLang="en-US" dirty="0"/>
              <a:t> </a:t>
            </a:r>
            <a:r>
              <a:rPr lang="it-IT" altLang="en-US" dirty="0" err="1"/>
              <a:t>they</a:t>
            </a:r>
            <a:r>
              <a:rPr lang="it-IT" altLang="en-US" dirty="0"/>
              <a:t> </a:t>
            </a:r>
            <a:r>
              <a:rPr lang="it-IT" altLang="en-US" dirty="0" err="1"/>
              <a:t>become</a:t>
            </a:r>
            <a:r>
              <a:rPr lang="it-IT" altLang="en-US" dirty="0"/>
              <a:t> </a:t>
            </a:r>
            <a:r>
              <a:rPr lang="it-IT" altLang="en-US" dirty="0" err="1"/>
              <a:t>critical</a:t>
            </a:r>
            <a:r>
              <a:rPr lang="it-IT" altLang="en-US" dirty="0"/>
              <a:t>. </a:t>
            </a: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5602857-35A5-8189-3D1F-1F252582B0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5D4386-1946-4541-9BED-0BD0C89D8E7C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305154" name="Rectangle 2">
            <a:extLst>
              <a:ext uri="{FF2B5EF4-FFF2-40B4-BE49-F238E27FC236}">
                <a16:creationId xmlns:a16="http://schemas.microsoft.com/office/drawing/2014/main" id="{093DE329-6F73-03A4-7AC2-0B8982DB11B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5155" name="Rectangle 3">
            <a:extLst>
              <a:ext uri="{FF2B5EF4-FFF2-40B4-BE49-F238E27FC236}">
                <a16:creationId xmlns:a16="http://schemas.microsoft.com/office/drawing/2014/main" id="{12242346-FF18-33B9-2CEB-08F5A28C2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next several slides expand on process monitoring, considering not just how to trigger</a:t>
            </a:r>
          </a:p>
          <a:p>
            <a:r>
              <a:rPr lang="en-US" altLang="en-US"/>
              <a:t>a contingency plan, but also how to use analysis of fault data to improve the process </a:t>
            </a:r>
          </a:p>
          <a:p>
            <a:r>
              <a:rPr lang="en-US" altLang="en-US"/>
              <a:t>of the current project or of future projects.   The generic term for this (for all aspects of </a:t>
            </a:r>
          </a:p>
          <a:p>
            <a:r>
              <a:rPr lang="en-US" altLang="en-US"/>
              <a:t>project management, as well as quality processes in particular) is “process improvement”.</a:t>
            </a:r>
          </a:p>
          <a:p>
            <a:r>
              <a:rPr lang="en-US" altLang="en-US"/>
              <a:t>We illustrate with  two well-known approaches, orthogonal defect classification and root cause analysis.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8670E70-D2DF-B481-8F2B-7EE760588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45E15D-10F0-634C-9161-202D213F8A6C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79202" name="Rectangle 2">
            <a:extLst>
              <a:ext uri="{FF2B5EF4-FFF2-40B4-BE49-F238E27FC236}">
                <a16:creationId xmlns:a16="http://schemas.microsoft.com/office/drawing/2014/main" id="{F6D14D45-5578-0D2B-FAC6-658258799C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>
            <a:extLst>
              <a:ext uri="{FF2B5EF4-FFF2-40B4-BE49-F238E27FC236}">
                <a16:creationId xmlns:a16="http://schemas.microsoft.com/office/drawing/2014/main" id="{26B99089-514F-0F77-EEF4-8673CA1956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20.2 Quality and process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EC88B6E-BFBD-DEA7-3E73-AABABDF598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92F067-008D-DF47-AE46-92BF58E13B70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272386" name="Rectangle 2">
            <a:extLst>
              <a:ext uri="{FF2B5EF4-FFF2-40B4-BE49-F238E27FC236}">
                <a16:creationId xmlns:a16="http://schemas.microsoft.com/office/drawing/2014/main" id="{2AF0E959-B6D8-D2F2-2AEE-FDDED7CE66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2387" name="Rectangle 3">
            <a:extLst>
              <a:ext uri="{FF2B5EF4-FFF2-40B4-BE49-F238E27FC236}">
                <a16:creationId xmlns:a16="http://schemas.microsoft.com/office/drawing/2014/main" id="{8B3FCFE3-A69B-8841-B438-8578FEC74B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We already looked at analysis of overall trends (the curves showing number of critical, severe, and moderate</a:t>
            </a:r>
          </a:p>
          <a:p>
            <a:r>
              <a:rPr lang="en-US" altLang="en-US"/>
              <a:t>faults known over time).  For process improvement we need to break the faults down further, classifying them </a:t>
            </a:r>
          </a:p>
          <a:p>
            <a:r>
              <a:rPr lang="en-US" altLang="en-US"/>
              <a:t>so that we can find ways to either prevent or detect them more efficiently.   ODC is one way to do this, </a:t>
            </a:r>
          </a:p>
          <a:p>
            <a:r>
              <a:rPr lang="en-US" altLang="en-US"/>
              <a:t>especially for large projects with a large amount of raw data (e.g., a large number of bug reports in a </a:t>
            </a:r>
          </a:p>
          <a:p>
            <a:r>
              <a:rPr lang="en-US" altLang="en-US"/>
              <a:t>bug tracking database). 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05B596F-7D41-7F11-0547-458B1B256FA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702FF9-7BC3-B54B-AA45-2705882C0D15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162818" name="Rectangle 2">
            <a:extLst>
              <a:ext uri="{FF2B5EF4-FFF2-40B4-BE49-F238E27FC236}">
                <a16:creationId xmlns:a16="http://schemas.microsoft.com/office/drawing/2014/main" id="{DA98A79C-0833-8CCD-CAF4-74DEDFB229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19" name="Rectangle 3">
            <a:extLst>
              <a:ext uri="{FF2B5EF4-FFF2-40B4-BE49-F238E27FC236}">
                <a16:creationId xmlns:a16="http://schemas.microsoft.com/office/drawing/2014/main" id="{9E26395F-537D-9381-B712-53F3E4BA79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499D951-C3E3-F862-A784-74932281C2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5992BE-2918-8647-B7DD-ABFE56E6E53B}" type="slidenum">
              <a:rPr lang="en-US" altLang="en-US"/>
              <a:pPr/>
              <a:t>46</a:t>
            </a:fld>
            <a:endParaRPr lang="en-US" altLang="en-US"/>
          </a:p>
        </p:txBody>
      </p:sp>
      <p:sp>
        <p:nvSpPr>
          <p:cNvPr id="203778" name="Rectangle 2">
            <a:extLst>
              <a:ext uri="{FF2B5EF4-FFF2-40B4-BE49-F238E27FC236}">
                <a16:creationId xmlns:a16="http://schemas.microsoft.com/office/drawing/2014/main" id="{C1102C7D-73CB-4774-9606-19CB6D0FF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>
            <a:extLst>
              <a:ext uri="{FF2B5EF4-FFF2-40B4-BE49-F238E27FC236}">
                <a16:creationId xmlns:a16="http://schemas.microsoft.com/office/drawing/2014/main" id="{60051BE4-F316-E9BA-4815-FFBDFECB75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FE5DFCB-F90E-C163-FCE1-D9918B2250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095BD6-7380-084D-B361-B2F0F492DEA5}" type="slidenum">
              <a:rPr lang="en-US" altLang="en-US"/>
              <a:pPr/>
              <a:t>47</a:t>
            </a:fld>
            <a:endParaRPr lang="en-US" altLang="en-US"/>
          </a:p>
        </p:txBody>
      </p:sp>
      <p:sp>
        <p:nvSpPr>
          <p:cNvPr id="204802" name="Rectangle 2">
            <a:extLst>
              <a:ext uri="{FF2B5EF4-FFF2-40B4-BE49-F238E27FC236}">
                <a16:creationId xmlns:a16="http://schemas.microsoft.com/office/drawing/2014/main" id="{FA5D0E11-1424-346D-55E5-91FCD776C1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>
            <a:extLst>
              <a:ext uri="{FF2B5EF4-FFF2-40B4-BE49-F238E27FC236}">
                <a16:creationId xmlns:a16="http://schemas.microsoft.com/office/drawing/2014/main" id="{AA079147-6381-4FD0-3560-E957F52473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9463D55-50FB-708B-6C26-A40714D9EB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9E726F-7AAB-5B45-A26D-14300C4D0E38}" type="slidenum">
              <a:rPr lang="en-US" altLang="en-US"/>
              <a:pPr/>
              <a:t>48</a:t>
            </a:fld>
            <a:endParaRPr lang="en-US" altLang="en-US"/>
          </a:p>
        </p:txBody>
      </p:sp>
      <p:sp>
        <p:nvSpPr>
          <p:cNvPr id="273410" name="Rectangle 2">
            <a:extLst>
              <a:ext uri="{FF2B5EF4-FFF2-40B4-BE49-F238E27FC236}">
                <a16:creationId xmlns:a16="http://schemas.microsoft.com/office/drawing/2014/main" id="{1B1D7530-11E7-9D9C-4061-8B686B2483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3411" name="Rectangle 3">
            <a:extLst>
              <a:ext uri="{FF2B5EF4-FFF2-40B4-BE49-F238E27FC236}">
                <a16:creationId xmlns:a16="http://schemas.microsoft.com/office/drawing/2014/main" id="{34AECB7F-38F3-4F79-7B60-691FE26C3E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this example (spread over 4 slides), we consider analyses of </a:t>
            </a:r>
          </a:p>
          <a:p>
            <a:r>
              <a:rPr lang="en-US" altLang="en-US"/>
              <a:t>  *  (1) when each kind of fault is being detected (fault types versus activities)</a:t>
            </a:r>
          </a:p>
          <a:p>
            <a:r>
              <a:rPr lang="en-US" altLang="en-US"/>
              <a:t>  *  (2) what kind of test or use case triggered detection</a:t>
            </a:r>
          </a:p>
          <a:p>
            <a:r>
              <a:rPr lang="en-US" altLang="en-US"/>
              <a:t>  *  (3) how long faults remain in code before detection</a:t>
            </a:r>
          </a:p>
          <a:p>
            <a:r>
              <a:rPr lang="en-US" altLang="en-US"/>
              <a:t>  *  (4) trends in the kinds of faults being detected </a:t>
            </a:r>
          </a:p>
          <a:p>
            <a:r>
              <a:rPr lang="en-US" altLang="en-US"/>
              <a:t>Each of these can suggest problems (and opportunities for improvement) in test and analysis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F2F01EA-F9E9-2E16-8551-29C1E90690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B60F38-E811-0B4D-8439-33BEFB18F504}" type="slidenum">
              <a:rPr lang="en-US" altLang="en-US"/>
              <a:pPr/>
              <a:t>49</a:t>
            </a:fld>
            <a:endParaRPr lang="en-US" altLang="en-US"/>
          </a:p>
        </p:txBody>
      </p:sp>
      <p:sp>
        <p:nvSpPr>
          <p:cNvPr id="274434" name="Rectangle 2">
            <a:extLst>
              <a:ext uri="{FF2B5EF4-FFF2-40B4-BE49-F238E27FC236}">
                <a16:creationId xmlns:a16="http://schemas.microsoft.com/office/drawing/2014/main" id="{85BB2B8D-AC72-8999-8855-1EB6C09FB3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>
            <a:extLst>
              <a:ext uri="{FF2B5EF4-FFF2-40B4-BE49-F238E27FC236}">
                <a16:creationId xmlns:a16="http://schemas.microsoft.com/office/drawing/2014/main" id="{70C7D219-AAD4-82A5-E536-E6ECCA381B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CA0F0D5-06F8-0E38-BC28-EA0AE3383C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C027BD-4EA9-3842-BF00-33C35BB32654}" type="slidenum">
              <a:rPr lang="en-US" altLang="en-US"/>
              <a:pPr/>
              <a:t>50</a:t>
            </a:fld>
            <a:endParaRPr lang="en-US" altLang="en-US"/>
          </a:p>
        </p:txBody>
      </p:sp>
      <p:sp>
        <p:nvSpPr>
          <p:cNvPr id="275458" name="Rectangle 2">
            <a:extLst>
              <a:ext uri="{FF2B5EF4-FFF2-40B4-BE49-F238E27FC236}">
                <a16:creationId xmlns:a16="http://schemas.microsoft.com/office/drawing/2014/main" id="{D6941485-A2CB-64BD-0E97-090F00630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5459" name="Rectangle 3">
            <a:extLst>
              <a:ext uri="{FF2B5EF4-FFF2-40B4-BE49-F238E27FC236}">
                <a16:creationId xmlns:a16="http://schemas.microsoft.com/office/drawing/2014/main" id="{A0D26935-A671-17CA-2DB8-021000D9A4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4ECB777-C14B-23C8-CBD8-A6BDB3E077F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69664-4274-0644-9124-D3B1EA4AE702}" type="slidenum">
              <a:rPr lang="en-US" altLang="en-US"/>
              <a:pPr/>
              <a:t>51</a:t>
            </a:fld>
            <a:endParaRPr lang="en-US" altLang="en-US"/>
          </a:p>
        </p:txBody>
      </p:sp>
      <p:sp>
        <p:nvSpPr>
          <p:cNvPr id="276482" name="Rectangle 2">
            <a:extLst>
              <a:ext uri="{FF2B5EF4-FFF2-40B4-BE49-F238E27FC236}">
                <a16:creationId xmlns:a16="http://schemas.microsoft.com/office/drawing/2014/main" id="{A0AFE581-8933-BD40-3270-732A2ADE5F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>
            <a:extLst>
              <a:ext uri="{FF2B5EF4-FFF2-40B4-BE49-F238E27FC236}">
                <a16:creationId xmlns:a16="http://schemas.microsoft.com/office/drawing/2014/main" id="{745F3EBA-0A18-1EEA-2E4E-D63F5643EC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6C9043-55AD-A6D9-1636-1313CBF626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38E581-85E0-7B40-B91F-11052A925795}" type="slidenum">
              <a:rPr lang="en-US" altLang="en-US"/>
              <a:pPr/>
              <a:t>52</a:t>
            </a:fld>
            <a:endParaRPr lang="en-US" altLang="en-US"/>
          </a:p>
        </p:txBody>
      </p:sp>
      <p:sp>
        <p:nvSpPr>
          <p:cNvPr id="232450" name="Rectangle 2">
            <a:extLst>
              <a:ext uri="{FF2B5EF4-FFF2-40B4-BE49-F238E27FC236}">
                <a16:creationId xmlns:a16="http://schemas.microsoft.com/office/drawing/2014/main" id="{709E029D-B928-FE06-91ED-5F4F466745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2451" name="Rectangle 3">
            <a:extLst>
              <a:ext uri="{FF2B5EF4-FFF2-40B4-BE49-F238E27FC236}">
                <a16:creationId xmlns:a16="http://schemas.microsoft.com/office/drawing/2014/main" id="{15092623-66FD-32C5-2CE3-30EA12B816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20.7 Improving the Process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005CA22-60F9-EC33-F2AD-737F767B4F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6DD733-E7E0-5142-AD82-CEAD6289F9A9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277506" name="Rectangle 2">
            <a:extLst>
              <a:ext uri="{FF2B5EF4-FFF2-40B4-BE49-F238E27FC236}">
                <a16:creationId xmlns:a16="http://schemas.microsoft.com/office/drawing/2014/main" id="{C13A58EB-1FA4-3BCC-EAF6-1E5FD4B43A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7507" name="Rectangle 3">
            <a:extLst>
              <a:ext uri="{FF2B5EF4-FFF2-40B4-BE49-F238E27FC236}">
                <a16:creationId xmlns:a16="http://schemas.microsoft.com/office/drawing/2014/main" id="{D414CD2B-D088-F263-5BC7-2ECF42E338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A30E1FD-0930-6393-AC94-385694DD1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2B1AD5-1F71-D74B-B6AD-B6492412D44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8002" name="Rectangle 2">
            <a:extLst>
              <a:ext uri="{FF2B5EF4-FFF2-40B4-BE49-F238E27FC236}">
                <a16:creationId xmlns:a16="http://schemas.microsoft.com/office/drawing/2014/main" id="{7CF9BD38-E84C-9739-2D5A-9285610B97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>
            <a:extLst>
              <a:ext uri="{FF2B5EF4-FFF2-40B4-BE49-F238E27FC236}">
                <a16:creationId xmlns:a16="http://schemas.microsoft.com/office/drawing/2014/main" id="{6EB91031-8043-B608-B738-00FC6963AF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 -- example of ntertwining between development and quality activities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DEC1AF-3085-0398-D70C-973C33D084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AEBC2D-A6DA-FC46-889C-7C73CE718978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278530" name="Rectangle 2">
            <a:extLst>
              <a:ext uri="{FF2B5EF4-FFF2-40B4-BE49-F238E27FC236}">
                <a16:creationId xmlns:a16="http://schemas.microsoft.com/office/drawing/2014/main" id="{F0044168-0E46-0C84-F2AC-95310BFE1E2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8531" name="Rectangle 3">
            <a:extLst>
              <a:ext uri="{FF2B5EF4-FFF2-40B4-BE49-F238E27FC236}">
                <a16:creationId xmlns:a16="http://schemas.microsoft.com/office/drawing/2014/main" id="{82D471AC-7800-C1AE-943C-A2F4C7E03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101925E-C8EE-32AD-4214-9EC34DCE14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A70A6-D42C-BC49-968F-7E01EF44F033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279554" name="Rectangle 2">
            <a:extLst>
              <a:ext uri="{FF2B5EF4-FFF2-40B4-BE49-F238E27FC236}">
                <a16:creationId xmlns:a16="http://schemas.microsoft.com/office/drawing/2014/main" id="{1B49BF38-6EB8-127E-C779-1B446DB7EF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9555" name="Rectangle 3">
            <a:extLst>
              <a:ext uri="{FF2B5EF4-FFF2-40B4-BE49-F238E27FC236}">
                <a16:creationId xmlns:a16="http://schemas.microsoft.com/office/drawing/2014/main" id="{16FB2946-94EA-D5F8-B4A2-1CE0C3A3B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0E1AC75-DF06-6DE3-5CA5-089FFEDCB4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28B3EB-DD97-3D4E-8F67-6074C847F703}" type="slidenum">
              <a:rPr lang="en-US" altLang="en-US"/>
              <a:pPr/>
              <a:t>56</a:t>
            </a:fld>
            <a:endParaRPr lang="en-US" altLang="en-US"/>
          </a:p>
        </p:txBody>
      </p:sp>
      <p:sp>
        <p:nvSpPr>
          <p:cNvPr id="280578" name="Rectangle 2">
            <a:extLst>
              <a:ext uri="{FF2B5EF4-FFF2-40B4-BE49-F238E27FC236}">
                <a16:creationId xmlns:a16="http://schemas.microsoft.com/office/drawing/2014/main" id="{982C835F-35BB-46AF-C5FA-D8D23F93D8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0579" name="Rectangle 3">
            <a:extLst>
              <a:ext uri="{FF2B5EF4-FFF2-40B4-BE49-F238E27FC236}">
                <a16:creationId xmlns:a16="http://schemas.microsoft.com/office/drawing/2014/main" id="{73A735CA-7060-D960-BCE3-1A2E04CE7C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94BC15D-7C17-15E6-7E8A-9A0B7AE2FA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8FB15B-4677-4B4F-ABF5-F9307CC86B7A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241666" name="Rectangle 2">
            <a:extLst>
              <a:ext uri="{FF2B5EF4-FFF2-40B4-BE49-F238E27FC236}">
                <a16:creationId xmlns:a16="http://schemas.microsoft.com/office/drawing/2014/main" id="{31E75614-E14C-BE13-C394-AF578486A9E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>
            <a:extLst>
              <a:ext uri="{FF2B5EF4-FFF2-40B4-BE49-F238E27FC236}">
                <a16:creationId xmlns:a16="http://schemas.microsoft.com/office/drawing/2014/main" id="{4B0886D1-5508-7D1C-6EEE-5247C987B3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SIDEBAR</a:t>
            </a:r>
          </a:p>
          <a:p>
            <a:endParaRPr lang="en-US" altLang="en-US"/>
          </a:p>
          <a:p>
            <a:r>
              <a:rPr lang="en-US" altLang="en-US"/>
              <a:t>The pareto rule and variants (e.g., Zipf’s law) appear in many contexts. It’s good news for process improvement: </a:t>
            </a:r>
          </a:p>
          <a:p>
            <a:r>
              <a:rPr lang="en-US" altLang="en-US"/>
              <a:t>We can accomplish a lot if we focus on a few important issues.  We can also waste a lot of effort if we focus</a:t>
            </a:r>
          </a:p>
          <a:p>
            <a:r>
              <a:rPr lang="en-US" altLang="en-US"/>
              <a:t>on the wrong issues, so it’s important to prioritize based on data rather than hunches. </a:t>
            </a: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130FFAD-5C98-1765-2619-973672304E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470B8-478E-0D4B-8664-C7F7DA99C150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281602" name="Rectangle 2">
            <a:extLst>
              <a:ext uri="{FF2B5EF4-FFF2-40B4-BE49-F238E27FC236}">
                <a16:creationId xmlns:a16="http://schemas.microsoft.com/office/drawing/2014/main" id="{323ADB9F-EC0D-9C99-754D-7E8E6F9974B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1603" name="Rectangle 3">
            <a:extLst>
              <a:ext uri="{FF2B5EF4-FFF2-40B4-BE49-F238E27FC236}">
                <a16:creationId xmlns:a16="http://schemas.microsoft.com/office/drawing/2014/main" id="{74990970-EA66-6C1C-C62B-76A667ACDC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There is nothing magic about “six”.  The point is to keep pushing back until we find the best opportunity for improvement, </a:t>
            </a:r>
          </a:p>
          <a:p>
            <a:r>
              <a:rPr lang="en-US" altLang="en-US"/>
              <a:t>whether that be more effective detection of some kinds of faults or practices that prevent those faults from occurring in </a:t>
            </a:r>
          </a:p>
          <a:p>
            <a:r>
              <a:rPr lang="en-US" altLang="en-US"/>
              <a:t>the first place. </a:t>
            </a: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4B7E167-EB56-12D0-8BD2-72CE64F1FB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FE04AC-9556-CD48-A91C-B63C505C234D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282626" name="Rectangle 2">
            <a:extLst>
              <a:ext uri="{FF2B5EF4-FFF2-40B4-BE49-F238E27FC236}">
                <a16:creationId xmlns:a16="http://schemas.microsoft.com/office/drawing/2014/main" id="{B8678D22-3087-24E6-31E2-18B62D9BAB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2627" name="Rectangle 3">
            <a:extLst>
              <a:ext uri="{FF2B5EF4-FFF2-40B4-BE49-F238E27FC236}">
                <a16:creationId xmlns:a16="http://schemas.microsoft.com/office/drawing/2014/main" id="{36135ADF-DE84-B3F5-FBE5-D53624CE91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Root cause analysis is as likely to lead us to improved development processes as it is to suggest </a:t>
            </a:r>
          </a:p>
          <a:p>
            <a:r>
              <a:rPr lang="en-US" altLang="en-US"/>
              <a:t>better fault detection methods.  In this example, we could have just designed better ways of </a:t>
            </a:r>
          </a:p>
          <a:p>
            <a:r>
              <a:rPr lang="en-US" altLang="en-US"/>
              <a:t>detecting memory leaks, but we will get much better improvements (and not limited to memory leaks) </a:t>
            </a:r>
          </a:p>
          <a:p>
            <a:r>
              <a:rPr lang="en-US" altLang="en-US"/>
              <a:t>if we recognize the root problem of not considering exceptional conditions at the appropriate point </a:t>
            </a:r>
          </a:p>
          <a:p>
            <a:r>
              <a:rPr lang="en-US" altLang="en-US"/>
              <a:t>in system design.  </a:t>
            </a:r>
          </a:p>
          <a:p>
            <a:endParaRPr lang="en-US" altLang="en-US"/>
          </a:p>
          <a:p>
            <a:r>
              <a:rPr lang="en-US" altLang="en-US"/>
              <a:t>Note that, in process improvement, we really must consider test and analysis together with other </a:t>
            </a:r>
          </a:p>
          <a:p>
            <a:r>
              <a:rPr lang="en-US" altLang="en-US"/>
              <a:t>facets of software development.  </a:t>
            </a: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DAFF897-E228-69A7-4581-B22D348B903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738B9D-6865-5341-A813-35FA7B28DB2A}" type="slidenum">
              <a:rPr lang="en-US" altLang="en-US"/>
              <a:pPr/>
              <a:t>60</a:t>
            </a:fld>
            <a:endParaRPr lang="en-US" altLang="en-US"/>
          </a:p>
        </p:txBody>
      </p:sp>
      <p:sp>
        <p:nvSpPr>
          <p:cNvPr id="283650" name="Rectangle 2">
            <a:extLst>
              <a:ext uri="{FF2B5EF4-FFF2-40B4-BE49-F238E27FC236}">
                <a16:creationId xmlns:a16="http://schemas.microsoft.com/office/drawing/2014/main" id="{56C22416-F0EE-70AE-D4ED-B29E0E5160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3651" name="Rectangle 3">
            <a:extLst>
              <a:ext uri="{FF2B5EF4-FFF2-40B4-BE49-F238E27FC236}">
                <a16:creationId xmlns:a16="http://schemas.microsoft.com/office/drawing/2014/main" id="{0094B7D5-7FAB-14CA-20D9-7B8BEE8ECF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0CF078C-4BD7-3DB8-531E-D5FD31CCEF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780514-C9DD-0849-A2F8-E991F6C581A4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168962" name="Rectangle 2">
            <a:extLst>
              <a:ext uri="{FF2B5EF4-FFF2-40B4-BE49-F238E27FC236}">
                <a16:creationId xmlns:a16="http://schemas.microsoft.com/office/drawing/2014/main" id="{2573E5B9-E65A-F219-5D83-5B43C5750BB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5FCDEFC0-A6DB-DF0B-28EB-2A74340A40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20.8 The Quality team</a:t>
            </a: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B79EE14-FF25-77D9-D538-0E70A75CF3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DEF1D4-D665-7C46-AFF1-7131B0ED9298}" type="slidenum">
              <a:rPr lang="en-US" altLang="en-US"/>
              <a:pPr/>
              <a:t>62</a:t>
            </a:fld>
            <a:endParaRPr lang="en-US" altLang="en-US"/>
          </a:p>
        </p:txBody>
      </p:sp>
      <p:sp>
        <p:nvSpPr>
          <p:cNvPr id="284674" name="Rectangle 2">
            <a:extLst>
              <a:ext uri="{FF2B5EF4-FFF2-40B4-BE49-F238E27FC236}">
                <a16:creationId xmlns:a16="http://schemas.microsoft.com/office/drawing/2014/main" id="{BF8A4F85-57FA-7170-AA78-E4AE52C0A7B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4675" name="Rectangle 3">
            <a:extLst>
              <a:ext uri="{FF2B5EF4-FFF2-40B4-BE49-F238E27FC236}">
                <a16:creationId xmlns:a16="http://schemas.microsoft.com/office/drawing/2014/main" id="{93816B46-E480-6F3F-1921-423E75C0B9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A07F76-C8EB-D4A6-A519-3935B388FF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B099EA-B8D8-1741-B4B3-7AC8F0D79022}" type="slidenum">
              <a:rPr lang="en-US" altLang="en-US"/>
              <a:pPr/>
              <a:t>63</a:t>
            </a:fld>
            <a:endParaRPr lang="en-US" altLang="en-US"/>
          </a:p>
        </p:txBody>
      </p:sp>
      <p:sp>
        <p:nvSpPr>
          <p:cNvPr id="285698" name="Rectangle 2">
            <a:extLst>
              <a:ext uri="{FF2B5EF4-FFF2-40B4-BE49-F238E27FC236}">
                <a16:creationId xmlns:a16="http://schemas.microsoft.com/office/drawing/2014/main" id="{15C1FC47-C6DA-9C22-9B0A-A7F7F9BAD96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5699" name="Rectangle 3">
            <a:extLst>
              <a:ext uri="{FF2B5EF4-FFF2-40B4-BE49-F238E27FC236}">
                <a16:creationId xmlns:a16="http://schemas.microsoft.com/office/drawing/2014/main" id="{193E52D2-087C-3577-23DB-4ED671B8EB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There is not a single “right” way to structure the quality team, because</a:t>
            </a:r>
          </a:p>
          <a:p>
            <a:r>
              <a:rPr lang="en-US" altLang="en-US"/>
              <a:t>of tension between conflicting design pressures (e.g., the need for objectivity </a:t>
            </a:r>
          </a:p>
          <a:p>
            <a:r>
              <a:rPr lang="en-US" altLang="en-US"/>
              <a:t>being a pressure for autonomy in conflict with the need for cooperation). </a:t>
            </a:r>
          </a:p>
          <a:p>
            <a:endParaRPr lang="en-US" altLang="en-US"/>
          </a:p>
          <a:p>
            <a:r>
              <a:rPr lang="en-US" altLang="en-US"/>
              <a:t>The degree to which developer and tester roles are separated or merged is a key </a:t>
            </a:r>
          </a:p>
          <a:p>
            <a:r>
              <a:rPr lang="en-US" altLang="en-US"/>
              <a:t>organizational design choice, ranging from complete merging (as in XP, where </a:t>
            </a:r>
          </a:p>
          <a:p>
            <a:r>
              <a:rPr lang="en-US" altLang="en-US"/>
              <a:t>every developer is also a tester) to complete organizational separation (as when </a:t>
            </a:r>
          </a:p>
          <a:p>
            <a:r>
              <a:rPr lang="en-US" altLang="en-US"/>
              <a:t>an outside organization is contracted for independent verification and validation (IV&amp;V)).</a:t>
            </a:r>
          </a:p>
          <a:p>
            <a:endParaRPr lang="en-US" altLang="en-US"/>
          </a:p>
          <a:p>
            <a:r>
              <a:rPr lang="en-US" altLang="en-US"/>
              <a:t>In considering these choices, it is often useful to distinguish between oversight </a:t>
            </a:r>
          </a:p>
          <a:p>
            <a:r>
              <a:rPr lang="en-US" altLang="en-US"/>
              <a:t>responsibility and responsibility for carrying out a task.  For example, if we give developers</a:t>
            </a:r>
          </a:p>
          <a:p>
            <a:r>
              <a:rPr lang="en-US" altLang="en-US"/>
              <a:t>responsibility for devising and executing unit tests, we can still have a separate monitoring</a:t>
            </a:r>
          </a:p>
          <a:p>
            <a:r>
              <a:rPr lang="en-US" altLang="en-US"/>
              <a:t>responsibility (whether peer review, manager review, or review by a separate team) </a:t>
            </a:r>
          </a:p>
          <a:p>
            <a:r>
              <a:rPr lang="en-US" altLang="en-US"/>
              <a:t>to approve adequate unit testing.  Conversely, if we employ another organization for </a:t>
            </a:r>
          </a:p>
          <a:p>
            <a:r>
              <a:rPr lang="en-US" altLang="en-US"/>
              <a:t>IV&amp;V, we will need an internal person assigned to oversee the IV&amp;V effort.</a:t>
            </a:r>
          </a:p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A451059-D445-539D-EDA2-3BD6A21C754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F61772-262A-1240-AB2A-7B24454965D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57026" name="Rectangle 2">
            <a:extLst>
              <a:ext uri="{FF2B5EF4-FFF2-40B4-BE49-F238E27FC236}">
                <a16:creationId xmlns:a16="http://schemas.microsoft.com/office/drawing/2014/main" id="{2862E71A-5E2B-D753-73B3-BF47015D2A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>
            <a:extLst>
              <a:ext uri="{FF2B5EF4-FFF2-40B4-BE49-F238E27FC236}">
                <a16:creationId xmlns:a16="http://schemas.microsoft.com/office/drawing/2014/main" id="{E2962924-5569-FEA4-4C8A-E2C24D4631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 -- example of ntertwining between development and quality activities</a:t>
            </a: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0BF602-7455-1303-386F-83A1FABB054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563B38-FA9D-DA47-B8E7-D0112C048B12}" type="slidenum">
              <a:rPr lang="en-US" altLang="en-US"/>
              <a:pPr/>
              <a:t>64</a:t>
            </a:fld>
            <a:endParaRPr lang="en-US" altLang="en-US"/>
          </a:p>
        </p:txBody>
      </p:sp>
      <p:sp>
        <p:nvSpPr>
          <p:cNvPr id="286722" name="Rectangle 2">
            <a:extLst>
              <a:ext uri="{FF2B5EF4-FFF2-40B4-BE49-F238E27FC236}">
                <a16:creationId xmlns:a16="http://schemas.microsoft.com/office/drawing/2014/main" id="{8A1E6E38-B763-1805-18D7-36F77D2811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23" name="Rectangle 3">
            <a:extLst>
              <a:ext uri="{FF2B5EF4-FFF2-40B4-BE49-F238E27FC236}">
                <a16:creationId xmlns:a16="http://schemas.microsoft.com/office/drawing/2014/main" id="{84481CD1-C5E8-E012-9433-6508FD87B9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This elaborates on the primary example of conflicting pressures from the previous slide.  </a:t>
            </a:r>
          </a:p>
          <a:p>
            <a:endParaRPr lang="en-US" altLang="en-US"/>
          </a:p>
          <a:p>
            <a:r>
              <a:rPr lang="en-US" altLang="en-US"/>
              <a:t>It may be a good opportunity for class discussion:  </a:t>
            </a:r>
          </a:p>
          <a:p>
            <a:r>
              <a:rPr lang="en-US" altLang="en-US"/>
              <a:t>   What counter-measures can you think of?  </a:t>
            </a:r>
          </a:p>
          <a:p>
            <a:r>
              <a:rPr lang="en-US" altLang="en-US"/>
              <a:t>  Is one of the two conflicts easier to deal with than the other? </a:t>
            </a:r>
          </a:p>
          <a:p>
            <a:endParaRPr lang="en-US" altLang="en-US"/>
          </a:p>
          <a:p>
            <a:r>
              <a:rPr lang="en-US" altLang="en-US"/>
              <a:t>Many approaches are possible.  We don’t know of any that are perfect. </a:t>
            </a:r>
          </a:p>
          <a:p>
            <a:endParaRPr lang="en-US" altLang="en-US"/>
          </a:p>
          <a:p>
            <a:r>
              <a:rPr lang="en-US" altLang="en-US"/>
              <a:t>An example approach:  In development groups at Microsoft, developers and testers are distinct</a:t>
            </a:r>
          </a:p>
          <a:p>
            <a:r>
              <a:rPr lang="en-US" altLang="en-US"/>
              <a:t>   but paired as “buddies”, </a:t>
            </a:r>
          </a:p>
          <a:p>
            <a:r>
              <a:rPr lang="en-US" altLang="en-US"/>
              <a:t>   achieving a rough balance between cooperation and independence. </a:t>
            </a: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93EBF80-A52C-936A-47C5-E42733C39F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2BC002-8D22-DD4C-B7BA-963815CFDD2B}" type="slidenum">
              <a:rPr lang="en-US" altLang="en-US"/>
              <a:pPr/>
              <a:t>65</a:t>
            </a:fld>
            <a:endParaRPr lang="en-US" altLang="en-US"/>
          </a:p>
        </p:txBody>
      </p:sp>
      <p:sp>
        <p:nvSpPr>
          <p:cNvPr id="287746" name="Rectangle 2">
            <a:extLst>
              <a:ext uri="{FF2B5EF4-FFF2-40B4-BE49-F238E27FC236}">
                <a16:creationId xmlns:a16="http://schemas.microsoft.com/office/drawing/2014/main" id="{201951FA-C9DC-9811-FA76-98ECFD0F9B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7747" name="Rectangle 3">
            <a:extLst>
              <a:ext uri="{FF2B5EF4-FFF2-40B4-BE49-F238E27FC236}">
                <a16:creationId xmlns:a16="http://schemas.microsoft.com/office/drawing/2014/main" id="{6982DC67-D959-DA11-90EC-963D023C8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One approach is to have a testing team distinct from the development team.  This has some advantages (minimizing role conflict for individuals),</a:t>
            </a:r>
          </a:p>
          <a:p>
            <a:r>
              <a:rPr lang="en-US" altLang="en-US"/>
              <a:t>but increases risk of conflict between quality team and development team. </a:t>
            </a:r>
          </a:p>
          <a:p>
            <a:endParaRPr lang="en-US" altLang="en-US"/>
          </a:p>
          <a:p>
            <a:r>
              <a:rPr lang="en-US" altLang="en-US"/>
              <a:t>Considering the distinction between oversight and carrying out a task, it is possible for the independent testing team to</a:t>
            </a:r>
          </a:p>
          <a:p>
            <a:r>
              <a:rPr lang="en-US" altLang="en-US"/>
              <a:t>have oversight responsibility for some tasks (e.g., module testing) that is performed by the development team.</a:t>
            </a:r>
          </a:p>
          <a:p>
            <a:endParaRPr lang="en-US" altLang="en-US"/>
          </a:p>
          <a:p>
            <a:r>
              <a:rPr lang="en-US" altLang="en-US"/>
              <a:t>The project plan includes checks (process visibility) for satisfactory completion of quality activities. </a:t>
            </a: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02B397-A9DF-64E3-75AC-4944D31078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06C601-CFC2-3745-B534-3F2603C582C8}" type="slidenum">
              <a:rPr lang="en-US" altLang="en-US"/>
              <a:pPr/>
              <a:t>66</a:t>
            </a:fld>
            <a:endParaRPr lang="en-US" altLang="en-US"/>
          </a:p>
        </p:txBody>
      </p:sp>
      <p:sp>
        <p:nvSpPr>
          <p:cNvPr id="288770" name="Rectangle 2">
            <a:extLst>
              <a:ext uri="{FF2B5EF4-FFF2-40B4-BE49-F238E27FC236}">
                <a16:creationId xmlns:a16="http://schemas.microsoft.com/office/drawing/2014/main" id="{C42A9D76-46C2-4588-96ED-C2C844BF12A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8771" name="Rectangle 3">
            <a:extLst>
              <a:ext uri="{FF2B5EF4-FFF2-40B4-BE49-F238E27FC236}">
                <a16:creationId xmlns:a16="http://schemas.microsoft.com/office/drawing/2014/main" id="{B91A8A77-9BA6-10B1-4724-61F654DFC7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If there is a quality team distinct from the development team, </a:t>
            </a:r>
          </a:p>
          <a:p>
            <a:r>
              <a:rPr lang="en-US" altLang="en-US"/>
              <a:t>communication and cooperation between teams must be </a:t>
            </a:r>
          </a:p>
          <a:p>
            <a:r>
              <a:rPr lang="en-US" altLang="en-US"/>
              <a:t>carefully managed.  This separation is only likely to work when </a:t>
            </a:r>
          </a:p>
          <a:p>
            <a:r>
              <a:rPr lang="en-US" altLang="en-US"/>
              <a:t>there is a mature development process that includes developing </a:t>
            </a:r>
          </a:p>
          <a:p>
            <a:r>
              <a:rPr lang="en-US" altLang="en-US"/>
              <a:t>sufficiently precise specifications.  </a:t>
            </a: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E6B1999-17ED-B964-910C-48ACDFB92D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11112-8F4C-7349-8B77-B824E1330764}" type="slidenum">
              <a:rPr lang="en-US" altLang="en-US"/>
              <a:pPr/>
              <a:t>67</a:t>
            </a:fld>
            <a:endParaRPr lang="en-US" altLang="en-US"/>
          </a:p>
        </p:txBody>
      </p:sp>
      <p:sp>
        <p:nvSpPr>
          <p:cNvPr id="289794" name="Rectangle 2">
            <a:extLst>
              <a:ext uri="{FF2B5EF4-FFF2-40B4-BE49-F238E27FC236}">
                <a16:creationId xmlns:a16="http://schemas.microsoft.com/office/drawing/2014/main" id="{C59B3A84-F2F6-393A-0591-8F401D2E6B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9795" name="Rectangle 3">
            <a:extLst>
              <a:ext uri="{FF2B5EF4-FFF2-40B4-BE49-F238E27FC236}">
                <a16:creationId xmlns:a16="http://schemas.microsoft.com/office/drawing/2014/main" id="{34F36B7A-DF2F-7F8B-7DFB-D9ACABAECB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XP is the other end of the spectrum from a separate team responsible for testing.  </a:t>
            </a:r>
          </a:p>
          <a:p>
            <a:r>
              <a:rPr lang="en-US" altLang="en-US"/>
              <a:t>Whatever you think of XP as a whole, “test first” and pair programming </a:t>
            </a:r>
          </a:p>
          <a:p>
            <a:r>
              <a:rPr lang="en-US" altLang="en-US"/>
              <a:t>are interesting examples of devising counter-measures </a:t>
            </a:r>
          </a:p>
          <a:p>
            <a:r>
              <a:rPr lang="en-US" altLang="en-US"/>
              <a:t> to potential conflicts between roles of an individual. </a:t>
            </a: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7466A67-0F5D-84BC-0AB1-9A10FD7DDE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766709-82CF-7B4E-A137-7BC28B8C8D99}" type="slidenum">
              <a:rPr lang="en-US" altLang="en-US"/>
              <a:pPr/>
              <a:t>68</a:t>
            </a:fld>
            <a:endParaRPr lang="en-US" altLang="en-US"/>
          </a:p>
        </p:txBody>
      </p:sp>
      <p:sp>
        <p:nvSpPr>
          <p:cNvPr id="290818" name="Rectangle 2">
            <a:extLst>
              <a:ext uri="{FF2B5EF4-FFF2-40B4-BE49-F238E27FC236}">
                <a16:creationId xmlns:a16="http://schemas.microsoft.com/office/drawing/2014/main" id="{7D7F5728-4202-8E0E-EC35-5BAAED1795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0819" name="Rectangle 3">
            <a:extLst>
              <a:ext uri="{FF2B5EF4-FFF2-40B4-BE49-F238E27FC236}">
                <a16:creationId xmlns:a16="http://schemas.microsoft.com/office/drawing/2014/main" id="{8628DF5A-317B-8912-F944-07593686F1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CB00B35-8473-6229-794A-7880504551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7F0222-871D-B248-B93C-7BAEFD9174BF}" type="slidenum">
              <a:rPr lang="en-US" altLang="en-US"/>
              <a:pPr/>
              <a:t>69</a:t>
            </a:fld>
            <a:endParaRPr lang="en-US" altLang="en-US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1441B4C8-E42C-E7E7-3F97-ED909A3A1D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22BBD516-5417-540C-70EB-AA87260E6F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  <a:p>
            <a:r>
              <a:rPr lang="en-US" altLang="en-US"/>
              <a:t>These slides cover a lot of ground, and you might choose differently among key points to summarize here</a:t>
            </a:r>
          </a:p>
          <a:p>
            <a:r>
              <a:rPr lang="en-US" altLang="en-US"/>
              <a:t>depending on what you choose to emphasize or include. 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E2AB059-6CF6-FEE6-4A08-7BE6EB6405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BC5FE3-AB8B-AC44-9864-28228A8CD74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30050" name="Rectangle 2">
            <a:extLst>
              <a:ext uri="{FF2B5EF4-FFF2-40B4-BE49-F238E27FC236}">
                <a16:creationId xmlns:a16="http://schemas.microsoft.com/office/drawing/2014/main" id="{1DFD8D60-4E2B-A2E5-FAED-84DB3223E1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>
            <a:extLst>
              <a:ext uri="{FF2B5EF4-FFF2-40B4-BE49-F238E27FC236}">
                <a16:creationId xmlns:a16="http://schemas.microsoft.com/office/drawing/2014/main" id="{70B7FFDA-BA9E-3EBB-E5CE-F57A86E185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FE2B4447-8F16-0E79-4C48-9C35BDC204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AB9F05-EFB0-2E4D-8357-9C51E9246DA5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59074" name="Rectangle 2">
            <a:extLst>
              <a:ext uri="{FF2B5EF4-FFF2-40B4-BE49-F238E27FC236}">
                <a16:creationId xmlns:a16="http://schemas.microsoft.com/office/drawing/2014/main" id="{20EC69D2-CC90-3386-9957-E657AF254B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>
            <a:extLst>
              <a:ext uri="{FF2B5EF4-FFF2-40B4-BE49-F238E27FC236}">
                <a16:creationId xmlns:a16="http://schemas.microsoft.com/office/drawing/2014/main" id="{153AF9C3-F491-02D3-91C5-29BCC8B1F3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/>
              <a:t>SIDEBAR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189A32C-810F-0F06-9F0B-B735C9EBF3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97F235-A330-AA48-80DB-AABE5E2F0CFC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32098" name="Rectangle 2">
            <a:extLst>
              <a:ext uri="{FF2B5EF4-FFF2-40B4-BE49-F238E27FC236}">
                <a16:creationId xmlns:a16="http://schemas.microsoft.com/office/drawing/2014/main" id="{92D0E0AD-6F64-9AA6-DF33-180AE411A9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>
            <a:extLst>
              <a:ext uri="{FF2B5EF4-FFF2-40B4-BE49-F238E27FC236}">
                <a16:creationId xmlns:a16="http://schemas.microsoft.com/office/drawing/2014/main" id="{4B6BE60C-8A6C-56F3-1BFF-02CEE1557B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it-IT" altLang="en-US" sz="1000"/>
              <a:t>SIDEBAR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873424" cy="365125"/>
          </a:xfrm>
        </p:spPr>
        <p:txBody>
          <a:bodyPr/>
          <a:lstStyle/>
          <a:p>
            <a:fld id="{B69BE42C-2477-524F-A53C-C94AF887ADF5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0" y="6356350"/>
            <a:ext cx="4571999" cy="365125"/>
          </a:xfrm>
        </p:spPr>
        <p:txBody>
          <a:bodyPr/>
          <a:lstStyle/>
          <a:p>
            <a:r>
              <a:rPr lang="en-US" altLang="en-US"/>
              <a:t>Updated by Stuart Anderson (c) 2007 Mauro Pezzè &amp; Michal Young</a:t>
            </a: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4352" y="6356350"/>
            <a:ext cx="2089448" cy="365125"/>
          </a:xfrm>
        </p:spPr>
        <p:txBody>
          <a:bodyPr/>
          <a:lstStyle/>
          <a:p>
            <a:r>
              <a:rPr lang="en-US" altLang="en-US"/>
              <a:t> Ch 20, slide </a:t>
            </a:r>
            <a:fld id="{A9052BE1-99A1-DB4F-8090-2BA103FFA1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9736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791A3-FFE3-BC4E-834C-9EF9F8202376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43FC608-2437-DE4F-90CE-3A9279F7830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9301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6BA01-516B-8849-B70C-96E85655B4A2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AE6D698-E82D-9946-A8F1-1196B2C09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4739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0B057-E34B-1DA7-320D-E1FE1B51B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00C02C73-ABEC-FDDA-445E-9887CDF5726D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609600" y="1447800"/>
            <a:ext cx="10972800" cy="48768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5F4FC5-3F8F-9B7A-729D-EB489DE076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2DCF97-8AE5-A6A3-73CD-C04E42626F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20, slide </a:t>
            </a:r>
            <a:fld id="{F0950CDD-8757-0944-9DB1-1D5D744693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070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6B0F-0C55-6C4A-98C9-EBC1329923D7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935E55-EF4D-5E48-9AB5-D0AA6B064A2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8646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3AAE4-56C7-3D47-AE81-DD7E86D8802D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FA4CFB8-75D6-9E45-8135-741D3300AAB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686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8215-CED9-C94A-8CAC-2C20BB3A3434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D76CC5D-87BF-2241-9690-1420130932B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980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9F5C5-0C2A-694D-B326-BE9D1370A267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4D81508-AE4D-6742-AF03-97D7F68BE9D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502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FEA48-7780-4B4C-BF84-BF599B08914E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F2870B7-2B4C-A540-B8E3-7B7DA631E91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475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1B06-19D4-6447-9DA9-B316EB6DDEBC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BF90E17-6461-E946-942E-A588237E8CB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435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60347-19D9-AC4C-B69D-C225035F5128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E78EA09-895E-9247-B9E8-AA24730CE83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50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5D021-B39B-5A49-B59F-E1B223112A00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31D8A01-655D-A24F-9AD4-A393103566A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514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801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040E1-BD58-E84A-98FF-802C69A1F2AF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08189" y="6398313"/>
            <a:ext cx="45756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08368" y="6356350"/>
            <a:ext cx="1945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20, slide </a:t>
            </a:r>
            <a:fld id="{F5E12121-CA3C-1E47-8186-15DE94690C3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5A2D253-9F48-0F1D-680F-908C30AE01A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06400" y="6400800"/>
            <a:ext cx="11379200" cy="0"/>
          </a:xfrm>
          <a:prstGeom prst="line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05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Technical_debt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1/relationships/webextension" Target="../webextensions/webextension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0B5978-BEDD-2995-8E92-D4D84CEF0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1B06-19D4-6447-9DA9-B316EB6DDEBC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FA01D-AB88-ED85-55D5-A4E250F14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E55B22-9156-3DE0-417E-D3A3864F56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BF90E17-6461-E946-942E-A588237E8CB5}" type="slidenum">
              <a:rPr lang="en-US" altLang="en-US" smtClean="0"/>
              <a:pPr/>
              <a:t>1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5" name="Add-in 4">
                <a:extLst>
                  <a:ext uri="{FF2B5EF4-FFF2-40B4-BE49-F238E27FC236}">
                    <a16:creationId xmlns:a16="http://schemas.microsoft.com/office/drawing/2014/main" id="{DE768A19-7353-65A9-48A8-8F0B2DC96203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Add-in 4">
                <a:extLst>
                  <a:ext uri="{FF2B5EF4-FFF2-40B4-BE49-F238E27FC236}">
                    <a16:creationId xmlns:a16="http://schemas.microsoft.com/office/drawing/2014/main" id="{DE768A19-7353-65A9-48A8-8F0B2DC9620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034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5" name="Rectangle 7">
            <a:extLst>
              <a:ext uri="{FF2B5EF4-FFF2-40B4-BE49-F238E27FC236}">
                <a16:creationId xmlns:a16="http://schemas.microsoft.com/office/drawing/2014/main" id="{3CDCD1D5-896A-8993-8BC1-491DFB8489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Software Reliability Engineering Testing (SRET)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863D22CA-CA40-956D-EB12-DF11795C3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C31726A0-723C-266E-346D-D648874DB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A2F2302-7360-904B-B80D-2FFFA6C6423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58050" name="Rectangle 2">
            <a:extLst>
              <a:ext uri="{FF2B5EF4-FFF2-40B4-BE49-F238E27FC236}">
                <a16:creationId xmlns:a16="http://schemas.microsoft.com/office/drawing/2014/main" id="{318F4A85-D6B7-A032-B0AD-C583ED9F9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258051" name="Rectangle 3">
            <a:extLst>
              <a:ext uri="{FF2B5EF4-FFF2-40B4-BE49-F238E27FC236}">
                <a16:creationId xmlns:a16="http://schemas.microsoft.com/office/drawing/2014/main" id="{74EF445C-6107-D22E-4035-97882CC386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1362076"/>
            <a:ext cx="2743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Define “Necessary” Reliability</a:t>
            </a:r>
          </a:p>
        </p:txBody>
      </p:sp>
      <p:sp>
        <p:nvSpPr>
          <p:cNvPr id="258052" name="Rectangle 4">
            <a:extLst>
              <a:ext uri="{FF2B5EF4-FFF2-40B4-BE49-F238E27FC236}">
                <a16:creationId xmlns:a16="http://schemas.microsoft.com/office/drawing/2014/main" id="{CD5DE998-49D5-A09C-FF00-46E092D43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1"/>
            <a:ext cx="2362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Requirements and Architecture</a:t>
            </a:r>
          </a:p>
        </p:txBody>
      </p:sp>
      <p:sp>
        <p:nvSpPr>
          <p:cNvPr id="258053" name="Rectangle 5">
            <a:extLst>
              <a:ext uri="{FF2B5EF4-FFF2-40B4-BE49-F238E27FC236}">
                <a16:creationId xmlns:a16="http://schemas.microsoft.com/office/drawing/2014/main" id="{67E81E96-372F-DCA3-042C-ED33A8BD66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953001"/>
            <a:ext cx="28194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Design and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258054" name="Rectangle 6">
            <a:extLst>
              <a:ext uri="{FF2B5EF4-FFF2-40B4-BE49-F238E27FC236}">
                <a16:creationId xmlns:a16="http://schemas.microsoft.com/office/drawing/2014/main" id="{38353914-E1D7-2DB4-07B5-EE2FCBDAF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1" y="4953001"/>
            <a:ext cx="3044825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System Test and </a:t>
            </a:r>
          </a:p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Acceptance Test</a:t>
            </a:r>
          </a:p>
        </p:txBody>
      </p:sp>
      <p:sp>
        <p:nvSpPr>
          <p:cNvPr id="258056" name="Rectangle 8">
            <a:extLst>
              <a:ext uri="{FF2B5EF4-FFF2-40B4-BE49-F238E27FC236}">
                <a16:creationId xmlns:a16="http://schemas.microsoft.com/office/drawing/2014/main" id="{B45EAEF5-E310-3EB8-72A0-AF21BD2E3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763" y="2276476"/>
            <a:ext cx="3886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Development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Operational Profiles</a:t>
            </a:r>
          </a:p>
        </p:txBody>
      </p:sp>
      <p:cxnSp>
        <p:nvCxnSpPr>
          <p:cNvPr id="258057" name="AutoShape 9">
            <a:extLst>
              <a:ext uri="{FF2B5EF4-FFF2-40B4-BE49-F238E27FC236}">
                <a16:creationId xmlns:a16="http://schemas.microsoft.com/office/drawing/2014/main" id="{4AB0C87E-1DAF-00AA-D8E2-12B39AA8E8EC}"/>
              </a:ext>
            </a:extLst>
          </p:cNvPr>
          <p:cNvCxnSpPr>
            <a:cxnSpLocks noChangeShapeType="1"/>
            <a:stCxn id="258066" idx="2"/>
            <a:endCxn id="258056" idx="1"/>
          </p:cNvCxnSpPr>
          <p:nvPr/>
        </p:nvCxnSpPr>
        <p:spPr bwMode="auto">
          <a:xfrm rot="16200000" flipH="1">
            <a:off x="2466976" y="1914526"/>
            <a:ext cx="493713" cy="931863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58" name="Rectangle 10">
            <a:extLst>
              <a:ext uri="{FF2B5EF4-FFF2-40B4-BE49-F238E27FC236}">
                <a16:creationId xmlns:a16="http://schemas.microsoft.com/office/drawing/2014/main" id="{7E8D690F-8A0E-49BF-1DE3-9D1D1098D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114676"/>
            <a:ext cx="268605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Prepare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for Testing</a:t>
            </a:r>
          </a:p>
        </p:txBody>
      </p:sp>
      <p:cxnSp>
        <p:nvCxnSpPr>
          <p:cNvPr id="258059" name="AutoShape 11">
            <a:extLst>
              <a:ext uri="{FF2B5EF4-FFF2-40B4-BE49-F238E27FC236}">
                <a16:creationId xmlns:a16="http://schemas.microsoft.com/office/drawing/2014/main" id="{33AFBD1C-406A-5B04-9BEC-1091B6CA1C31}"/>
              </a:ext>
            </a:extLst>
          </p:cNvPr>
          <p:cNvCxnSpPr>
            <a:cxnSpLocks noChangeShapeType="1"/>
            <a:stCxn id="258065" idx="2"/>
            <a:endCxn id="258058" idx="1"/>
          </p:cNvCxnSpPr>
          <p:nvPr/>
        </p:nvCxnSpPr>
        <p:spPr bwMode="auto">
          <a:xfrm rot="16200000" flipH="1">
            <a:off x="3658394" y="2704307"/>
            <a:ext cx="493713" cy="1028700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60" name="Rectangle 12">
            <a:extLst>
              <a:ext uri="{FF2B5EF4-FFF2-40B4-BE49-F238E27FC236}">
                <a16:creationId xmlns:a16="http://schemas.microsoft.com/office/drawing/2014/main" id="{FFAF33F2-22F9-1836-F9B0-638B2BFC1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109972"/>
            <a:ext cx="3048000" cy="42240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8061" name="Line 13">
            <a:extLst>
              <a:ext uri="{FF2B5EF4-FFF2-40B4-BE49-F238E27FC236}">
                <a16:creationId xmlns:a16="http://schemas.microsoft.com/office/drawing/2014/main" id="{F6D468B4-E3D0-6F47-BCD1-78834BECB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02075"/>
            <a:ext cx="3048000" cy="838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8062" name="Text Box 14">
            <a:extLst>
              <a:ext uri="{FF2B5EF4-FFF2-40B4-BE49-F238E27FC236}">
                <a16:creationId xmlns:a16="http://schemas.microsoft.com/office/drawing/2014/main" id="{DAD2E23D-1707-E820-3290-57B637A02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130675"/>
            <a:ext cx="12192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Execute tests</a:t>
            </a:r>
          </a:p>
        </p:txBody>
      </p:sp>
      <p:sp>
        <p:nvSpPr>
          <p:cNvPr id="258063" name="Text Box 15">
            <a:extLst>
              <a:ext uri="{FF2B5EF4-FFF2-40B4-BE49-F238E27FC236}">
                <a16:creationId xmlns:a16="http://schemas.microsoft.com/office/drawing/2014/main" id="{A2C9E3E0-CA21-498F-EFC1-2BE975056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79850"/>
            <a:ext cx="21336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Interpret Failure </a:t>
            </a:r>
            <a:b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bg2"/>
                </a:solidFill>
                <a:latin typeface="Arial" panose="020B0604020202020204" pitchFamily="34" charset="0"/>
              </a:rPr>
              <a:t>Data</a:t>
            </a:r>
          </a:p>
        </p:txBody>
      </p:sp>
      <p:cxnSp>
        <p:nvCxnSpPr>
          <p:cNvPr id="258064" name="AutoShape 16">
            <a:extLst>
              <a:ext uri="{FF2B5EF4-FFF2-40B4-BE49-F238E27FC236}">
                <a16:creationId xmlns:a16="http://schemas.microsoft.com/office/drawing/2014/main" id="{C49DD4A5-D58E-50FF-66DA-8D5B0AB8443C}"/>
              </a:ext>
            </a:extLst>
          </p:cNvPr>
          <p:cNvCxnSpPr>
            <a:cxnSpLocks noChangeShapeType="1"/>
            <a:stCxn id="258058" idx="2"/>
            <a:endCxn id="258060" idx="1"/>
          </p:cNvCxnSpPr>
          <p:nvPr/>
        </p:nvCxnSpPr>
        <p:spPr bwMode="auto">
          <a:xfrm rot="16200000" flipH="1">
            <a:off x="6210300" y="3368675"/>
            <a:ext cx="504824" cy="1400175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8065" name="Rectangle 17">
            <a:extLst>
              <a:ext uri="{FF2B5EF4-FFF2-40B4-BE49-F238E27FC236}">
                <a16:creationId xmlns:a16="http://schemas.microsoft.com/office/drawing/2014/main" id="{D4A38438-E1E0-FA2D-8784-E13129EE6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7432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8066" name="Rectangle 18">
            <a:extLst>
              <a:ext uri="{FF2B5EF4-FFF2-40B4-BE49-F238E27FC236}">
                <a16:creationId xmlns:a16="http://schemas.microsoft.com/office/drawing/2014/main" id="{32F43ACE-098D-8517-8E44-FF0F92D98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050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8067" name="AutoShape 19">
            <a:extLst>
              <a:ext uri="{FF2B5EF4-FFF2-40B4-BE49-F238E27FC236}">
                <a16:creationId xmlns:a16="http://schemas.microsoft.com/office/drawing/2014/main" id="{108D342F-F6D1-A888-8B13-6B0CA0BD6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7600" y="1295400"/>
            <a:ext cx="2971800" cy="1295400"/>
          </a:xfrm>
          <a:prstGeom prst="wedgeRoundRectCallout">
            <a:avLst>
              <a:gd name="adj1" fmla="val -108333"/>
              <a:gd name="adj2" fmla="val 66667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58068" name="AutoShape 20">
            <a:extLst>
              <a:ext uri="{FF2B5EF4-FFF2-40B4-BE49-F238E27FC236}">
                <a16:creationId xmlns:a16="http://schemas.microsoft.com/office/drawing/2014/main" id="{71FF8CE6-C18E-7AA5-94CE-E2F9072503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200400"/>
            <a:ext cx="2971800" cy="1295400"/>
          </a:xfrm>
          <a:prstGeom prst="wedgeRoundRectCallout">
            <a:avLst>
              <a:gd name="adj1" fmla="val 53792"/>
              <a:gd name="adj2" fmla="val 848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DC043-8A03-710E-0552-9F9A43C5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9538B-37EC-1C41-85C6-A092C40D3299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E0208C14-5A42-7D63-3928-64FD0A8E0F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Extreme Programming (XP)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781A93D-4B4F-03BA-488C-4A8E0057D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9928206-5498-1FA0-27D9-A907E1CC8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EA342A4-3128-944C-9E9D-F564A19BBE4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31075" name="Rectangle 3">
            <a:extLst>
              <a:ext uri="{FF2B5EF4-FFF2-40B4-BE49-F238E27FC236}">
                <a16:creationId xmlns:a16="http://schemas.microsoft.com/office/drawing/2014/main" id="{ECC60ACB-A859-D553-AA04-2436835FA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4" y="3200400"/>
            <a:ext cx="1449387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Generate User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Stories</a:t>
            </a:r>
          </a:p>
        </p:txBody>
      </p:sp>
      <p:sp>
        <p:nvSpPr>
          <p:cNvPr id="131077" name="Rectangle 5">
            <a:extLst>
              <a:ext uri="{FF2B5EF4-FFF2-40B4-BE49-F238E27FC236}">
                <a16:creationId xmlns:a16="http://schemas.microsoft.com/office/drawing/2014/main" id="{5904FCD7-2BB2-8197-A7F1-FA5D55A52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00400"/>
            <a:ext cx="121920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Create Unit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131078" name="AutoShape 6">
            <a:extLst>
              <a:ext uri="{FF2B5EF4-FFF2-40B4-BE49-F238E27FC236}">
                <a16:creationId xmlns:a16="http://schemas.microsoft.com/office/drawing/2014/main" id="{8AD56CB2-0BA5-E24D-E207-088E1A7DCB93}"/>
              </a:ext>
            </a:extLst>
          </p:cNvPr>
          <p:cNvCxnSpPr>
            <a:cxnSpLocks noChangeShapeType="1"/>
            <a:stCxn id="131075" idx="3"/>
            <a:endCxn id="131077" idx="1"/>
          </p:cNvCxnSpPr>
          <p:nvPr/>
        </p:nvCxnSpPr>
        <p:spPr bwMode="auto">
          <a:xfrm>
            <a:off x="3505200" y="3521075"/>
            <a:ext cx="457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0" name="Rectangle 8">
            <a:extLst>
              <a:ext uri="{FF2B5EF4-FFF2-40B4-BE49-F238E27FC236}">
                <a16:creationId xmlns:a16="http://schemas.microsoft.com/office/drawing/2014/main" id="{CFB333B3-B129-AF97-A04D-292E650C1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238" y="3078164"/>
            <a:ext cx="1808162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Pair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Programming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+ unit testing</a:t>
            </a:r>
          </a:p>
        </p:txBody>
      </p:sp>
      <p:cxnSp>
        <p:nvCxnSpPr>
          <p:cNvPr id="131081" name="AutoShape 9">
            <a:extLst>
              <a:ext uri="{FF2B5EF4-FFF2-40B4-BE49-F238E27FC236}">
                <a16:creationId xmlns:a16="http://schemas.microsoft.com/office/drawing/2014/main" id="{D55F3EB1-0F3B-B33A-7E12-FF504A37A5B2}"/>
              </a:ext>
            </a:extLst>
          </p:cNvPr>
          <p:cNvCxnSpPr>
            <a:cxnSpLocks noChangeShapeType="1"/>
            <a:stCxn id="131077" idx="3"/>
            <a:endCxn id="131080" idx="1"/>
          </p:cNvCxnSpPr>
          <p:nvPr/>
        </p:nvCxnSpPr>
        <p:spPr bwMode="auto">
          <a:xfrm>
            <a:off x="5181600" y="3521075"/>
            <a:ext cx="40163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3" name="Rectangle 11">
            <a:extLst>
              <a:ext uri="{FF2B5EF4-FFF2-40B4-BE49-F238E27FC236}">
                <a16:creationId xmlns:a16="http://schemas.microsoft.com/office/drawing/2014/main" id="{3F1AC6F6-88CF-8A06-D666-DDDA16065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48176"/>
            <a:ext cx="1214438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Create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Acceptance 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131084" name="AutoShape 12">
            <a:extLst>
              <a:ext uri="{FF2B5EF4-FFF2-40B4-BE49-F238E27FC236}">
                <a16:creationId xmlns:a16="http://schemas.microsoft.com/office/drawing/2014/main" id="{68472533-BE30-6D78-F29E-C9F153DD05F2}"/>
              </a:ext>
            </a:extLst>
          </p:cNvPr>
          <p:cNvCxnSpPr>
            <a:cxnSpLocks noChangeShapeType="1"/>
            <a:stCxn id="131075" idx="2"/>
            <a:endCxn id="131083" idx="1"/>
          </p:cNvCxnSpPr>
          <p:nvPr/>
        </p:nvCxnSpPr>
        <p:spPr bwMode="auto">
          <a:xfrm rot="16200000" flipH="1">
            <a:off x="2847181" y="3775869"/>
            <a:ext cx="1049338" cy="11811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085" name="AutoShape 13">
            <a:extLst>
              <a:ext uri="{FF2B5EF4-FFF2-40B4-BE49-F238E27FC236}">
                <a16:creationId xmlns:a16="http://schemas.microsoft.com/office/drawing/2014/main" id="{6FA276B5-17E6-CDAE-7D2A-F2E3B08954E9}"/>
              </a:ext>
            </a:extLst>
          </p:cNvPr>
          <p:cNvCxnSpPr>
            <a:cxnSpLocks noChangeShapeType="1"/>
            <a:stCxn id="131098" idx="2"/>
            <a:endCxn id="131077" idx="2"/>
          </p:cNvCxnSpPr>
          <p:nvPr/>
        </p:nvCxnSpPr>
        <p:spPr bwMode="auto">
          <a:xfrm rot="5400000">
            <a:off x="7016750" y="1397000"/>
            <a:ext cx="1588" cy="4891088"/>
          </a:xfrm>
          <a:prstGeom prst="curvedConnector3">
            <a:avLst>
              <a:gd name="adj1" fmla="val 3079999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87" name="Rectangle 15">
            <a:extLst>
              <a:ext uri="{FF2B5EF4-FFF2-40B4-BE49-F238E27FC236}">
                <a16:creationId xmlns:a16="http://schemas.microsoft.com/office/drawing/2014/main" id="{A203CFAE-5935-E4B6-A8DA-A571CA065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0" y="1797050"/>
            <a:ext cx="120015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Incremental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Release </a:t>
            </a:r>
          </a:p>
        </p:txBody>
      </p:sp>
      <p:cxnSp>
        <p:nvCxnSpPr>
          <p:cNvPr id="131088" name="AutoShape 16">
            <a:extLst>
              <a:ext uri="{FF2B5EF4-FFF2-40B4-BE49-F238E27FC236}">
                <a16:creationId xmlns:a16="http://schemas.microsoft.com/office/drawing/2014/main" id="{03FC2387-E4D5-59F5-4336-9E2241A537EE}"/>
              </a:ext>
            </a:extLst>
          </p:cNvPr>
          <p:cNvCxnSpPr>
            <a:cxnSpLocks noChangeShapeType="1"/>
            <a:stCxn id="131098" idx="0"/>
            <a:endCxn id="131087" idx="2"/>
          </p:cNvCxnSpPr>
          <p:nvPr/>
        </p:nvCxnSpPr>
        <p:spPr bwMode="auto">
          <a:xfrm rot="5400000" flipH="1">
            <a:off x="9079707" y="2817019"/>
            <a:ext cx="762000" cy="47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089" name="AutoShape 17">
            <a:extLst>
              <a:ext uri="{FF2B5EF4-FFF2-40B4-BE49-F238E27FC236}">
                <a16:creationId xmlns:a16="http://schemas.microsoft.com/office/drawing/2014/main" id="{B5F61EF0-1E66-5982-8DA4-091C3FBD84BA}"/>
              </a:ext>
            </a:extLst>
          </p:cNvPr>
          <p:cNvCxnSpPr>
            <a:cxnSpLocks noChangeShapeType="1"/>
            <a:stCxn id="131087" idx="1"/>
            <a:endCxn id="131105" idx="0"/>
          </p:cNvCxnSpPr>
          <p:nvPr/>
        </p:nvCxnSpPr>
        <p:spPr bwMode="auto">
          <a:xfrm rot="10800000" flipV="1">
            <a:off x="3009900" y="2117726"/>
            <a:ext cx="5848350" cy="10826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0" name="Text Box 18">
            <a:extLst>
              <a:ext uri="{FF2B5EF4-FFF2-40B4-BE49-F238E27FC236}">
                <a16:creationId xmlns:a16="http://schemas.microsoft.com/office/drawing/2014/main" id="{1A4535FB-F934-0BE6-89C6-9D69E47F7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3935" y="2616200"/>
            <a:ext cx="378309" cy="36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</a:t>
            </a:r>
          </a:p>
        </p:txBody>
      </p:sp>
      <p:sp>
        <p:nvSpPr>
          <p:cNvPr id="131091" name="Text Box 19">
            <a:extLst>
              <a:ext uri="{FF2B5EF4-FFF2-40B4-BE49-F238E27FC236}">
                <a16:creationId xmlns:a16="http://schemas.microsoft.com/office/drawing/2014/main" id="{3CCB4CA8-B919-D29A-5777-BDA6792FC4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763" y="1905000"/>
            <a:ext cx="99546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Next version</a:t>
            </a:r>
          </a:p>
        </p:txBody>
      </p:sp>
      <p:cxnSp>
        <p:nvCxnSpPr>
          <p:cNvPr id="131093" name="AutoShape 21">
            <a:extLst>
              <a:ext uri="{FF2B5EF4-FFF2-40B4-BE49-F238E27FC236}">
                <a16:creationId xmlns:a16="http://schemas.microsoft.com/office/drawing/2014/main" id="{1C919AD7-5C2E-7528-BB6D-0A8FBEBD907D}"/>
              </a:ext>
            </a:extLst>
          </p:cNvPr>
          <p:cNvCxnSpPr>
            <a:cxnSpLocks noChangeShapeType="1"/>
            <a:stCxn id="131075" idx="0"/>
            <a:endCxn id="131106" idx="1"/>
          </p:cNvCxnSpPr>
          <p:nvPr/>
        </p:nvCxnSpPr>
        <p:spPr bwMode="auto">
          <a:xfrm rot="16200000" flipH="1" flipV="1">
            <a:off x="2286000" y="2971800"/>
            <a:ext cx="266700" cy="723900"/>
          </a:xfrm>
          <a:prstGeom prst="curvedConnector4">
            <a:avLst>
              <a:gd name="adj1" fmla="val -273218"/>
              <a:gd name="adj2" fmla="val 13179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4" name="Text Box 22">
            <a:extLst>
              <a:ext uri="{FF2B5EF4-FFF2-40B4-BE49-F238E27FC236}">
                <a16:creationId xmlns:a16="http://schemas.microsoft.com/office/drawing/2014/main" id="{4C96A42E-E03A-AB72-511C-D30399452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2190751"/>
            <a:ext cx="671512" cy="7917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Review,</a:t>
            </a:r>
          </a:p>
          <a:p>
            <a:pPr algn="ctr"/>
            <a:r>
              <a:rPr lang="en-US" altLang="en-US" sz="1400">
                <a:latin typeface="Arial" panose="020B0604020202020204" pitchFamily="34" charset="0"/>
              </a:rPr>
              <a:t>Refine, </a:t>
            </a:r>
            <a:br>
              <a:rPr lang="en-US" altLang="en-US" sz="1400">
                <a:latin typeface="Arial" panose="020B0604020202020204" pitchFamily="34" charset="0"/>
              </a:rPr>
            </a:br>
            <a:r>
              <a:rPr lang="en-US" altLang="en-US" sz="1400">
                <a:latin typeface="Arial" panose="020B0604020202020204" pitchFamily="34" charset="0"/>
              </a:rPr>
              <a:t>prioritize</a:t>
            </a:r>
          </a:p>
        </p:txBody>
      </p:sp>
      <p:cxnSp>
        <p:nvCxnSpPr>
          <p:cNvPr id="131096" name="AutoShape 24">
            <a:extLst>
              <a:ext uri="{FF2B5EF4-FFF2-40B4-BE49-F238E27FC236}">
                <a16:creationId xmlns:a16="http://schemas.microsoft.com/office/drawing/2014/main" id="{2999E6D4-A7C2-8261-6F55-4ACF9EBF6948}"/>
              </a:ext>
            </a:extLst>
          </p:cNvPr>
          <p:cNvCxnSpPr>
            <a:cxnSpLocks noChangeShapeType="1"/>
            <a:stCxn id="131083" idx="3"/>
            <a:endCxn id="131098" idx="3"/>
          </p:cNvCxnSpPr>
          <p:nvPr/>
        </p:nvCxnSpPr>
        <p:spPr bwMode="auto">
          <a:xfrm flipV="1">
            <a:off x="5176838" y="3521076"/>
            <a:ext cx="4881562" cy="1370013"/>
          </a:xfrm>
          <a:prstGeom prst="curvedConnector3">
            <a:avLst>
              <a:gd name="adj1" fmla="val 10468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098" name="Rectangle 26">
            <a:extLst>
              <a:ext uri="{FF2B5EF4-FFF2-40B4-BE49-F238E27FC236}">
                <a16:creationId xmlns:a16="http://schemas.microsoft.com/office/drawing/2014/main" id="{5ADE7631-78EC-C1EA-11A9-0FC7CB42CE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7776" y="3200400"/>
            <a:ext cx="1190625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Acceptance</a:t>
            </a:r>
            <a:br>
              <a:rPr lang="en-US" altLang="en-US" sz="1600">
                <a:latin typeface="Arial" panose="020B0604020202020204" pitchFamily="34" charset="0"/>
              </a:rPr>
            </a:br>
            <a:r>
              <a:rPr lang="en-US" altLang="en-US" sz="1600">
                <a:latin typeface="Arial" panose="020B0604020202020204" pitchFamily="34" charset="0"/>
              </a:rPr>
              <a:t>Testing </a:t>
            </a:r>
          </a:p>
        </p:txBody>
      </p:sp>
      <p:cxnSp>
        <p:nvCxnSpPr>
          <p:cNvPr id="131099" name="AutoShape 27">
            <a:extLst>
              <a:ext uri="{FF2B5EF4-FFF2-40B4-BE49-F238E27FC236}">
                <a16:creationId xmlns:a16="http://schemas.microsoft.com/office/drawing/2014/main" id="{C260F99F-9C47-CC3C-93DF-CDCC46BE6EB5}"/>
              </a:ext>
            </a:extLst>
          </p:cNvPr>
          <p:cNvCxnSpPr>
            <a:cxnSpLocks noChangeShapeType="1"/>
            <a:stCxn id="131080" idx="3"/>
            <a:endCxn id="131098" idx="1"/>
          </p:cNvCxnSpPr>
          <p:nvPr/>
        </p:nvCxnSpPr>
        <p:spPr bwMode="auto">
          <a:xfrm>
            <a:off x="7391401" y="3521075"/>
            <a:ext cx="1476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1100" name="AutoShape 28">
            <a:extLst>
              <a:ext uri="{FF2B5EF4-FFF2-40B4-BE49-F238E27FC236}">
                <a16:creationId xmlns:a16="http://schemas.microsoft.com/office/drawing/2014/main" id="{5618EF34-5155-1B56-FF08-B6CE7019F9F7}"/>
              </a:ext>
            </a:extLst>
          </p:cNvPr>
          <p:cNvCxnSpPr>
            <a:cxnSpLocks noChangeShapeType="1"/>
            <a:stCxn id="131080" idx="0"/>
            <a:endCxn id="131104" idx="0"/>
          </p:cNvCxnSpPr>
          <p:nvPr/>
        </p:nvCxnSpPr>
        <p:spPr bwMode="auto">
          <a:xfrm rot="16200000" flipH="1" flipV="1">
            <a:off x="4802189" y="1514476"/>
            <a:ext cx="122237" cy="3249613"/>
          </a:xfrm>
          <a:prstGeom prst="curvedConnector3">
            <a:avLst>
              <a:gd name="adj1" fmla="val -18701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1101" name="Text Box 29">
            <a:extLst>
              <a:ext uri="{FF2B5EF4-FFF2-40B4-BE49-F238E27FC236}">
                <a16:creationId xmlns:a16="http://schemas.microsoft.com/office/drawing/2014/main" id="{EB242BCC-08C6-B7FF-46EB-4AB857BE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200401"/>
            <a:ext cx="990600" cy="57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Passed all</a:t>
            </a:r>
          </a:p>
          <a:p>
            <a:pPr algn="ctr"/>
            <a:r>
              <a:rPr lang="en-US" altLang="en-US" sz="1400">
                <a:latin typeface="Arial" panose="020B0604020202020204" pitchFamily="34" charset="0"/>
              </a:rPr>
              <a:t>unit tests</a:t>
            </a:r>
          </a:p>
        </p:txBody>
      </p:sp>
      <p:sp>
        <p:nvSpPr>
          <p:cNvPr id="131102" name="Text Box 30">
            <a:extLst>
              <a:ext uri="{FF2B5EF4-FFF2-40B4-BE49-F238E27FC236}">
                <a16:creationId xmlns:a16="http://schemas.microsoft.com/office/drawing/2014/main" id="{335E8610-9D3B-DF6F-B38C-969EB23276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158115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Passed all unit tests</a:t>
            </a:r>
          </a:p>
        </p:txBody>
      </p:sp>
      <p:sp>
        <p:nvSpPr>
          <p:cNvPr id="131103" name="Text Box 31">
            <a:extLst>
              <a:ext uri="{FF2B5EF4-FFF2-40B4-BE49-F238E27FC236}">
                <a16:creationId xmlns:a16="http://schemas.microsoft.com/office/drawing/2014/main" id="{C1ACE085-7947-A359-3729-670B345D9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305" y="4038600"/>
            <a:ext cx="17905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Failed acceptance test</a:t>
            </a:r>
          </a:p>
        </p:txBody>
      </p:sp>
      <p:sp>
        <p:nvSpPr>
          <p:cNvPr id="131104" name="Rectangle 32">
            <a:extLst>
              <a:ext uri="{FF2B5EF4-FFF2-40B4-BE49-F238E27FC236}">
                <a16:creationId xmlns:a16="http://schemas.microsoft.com/office/drawing/2014/main" id="{6AB14F43-D850-0DAA-DF96-B9174495A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1105" name="Rectangle 33">
            <a:extLst>
              <a:ext uri="{FF2B5EF4-FFF2-40B4-BE49-F238E27FC236}">
                <a16:creationId xmlns:a16="http://schemas.microsoft.com/office/drawing/2014/main" id="{E565FCB4-2C3B-C6A6-5AF9-14B80A624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1106" name="Rectangle 34">
            <a:extLst>
              <a:ext uri="{FF2B5EF4-FFF2-40B4-BE49-F238E27FC236}">
                <a16:creationId xmlns:a16="http://schemas.microsoft.com/office/drawing/2014/main" id="{7C381B32-977C-E604-47D9-C24CC8B0F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3528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CD990-D50E-EB0A-8E7E-C141B62A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009DB-CE17-CB40-B9A6-64D24F11B4CC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>
            <a:extLst>
              <a:ext uri="{FF2B5EF4-FFF2-40B4-BE49-F238E27FC236}">
                <a16:creationId xmlns:a16="http://schemas.microsoft.com/office/drawing/2014/main" id="{949DD9F9-E4D8-9552-0143-500952F0BE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Extreme Programming (XP)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946522EA-2E86-8C36-93EE-EB3F52E18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7AFF223-82A4-FE40-07B1-26C291D6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C17422B-378B-3146-A7CB-DFB100D3ACC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0099" name="Rectangle 3">
            <a:extLst>
              <a:ext uri="{FF2B5EF4-FFF2-40B4-BE49-F238E27FC236}">
                <a16:creationId xmlns:a16="http://schemas.microsoft.com/office/drawing/2014/main" id="{99006CCB-945F-DEAF-B75D-8789A6AFE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4" y="3228975"/>
            <a:ext cx="1449387" cy="6413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Generate User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Stories</a:t>
            </a:r>
          </a:p>
        </p:txBody>
      </p:sp>
      <p:sp>
        <p:nvSpPr>
          <p:cNvPr id="260100" name="Rectangle 4">
            <a:extLst>
              <a:ext uri="{FF2B5EF4-FFF2-40B4-BE49-F238E27FC236}">
                <a16:creationId xmlns:a16="http://schemas.microsoft.com/office/drawing/2014/main" id="{98D1ABE9-0217-DE5F-B6A7-F2EB807140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3200400"/>
            <a:ext cx="121920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Create Unit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260101" name="AutoShape 5">
            <a:extLst>
              <a:ext uri="{FF2B5EF4-FFF2-40B4-BE49-F238E27FC236}">
                <a16:creationId xmlns:a16="http://schemas.microsoft.com/office/drawing/2014/main" id="{F8047C16-6BCE-C6A6-DA9F-4394C94D5A34}"/>
              </a:ext>
            </a:extLst>
          </p:cNvPr>
          <p:cNvCxnSpPr>
            <a:cxnSpLocks noChangeShapeType="1"/>
            <a:stCxn id="260099" idx="3"/>
            <a:endCxn id="260100" idx="1"/>
          </p:cNvCxnSpPr>
          <p:nvPr/>
        </p:nvCxnSpPr>
        <p:spPr bwMode="auto">
          <a:xfrm flipV="1">
            <a:off x="3505200" y="3521076"/>
            <a:ext cx="457200" cy="2857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2" name="Rectangle 6">
            <a:extLst>
              <a:ext uri="{FF2B5EF4-FFF2-40B4-BE49-F238E27FC236}">
                <a16:creationId xmlns:a16="http://schemas.microsoft.com/office/drawing/2014/main" id="{346A966F-64CC-D9DA-EA55-1A3AE2AFA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238" y="3078164"/>
            <a:ext cx="1808162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Pair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Programming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+ unit testing</a:t>
            </a:r>
          </a:p>
        </p:txBody>
      </p:sp>
      <p:cxnSp>
        <p:nvCxnSpPr>
          <p:cNvPr id="260103" name="AutoShape 7">
            <a:extLst>
              <a:ext uri="{FF2B5EF4-FFF2-40B4-BE49-F238E27FC236}">
                <a16:creationId xmlns:a16="http://schemas.microsoft.com/office/drawing/2014/main" id="{EE43D702-873A-C5BA-E9D1-59D5ADF4373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181600" y="3549650"/>
            <a:ext cx="401638" cy="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4" name="Rectangle 8">
            <a:extLst>
              <a:ext uri="{FF2B5EF4-FFF2-40B4-BE49-F238E27FC236}">
                <a16:creationId xmlns:a16="http://schemas.microsoft.com/office/drawing/2014/main" id="{DC010BD7-38CF-2084-2677-B7A0C456E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48176"/>
            <a:ext cx="1214438" cy="885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Create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Acceptance 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Tests </a:t>
            </a:r>
          </a:p>
        </p:txBody>
      </p:sp>
      <p:cxnSp>
        <p:nvCxnSpPr>
          <p:cNvPr id="260105" name="AutoShape 9">
            <a:extLst>
              <a:ext uri="{FF2B5EF4-FFF2-40B4-BE49-F238E27FC236}">
                <a16:creationId xmlns:a16="http://schemas.microsoft.com/office/drawing/2014/main" id="{0B567F4B-2EC0-B7DF-ED7C-BD7CB87DDC0A}"/>
              </a:ext>
            </a:extLst>
          </p:cNvPr>
          <p:cNvCxnSpPr>
            <a:cxnSpLocks noChangeShapeType="1"/>
            <a:stCxn id="260099" idx="2"/>
            <a:endCxn id="260104" idx="1"/>
          </p:cNvCxnSpPr>
          <p:nvPr/>
        </p:nvCxnSpPr>
        <p:spPr bwMode="auto">
          <a:xfrm rot="16200000" flipH="1">
            <a:off x="2861469" y="3790157"/>
            <a:ext cx="1020763" cy="1181100"/>
          </a:xfrm>
          <a:prstGeom prst="curvedConnector2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06" name="AutoShape 10">
            <a:extLst>
              <a:ext uri="{FF2B5EF4-FFF2-40B4-BE49-F238E27FC236}">
                <a16:creationId xmlns:a16="http://schemas.microsoft.com/office/drawing/2014/main" id="{837628AC-A03A-A840-8FB1-E300B169C8C5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7016750" y="1425575"/>
            <a:ext cx="1588" cy="4891088"/>
          </a:xfrm>
          <a:prstGeom prst="curvedConnector3">
            <a:avLst>
              <a:gd name="adj1" fmla="val 30799995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07" name="Rectangle 11">
            <a:extLst>
              <a:ext uri="{FF2B5EF4-FFF2-40B4-BE49-F238E27FC236}">
                <a16:creationId xmlns:a16="http://schemas.microsoft.com/office/drawing/2014/main" id="{0B9FD941-F265-9D86-3A48-06F7B03FB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0" y="1797050"/>
            <a:ext cx="1200150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Incremental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Release </a:t>
            </a:r>
          </a:p>
        </p:txBody>
      </p:sp>
      <p:cxnSp>
        <p:nvCxnSpPr>
          <p:cNvPr id="260108" name="AutoShape 12">
            <a:extLst>
              <a:ext uri="{FF2B5EF4-FFF2-40B4-BE49-F238E27FC236}">
                <a16:creationId xmlns:a16="http://schemas.microsoft.com/office/drawing/2014/main" id="{2211FFAF-CFFF-D8EF-C02E-236DBBA0AC03}"/>
              </a:ext>
            </a:extLst>
          </p:cNvPr>
          <p:cNvCxnSpPr>
            <a:cxnSpLocks noChangeShapeType="1"/>
            <a:stCxn id="260115" idx="0"/>
            <a:endCxn id="260107" idx="2"/>
          </p:cNvCxnSpPr>
          <p:nvPr/>
        </p:nvCxnSpPr>
        <p:spPr bwMode="auto">
          <a:xfrm rot="5400000" flipH="1">
            <a:off x="9079707" y="2817019"/>
            <a:ext cx="762000" cy="4763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09" name="AutoShape 13">
            <a:extLst>
              <a:ext uri="{FF2B5EF4-FFF2-40B4-BE49-F238E27FC236}">
                <a16:creationId xmlns:a16="http://schemas.microsoft.com/office/drawing/2014/main" id="{4CC941E5-C3C5-0840-1689-81A7151EF0C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3009900" y="2146301"/>
            <a:ext cx="5848350" cy="1082675"/>
          </a:xfrm>
          <a:prstGeom prst="curvedConnector2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0" name="Text Box 14">
            <a:extLst>
              <a:ext uri="{FF2B5EF4-FFF2-40B4-BE49-F238E27FC236}">
                <a16:creationId xmlns:a16="http://schemas.microsoft.com/office/drawing/2014/main" id="{1C6BBFC0-F69D-E31F-E613-4A423DC9C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3935" y="2616200"/>
            <a:ext cx="378309" cy="3608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</a:t>
            </a:r>
          </a:p>
        </p:txBody>
      </p:sp>
      <p:sp>
        <p:nvSpPr>
          <p:cNvPr id="260111" name="Text Box 15">
            <a:extLst>
              <a:ext uri="{FF2B5EF4-FFF2-40B4-BE49-F238E27FC236}">
                <a16:creationId xmlns:a16="http://schemas.microsoft.com/office/drawing/2014/main" id="{A6726995-EE20-17C4-4120-189721783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7763" y="1905000"/>
            <a:ext cx="99546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Next version</a:t>
            </a:r>
          </a:p>
        </p:txBody>
      </p:sp>
      <p:cxnSp>
        <p:nvCxnSpPr>
          <p:cNvPr id="260112" name="AutoShape 16">
            <a:extLst>
              <a:ext uri="{FF2B5EF4-FFF2-40B4-BE49-F238E27FC236}">
                <a16:creationId xmlns:a16="http://schemas.microsoft.com/office/drawing/2014/main" id="{73711DB9-0184-F8D5-A46F-7B35F9D5FD02}"/>
              </a:ext>
            </a:extLst>
          </p:cNvPr>
          <p:cNvCxnSpPr>
            <a:cxnSpLocks noChangeShapeType="1"/>
            <a:stCxn id="260099" idx="0"/>
            <a:endCxn id="260123" idx="1"/>
          </p:cNvCxnSpPr>
          <p:nvPr/>
        </p:nvCxnSpPr>
        <p:spPr bwMode="auto">
          <a:xfrm rot="16200000" flipH="1" flipV="1">
            <a:off x="2300288" y="2986088"/>
            <a:ext cx="238125" cy="723900"/>
          </a:xfrm>
          <a:prstGeom prst="curvedConnector4">
            <a:avLst>
              <a:gd name="adj1" fmla="val -96000"/>
              <a:gd name="adj2" fmla="val 131796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3" name="Text Box 17">
            <a:extLst>
              <a:ext uri="{FF2B5EF4-FFF2-40B4-BE49-F238E27FC236}">
                <a16:creationId xmlns:a16="http://schemas.microsoft.com/office/drawing/2014/main" id="{22712F3F-4480-C931-7FFE-AC9B7068C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2190751"/>
            <a:ext cx="671512" cy="7917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Review,</a:t>
            </a:r>
          </a:p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Refine, </a:t>
            </a:r>
            <a:b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prioritize</a:t>
            </a:r>
          </a:p>
        </p:txBody>
      </p:sp>
      <p:cxnSp>
        <p:nvCxnSpPr>
          <p:cNvPr id="260114" name="AutoShape 18">
            <a:extLst>
              <a:ext uri="{FF2B5EF4-FFF2-40B4-BE49-F238E27FC236}">
                <a16:creationId xmlns:a16="http://schemas.microsoft.com/office/drawing/2014/main" id="{24432BBC-FC88-6198-1B4B-855B64D005A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176838" y="3505201"/>
            <a:ext cx="4881562" cy="1370013"/>
          </a:xfrm>
          <a:prstGeom prst="curvedConnector3">
            <a:avLst>
              <a:gd name="adj1" fmla="val 104685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5" name="Rectangle 19">
            <a:extLst>
              <a:ext uri="{FF2B5EF4-FFF2-40B4-BE49-F238E27FC236}">
                <a16:creationId xmlns:a16="http://schemas.microsoft.com/office/drawing/2014/main" id="{F9492FEF-5C93-25CE-EC9E-5E8A2721E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7776" y="3200400"/>
            <a:ext cx="1190625" cy="64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Acceptance</a:t>
            </a:r>
            <a:b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</a:br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Testing </a:t>
            </a:r>
          </a:p>
        </p:txBody>
      </p:sp>
      <p:cxnSp>
        <p:nvCxnSpPr>
          <p:cNvPr id="260116" name="AutoShape 20">
            <a:extLst>
              <a:ext uri="{FF2B5EF4-FFF2-40B4-BE49-F238E27FC236}">
                <a16:creationId xmlns:a16="http://schemas.microsoft.com/office/drawing/2014/main" id="{AACDC241-2AFC-A20E-C64C-9BA3E33722D2}"/>
              </a:ext>
            </a:extLst>
          </p:cNvPr>
          <p:cNvCxnSpPr>
            <a:cxnSpLocks noChangeShapeType="1"/>
            <a:stCxn id="260102" idx="3"/>
            <a:endCxn id="260115" idx="1"/>
          </p:cNvCxnSpPr>
          <p:nvPr/>
        </p:nvCxnSpPr>
        <p:spPr bwMode="auto">
          <a:xfrm>
            <a:off x="7391401" y="3521075"/>
            <a:ext cx="14763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0117" name="AutoShape 21">
            <a:extLst>
              <a:ext uri="{FF2B5EF4-FFF2-40B4-BE49-F238E27FC236}">
                <a16:creationId xmlns:a16="http://schemas.microsoft.com/office/drawing/2014/main" id="{82C11E7D-26CA-3444-B637-494B145CB9C2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 flipV="1">
            <a:off x="4802189" y="1543051"/>
            <a:ext cx="122237" cy="3249613"/>
          </a:xfrm>
          <a:prstGeom prst="curvedConnector3">
            <a:avLst>
              <a:gd name="adj1" fmla="val -187014"/>
            </a:avLst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0118" name="Text Box 22">
            <a:extLst>
              <a:ext uri="{FF2B5EF4-FFF2-40B4-BE49-F238E27FC236}">
                <a16:creationId xmlns:a16="http://schemas.microsoft.com/office/drawing/2014/main" id="{DD30112C-4640-EA07-926A-F32216009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200401"/>
            <a:ext cx="990600" cy="576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Passed all</a:t>
            </a:r>
          </a:p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unit tests</a:t>
            </a:r>
          </a:p>
        </p:txBody>
      </p:sp>
      <p:sp>
        <p:nvSpPr>
          <p:cNvPr id="260119" name="Text Box 23">
            <a:extLst>
              <a:ext uri="{FF2B5EF4-FFF2-40B4-BE49-F238E27FC236}">
                <a16:creationId xmlns:a16="http://schemas.microsoft.com/office/drawing/2014/main" id="{83CAFEFF-3025-A587-BDCD-632203EEB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90800"/>
            <a:ext cx="158115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Passed all unit tests</a:t>
            </a:r>
          </a:p>
        </p:txBody>
      </p:sp>
      <p:sp>
        <p:nvSpPr>
          <p:cNvPr id="260120" name="Text Box 24">
            <a:extLst>
              <a:ext uri="{FF2B5EF4-FFF2-40B4-BE49-F238E27FC236}">
                <a16:creationId xmlns:a16="http://schemas.microsoft.com/office/drawing/2014/main" id="{34D0FC45-5337-47F4-76BD-601252C34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8305" y="4038600"/>
            <a:ext cx="17905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Failed acceptance test</a:t>
            </a:r>
          </a:p>
        </p:txBody>
      </p:sp>
      <p:sp>
        <p:nvSpPr>
          <p:cNvPr id="260121" name="Rectangle 25">
            <a:extLst>
              <a:ext uri="{FF2B5EF4-FFF2-40B4-BE49-F238E27FC236}">
                <a16:creationId xmlns:a16="http://schemas.microsoft.com/office/drawing/2014/main" id="{B0573537-C958-E2DC-D830-A98B2B408A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2" name="Rectangle 26">
            <a:extLst>
              <a:ext uri="{FF2B5EF4-FFF2-40B4-BE49-F238E27FC236}">
                <a16:creationId xmlns:a16="http://schemas.microsoft.com/office/drawing/2014/main" id="{EBE89013-77B8-202C-667D-5E39F6592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004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3" name="Rectangle 27">
            <a:extLst>
              <a:ext uri="{FF2B5EF4-FFF2-40B4-BE49-F238E27FC236}">
                <a16:creationId xmlns:a16="http://schemas.microsoft.com/office/drawing/2014/main" id="{2768F722-D90F-4680-176F-2C08388B6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3528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0124" name="AutoShape 28">
            <a:extLst>
              <a:ext uri="{FF2B5EF4-FFF2-40B4-BE49-F238E27FC236}">
                <a16:creationId xmlns:a16="http://schemas.microsoft.com/office/drawing/2014/main" id="{4B253EC0-801D-CF31-19A2-C5A0B06E2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1371600"/>
            <a:ext cx="2971800" cy="1295400"/>
          </a:xfrm>
          <a:prstGeom prst="wedgeRoundRectCallout">
            <a:avLst>
              <a:gd name="adj1" fmla="val 15384"/>
              <a:gd name="adj2" fmla="val 973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60125" name="AutoShape 29">
            <a:extLst>
              <a:ext uri="{FF2B5EF4-FFF2-40B4-BE49-F238E27FC236}">
                <a16:creationId xmlns:a16="http://schemas.microsoft.com/office/drawing/2014/main" id="{7BA54C33-70AC-0FF6-CEBB-63DFC16FA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0" y="4495800"/>
            <a:ext cx="2971800" cy="1295400"/>
          </a:xfrm>
          <a:prstGeom prst="wedgeRoundRectCallout">
            <a:avLst>
              <a:gd name="adj1" fmla="val 58708"/>
              <a:gd name="adj2" fmla="val -231741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7AFE40-8908-B56D-4C9E-200E8F6EB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EA2B8-B088-AB49-AC8F-1EE69F8B1DC8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7836C-57E8-FD4B-09C3-C9FD4BB57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DevOps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3C53F7A-B354-8E4D-B19F-BA2B81E33C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243863" y="1821339"/>
            <a:ext cx="7772400" cy="440436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E9FB1-E169-D33E-E65A-19A2FE708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D6B0F-0C55-6C4A-98C9-EBC1329923D7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32513-34A5-649B-36AB-154887EB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FAC18-05F8-994F-D160-C174C737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935E55-EF4D-5E48-9AB5-D0AA6B064A21}" type="slidenum">
              <a:rPr lang="en-US" altLang="en-US" smtClean="0"/>
              <a:pPr/>
              <a:t>13</a:t>
            </a:fld>
            <a:endParaRPr lang="en-US" altLang="en-US"/>
          </a:p>
        </p:txBody>
      </p:sp>
      <p:sp>
        <p:nvSpPr>
          <p:cNvPr id="10" name="Rectangular Callout 9">
            <a:extLst>
              <a:ext uri="{FF2B5EF4-FFF2-40B4-BE49-F238E27FC236}">
                <a16:creationId xmlns:a16="http://schemas.microsoft.com/office/drawing/2014/main" id="{7963DECD-28D0-FC9E-F322-6DCC300185E6}"/>
              </a:ext>
            </a:extLst>
          </p:cNvPr>
          <p:cNvSpPr/>
          <p:nvPr/>
        </p:nvSpPr>
        <p:spPr>
          <a:xfrm>
            <a:off x="5447928" y="365124"/>
            <a:ext cx="3162672" cy="831627"/>
          </a:xfrm>
          <a:prstGeom prst="wedgeRectCallout">
            <a:avLst>
              <a:gd name="adj1" fmla="val -56586"/>
              <a:gd name="adj2" fmla="val 1831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Use monitoring data and other sources to identify quality issues and inform next steps </a:t>
            </a:r>
          </a:p>
        </p:txBody>
      </p:sp>
      <p:sp>
        <p:nvSpPr>
          <p:cNvPr id="11" name="Rectangular Callout 10">
            <a:extLst>
              <a:ext uri="{FF2B5EF4-FFF2-40B4-BE49-F238E27FC236}">
                <a16:creationId xmlns:a16="http://schemas.microsoft.com/office/drawing/2014/main" id="{5651A7EC-2E27-E5E2-DDF4-BE904606108A}"/>
              </a:ext>
            </a:extLst>
          </p:cNvPr>
          <p:cNvSpPr/>
          <p:nvPr/>
        </p:nvSpPr>
        <p:spPr>
          <a:xfrm>
            <a:off x="10488488" y="3861048"/>
            <a:ext cx="1517086" cy="1800199"/>
          </a:xfrm>
          <a:prstGeom prst="wedgeRectCallout">
            <a:avLst>
              <a:gd name="adj1" fmla="val -112126"/>
              <a:gd name="adj2" fmla="val 2496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Gathering key behavioural data to help assess quality and inform development </a:t>
            </a:r>
          </a:p>
        </p:txBody>
      </p:sp>
      <p:sp>
        <p:nvSpPr>
          <p:cNvPr id="12" name="Rectangular Callout 11">
            <a:extLst>
              <a:ext uri="{FF2B5EF4-FFF2-40B4-BE49-F238E27FC236}">
                <a16:creationId xmlns:a16="http://schemas.microsoft.com/office/drawing/2014/main" id="{FA83AEF8-1F11-6CA4-B463-6CF415981A57}"/>
              </a:ext>
            </a:extLst>
          </p:cNvPr>
          <p:cNvSpPr/>
          <p:nvPr/>
        </p:nvSpPr>
        <p:spPr>
          <a:xfrm>
            <a:off x="186426" y="4442267"/>
            <a:ext cx="1958516" cy="1783432"/>
          </a:xfrm>
          <a:prstGeom prst="wedgeRectCallout">
            <a:avLst>
              <a:gd name="adj1" fmla="val 91219"/>
              <a:gd name="adj2" fmla="val 463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Using gathered data for statistical testing with “real-world” data</a:t>
            </a:r>
          </a:p>
        </p:txBody>
      </p:sp>
      <p:sp>
        <p:nvSpPr>
          <p:cNvPr id="13" name="Rectangular Callout 12">
            <a:extLst>
              <a:ext uri="{FF2B5EF4-FFF2-40B4-BE49-F238E27FC236}">
                <a16:creationId xmlns:a16="http://schemas.microsoft.com/office/drawing/2014/main" id="{06DB6577-0493-DBCC-E5E8-5616355A8D4C}"/>
              </a:ext>
            </a:extLst>
          </p:cNvPr>
          <p:cNvSpPr/>
          <p:nvPr/>
        </p:nvSpPr>
        <p:spPr>
          <a:xfrm>
            <a:off x="121568" y="1995488"/>
            <a:ext cx="2088232" cy="1433512"/>
          </a:xfrm>
          <a:prstGeom prst="wedgeRectCallout">
            <a:avLst>
              <a:gd name="adj1" fmla="val 96941"/>
              <a:gd name="adj2" fmla="val -278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New functionality plus new monitoring code plus tests to justify deployment</a:t>
            </a:r>
          </a:p>
        </p:txBody>
      </p:sp>
    </p:spTree>
    <p:extLst>
      <p:ext uri="{BB962C8B-B14F-4D97-AF65-F5344CB8AC3E}">
        <p14:creationId xmlns:p14="http://schemas.microsoft.com/office/powerpoint/2010/main" val="472254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7EFD6E-C0CB-0B5E-7C78-21F2EE24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1B06-19D4-6447-9DA9-B316EB6DDEBC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6DF9DF-10C5-CAE9-BEB5-561B235E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4482B9-7D8F-F9B8-3E8F-624EB087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BF90E17-6461-E946-942E-A588237E8CB5}" type="slidenum">
              <a:rPr lang="en-US" altLang="en-US" smtClean="0"/>
              <a:pPr/>
              <a:t>14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5" name="Add-in 4">
                <a:extLst>
                  <a:ext uri="{FF2B5EF4-FFF2-40B4-BE49-F238E27FC236}">
                    <a16:creationId xmlns:a16="http://schemas.microsoft.com/office/drawing/2014/main" id="{9D0AA5D4-8E7E-E52F-89D2-E439958DF53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Add-in 4">
                <a:extLst>
                  <a:ext uri="{FF2B5EF4-FFF2-40B4-BE49-F238E27FC236}">
                    <a16:creationId xmlns:a16="http://schemas.microsoft.com/office/drawing/2014/main" id="{9D0AA5D4-8E7E-E52F-89D2-E439958DF53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3772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>
            <a:extLst>
              <a:ext uri="{FF2B5EF4-FFF2-40B4-BE49-F238E27FC236}">
                <a16:creationId xmlns:a16="http://schemas.microsoft.com/office/drawing/2014/main" id="{C338188F-2406-A3C9-1D49-0FC9C775A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Overall Organization </a:t>
            </a:r>
            <a:br>
              <a:rPr lang="en-US" altLang="en-US"/>
            </a:br>
            <a:r>
              <a:rPr lang="en-US" altLang="en-US"/>
              <a:t>of a Quality Process</a:t>
            </a:r>
          </a:p>
        </p:txBody>
      </p:sp>
      <p:sp>
        <p:nvSpPr>
          <p:cNvPr id="180227" name="Rectangle 3">
            <a:extLst>
              <a:ext uri="{FF2B5EF4-FFF2-40B4-BE49-F238E27FC236}">
                <a16:creationId xmlns:a16="http://schemas.microsoft.com/office/drawing/2014/main" id="{493E2E3D-915F-96F5-26B0-D39C2C0DBD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u="sng" dirty="0"/>
              <a:t>Key principle</a:t>
            </a:r>
            <a:r>
              <a:rPr lang="en-US" altLang="en-US" dirty="0"/>
              <a:t> of quality planning</a:t>
            </a:r>
          </a:p>
          <a:p>
            <a:pPr lvl="1">
              <a:lnSpc>
                <a:spcPct val="90000"/>
              </a:lnSpc>
            </a:pPr>
            <a:r>
              <a:rPr lang="en-US" altLang="en-US" i="1" dirty="0"/>
              <a:t>the cost of detecting and repairing a fault increases as a function of time between creating the fault and detecting it (</a:t>
            </a:r>
            <a:r>
              <a:rPr lang="en-US" altLang="en-US" i="1" dirty="0" err="1"/>
              <a:t>e.g</a:t>
            </a:r>
            <a:r>
              <a:rPr lang="en-US" altLang="en-US" i="1" dirty="0"/>
              <a:t> the time is zero if we are perfect)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therefore ...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an efficient quality plan includes matched sets of </a:t>
            </a:r>
            <a:r>
              <a:rPr lang="en-US" altLang="en-US" i="1" dirty="0"/>
              <a:t>intermediate</a:t>
            </a:r>
            <a:r>
              <a:rPr lang="en-US" altLang="en-US" dirty="0"/>
              <a:t> validation and verification activities that </a:t>
            </a:r>
            <a:r>
              <a:rPr lang="en-US" altLang="en-US" i="1" dirty="0"/>
              <a:t>detect most important faults within a short time</a:t>
            </a:r>
            <a:r>
              <a:rPr lang="en-US" altLang="en-US" dirty="0"/>
              <a:t> of their introduction [limits on resource mean we need to focus on important faults]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and ...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V&amp;V steps depend on the intermediate work products and on their </a:t>
            </a:r>
            <a:r>
              <a:rPr lang="en-US" altLang="en-US" i="1" dirty="0"/>
              <a:t>anticipated defects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7C20450-1C71-A717-A2A6-092B5CB6E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FAA64CB-21F4-2C63-D822-F38859A2C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7C264E8-2674-EB42-974F-11ACBD0A4B9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490FF-7A55-39F8-364D-9EC1D3B31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8CDAA-850C-4943-ACAA-25BAFF4AE749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6" name="Rectangle 4">
            <a:extLst>
              <a:ext uri="{FF2B5EF4-FFF2-40B4-BE49-F238E27FC236}">
                <a16:creationId xmlns:a16="http://schemas.microsoft.com/office/drawing/2014/main" id="{F994DE9A-C2D2-01B6-6E63-573CEB1126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Verification Steps for Intermediate Artifacts</a:t>
            </a:r>
          </a:p>
        </p:txBody>
      </p:sp>
      <p:sp>
        <p:nvSpPr>
          <p:cNvPr id="182277" name="Rectangle 5">
            <a:extLst>
              <a:ext uri="{FF2B5EF4-FFF2-40B4-BE49-F238E27FC236}">
                <a16:creationId xmlns:a16="http://schemas.microsoft.com/office/drawing/2014/main" id="{04661911-A160-84C0-489A-F8B9FAC2DA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Internal consistency checks</a:t>
            </a:r>
          </a:p>
          <a:p>
            <a:pPr lvl="1"/>
            <a:r>
              <a:rPr lang="en-US" altLang="en-US" sz="2000" dirty="0"/>
              <a:t>compliance with structuring rules that define “well-formed” artifacts of that type</a:t>
            </a:r>
          </a:p>
          <a:p>
            <a:pPr lvl="1"/>
            <a:r>
              <a:rPr lang="en-US" altLang="en-US" sz="2000" dirty="0"/>
              <a:t>a point of leverage: define syntactic and semantic rules thoroughly and precisely enough that many common errors result in detectable violations</a:t>
            </a:r>
          </a:p>
          <a:p>
            <a:pPr lvl="1"/>
            <a:r>
              <a:rPr lang="en-US" altLang="en-US" sz="2000" dirty="0"/>
              <a:t>Structural rules + frameworks can often simplify the testing of software</a:t>
            </a:r>
          </a:p>
          <a:p>
            <a:r>
              <a:rPr lang="en-US" altLang="en-US" sz="2400" dirty="0"/>
              <a:t>External consistency checks </a:t>
            </a:r>
          </a:p>
          <a:p>
            <a:pPr lvl="1"/>
            <a:r>
              <a:rPr lang="en-US" altLang="en-US" sz="2000" dirty="0"/>
              <a:t>consistency with related artifacts</a:t>
            </a:r>
          </a:p>
          <a:p>
            <a:pPr lvl="1"/>
            <a:r>
              <a:rPr lang="en-US" altLang="en-US" sz="2000" dirty="0"/>
              <a:t>Often: conformance to a “prior” or “higher-level” specification</a:t>
            </a:r>
          </a:p>
          <a:p>
            <a:r>
              <a:rPr lang="en-US" altLang="en-US" sz="2400" dirty="0"/>
              <a:t>Generation of correctness conjectures </a:t>
            </a:r>
          </a:p>
          <a:p>
            <a:pPr lvl="1"/>
            <a:r>
              <a:rPr lang="en-US" altLang="en-US" sz="2000" dirty="0"/>
              <a:t>Correctness conjectures: lay the groundwork for external consistency checks of other work products</a:t>
            </a:r>
          </a:p>
          <a:p>
            <a:pPr lvl="1"/>
            <a:r>
              <a:rPr lang="en-US" altLang="en-US" sz="2000" dirty="0"/>
              <a:t>Often: motivate refinement of the current product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1175B4A-3EF3-743A-3E76-0B3D86D9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67B5945-6409-82C7-2CF3-FC53C0B7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19986FB-1FD6-E34C-97B7-EC7CCA21854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F7DCE9-4974-4879-A6ED-C9FEDB66B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C93DD8-70E9-1F49-B292-9E1078A08F19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>
            <a:extLst>
              <a:ext uri="{FF2B5EF4-FFF2-40B4-BE49-F238E27FC236}">
                <a16:creationId xmlns:a16="http://schemas.microsoft.com/office/drawing/2014/main" id="{119511D5-0911-7743-28EB-9F819593F3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Strategies vs Plans</a:t>
            </a:r>
          </a:p>
        </p:txBody>
      </p:sp>
      <p:graphicFrame>
        <p:nvGraphicFramePr>
          <p:cNvPr id="262245" name="Group 101">
            <a:extLst>
              <a:ext uri="{FF2B5EF4-FFF2-40B4-BE49-F238E27FC236}">
                <a16:creationId xmlns:a16="http://schemas.microsoft.com/office/drawing/2014/main" id="{67F8F205-704D-48C8-B6A3-9524DE22D7FB}"/>
              </a:ext>
            </a:extLst>
          </p:cNvPr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3435673"/>
              </p:ext>
            </p:extLst>
          </p:nvPr>
        </p:nvGraphicFramePr>
        <p:xfrm>
          <a:off x="1358900" y="1615439"/>
          <a:ext cx="8458200" cy="3627121"/>
        </p:xfrm>
        <a:graphic>
          <a:graphicData uri="http://schemas.openxmlformats.org/drawingml/2006/table">
            <a:tbl>
              <a:tblPr/>
              <a:tblGrid>
                <a:gridCol w="2036763">
                  <a:extLst>
                    <a:ext uri="{9D8B030D-6E8A-4147-A177-3AD203B41FA5}">
                      <a16:colId xmlns:a16="http://schemas.microsoft.com/office/drawing/2014/main" val="3951004146"/>
                    </a:ext>
                  </a:extLst>
                </a:gridCol>
                <a:gridCol w="3444875">
                  <a:extLst>
                    <a:ext uri="{9D8B030D-6E8A-4147-A177-3AD203B41FA5}">
                      <a16:colId xmlns:a16="http://schemas.microsoft.com/office/drawing/2014/main" val="3758251612"/>
                    </a:ext>
                  </a:extLst>
                </a:gridCol>
                <a:gridCol w="2976562">
                  <a:extLst>
                    <a:ext uri="{9D8B030D-6E8A-4147-A177-3AD203B41FA5}">
                      <a16:colId xmlns:a16="http://schemas.microsoft.com/office/drawing/2014/main" val="4127730154"/>
                    </a:ext>
                  </a:extLst>
                </a:gridCol>
              </a:tblGrid>
              <a:tr h="576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Strategy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Plan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7405432"/>
                  </a:ext>
                </a:extLst>
              </a:tr>
              <a:tr h="642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Scope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Organization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453971"/>
                  </a:ext>
                </a:extLst>
              </a:tr>
              <a:tr h="1219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Structure and content based on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Organization structure, experience and policy over several projects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Standard structure prescribed in strategy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2618989"/>
                  </a:ext>
                </a:extLst>
              </a:tr>
              <a:tr h="811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1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Evolves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Slowly, with organization and policy changes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Quickly, adapting to project needs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051015"/>
                  </a:ext>
                </a:extLst>
              </a:tr>
            </a:tbl>
          </a:graphicData>
        </a:graphic>
      </p:graphicFrame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24ADFB9-85D4-E2C4-6DC5-8391B5FC6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A44694F-5615-3C27-06CB-BDE2477753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A71A2739-D070-9A45-90E2-E8F6203AD0FA}" type="slidenum">
              <a:rPr lang="en-US" altLang="en-US"/>
              <a:pPr/>
              <a:t>17</a:t>
            </a:fld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>
            <a:extLst>
              <a:ext uri="{FF2B5EF4-FFF2-40B4-BE49-F238E27FC236}">
                <a16:creationId xmlns:a16="http://schemas.microsoft.com/office/drawing/2014/main" id="{1F172DE4-886A-8638-6FFB-BB2E2A3CE6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 and Analysis Strategy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id="{50C1AF32-2CA0-9A44-FA2A-B0D9109C37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Lessons of past experience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an organizational asset built and refined over time – particularly if the organization develops a line of similar products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Body of explicit knowledge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more valuable than islands of individual competence or tacit knowledge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amenable to improvement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reduces vulnerability to organizational change (e.g., loss of key individuals)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Essential for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avoiding recurring errors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maintaining consistency of the process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increasing development efficiency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47714-4253-38C9-D166-D522BF368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6849-7E84-904D-8E6B-BC906B135BA3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9A28617-117F-3481-F41F-54D0945C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546C045-BAD1-C5FB-9CAA-894782231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B41609D-41B1-014A-A02F-13E942F2B5F5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122882" name="Rectangle 2">
            <a:extLst>
              <a:ext uri="{FF2B5EF4-FFF2-40B4-BE49-F238E27FC236}">
                <a16:creationId xmlns:a16="http://schemas.microsoft.com/office/drawing/2014/main" id="{6C7C5487-EB08-F5C2-AA39-B66FA602B6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2192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2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None/>
            </a:pPr>
            <a:endParaRPr lang="it-IT" altLang="en-US" sz="26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>
            <a:extLst>
              <a:ext uri="{FF2B5EF4-FFF2-40B4-BE49-F238E27FC236}">
                <a16:creationId xmlns:a16="http://schemas.microsoft.com/office/drawing/2014/main" id="{CB5447EA-189C-A159-4B04-B25836084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Fitting a Strategy to an Organization</a:t>
            </a:r>
          </a:p>
        </p:txBody>
      </p:sp>
      <p:sp>
        <p:nvSpPr>
          <p:cNvPr id="185347" name="Rectangle 3">
            <a:extLst>
              <a:ext uri="{FF2B5EF4-FFF2-40B4-BE49-F238E27FC236}">
                <a16:creationId xmlns:a16="http://schemas.microsoft.com/office/drawing/2014/main" id="{B8AC718C-41AA-1222-ACE3-43DFA40574F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 dirty="0"/>
              <a:t>Structure and size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 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Distinct quality groups in large organizations, overlapping of roles in smaller organizations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greater reliance on documents in large than small organizations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Overall process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Cleanroom requires statistical testing and forbids unit testing</a:t>
            </a:r>
          </a:p>
          <a:p>
            <a:pPr lvl="3">
              <a:lnSpc>
                <a:spcPct val="90000"/>
              </a:lnSpc>
            </a:pPr>
            <a:r>
              <a:rPr lang="en-US" altLang="en-US" sz="1600" dirty="0"/>
              <a:t>fits with tight, formal specs and emphasis on reliability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XP prescribes “test first” and pair programming </a:t>
            </a:r>
          </a:p>
          <a:p>
            <a:pPr lvl="3">
              <a:lnSpc>
                <a:spcPct val="90000"/>
              </a:lnSpc>
            </a:pPr>
            <a:r>
              <a:rPr lang="en-US" altLang="en-US" sz="1600" dirty="0"/>
              <a:t>fits with fluid specifications and rapid evolution</a:t>
            </a:r>
          </a:p>
          <a:p>
            <a:pPr>
              <a:lnSpc>
                <a:spcPct val="90000"/>
              </a:lnSpc>
            </a:pPr>
            <a:r>
              <a:rPr lang="en-US" altLang="en-US" sz="2400" dirty="0"/>
              <a:t>Application domain</a:t>
            </a:r>
          </a:p>
          <a:p>
            <a:pPr lvl="1">
              <a:lnSpc>
                <a:spcPct val="90000"/>
              </a:lnSpc>
            </a:pPr>
            <a:r>
              <a:rPr lang="en-US" altLang="en-US" sz="2000" dirty="0"/>
              <a:t>example</a:t>
            </a:r>
          </a:p>
          <a:p>
            <a:pPr lvl="2">
              <a:lnSpc>
                <a:spcPct val="90000"/>
              </a:lnSpc>
            </a:pPr>
            <a:r>
              <a:rPr lang="en-US" altLang="en-US" sz="1800" dirty="0"/>
              <a:t>Safety critical domains may impose particular quality objectives and require documentation for certification  (</a:t>
            </a:r>
            <a:r>
              <a:rPr lang="en-US" altLang="en-US" sz="1800" dirty="0" err="1"/>
              <a:t>e.g,RTCA</a:t>
            </a:r>
            <a:r>
              <a:rPr lang="en-US" altLang="en-US" sz="1800" dirty="0"/>
              <a:t>/DO-178B standard requires MC/DC coverage – a particular type of structural test)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B592197-FA75-89F5-96C2-C47F0438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1665C6-B226-3184-1B95-9CE1F9006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08F0F02-5775-B14C-8245-E18CA0591D8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6E225-18FD-691E-0ED9-9D1754C23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46819-CB61-844B-9ED2-5CC15072CC54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85A18ACD-F62F-2BD2-EA4F-8F1F7689B1D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US" altLang="en-US" sz="3600" b="1" dirty="0"/>
              <a:t>Planning and Monitoring the Process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16421A90-AEB2-7357-6C87-7267E994823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it-IT" altLang="en-US" sz="280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00C3F59-1ED4-6372-3FDA-29506C985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0129D11-0A3E-3FF0-EC68-A06EADAF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A148D3E-7B72-4A4D-810C-AF21BC879AD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14436739-487E-714B-8478-9461744A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8863" y="328614"/>
            <a:ext cx="1841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62C4E-EA51-5213-E80B-6AE032FC3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B8E5F-8F6F-EF42-8CE6-4628E732A44B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>
            <a:extLst>
              <a:ext uri="{FF2B5EF4-FFF2-40B4-BE49-F238E27FC236}">
                <a16:creationId xmlns:a16="http://schemas.microsoft.com/office/drawing/2014/main" id="{932185D5-7DE8-5E09-401B-F7A230E134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Elements of a Strategy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B6093ADC-0727-229B-82AF-5399601A2A3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Common quality requirements that apply to all or most products</a:t>
            </a:r>
          </a:p>
          <a:p>
            <a:pPr lvl="1"/>
            <a:r>
              <a:rPr lang="en-US" altLang="en-US" dirty="0"/>
              <a:t>clear definition and measures</a:t>
            </a:r>
          </a:p>
          <a:p>
            <a:r>
              <a:rPr lang="en-US" altLang="en-US" dirty="0"/>
              <a:t>Set of documents normally produced during the quality process</a:t>
            </a:r>
          </a:p>
          <a:p>
            <a:pPr lvl="1"/>
            <a:r>
              <a:rPr lang="en-US" altLang="en-US" dirty="0"/>
              <a:t>contents and relationships</a:t>
            </a:r>
          </a:p>
          <a:p>
            <a:r>
              <a:rPr lang="en-US" altLang="en-US" dirty="0"/>
              <a:t>Activities prescribed by the overall process</a:t>
            </a:r>
          </a:p>
          <a:p>
            <a:pPr lvl="1"/>
            <a:r>
              <a:rPr lang="en-US" altLang="en-US" dirty="0"/>
              <a:t>standard tools and practices </a:t>
            </a:r>
          </a:p>
          <a:p>
            <a:r>
              <a:rPr lang="en-US" altLang="en-US" dirty="0"/>
              <a:t>Guidelines for project staffing and assignment of roles and responsibilities</a:t>
            </a:r>
          </a:p>
          <a:p>
            <a:r>
              <a:rPr lang="en-US" altLang="en-US" dirty="0"/>
              <a:t>See technical debt: </a:t>
            </a:r>
            <a:r>
              <a:rPr lang="en-US" altLang="en-US" dirty="0">
                <a:hlinkClick r:id="rId3"/>
              </a:rPr>
              <a:t>https://en.wikipedia.org/wiki/Technical_debt</a:t>
            </a:r>
            <a:r>
              <a:rPr lang="en-US" altLang="en-US" dirty="0"/>
              <a:t> strategies typically try to avoid this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5C9A4CD-4F15-1828-BA8A-3FAA0E7F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9B7BB46-E26E-5BF2-8993-732EB0CAE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EC41315-9464-2E40-8CC7-C55CF291D9DF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E411F-E4EE-236A-89A4-B94E7872A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00124-D34B-4847-854F-578AE7690C04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>
            <a:extLst>
              <a:ext uri="{FF2B5EF4-FFF2-40B4-BE49-F238E27FC236}">
                <a16:creationId xmlns:a16="http://schemas.microsoft.com/office/drawing/2014/main" id="{950B0676-D9F9-79A2-0CC6-AA58314030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Test and Analysis Plan</a:t>
            </a:r>
          </a:p>
        </p:txBody>
      </p:sp>
      <p:sp>
        <p:nvSpPr>
          <p:cNvPr id="139269" name="Rectangle 5">
            <a:extLst>
              <a:ext uri="{FF2B5EF4-FFF2-40B4-BE49-F238E27FC236}">
                <a16:creationId xmlns:a16="http://schemas.microsoft.com/office/drawing/2014/main" id="{092C96FA-3F7F-B17C-7275-F006E819E0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dirty="0"/>
              <a:t>Answer the following questions:</a:t>
            </a:r>
          </a:p>
          <a:p>
            <a:r>
              <a:rPr lang="en-US" altLang="en-US" dirty="0"/>
              <a:t>What quality activities will be carried out?</a:t>
            </a:r>
          </a:p>
          <a:p>
            <a:r>
              <a:rPr lang="en-US" altLang="en-US" dirty="0"/>
              <a:t>What are the dependencies among the quality activities and between quality and other development activities?</a:t>
            </a:r>
          </a:p>
          <a:p>
            <a:r>
              <a:rPr lang="en-US" altLang="en-US" dirty="0"/>
              <a:t>What resources are needed and how will they be allocated?</a:t>
            </a:r>
          </a:p>
          <a:p>
            <a:r>
              <a:rPr lang="en-US" altLang="en-US" dirty="0"/>
              <a:t>How will both the process and the product be monitored?</a:t>
            </a:r>
          </a:p>
          <a:p>
            <a:r>
              <a:rPr lang="en-US" altLang="en-US" dirty="0"/>
              <a:t>There can be considerable variability in the order in which activities are carried out as long as the dependencies are respected.</a:t>
            </a:r>
            <a:endParaRPr lang="it-IT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858595D-50DA-169F-4C6E-9C601450D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8B37085-E887-957D-6FBA-98058F799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ED21341-9E4A-A140-8D39-2F5097305F60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139266" name="Rectangle 2">
            <a:extLst>
              <a:ext uri="{FF2B5EF4-FFF2-40B4-BE49-F238E27FC236}">
                <a16:creationId xmlns:a16="http://schemas.microsoft.com/office/drawing/2014/main" id="{2D587CB2-2CDB-3CB3-C07A-94752CCC26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7413E229-AE5A-849E-075B-8591298DA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9144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lnSpc>
                <a:spcPct val="130000"/>
              </a:lnSpc>
              <a:buSzPct val="60000"/>
              <a:buFont typeface="Webdings" pitchFamily="2" charset="2"/>
              <a:buNone/>
            </a:pPr>
            <a:endParaRPr lang="it-IT" altLang="en-US" sz="2800" b="1">
              <a:solidFill>
                <a:srgbClr val="201E60"/>
              </a:solidFill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Ü"/>
            </a:pPr>
            <a:endParaRPr lang="it-IT" altLang="en-US" sz="2600">
              <a:latin typeface="Arial" panose="020B0604020202020204" pitchFamily="34" charset="0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Ü"/>
            </a:pPr>
            <a:endParaRPr lang="it-IT" altLang="en-US" sz="26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A32FA-0D04-74BD-2AFD-6AE6BF770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A2A35-0759-D84F-B093-7E43126E66FA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>
            <a:extLst>
              <a:ext uri="{FF2B5EF4-FFF2-40B4-BE49-F238E27FC236}">
                <a16:creationId xmlns:a16="http://schemas.microsoft.com/office/drawing/2014/main" id="{3829EE2A-02D8-F7F9-B045-27079C8868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Main Elements of a Plan</a:t>
            </a:r>
          </a:p>
        </p:txBody>
      </p:sp>
      <p:sp>
        <p:nvSpPr>
          <p:cNvPr id="188419" name="Rectangle 3">
            <a:extLst>
              <a:ext uri="{FF2B5EF4-FFF2-40B4-BE49-F238E27FC236}">
                <a16:creationId xmlns:a16="http://schemas.microsoft.com/office/drawing/2014/main" id="{B9B1AFC7-905B-5D38-3054-63BE539B8C0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Items and features to be verified</a:t>
            </a:r>
          </a:p>
          <a:p>
            <a:pPr lvl="1"/>
            <a:r>
              <a:rPr lang="en-US" altLang="en-US"/>
              <a:t>Scope and target of the plan </a:t>
            </a:r>
          </a:p>
          <a:p>
            <a:r>
              <a:rPr lang="en-US" altLang="en-US"/>
              <a:t>Activities and resources</a:t>
            </a:r>
          </a:p>
          <a:p>
            <a:pPr lvl="1"/>
            <a:r>
              <a:rPr lang="en-US" altLang="en-US"/>
              <a:t>Constraints imposed by resources on activities</a:t>
            </a:r>
          </a:p>
          <a:p>
            <a:r>
              <a:rPr lang="en-US" altLang="en-US"/>
              <a:t>Approaches to be followed</a:t>
            </a:r>
          </a:p>
          <a:p>
            <a:pPr lvl="1"/>
            <a:r>
              <a:rPr lang="en-US" altLang="en-US"/>
              <a:t>Methods and tools</a:t>
            </a:r>
          </a:p>
          <a:p>
            <a:r>
              <a:rPr lang="en-US" altLang="en-US"/>
              <a:t>Criteria for evaluating results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016AC3A-2FFF-5681-4092-A42C202B2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88719F0-1D8A-A533-E8A0-36299827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0379786-6474-A243-9116-9AE542D11A4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1962B-4247-53D8-868D-738815E45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4749F-7322-3945-A5CA-9C501E61D17A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>
            <a:extLst>
              <a:ext uri="{FF2B5EF4-FFF2-40B4-BE49-F238E27FC236}">
                <a16:creationId xmlns:a16="http://schemas.microsoft.com/office/drawing/2014/main" id="{9D8F0FE8-9AFF-42A2-C4A4-359D3C2396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Quality Goals</a:t>
            </a:r>
          </a:p>
        </p:txBody>
      </p:sp>
      <p:sp>
        <p:nvSpPr>
          <p:cNvPr id="189443" name="Rectangle 3">
            <a:extLst>
              <a:ext uri="{FF2B5EF4-FFF2-40B4-BE49-F238E27FC236}">
                <a16:creationId xmlns:a16="http://schemas.microsoft.com/office/drawing/2014/main" id="{5281567A-4ED0-7616-B628-7DAFC6D417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Expressed as properties satisfied by the product </a:t>
            </a:r>
          </a:p>
          <a:p>
            <a:pPr lvl="1"/>
            <a:r>
              <a:rPr lang="en-US" altLang="en-US" dirty="0"/>
              <a:t>must include metrics to be monitored during the project  </a:t>
            </a:r>
          </a:p>
          <a:p>
            <a:pPr lvl="1"/>
            <a:r>
              <a:rPr lang="en-US" altLang="en-US" i="1" dirty="0"/>
              <a:t>example:</a:t>
            </a:r>
            <a:r>
              <a:rPr lang="en-US" altLang="en-US" dirty="0"/>
              <a:t> a new release of the product must undergo canary testing with successively larger populations before full release</a:t>
            </a:r>
          </a:p>
          <a:p>
            <a:pPr lvl="1"/>
            <a:r>
              <a:rPr lang="en-US" altLang="en-US" dirty="0"/>
              <a:t>not all details are available in the early stages of development</a:t>
            </a:r>
          </a:p>
          <a:p>
            <a:r>
              <a:rPr lang="en-US" altLang="en-US" dirty="0"/>
              <a:t>Initial plan</a:t>
            </a:r>
          </a:p>
          <a:p>
            <a:pPr lvl="1"/>
            <a:r>
              <a:rPr lang="en-US" altLang="en-US" dirty="0"/>
              <a:t>based on incomplete information</a:t>
            </a:r>
          </a:p>
          <a:p>
            <a:pPr lvl="1"/>
            <a:r>
              <a:rPr lang="en-US" altLang="en-US" dirty="0"/>
              <a:t>incrementally refined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5489454-168F-59B8-5D48-F664CD99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68CDF451-D80E-B49A-0115-45FC6E19B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47596C5-3303-0449-BA83-77C342896345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7CBFB-95E9-AE32-CF65-26F04BED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1505-2F67-9448-A4CB-55B36EF9AD9C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0B971D6B-FD80-5756-E914-C2C15A743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Task Schedule</a:t>
            </a:r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A849219F-1682-DF8E-01CB-96A3553C47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400"/>
              <a:t>Initially based on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quality strategy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past experience 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Breaks large tasks into subtasks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refine as process advances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Includes dependencies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among quality activities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between quality and development activities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Guidelines and objectives: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schedule activities for steady effort and continuous progress and evaluation without delaying development activities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schedule activities as early as possible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increase process visibility  (how do we know we’re on track?)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B382D2A-B468-11D6-93C9-954ABD95A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E64796F-39BD-DD39-4B6E-331D28057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BBDD651-335D-E844-AE67-2B10EB0542DE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BB102-014F-E2D9-B256-5B96A7844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F9FEB-697A-B345-AEC0-ECCB12F76C64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pic>
        <p:nvPicPr>
          <p:cNvPr id="13" name="Content Placeholder 12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13623BA-9941-AC7B-7A9B-20F1501B5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003707"/>
            <a:ext cx="10515600" cy="3995174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pic>
        <p:nvPicPr>
          <p:cNvPr id="8" name="Content Placeholder 7" descr="A picture containing chart&#10;&#10;Description automatically generated">
            <a:extLst>
              <a:ext uri="{FF2B5EF4-FFF2-40B4-BE49-F238E27FC236}">
                <a16:creationId xmlns:a16="http://schemas.microsoft.com/office/drawing/2014/main" id="{574C20E0-DCDF-DAB9-3210-3A614553F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231481"/>
            <a:ext cx="10515600" cy="3539626"/>
          </a:xfrm>
        </p:spPr>
      </p:pic>
    </p:spTree>
    <p:extLst>
      <p:ext uri="{BB962C8B-B14F-4D97-AF65-F5344CB8AC3E}">
        <p14:creationId xmlns:p14="http://schemas.microsoft.com/office/powerpoint/2010/main" val="295132094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>
            <a:extLst>
              <a:ext uri="{FF2B5EF4-FFF2-40B4-BE49-F238E27FC236}">
                <a16:creationId xmlns:a16="http://schemas.microsoft.com/office/drawing/2014/main" id="{92B44402-3C82-8550-B570-5E95596B50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Sample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2B6B3-7DAB-42F5-F99A-077721CB1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50066-62C9-574B-8364-AA6420F910D8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9F9950E-2F17-0A5B-D165-8550E80F6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0B67CC-04C5-509E-C0CA-51F3E3814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4FFBB07-A50D-0A40-9DD0-201AFD9B808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143362" name="Rectangle 2">
            <a:extLst>
              <a:ext uri="{FF2B5EF4-FFF2-40B4-BE49-F238E27FC236}">
                <a16:creationId xmlns:a16="http://schemas.microsoft.com/office/drawing/2014/main" id="{E6939064-9172-0EB1-4702-80664FD05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pic>
        <p:nvPicPr>
          <p:cNvPr id="8" name="Content Placeholder 7" descr="A picture containing text&#10;&#10;Description automatically generated">
            <a:extLst>
              <a:ext uri="{FF2B5EF4-FFF2-40B4-BE49-F238E27FC236}">
                <a16:creationId xmlns:a16="http://schemas.microsoft.com/office/drawing/2014/main" id="{C55ABC38-2E12-C7F0-4F6B-A41809D750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231481"/>
            <a:ext cx="10515600" cy="3539626"/>
          </a:xfrm>
        </p:spPr>
      </p:pic>
    </p:spTree>
    <p:extLst>
      <p:ext uri="{BB962C8B-B14F-4D97-AF65-F5344CB8AC3E}">
        <p14:creationId xmlns:p14="http://schemas.microsoft.com/office/powerpoint/2010/main" val="137927899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>
            <a:extLst>
              <a:ext uri="{FF2B5EF4-FFF2-40B4-BE49-F238E27FC236}">
                <a16:creationId xmlns:a16="http://schemas.microsoft.com/office/drawing/2014/main" id="{87F005B5-A45B-77ED-BC9E-ABEC96DBC8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Schedule Risk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BC2CE38F-5D9E-175F-C4B9-8805760870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33600" y="1295400"/>
            <a:ext cx="8229600" cy="4876800"/>
          </a:xfrm>
        </p:spPr>
        <p:txBody>
          <a:bodyPr/>
          <a:lstStyle/>
          <a:p>
            <a:r>
              <a:rPr lang="en-US" altLang="en-US" sz="2400" i="1"/>
              <a:t>critical path</a:t>
            </a:r>
            <a:r>
              <a:rPr lang="en-US" altLang="en-US" sz="2400"/>
              <a:t> = chain of activities that must be completed in sequence and that have maximum overall duration</a:t>
            </a:r>
          </a:p>
          <a:p>
            <a:pPr lvl="1"/>
            <a:r>
              <a:rPr lang="en-US" altLang="en-US" sz="2000"/>
              <a:t>Schedule critical tasks and tasks that depend on critical tasks as early as possible to</a:t>
            </a:r>
          </a:p>
          <a:p>
            <a:pPr lvl="2"/>
            <a:r>
              <a:rPr lang="en-US" altLang="en-US" sz="1800"/>
              <a:t>provide schedule slack </a:t>
            </a:r>
          </a:p>
          <a:p>
            <a:pPr lvl="2"/>
            <a:r>
              <a:rPr lang="en-US" altLang="en-US" sz="1800"/>
              <a:t>prevent delay in starting critical tasks</a:t>
            </a:r>
          </a:p>
          <a:p>
            <a:r>
              <a:rPr lang="en-US" altLang="en-US" sz="2400" i="1"/>
              <a:t>critical dependence =</a:t>
            </a:r>
            <a:r>
              <a:rPr lang="en-US" altLang="en-US" sz="2400"/>
              <a:t> task on a critical path scheduled immediately after some other task on the critical path</a:t>
            </a:r>
          </a:p>
          <a:p>
            <a:pPr lvl="1"/>
            <a:r>
              <a:rPr lang="en-US" altLang="en-US" sz="2000"/>
              <a:t>May occur with tasks outside the quality plan </a:t>
            </a:r>
            <a:br>
              <a:rPr lang="en-US" altLang="en-US" sz="2000"/>
            </a:br>
            <a:r>
              <a:rPr lang="en-US" altLang="en-US" sz="2000"/>
              <a:t>(part of the project plan)</a:t>
            </a:r>
          </a:p>
          <a:p>
            <a:pPr lvl="1"/>
            <a:r>
              <a:rPr lang="en-US" altLang="en-US" sz="2000"/>
              <a:t>Reduce critical dependences by decomposing tasks on critical path, factoring out subtasks that can be performed earlier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3DFFE13-142E-89BC-128D-66FCA8E9A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1191CF9-6019-D871-9CAB-181DE696A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90C4FFA-AC78-534F-9106-85AD8FCF863E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3A6BF-8BDB-52C8-45AA-45D58F8A9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78454-E965-2D48-AE7C-D4DBC065CD44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584" name="Rectangle 176">
            <a:extLst>
              <a:ext uri="{FF2B5EF4-FFF2-40B4-BE49-F238E27FC236}">
                <a16:creationId xmlns:a16="http://schemas.microsoft.com/office/drawing/2014/main" id="{8B0AEFDE-925B-1991-8C6A-F84E398FB3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Reducing the Impact of Critical Paths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44BDDA-94C1-7E6A-90BE-1FCF4578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59C773-071E-684A-BEA5-E0EFAA600F5C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464C4FF6-F05D-1A3C-5304-1EAD69E0C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3D4FCE13-81F1-7E87-5AA9-011067C99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2895DFC-0795-854E-ADE0-1AACA71D8A60}" type="slidenum">
              <a:rPr lang="en-US" altLang="en-US"/>
              <a:pPr/>
              <a:t>29</a:t>
            </a:fld>
            <a:endParaRPr lang="en-US" altLang="en-US"/>
          </a:p>
        </p:txBody>
      </p:sp>
      <p:graphicFrame>
        <p:nvGraphicFramePr>
          <p:cNvPr id="145565" name="Group 157">
            <a:extLst>
              <a:ext uri="{FF2B5EF4-FFF2-40B4-BE49-F238E27FC236}">
                <a16:creationId xmlns:a16="http://schemas.microsoft.com/office/drawing/2014/main" id="{245488AC-6380-ABD1-551A-99DD55E26AB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34778610"/>
              </p:ext>
            </p:extLst>
          </p:nvPr>
        </p:nvGraphicFramePr>
        <p:xfrm>
          <a:off x="1973103" y="2220600"/>
          <a:ext cx="8017193" cy="3733803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926514027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320503991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159192910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121731968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960466165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1606136497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172186580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4264829236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6157924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136661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CRITICAL SCHEDULE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049496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204572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0349938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572098"/>
                  </a:ext>
                </a:extLst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and execute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4527955"/>
                  </a:ext>
                </a:extLst>
              </a:tr>
              <a:tr h="4683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and execute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3140750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2395227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1988483"/>
                  </a:ext>
                </a:extLst>
              </a:tr>
            </a:tbl>
          </a:graphicData>
        </a:graphic>
      </p:graphicFrame>
      <p:sp>
        <p:nvSpPr>
          <p:cNvPr id="145558" name="Rectangle 150">
            <a:extLst>
              <a:ext uri="{FF2B5EF4-FFF2-40B4-BE49-F238E27FC236}">
                <a16:creationId xmlns:a16="http://schemas.microsoft.com/office/drawing/2014/main" id="{4CF4B70B-0D44-B515-122C-0DABB5364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719696F-4539-6E61-2A70-0E3C5AC15DAD}"/>
              </a:ext>
            </a:extLst>
          </p:cNvPr>
          <p:cNvGrpSpPr/>
          <p:nvPr/>
        </p:nvGrpSpPr>
        <p:grpSpPr>
          <a:xfrm>
            <a:off x="4007768" y="2780928"/>
            <a:ext cx="4800600" cy="2897187"/>
            <a:chOff x="4191000" y="2208213"/>
            <a:chExt cx="4800600" cy="2897187"/>
          </a:xfrm>
        </p:grpSpPr>
        <p:sp>
          <p:nvSpPr>
            <p:cNvPr id="145511" name="Rectangle 103">
              <a:extLst>
                <a:ext uri="{FF2B5EF4-FFF2-40B4-BE49-F238E27FC236}">
                  <a16:creationId xmlns:a16="http://schemas.microsoft.com/office/drawing/2014/main" id="{4EE19D23-2524-CC89-AFAF-13B54C0E9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1" y="2895600"/>
              <a:ext cx="1260475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13" name="Rectangle 105">
              <a:extLst>
                <a:ext uri="{FF2B5EF4-FFF2-40B4-BE49-F238E27FC236}">
                  <a16:creationId xmlns:a16="http://schemas.microsoft.com/office/drawing/2014/main" id="{39169A0A-94F7-BC00-62C3-73DFD18A11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138" y="4616451"/>
              <a:ext cx="1084262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17" name="AutoShape 109">
              <a:extLst>
                <a:ext uri="{FF2B5EF4-FFF2-40B4-BE49-F238E27FC236}">
                  <a16:creationId xmlns:a16="http://schemas.microsoft.com/office/drawing/2014/main" id="{4BDC02B6-3DFD-C189-4677-F38F63AAA002}"/>
                </a:ext>
              </a:extLst>
            </p:cNvPr>
            <p:cNvCxnSpPr>
              <a:cxnSpLocks noChangeShapeType="1"/>
              <a:stCxn id="145511" idx="3"/>
              <a:endCxn id="145513" idx="1"/>
            </p:cNvCxnSpPr>
            <p:nvPr/>
          </p:nvCxnSpPr>
          <p:spPr bwMode="auto">
            <a:xfrm>
              <a:off x="5527676" y="2933701"/>
              <a:ext cx="17463" cy="17192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12" name="Rectangle 104">
              <a:extLst>
                <a:ext uri="{FF2B5EF4-FFF2-40B4-BE49-F238E27FC236}">
                  <a16:creationId xmlns:a16="http://schemas.microsoft.com/office/drawing/2014/main" id="{CDF64034-5F12-71DB-6A29-F89689E68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7676" y="3200400"/>
              <a:ext cx="2016125" cy="7143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15" name="AutoShape 107">
              <a:extLst>
                <a:ext uri="{FF2B5EF4-FFF2-40B4-BE49-F238E27FC236}">
                  <a16:creationId xmlns:a16="http://schemas.microsoft.com/office/drawing/2014/main" id="{BDCBFC6A-247C-1C31-38A1-6D80C1155EBA}"/>
                </a:ext>
              </a:extLst>
            </p:cNvPr>
            <p:cNvCxnSpPr>
              <a:cxnSpLocks noChangeShapeType="1"/>
              <a:stCxn id="145512" idx="3"/>
              <a:endCxn id="145552" idx="1"/>
            </p:cNvCxnSpPr>
            <p:nvPr/>
          </p:nvCxnSpPr>
          <p:spPr bwMode="auto">
            <a:xfrm>
              <a:off x="7543800" y="3236914"/>
              <a:ext cx="0" cy="38893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16" name="AutoShape 108">
              <a:extLst>
                <a:ext uri="{FF2B5EF4-FFF2-40B4-BE49-F238E27FC236}">
                  <a16:creationId xmlns:a16="http://schemas.microsoft.com/office/drawing/2014/main" id="{20EBA54A-4F95-4B70-20A0-48F36335D82F}"/>
                </a:ext>
              </a:extLst>
            </p:cNvPr>
            <p:cNvCxnSpPr>
              <a:cxnSpLocks noChangeShapeType="1"/>
              <a:stCxn id="145552" idx="3"/>
              <a:endCxn id="145554" idx="1"/>
            </p:cNvCxnSpPr>
            <p:nvPr/>
          </p:nvCxnSpPr>
          <p:spPr bwMode="auto">
            <a:xfrm>
              <a:off x="8458200" y="3625851"/>
              <a:ext cx="0" cy="60166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52" name="Rectangle 144">
              <a:extLst>
                <a:ext uri="{FF2B5EF4-FFF2-40B4-BE49-F238E27FC236}">
                  <a16:creationId xmlns:a16="http://schemas.microsoft.com/office/drawing/2014/main" id="{56DF7C74-BD81-69D4-959F-90CDB615E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800" y="3581400"/>
              <a:ext cx="914400" cy="889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54" name="Rectangle 146">
              <a:extLst>
                <a:ext uri="{FF2B5EF4-FFF2-40B4-BE49-F238E27FC236}">
                  <a16:creationId xmlns:a16="http://schemas.microsoft.com/office/drawing/2014/main" id="{DB4768A4-BEA2-6781-2339-574345EBF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58200" y="4189413"/>
              <a:ext cx="457200" cy="7461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76" name="Rectangle 168">
              <a:extLst>
                <a:ext uri="{FF2B5EF4-FFF2-40B4-BE49-F238E27FC236}">
                  <a16:creationId xmlns:a16="http://schemas.microsoft.com/office/drawing/2014/main" id="{46A2B216-669F-33FD-5C93-BE5A383AAA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0292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45586" name="Rectangle 178">
              <a:extLst>
                <a:ext uri="{FF2B5EF4-FFF2-40B4-BE49-F238E27FC236}">
                  <a16:creationId xmlns:a16="http://schemas.microsoft.com/office/drawing/2014/main" id="{85076D49-BA5D-60BE-7411-9334E3E7BE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145587" name="AutoShape 179">
              <a:extLst>
                <a:ext uri="{FF2B5EF4-FFF2-40B4-BE49-F238E27FC236}">
                  <a16:creationId xmlns:a16="http://schemas.microsoft.com/office/drawing/2014/main" id="{6C8B2C2E-46AD-F7B9-B52F-ED71E0DB1848}"/>
                </a:ext>
              </a:extLst>
            </p:cNvPr>
            <p:cNvCxnSpPr>
              <a:cxnSpLocks noChangeShapeType="1"/>
              <a:stCxn id="145586" idx="3"/>
              <a:endCxn id="145511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88" name="AutoShape 180">
              <a:extLst>
                <a:ext uri="{FF2B5EF4-FFF2-40B4-BE49-F238E27FC236}">
                  <a16:creationId xmlns:a16="http://schemas.microsoft.com/office/drawing/2014/main" id="{09831ECF-717D-3FB0-E6AD-3592AD585FE8}"/>
                </a:ext>
              </a:extLst>
            </p:cNvPr>
            <p:cNvCxnSpPr>
              <a:cxnSpLocks noChangeShapeType="1"/>
              <a:stCxn id="145511" idx="3"/>
              <a:endCxn id="145512" idx="1"/>
            </p:cNvCxnSpPr>
            <p:nvPr/>
          </p:nvCxnSpPr>
          <p:spPr bwMode="auto">
            <a:xfrm>
              <a:off x="5527675" y="2933701"/>
              <a:ext cx="0" cy="3032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45589" name="AutoShape 181">
              <a:extLst>
                <a:ext uri="{FF2B5EF4-FFF2-40B4-BE49-F238E27FC236}">
                  <a16:creationId xmlns:a16="http://schemas.microsoft.com/office/drawing/2014/main" id="{421C9477-2EC1-4B16-0668-9E77CC5E5E41}"/>
                </a:ext>
              </a:extLst>
            </p:cNvPr>
            <p:cNvCxnSpPr>
              <a:cxnSpLocks noChangeShapeType="1"/>
              <a:stCxn id="145554" idx="3"/>
              <a:endCxn id="145576" idx="1"/>
            </p:cNvCxnSpPr>
            <p:nvPr/>
          </p:nvCxnSpPr>
          <p:spPr bwMode="auto">
            <a:xfrm>
              <a:off x="8915400" y="4227514"/>
              <a:ext cx="0" cy="8397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45590" name="Rectangle 182">
              <a:extLst>
                <a:ext uri="{FF2B5EF4-FFF2-40B4-BE49-F238E27FC236}">
                  <a16:creationId xmlns:a16="http://schemas.microsoft.com/office/drawing/2014/main" id="{837D837B-35B1-41E2-4532-1817369AA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8">
            <a:extLst>
              <a:ext uri="{FF2B5EF4-FFF2-40B4-BE49-F238E27FC236}">
                <a16:creationId xmlns:a16="http://schemas.microsoft.com/office/drawing/2014/main" id="{4A670440-D4C6-778F-9DE8-5D9DEA5CC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Learning objectives</a:t>
            </a:r>
          </a:p>
        </p:txBody>
      </p:sp>
      <p:sp>
        <p:nvSpPr>
          <p:cNvPr id="5129" name="Rectangle 9">
            <a:extLst>
              <a:ext uri="{FF2B5EF4-FFF2-40B4-BE49-F238E27FC236}">
                <a16:creationId xmlns:a16="http://schemas.microsoft.com/office/drawing/2014/main" id="{9C3F3B6E-F40D-BBF3-B123-CB83EE7E4B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able to explain the role of monitoring in planning</a:t>
            </a:r>
          </a:p>
          <a:p>
            <a:r>
              <a:rPr lang="en-US" altLang="en-US" dirty="0"/>
              <a:t>Be able to distinguish strategies from plans and illustrate how a plan is derived from a strategy</a:t>
            </a:r>
          </a:p>
          <a:p>
            <a:r>
              <a:rPr lang="en-US" altLang="en-US" dirty="0"/>
              <a:t>Given a plan be able to provide examples of risks arising in plans</a:t>
            </a:r>
          </a:p>
          <a:p>
            <a:r>
              <a:rPr lang="en-US" altLang="en-US" dirty="0"/>
              <a:t>Given a quality process, be able to identify the role of monitoring in the quality process</a:t>
            </a:r>
          </a:p>
          <a:p>
            <a:r>
              <a:rPr lang="en-US" altLang="en-US" dirty="0"/>
              <a:t>Be able to explain the role of team organization in planning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BC933A7-BE80-8EB5-BC6D-54C2C9B59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75AD5DC-EAE7-24DA-2A7A-6FCD6AC8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FE06743B-428B-7C43-8A0F-4C9F8AD8B1B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F46CA-70C7-63C2-5A0D-154B631A2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CE01E-F8C2-3940-B3EF-EA993491AF83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145" name="Rectangle 113">
            <a:extLst>
              <a:ext uri="{FF2B5EF4-FFF2-40B4-BE49-F238E27FC236}">
                <a16:creationId xmlns:a16="http://schemas.microsoft.com/office/drawing/2014/main" id="{508D7BF1-6792-ADDC-C97E-F1B10F9EE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Reducing the Impact of Critical Paths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B50064E7-1595-1740-D671-8B8E85DE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B3CBD76-2F66-A6B8-5908-1569A3ED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2A8D84B-8B85-4E4B-9370-9C91D4192C19}" type="slidenum">
              <a:rPr lang="en-US" altLang="en-US"/>
              <a:pPr/>
              <a:t>30</a:t>
            </a:fld>
            <a:endParaRPr lang="en-US" altLang="en-US"/>
          </a:p>
        </p:txBody>
      </p:sp>
      <p:graphicFrame>
        <p:nvGraphicFramePr>
          <p:cNvPr id="300203" name="Group 171">
            <a:extLst>
              <a:ext uri="{FF2B5EF4-FFF2-40B4-BE49-F238E27FC236}">
                <a16:creationId xmlns:a16="http://schemas.microsoft.com/office/drawing/2014/main" id="{AD5AB04D-B408-1E06-82CC-D3C38A0D2ADE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026956509"/>
              </p:ext>
            </p:extLst>
          </p:nvPr>
        </p:nvGraphicFramePr>
        <p:xfrm>
          <a:off x="2087402" y="1797048"/>
          <a:ext cx="8017193" cy="4268790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1356485076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560369637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790131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718332041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15490680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3802744642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1192609242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154717579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8241357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209966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UNLIMITED RESOURCES</a:t>
                      </a: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879437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2705533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0674777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455757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129974"/>
                  </a:ext>
                </a:extLst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8740692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7267977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subsystem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932879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267110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834353"/>
                  </a:ext>
                </a:extLst>
              </a:tr>
            </a:tbl>
          </a:graphicData>
        </a:graphic>
      </p:graphicFrame>
      <p:cxnSp>
        <p:nvCxnSpPr>
          <p:cNvPr id="300137" name="AutoShape 105">
            <a:extLst>
              <a:ext uri="{FF2B5EF4-FFF2-40B4-BE49-F238E27FC236}">
                <a16:creationId xmlns:a16="http://schemas.microsoft.com/office/drawing/2014/main" id="{5B1ECA06-0813-410A-18D9-15F4D33B2A5C}"/>
              </a:ext>
            </a:extLst>
          </p:cNvPr>
          <p:cNvCxnSpPr>
            <a:cxnSpLocks noChangeShapeType="1"/>
            <a:stCxn id="300135" idx="3"/>
            <a:endCxn id="300136" idx="1"/>
          </p:cNvCxnSpPr>
          <p:nvPr/>
        </p:nvCxnSpPr>
        <p:spPr bwMode="auto">
          <a:xfrm flipH="1">
            <a:off x="5505922" y="3223419"/>
            <a:ext cx="17462" cy="14493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0139" name="AutoShape 107">
            <a:extLst>
              <a:ext uri="{FF2B5EF4-FFF2-40B4-BE49-F238E27FC236}">
                <a16:creationId xmlns:a16="http://schemas.microsoft.com/office/drawing/2014/main" id="{97E2FDC7-7272-5753-681C-ACE8566023BC}"/>
              </a:ext>
            </a:extLst>
          </p:cNvPr>
          <p:cNvCxnSpPr>
            <a:cxnSpLocks noChangeShapeType="1"/>
            <a:stCxn id="300135" idx="3"/>
            <a:endCxn id="300141" idx="1"/>
          </p:cNvCxnSpPr>
          <p:nvPr/>
        </p:nvCxnSpPr>
        <p:spPr bwMode="auto">
          <a:xfrm>
            <a:off x="5523384" y="3223419"/>
            <a:ext cx="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0143" name="Rectangle 111">
            <a:extLst>
              <a:ext uri="{FF2B5EF4-FFF2-40B4-BE49-F238E27FC236}">
                <a16:creationId xmlns:a16="http://schemas.microsoft.com/office/drawing/2014/main" id="{38942F86-CE92-C2E3-0881-2F6504001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cxnSp>
        <p:nvCxnSpPr>
          <p:cNvPr id="300148" name="AutoShape 116">
            <a:extLst>
              <a:ext uri="{FF2B5EF4-FFF2-40B4-BE49-F238E27FC236}">
                <a16:creationId xmlns:a16="http://schemas.microsoft.com/office/drawing/2014/main" id="{7FAE7E52-AD0E-B9FF-EFBF-D2657D9838FC}"/>
              </a:ext>
            </a:extLst>
          </p:cNvPr>
          <p:cNvCxnSpPr>
            <a:cxnSpLocks noChangeShapeType="1"/>
            <a:stCxn id="300135" idx="3"/>
            <a:endCxn id="300138" idx="1"/>
          </p:cNvCxnSpPr>
          <p:nvPr/>
        </p:nvCxnSpPr>
        <p:spPr bwMode="auto">
          <a:xfrm>
            <a:off x="5523384" y="3223419"/>
            <a:ext cx="0" cy="30083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0199" name="Rectangle 167">
            <a:extLst>
              <a:ext uri="{FF2B5EF4-FFF2-40B4-BE49-F238E27FC236}">
                <a16:creationId xmlns:a16="http://schemas.microsoft.com/office/drawing/2014/main" id="{31E50549-6400-D888-401F-AAB485515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579120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20000"/>
              </a:spcBef>
            </a:pPr>
            <a:endParaRPr lang="en-US" altLang="en-US" sz="1200">
              <a:solidFill>
                <a:srgbClr val="1A4422"/>
              </a:solidFill>
              <a:latin typeface="Trebuchet MS" panose="020B070302020209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8C42C95-EFB4-6917-40CE-07D05A4F8BDB}"/>
              </a:ext>
            </a:extLst>
          </p:cNvPr>
          <p:cNvGrpSpPr/>
          <p:nvPr/>
        </p:nvGrpSpPr>
        <p:grpSpPr>
          <a:xfrm>
            <a:off x="4151784" y="2497932"/>
            <a:ext cx="4800600" cy="3430587"/>
            <a:chOff x="4191000" y="2208213"/>
            <a:chExt cx="4800600" cy="3430587"/>
          </a:xfrm>
        </p:grpSpPr>
        <p:sp>
          <p:nvSpPr>
            <p:cNvPr id="300135" name="Rectangle 103">
              <a:extLst>
                <a:ext uri="{FF2B5EF4-FFF2-40B4-BE49-F238E27FC236}">
                  <a16:creationId xmlns:a16="http://schemas.microsoft.com/office/drawing/2014/main" id="{F18091AB-1334-137C-2676-1758CEBF01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2895600"/>
              <a:ext cx="12954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36" name="Rectangle 104">
              <a:extLst>
                <a:ext uri="{FF2B5EF4-FFF2-40B4-BE49-F238E27FC236}">
                  <a16:creationId xmlns:a16="http://schemas.microsoft.com/office/drawing/2014/main" id="{5692ECE0-BFA1-0FD3-73AA-FEF620BA5D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45138" y="4346576"/>
              <a:ext cx="1084262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38" name="Rectangle 106">
              <a:extLst>
                <a:ext uri="{FF2B5EF4-FFF2-40B4-BE49-F238E27FC236}">
                  <a16:creationId xmlns:a16="http://schemas.microsoft.com/office/drawing/2014/main" id="{854E8204-6696-B120-8EA3-088544371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197226"/>
              <a:ext cx="20574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140" name="AutoShape 108">
              <a:extLst>
                <a:ext uri="{FF2B5EF4-FFF2-40B4-BE49-F238E27FC236}">
                  <a16:creationId xmlns:a16="http://schemas.microsoft.com/office/drawing/2014/main" id="{7129F24D-6E92-72B8-4A27-8A28F304F625}"/>
                </a:ext>
              </a:extLst>
            </p:cNvPr>
            <p:cNvCxnSpPr>
              <a:cxnSpLocks noChangeShapeType="1"/>
              <a:stCxn id="300138" idx="3"/>
              <a:endCxn id="300142" idx="1"/>
            </p:cNvCxnSpPr>
            <p:nvPr/>
          </p:nvCxnSpPr>
          <p:spPr bwMode="auto">
            <a:xfrm>
              <a:off x="7620000" y="3235326"/>
              <a:ext cx="0" cy="1603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141" name="Rectangle 109">
              <a:extLst>
                <a:ext uri="{FF2B5EF4-FFF2-40B4-BE49-F238E27FC236}">
                  <a16:creationId xmlns:a16="http://schemas.microsoft.com/office/drawing/2014/main" id="{D5BD4DC2-751F-3C0D-A341-FADAF7DB72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581400"/>
              <a:ext cx="6096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2" name="Rectangle 110">
              <a:extLst>
                <a:ext uri="{FF2B5EF4-FFF2-40B4-BE49-F238E27FC236}">
                  <a16:creationId xmlns:a16="http://schemas.microsoft.com/office/drawing/2014/main" id="{FD7AD053-6337-1157-B93A-96E93080F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20000" y="48006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4" name="Rectangle 112">
              <a:extLst>
                <a:ext uri="{FF2B5EF4-FFF2-40B4-BE49-F238E27FC236}">
                  <a16:creationId xmlns:a16="http://schemas.microsoft.com/office/drawing/2014/main" id="{17EA2D14-4002-5DDE-A101-92F3F0DC02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562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46" name="Rectangle 114">
              <a:extLst>
                <a:ext uri="{FF2B5EF4-FFF2-40B4-BE49-F238E27FC236}">
                  <a16:creationId xmlns:a16="http://schemas.microsoft.com/office/drawing/2014/main" id="{39016A24-4159-B442-3A8A-4C5672D90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147" name="AutoShape 115">
              <a:extLst>
                <a:ext uri="{FF2B5EF4-FFF2-40B4-BE49-F238E27FC236}">
                  <a16:creationId xmlns:a16="http://schemas.microsoft.com/office/drawing/2014/main" id="{861B06D9-46E3-2FB7-962E-5BD78230D98E}"/>
                </a:ext>
              </a:extLst>
            </p:cNvPr>
            <p:cNvCxnSpPr>
              <a:cxnSpLocks noChangeShapeType="1"/>
              <a:stCxn id="300146" idx="3"/>
              <a:endCxn id="300135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0149" name="AutoShape 117">
              <a:extLst>
                <a:ext uri="{FF2B5EF4-FFF2-40B4-BE49-F238E27FC236}">
                  <a16:creationId xmlns:a16="http://schemas.microsoft.com/office/drawing/2014/main" id="{2CAC3D3F-A86E-D19F-EB9B-63458A94C2C6}"/>
                </a:ext>
              </a:extLst>
            </p:cNvPr>
            <p:cNvCxnSpPr>
              <a:cxnSpLocks noChangeShapeType="1"/>
              <a:stCxn id="300142" idx="3"/>
              <a:endCxn id="300202" idx="1"/>
            </p:cNvCxnSpPr>
            <p:nvPr/>
          </p:nvCxnSpPr>
          <p:spPr bwMode="auto">
            <a:xfrm>
              <a:off x="7848600" y="4838700"/>
              <a:ext cx="0" cy="457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150" name="Rectangle 118">
              <a:extLst>
                <a:ext uri="{FF2B5EF4-FFF2-40B4-BE49-F238E27FC236}">
                  <a16:creationId xmlns:a16="http://schemas.microsoft.com/office/drawing/2014/main" id="{04FCF5A9-9A93-1AA1-C436-21663FE04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0197" name="Rectangle 165">
              <a:extLst>
                <a:ext uri="{FF2B5EF4-FFF2-40B4-BE49-F238E27FC236}">
                  <a16:creationId xmlns:a16="http://schemas.microsoft.com/office/drawing/2014/main" id="{1E711147-A014-3501-2388-CBABD9A50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962400"/>
              <a:ext cx="457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0201" name="AutoShape 169">
              <a:extLst>
                <a:ext uri="{FF2B5EF4-FFF2-40B4-BE49-F238E27FC236}">
                  <a16:creationId xmlns:a16="http://schemas.microsoft.com/office/drawing/2014/main" id="{F94B895E-2B82-E202-6F30-36FCA385B23B}"/>
                </a:ext>
              </a:extLst>
            </p:cNvPr>
            <p:cNvCxnSpPr>
              <a:cxnSpLocks noChangeShapeType="1"/>
              <a:stCxn id="300135" idx="3"/>
              <a:endCxn id="300197" idx="1"/>
            </p:cNvCxnSpPr>
            <p:nvPr/>
          </p:nvCxnSpPr>
          <p:spPr bwMode="auto">
            <a:xfrm>
              <a:off x="5562600" y="2933700"/>
              <a:ext cx="0" cy="1066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0202" name="Rectangle 170">
              <a:extLst>
                <a:ext uri="{FF2B5EF4-FFF2-40B4-BE49-F238E27FC236}">
                  <a16:creationId xmlns:a16="http://schemas.microsoft.com/office/drawing/2014/main" id="{2524E433-463F-EFBB-22FE-AB4B785034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8600" y="52578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1E34E-5CB7-E1E2-6A04-E23236139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7D8DA-3827-F442-ACE4-794139905D7E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211" name="Rectangle 131">
            <a:extLst>
              <a:ext uri="{FF2B5EF4-FFF2-40B4-BE49-F238E27FC236}">
                <a16:creationId xmlns:a16="http://schemas.microsoft.com/office/drawing/2014/main" id="{86121476-6979-B54C-E759-5387B03AF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Reducing the Impact of Critical Paths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D5E55701-64FF-0C81-FE2D-A7C076C67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80E61EDF-6370-CE24-1959-45D9CEFF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0ACEF0F-5D47-9643-8C07-45715CF68CED}" type="slidenum">
              <a:rPr lang="en-US" altLang="en-US"/>
              <a:pPr/>
              <a:t>31</a:t>
            </a:fld>
            <a:endParaRPr lang="en-US" altLang="en-US"/>
          </a:p>
        </p:txBody>
      </p:sp>
      <p:graphicFrame>
        <p:nvGraphicFramePr>
          <p:cNvPr id="302082" name="Group 2">
            <a:extLst>
              <a:ext uri="{FF2B5EF4-FFF2-40B4-BE49-F238E27FC236}">
                <a16:creationId xmlns:a16="http://schemas.microsoft.com/office/drawing/2014/main" id="{9A690491-CC0D-62F7-8E19-5160BD2F7E56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4852221"/>
              </p:ext>
            </p:extLst>
          </p:nvPr>
        </p:nvGraphicFramePr>
        <p:xfrm>
          <a:off x="1965008" y="1782763"/>
          <a:ext cx="8017193" cy="4268790"/>
        </p:xfrm>
        <a:graphic>
          <a:graphicData uri="http://schemas.openxmlformats.org/drawingml/2006/table">
            <a:tbl>
              <a:tblPr/>
              <a:tblGrid>
                <a:gridCol w="1830388">
                  <a:extLst>
                    <a:ext uri="{9D8B030D-6E8A-4147-A177-3AD203B41FA5}">
                      <a16:colId xmlns:a16="http://schemas.microsoft.com/office/drawing/2014/main" val="3967031893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694938497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90918000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90239324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2881584244"/>
                    </a:ext>
                  </a:extLst>
                </a:gridCol>
                <a:gridCol w="1001713">
                  <a:extLst>
                    <a:ext uri="{9D8B030D-6E8A-4147-A177-3AD203B41FA5}">
                      <a16:colId xmlns:a16="http://schemas.microsoft.com/office/drawing/2014/main" val="4264549264"/>
                    </a:ext>
                  </a:extLst>
                </a:gridCol>
                <a:gridCol w="998537">
                  <a:extLst>
                    <a:ext uri="{9D8B030D-6E8A-4147-A177-3AD203B41FA5}">
                      <a16:colId xmlns:a16="http://schemas.microsoft.com/office/drawing/2014/main" val="3992021753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1370569195"/>
                    </a:ext>
                  </a:extLst>
                </a:gridCol>
              </a:tblGrid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Task 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January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Febrary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March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April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8967972"/>
                  </a:ext>
                </a:extLst>
              </a:tr>
              <a:tr h="233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6776017"/>
                  </a:ext>
                </a:extLst>
              </a:tr>
              <a:tr h="2698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rebuchet MS" panose="020B0703020202090204" pitchFamily="34" charset="0"/>
                        </a:rPr>
                        <a:t>LIMITED RESOURCES</a:t>
                      </a:r>
                      <a:endParaRPr kumimoji="0" lang="en-US" altLang="en-US" sz="10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941994"/>
                  </a:ext>
                </a:extLst>
              </a:tr>
              <a:tr h="3587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Project start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8873170"/>
                  </a:ext>
                </a:extLst>
              </a:tr>
              <a:tr h="3032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Analysis and design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100765"/>
                  </a:ext>
                </a:extLst>
              </a:tr>
              <a:tr h="355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Code and integration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0067215"/>
                  </a:ext>
                </a:extLst>
              </a:tr>
              <a:tr h="331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subsystem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0004085"/>
                  </a:ext>
                </a:extLst>
              </a:tr>
              <a:tr h="381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Design system tests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566974"/>
                  </a:ext>
                </a:extLst>
              </a:tr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Produce user documentation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0807638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subsystem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0073563"/>
                  </a:ext>
                </a:extLst>
              </a:tr>
              <a:tr h="357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Execute system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021151"/>
                  </a:ext>
                </a:extLst>
              </a:tr>
              <a:tr h="368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Product delivery</a:t>
                      </a: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1A4422"/>
                        </a:solidFill>
                        <a:effectLst/>
                        <a:latin typeface="Trebuchet MS" panose="020B070302020209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069171"/>
                  </a:ext>
                </a:extLst>
              </a:tr>
            </a:tbl>
          </a:graphicData>
        </a:graphic>
      </p:graphicFrame>
      <p:sp>
        <p:nvSpPr>
          <p:cNvPr id="302209" name="Rectangle 129">
            <a:extLst>
              <a:ext uri="{FF2B5EF4-FFF2-40B4-BE49-F238E27FC236}">
                <a16:creationId xmlns:a16="http://schemas.microsoft.com/office/drawing/2014/main" id="{6C05ADFC-8842-ED21-DD8C-C017173CC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457200"/>
            <a:ext cx="845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1pPr>
            <a:lvl2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2pPr>
            <a:lvl3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3pPr>
            <a:lvl4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4pPr>
            <a:lvl5pPr algn="ctr"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000080"/>
                </a:solidFill>
                <a:latin typeface="Tahoma" panose="020B0604030504040204" pitchFamily="34" charset="0"/>
              </a:defRPr>
            </a:lvl9pPr>
          </a:lstStyle>
          <a:p>
            <a:endParaRPr lang="en-US" altLang="en-US" sz="3200"/>
          </a:p>
        </p:txBody>
      </p:sp>
      <p:sp>
        <p:nvSpPr>
          <p:cNvPr id="302218" name="Rectangle 138">
            <a:extLst>
              <a:ext uri="{FF2B5EF4-FFF2-40B4-BE49-F238E27FC236}">
                <a16:creationId xmlns:a16="http://schemas.microsoft.com/office/drawing/2014/main" id="{85A639D7-761B-B3B5-8EC6-5A6AD0DC3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6288" y="5791200"/>
            <a:ext cx="1841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spcBef>
                <a:spcPct val="20000"/>
              </a:spcBef>
            </a:pPr>
            <a:endParaRPr lang="en-US" altLang="en-US" sz="1200">
              <a:solidFill>
                <a:srgbClr val="1A4422"/>
              </a:solidFill>
              <a:latin typeface="Trebuchet MS" panose="020B070302020209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7CD12F6-87AA-5DA4-937B-2222559672AD}"/>
              </a:ext>
            </a:extLst>
          </p:cNvPr>
          <p:cNvGrpSpPr/>
          <p:nvPr/>
        </p:nvGrpSpPr>
        <p:grpSpPr>
          <a:xfrm>
            <a:off x="4007768" y="2497932"/>
            <a:ext cx="4800600" cy="3430587"/>
            <a:chOff x="4191000" y="2208213"/>
            <a:chExt cx="4800600" cy="3430587"/>
          </a:xfrm>
        </p:grpSpPr>
        <p:sp>
          <p:nvSpPr>
            <p:cNvPr id="302201" name="Rectangle 121">
              <a:extLst>
                <a:ext uri="{FF2B5EF4-FFF2-40B4-BE49-F238E27FC236}">
                  <a16:creationId xmlns:a16="http://schemas.microsoft.com/office/drawing/2014/main" id="{79026FF8-6EB1-D458-45A3-E8AB8472BB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67200" y="2895600"/>
              <a:ext cx="12954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02" name="Rectangle 122">
              <a:extLst>
                <a:ext uri="{FF2B5EF4-FFF2-40B4-BE49-F238E27FC236}">
                  <a16:creationId xmlns:a16="http://schemas.microsoft.com/office/drawing/2014/main" id="{5A7AA317-04E1-70D9-4A66-03C4A6428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1801" y="4267201"/>
              <a:ext cx="1084263" cy="73025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03" name="AutoShape 123">
              <a:extLst>
                <a:ext uri="{FF2B5EF4-FFF2-40B4-BE49-F238E27FC236}">
                  <a16:creationId xmlns:a16="http://schemas.microsoft.com/office/drawing/2014/main" id="{7DDD87C6-52FC-A29D-3873-09C5BB2C053D}"/>
                </a:ext>
              </a:extLst>
            </p:cNvPr>
            <p:cNvCxnSpPr>
              <a:cxnSpLocks noChangeShapeType="1"/>
              <a:stCxn id="302201" idx="3"/>
              <a:endCxn id="302202" idx="1"/>
            </p:cNvCxnSpPr>
            <p:nvPr/>
          </p:nvCxnSpPr>
          <p:spPr bwMode="auto">
            <a:xfrm>
              <a:off x="5562600" y="2933701"/>
              <a:ext cx="1219200" cy="13700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04" name="Rectangle 124">
              <a:extLst>
                <a:ext uri="{FF2B5EF4-FFF2-40B4-BE49-F238E27FC236}">
                  <a16:creationId xmlns:a16="http://schemas.microsoft.com/office/drawing/2014/main" id="{D635EF1A-9EFD-42ED-1ED8-9FA5335B6F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197226"/>
              <a:ext cx="20574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05" name="AutoShape 125">
              <a:extLst>
                <a:ext uri="{FF2B5EF4-FFF2-40B4-BE49-F238E27FC236}">
                  <a16:creationId xmlns:a16="http://schemas.microsoft.com/office/drawing/2014/main" id="{C9E158CC-6E20-A07D-3A3B-6F86B58BC151}"/>
                </a:ext>
              </a:extLst>
            </p:cNvPr>
            <p:cNvCxnSpPr>
              <a:cxnSpLocks noChangeShapeType="1"/>
              <a:stCxn id="302201" idx="3"/>
              <a:endCxn id="302207" idx="1"/>
            </p:cNvCxnSpPr>
            <p:nvPr/>
          </p:nvCxnSpPr>
          <p:spPr bwMode="auto">
            <a:xfrm>
              <a:off x="5562600" y="2933700"/>
              <a:ext cx="0" cy="6858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06" name="AutoShape 126">
              <a:extLst>
                <a:ext uri="{FF2B5EF4-FFF2-40B4-BE49-F238E27FC236}">
                  <a16:creationId xmlns:a16="http://schemas.microsoft.com/office/drawing/2014/main" id="{F2C08B8F-87F4-31C8-F370-8343927D5BAA}"/>
                </a:ext>
              </a:extLst>
            </p:cNvPr>
            <p:cNvCxnSpPr>
              <a:cxnSpLocks noChangeShapeType="1"/>
              <a:stCxn id="302204" idx="3"/>
              <a:endCxn id="302208" idx="1"/>
            </p:cNvCxnSpPr>
            <p:nvPr/>
          </p:nvCxnSpPr>
          <p:spPr bwMode="auto">
            <a:xfrm>
              <a:off x="7620000" y="3235326"/>
              <a:ext cx="304800" cy="160337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07" name="Rectangle 127">
              <a:extLst>
                <a:ext uri="{FF2B5EF4-FFF2-40B4-BE49-F238E27FC236}">
                  <a16:creationId xmlns:a16="http://schemas.microsoft.com/office/drawing/2014/main" id="{2613C995-A748-CBE9-27FF-29BD1676E4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2600" y="3581400"/>
              <a:ext cx="6096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08" name="Rectangle 128">
              <a:extLst>
                <a:ext uri="{FF2B5EF4-FFF2-40B4-BE49-F238E27FC236}">
                  <a16:creationId xmlns:a16="http://schemas.microsoft.com/office/drawing/2014/main" id="{86FBE3F2-9244-5BC2-4BB4-974238863F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4800" y="48006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0" name="Rectangle 130">
              <a:extLst>
                <a:ext uri="{FF2B5EF4-FFF2-40B4-BE49-F238E27FC236}">
                  <a16:creationId xmlns:a16="http://schemas.microsoft.com/office/drawing/2014/main" id="{4FCFA3A2-361B-A00A-91EC-EDB37FA72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15400" y="5562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2" name="Rectangle 132">
              <a:extLst>
                <a:ext uri="{FF2B5EF4-FFF2-40B4-BE49-F238E27FC236}">
                  <a16:creationId xmlns:a16="http://schemas.microsoft.com/office/drawing/2014/main" id="{40731D43-B949-6D23-8CB4-F202A6033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514600"/>
              <a:ext cx="76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13" name="AutoShape 133">
              <a:extLst>
                <a:ext uri="{FF2B5EF4-FFF2-40B4-BE49-F238E27FC236}">
                  <a16:creationId xmlns:a16="http://schemas.microsoft.com/office/drawing/2014/main" id="{0CB90D72-6419-2B06-0878-DAC9563D1D9C}"/>
                </a:ext>
              </a:extLst>
            </p:cNvPr>
            <p:cNvCxnSpPr>
              <a:cxnSpLocks noChangeShapeType="1"/>
              <a:stCxn id="302212" idx="3"/>
              <a:endCxn id="302201" idx="1"/>
            </p:cNvCxnSpPr>
            <p:nvPr/>
          </p:nvCxnSpPr>
          <p:spPr bwMode="auto">
            <a:xfrm>
              <a:off x="4267200" y="2552700"/>
              <a:ext cx="0" cy="3810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14" name="AutoShape 134">
              <a:extLst>
                <a:ext uri="{FF2B5EF4-FFF2-40B4-BE49-F238E27FC236}">
                  <a16:creationId xmlns:a16="http://schemas.microsoft.com/office/drawing/2014/main" id="{D3A4AC63-2160-05B4-B0FE-DB4CBD7C8FFF}"/>
                </a:ext>
              </a:extLst>
            </p:cNvPr>
            <p:cNvCxnSpPr>
              <a:cxnSpLocks noChangeShapeType="1"/>
              <a:stCxn id="302201" idx="3"/>
              <a:endCxn id="302204" idx="1"/>
            </p:cNvCxnSpPr>
            <p:nvPr/>
          </p:nvCxnSpPr>
          <p:spPr bwMode="auto">
            <a:xfrm>
              <a:off x="5562600" y="2933701"/>
              <a:ext cx="0" cy="30162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2215" name="AutoShape 135">
              <a:extLst>
                <a:ext uri="{FF2B5EF4-FFF2-40B4-BE49-F238E27FC236}">
                  <a16:creationId xmlns:a16="http://schemas.microsoft.com/office/drawing/2014/main" id="{E4FBA8DB-353F-6134-D3E3-58EF6E02E402}"/>
                </a:ext>
              </a:extLst>
            </p:cNvPr>
            <p:cNvCxnSpPr>
              <a:cxnSpLocks noChangeShapeType="1"/>
              <a:stCxn id="302208" idx="3"/>
              <a:endCxn id="302220" idx="1"/>
            </p:cNvCxnSpPr>
            <p:nvPr/>
          </p:nvCxnSpPr>
          <p:spPr bwMode="auto">
            <a:xfrm>
              <a:off x="8153400" y="4838700"/>
              <a:ext cx="0" cy="4572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16" name="Rectangle 136">
              <a:extLst>
                <a:ext uri="{FF2B5EF4-FFF2-40B4-BE49-F238E27FC236}">
                  <a16:creationId xmlns:a16="http://schemas.microsoft.com/office/drawing/2014/main" id="{A80B9F01-7463-7529-B2CC-C8AB7A67B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1000" y="2208213"/>
              <a:ext cx="4800600" cy="74612"/>
            </a:xfrm>
            <a:prstGeom prst="rect">
              <a:avLst/>
            </a:prstGeom>
            <a:solidFill>
              <a:schemeClr val="accent2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2217" name="Rectangle 137">
              <a:extLst>
                <a:ext uri="{FF2B5EF4-FFF2-40B4-BE49-F238E27FC236}">
                  <a16:creationId xmlns:a16="http://schemas.microsoft.com/office/drawing/2014/main" id="{3FC176A6-9F16-21C5-63B5-0D22390A5B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48400" y="3886200"/>
              <a:ext cx="457200" cy="7620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cxnSp>
          <p:nvCxnSpPr>
            <p:cNvPr id="302219" name="AutoShape 139">
              <a:extLst>
                <a:ext uri="{FF2B5EF4-FFF2-40B4-BE49-F238E27FC236}">
                  <a16:creationId xmlns:a16="http://schemas.microsoft.com/office/drawing/2014/main" id="{5587ACB6-A8CA-3A4E-C59F-AB1ACDA2079F}"/>
                </a:ext>
              </a:extLst>
            </p:cNvPr>
            <p:cNvCxnSpPr>
              <a:cxnSpLocks noChangeShapeType="1"/>
              <a:stCxn id="302201" idx="3"/>
              <a:endCxn id="302217" idx="1"/>
            </p:cNvCxnSpPr>
            <p:nvPr/>
          </p:nvCxnSpPr>
          <p:spPr bwMode="auto">
            <a:xfrm>
              <a:off x="5562600" y="2933700"/>
              <a:ext cx="685800" cy="99060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2220" name="Rectangle 140">
              <a:extLst>
                <a:ext uri="{FF2B5EF4-FFF2-40B4-BE49-F238E27FC236}">
                  <a16:creationId xmlns:a16="http://schemas.microsoft.com/office/drawing/2014/main" id="{0DC542B8-76B1-C771-BA85-F7EE8A1959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53400" y="5257801"/>
              <a:ext cx="228600" cy="74613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5616D-B1FD-79B4-2AFE-3578272F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FA699-DB99-AD48-B17A-9A6CA504E3BF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>
            <a:extLst>
              <a:ext uri="{FF2B5EF4-FFF2-40B4-BE49-F238E27FC236}">
                <a16:creationId xmlns:a16="http://schemas.microsoft.com/office/drawing/2014/main" id="{6F9AACA5-7029-4EF0-2EAC-C76AF7996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Risk Planning</a:t>
            </a:r>
            <a:endParaRPr lang="en-US" altLang="en-US" sz="3200" b="1" dirty="0"/>
          </a:p>
        </p:txBody>
      </p:sp>
      <p:sp>
        <p:nvSpPr>
          <p:cNvPr id="216068" name="Rectangle 4">
            <a:extLst>
              <a:ext uri="{FF2B5EF4-FFF2-40B4-BE49-F238E27FC236}">
                <a16:creationId xmlns:a16="http://schemas.microsoft.com/office/drawing/2014/main" id="{8BBF4989-71D2-73AA-5A5E-2CF4A7DE5F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Risks cannot be eliminated, but they can be assessed, controlled, and monitored</a:t>
            </a:r>
          </a:p>
          <a:p>
            <a:r>
              <a:rPr lang="en-US" altLang="en-US" dirty="0"/>
              <a:t>Generic management risk</a:t>
            </a:r>
          </a:p>
          <a:p>
            <a:pPr lvl="1"/>
            <a:r>
              <a:rPr lang="en-US" altLang="en-US" dirty="0"/>
              <a:t>Personnel (or more generally resource)</a:t>
            </a:r>
          </a:p>
          <a:p>
            <a:pPr lvl="1"/>
            <a:r>
              <a:rPr lang="en-US" altLang="en-US" dirty="0"/>
              <a:t>Technology</a:t>
            </a:r>
          </a:p>
          <a:p>
            <a:pPr lvl="1"/>
            <a:r>
              <a:rPr lang="en-US" altLang="en-US" dirty="0"/>
              <a:t>Schedule</a:t>
            </a:r>
          </a:p>
          <a:p>
            <a:r>
              <a:rPr lang="en-US" altLang="en-US" dirty="0"/>
              <a:t>Quality risk</a:t>
            </a:r>
          </a:p>
          <a:p>
            <a:pPr lvl="1"/>
            <a:r>
              <a:rPr lang="en-US" altLang="en-US" dirty="0"/>
              <a:t>Development</a:t>
            </a:r>
          </a:p>
          <a:p>
            <a:pPr lvl="1"/>
            <a:r>
              <a:rPr lang="en-US" altLang="en-US" dirty="0"/>
              <a:t>Execution</a:t>
            </a:r>
          </a:p>
          <a:p>
            <a:pPr lvl="1"/>
            <a:r>
              <a:rPr lang="en-US" altLang="en-US" dirty="0"/>
              <a:t>Requirements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7824D0D-7F7A-03D9-5CE6-40FDFCA1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DE7FC4E-74E9-9AED-F2F1-60B27935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BED53D6-0B66-8048-84A0-AACF8E47F51A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40975-258B-B673-5227-93B99FDF4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2369-D7E1-9B48-98AB-00594C402E3C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4" name="Rectangle 4">
            <a:extLst>
              <a:ext uri="{FF2B5EF4-FFF2-40B4-BE49-F238E27FC236}">
                <a16:creationId xmlns:a16="http://schemas.microsoft.com/office/drawing/2014/main" id="{3CB32308-6C78-2F5C-D739-CDD5EDAD99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Personnell</a:t>
            </a:r>
            <a:endParaRPr lang="it-IT" altLang="en-US" b="1" dirty="0"/>
          </a:p>
        </p:txBody>
      </p:sp>
      <p:sp>
        <p:nvSpPr>
          <p:cNvPr id="148485" name="Rectangle 5">
            <a:extLst>
              <a:ext uri="{FF2B5EF4-FFF2-40B4-BE49-F238E27FC236}">
                <a16:creationId xmlns:a16="http://schemas.microsoft.com/office/drawing/2014/main" id="{D7418E96-BF65-D5C7-ABE9-385BC4E6320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Loss of a staff member</a:t>
            </a:r>
          </a:p>
          <a:p>
            <a:r>
              <a:rPr lang="en-US" altLang="en-US" dirty="0"/>
              <a:t>Staff member under-qualified for task</a:t>
            </a:r>
          </a:p>
        </p:txBody>
      </p:sp>
      <p:sp>
        <p:nvSpPr>
          <p:cNvPr id="148486" name="Rectangle 6">
            <a:extLst>
              <a:ext uri="{FF2B5EF4-FFF2-40B4-BE49-F238E27FC236}">
                <a16:creationId xmlns:a16="http://schemas.microsoft.com/office/drawing/2014/main" id="{77F70506-4AE1-3241-AB77-774D0A43E45B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cross training to avoid over-dependence on individuals</a:t>
            </a:r>
          </a:p>
          <a:p>
            <a:r>
              <a:rPr lang="en-US" altLang="en-US" dirty="0"/>
              <a:t>continuous education</a:t>
            </a:r>
          </a:p>
          <a:p>
            <a:r>
              <a:rPr lang="en-US" altLang="en-US" dirty="0"/>
              <a:t>identification of skills gaps early in project </a:t>
            </a:r>
          </a:p>
          <a:p>
            <a:r>
              <a:rPr lang="en-US" altLang="en-US" dirty="0"/>
              <a:t>competitive compensation and promotion policies and rewarding work</a:t>
            </a:r>
          </a:p>
          <a:p>
            <a:r>
              <a:rPr lang="en-US" altLang="en-US" dirty="0"/>
              <a:t>including training time in project schedule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EEB0D-B1B2-DF25-D981-04F6C5D10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71FEF-2060-6440-97A4-C0A9C18F3327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926177F-C349-D241-E0C1-BFA3E26B8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9693E8C5-991A-7692-1FAE-451EFC91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5C7A6D6-1D4C-5E45-A9D3-6F22FE1A2B68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148482" name="Rectangle 2">
            <a:extLst>
              <a:ext uri="{FF2B5EF4-FFF2-40B4-BE49-F238E27FC236}">
                <a16:creationId xmlns:a16="http://schemas.microsoft.com/office/drawing/2014/main" id="{79D8151B-C283-E2B5-5369-1B39339B1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676400"/>
            <a:ext cx="9144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A55E48D3-95FC-A4A2-1CF8-C680E1BFFD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762000"/>
            <a:ext cx="80010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2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Char char="î"/>
            </a:pPr>
            <a:endParaRPr lang="it-IT" altLang="en-US" sz="2600" dirty="0">
              <a:latin typeface="Arial" panose="020B0604020202020204" pitchFamily="34" charset="0"/>
              <a:sym typeface="Symbol" pitchFamily="2" charset="2"/>
            </a:endParaRPr>
          </a:p>
          <a:p>
            <a:pPr lvl="1">
              <a:lnSpc>
                <a:spcPct val="130000"/>
              </a:lnSpc>
              <a:buClr>
                <a:schemeClr val="folHlink"/>
              </a:buClr>
              <a:buSzPct val="70000"/>
              <a:buFont typeface="Wingdings" pitchFamily="2" charset="2"/>
              <a:buNone/>
            </a:pPr>
            <a:endParaRPr lang="it-IT" altLang="en-US" sz="2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>
            <a:extLst>
              <a:ext uri="{FF2B5EF4-FFF2-40B4-BE49-F238E27FC236}">
                <a16:creationId xmlns:a16="http://schemas.microsoft.com/office/drawing/2014/main" id="{62B374C6-8B37-D16A-33AF-A8AF3F2D83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Technology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7EE48CBD-E42B-2799-C362-302BCC8AE66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High fault rate due to unfamiliar COTS component interface</a:t>
            </a:r>
          </a:p>
          <a:p>
            <a:r>
              <a:rPr lang="en-US" altLang="en-US" dirty="0"/>
              <a:t>Test and analysis automation tools do not meet expectations</a:t>
            </a:r>
          </a:p>
        </p:txBody>
      </p:sp>
      <p:sp>
        <p:nvSpPr>
          <p:cNvPr id="218116" name="Rectangle 4">
            <a:extLst>
              <a:ext uri="{FF2B5EF4-FFF2-40B4-BE49-F238E27FC236}">
                <a16:creationId xmlns:a16="http://schemas.microsoft.com/office/drawing/2014/main" id="{B4963B35-0A2F-E0B8-B005-599CA66249BC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Anticipate and schedule extra time for testing unfamiliar interfaces.</a:t>
            </a:r>
          </a:p>
          <a:p>
            <a:r>
              <a:rPr lang="en-US" altLang="en-US" dirty="0"/>
              <a:t>Invest training time for COTS components and for training with new tools</a:t>
            </a:r>
          </a:p>
          <a:p>
            <a:r>
              <a:rPr lang="en-US" altLang="en-US" dirty="0"/>
              <a:t>Monitor, document, and publicize common errors and correct idioms.</a:t>
            </a:r>
          </a:p>
          <a:p>
            <a:r>
              <a:rPr lang="en-US" altLang="en-US" dirty="0"/>
              <a:t>Introduce new tools in lower-risk pilot projects or prototyping exercises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C87F8-BC40-3D92-829E-92FAF57BD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95228-408E-4E43-990D-FF1D8319A4BB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24127D7-E010-1E67-DE1E-01AAEE0CC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74980A3-1D0B-8594-397C-A57E5C975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36E0530-D01F-E842-99B0-8CC6AE516509}" type="slidenum">
              <a:rPr lang="en-US" altLang="en-US"/>
              <a:pPr/>
              <a:t>34</a:t>
            </a:fld>
            <a:endParaRPr lang="en-US" alt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>
            <a:extLst>
              <a:ext uri="{FF2B5EF4-FFF2-40B4-BE49-F238E27FC236}">
                <a16:creationId xmlns:a16="http://schemas.microsoft.com/office/drawing/2014/main" id="{C3A8621E-7F96-D6DB-4225-9DD43B92AA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Schedule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88FE9905-C488-5E11-ED82-A18B4285E569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</a:t>
            </a:r>
          </a:p>
          <a:p>
            <a:r>
              <a:rPr lang="en-US" altLang="en-US" dirty="0"/>
              <a:t>Inadequate unit testing leads to unanticipated expense and delays in integration testing</a:t>
            </a:r>
          </a:p>
          <a:p>
            <a:r>
              <a:rPr lang="en-US" altLang="en-US" dirty="0"/>
              <a:t>Difficulty of scheduling meetings makes inspection a bottleneck in development</a:t>
            </a:r>
          </a:p>
        </p:txBody>
      </p:sp>
      <p:sp>
        <p:nvSpPr>
          <p:cNvPr id="219140" name="Rectangle 4">
            <a:extLst>
              <a:ext uri="{FF2B5EF4-FFF2-40B4-BE49-F238E27FC236}">
                <a16:creationId xmlns:a16="http://schemas.microsoft.com/office/drawing/2014/main" id="{D4C508A5-6C18-9D7B-4156-1E2BA48869E8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Track and reward quality unit testing as evidenced by low fault densities in integration</a:t>
            </a:r>
          </a:p>
          <a:p>
            <a:r>
              <a:rPr lang="en-US" altLang="en-US" dirty="0"/>
              <a:t>Set aside times in a weekly schedule in which inspections take precedence over other meetings and work</a:t>
            </a:r>
          </a:p>
          <a:p>
            <a:r>
              <a:rPr lang="en-US" altLang="en-US" dirty="0"/>
              <a:t>Try distributed and asynchronous inspection techniques, with a lower frequency of face-to-face inspection meetings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6442C7-F3BA-8786-1ECD-0F9B53B75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2E6F9-7184-C646-BFEA-222619021D75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68F007B-E97D-E4BC-CCC5-BCCD72EED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762A6BD-6B1A-38B8-425D-EE30C6BBE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34655DA-F7DB-D949-9FBF-0D2B03042C60}" type="slidenum">
              <a:rPr lang="en-US" altLang="en-US"/>
              <a:pPr/>
              <a:t>35</a:t>
            </a:fld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>
            <a:extLst>
              <a:ext uri="{FF2B5EF4-FFF2-40B4-BE49-F238E27FC236}">
                <a16:creationId xmlns:a16="http://schemas.microsoft.com/office/drawing/2014/main" id="{6AB50AD3-1FEE-8B25-0163-E9C35CAC3E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Development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621F3C6A-D567-DE21-2917-77F5B5B6896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Example Risks </a:t>
            </a:r>
          </a:p>
          <a:p>
            <a:r>
              <a:rPr lang="en-US" altLang="en-US" dirty="0"/>
              <a:t>Poor quality software delivered to testing group </a:t>
            </a:r>
          </a:p>
          <a:p>
            <a:r>
              <a:rPr lang="en-US" altLang="en-US" dirty="0"/>
              <a:t>Inadequate unit test and analysis before committing to the code base</a:t>
            </a:r>
          </a:p>
        </p:txBody>
      </p:sp>
      <p:sp>
        <p:nvSpPr>
          <p:cNvPr id="223236" name="Rectangle 4">
            <a:extLst>
              <a:ext uri="{FF2B5EF4-FFF2-40B4-BE49-F238E27FC236}">
                <a16:creationId xmlns:a16="http://schemas.microsoft.com/office/drawing/2014/main" id="{217503E4-5414-7B5A-757B-C47D0F16C9BF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Provide early warning and feedback</a:t>
            </a:r>
          </a:p>
          <a:p>
            <a:r>
              <a:rPr lang="en-US" altLang="en-US" dirty="0"/>
              <a:t>Schedule inspection of design, code and test suites</a:t>
            </a:r>
          </a:p>
          <a:p>
            <a:r>
              <a:rPr lang="en-US" altLang="en-US" dirty="0"/>
              <a:t>Connect development and inspection to the reward system</a:t>
            </a:r>
          </a:p>
          <a:p>
            <a:r>
              <a:rPr lang="en-US" altLang="en-US" dirty="0"/>
              <a:t>Increase training through inspection</a:t>
            </a:r>
          </a:p>
          <a:p>
            <a:r>
              <a:rPr lang="en-US" altLang="en-US" dirty="0"/>
              <a:t>Require coverage or other criteria at unit test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7BEE77-9A5C-6AD2-42BB-50DAAD603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6D110-2636-7240-B397-86A9C65DCFEC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EE18234-189C-178D-A698-3B6848BB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4024C0D-35FB-5AB4-66DB-F0EED8971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07520DE-1E5C-EA42-84FD-6F43AE19B55F}" type="slidenum">
              <a:rPr lang="en-US" altLang="en-US"/>
              <a:pPr/>
              <a:t>36</a:t>
            </a:fld>
            <a:endParaRPr lang="en-US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>
            <a:extLst>
              <a:ext uri="{FF2B5EF4-FFF2-40B4-BE49-F238E27FC236}">
                <a16:creationId xmlns:a16="http://schemas.microsoft.com/office/drawing/2014/main" id="{4DF41BEA-3775-E14A-FEE0-0ACD21872B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 Execution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8BC9C227-CAAA-67F3-A1FD-1EEFB64ED20E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Example Risks </a:t>
            </a:r>
          </a:p>
          <a:p>
            <a:r>
              <a:rPr lang="en-US" altLang="en-US" dirty="0"/>
              <a:t>Execution costs higher than planned</a:t>
            </a:r>
          </a:p>
          <a:p>
            <a:r>
              <a:rPr lang="en-US" altLang="en-US" dirty="0"/>
              <a:t>Scarce resources available for testing</a:t>
            </a:r>
          </a:p>
        </p:txBody>
      </p:sp>
      <p:sp>
        <p:nvSpPr>
          <p:cNvPr id="214020" name="Rectangle 4">
            <a:extLst>
              <a:ext uri="{FF2B5EF4-FFF2-40B4-BE49-F238E27FC236}">
                <a16:creationId xmlns:a16="http://schemas.microsoft.com/office/drawing/2014/main" id="{6628ADFB-4121-E11F-D2D0-DC191437B33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Minimize parts that require full system to be executed</a:t>
            </a:r>
          </a:p>
          <a:p>
            <a:r>
              <a:rPr lang="en-US" altLang="en-US" dirty="0"/>
              <a:t>Inspect architecture to assess and improve testability</a:t>
            </a:r>
          </a:p>
          <a:p>
            <a:r>
              <a:rPr lang="en-US" altLang="en-US" dirty="0"/>
              <a:t>Increase intermediate feedback</a:t>
            </a:r>
          </a:p>
          <a:p>
            <a:r>
              <a:rPr lang="en-US" altLang="en-US" dirty="0"/>
              <a:t>Invest in scaffolding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92EF0-FC3F-9E1E-633D-8DFF7AF2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2F5F8-B376-344C-A180-DC0309906658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66C1109-4CD2-EFC7-BDB7-AD75FEAC8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4B9E270-591A-C226-C585-50A06805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CFC09DF-670A-6E43-86E8-BD22AF6D7F61}" type="slidenum">
              <a:rPr lang="en-US" altLang="en-US"/>
              <a:pPr/>
              <a:t>37</a:t>
            </a:fld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>
            <a:extLst>
              <a:ext uri="{FF2B5EF4-FFF2-40B4-BE49-F238E27FC236}">
                <a16:creationId xmlns:a16="http://schemas.microsoft.com/office/drawing/2014/main" id="{BDD86D5C-5D94-C550-D086-40BF1958DF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Requirements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EF1F6D41-694D-EE35-BAB7-5382EC9666D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Example Risk</a:t>
            </a:r>
          </a:p>
          <a:p>
            <a:r>
              <a:rPr lang="en-US" altLang="en-US" dirty="0"/>
              <a:t>High assurance critical requirements increase expense and uncertainty</a:t>
            </a:r>
          </a:p>
        </p:txBody>
      </p:sp>
      <p:sp>
        <p:nvSpPr>
          <p:cNvPr id="222212" name="Rectangle 4">
            <a:extLst>
              <a:ext uri="{FF2B5EF4-FFF2-40B4-BE49-F238E27FC236}">
                <a16:creationId xmlns:a16="http://schemas.microsoft.com/office/drawing/2014/main" id="{CF5F1F2D-F5B3-548E-F609-6DBD5270D6FE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Control Strategies</a:t>
            </a:r>
          </a:p>
          <a:p>
            <a:r>
              <a:rPr lang="en-US" altLang="en-US" dirty="0"/>
              <a:t>Compare planned testing effort with former projects with similar criticality level to avoid underestimating testing effort</a:t>
            </a:r>
          </a:p>
          <a:p>
            <a:r>
              <a:rPr lang="en-US" altLang="en-US" dirty="0"/>
              <a:t>Balance test and analysis</a:t>
            </a:r>
          </a:p>
          <a:p>
            <a:r>
              <a:rPr lang="en-US" altLang="en-US" dirty="0"/>
              <a:t>Isolate critical parts, concerns and properties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A788F-CBE0-CB68-F139-DB2232ECC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BE76-6A45-8543-8A56-896B5D865CF4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6413A75-97D1-59CA-5C80-5538DDB2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9C1D5B7-D69E-6C17-F82A-E0E307023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8BB8475-FB0C-CF46-A6C7-15D9F4060F7F}" type="slidenum">
              <a:rPr lang="en-US" altLang="en-US"/>
              <a:pPr/>
              <a:t>38</a:t>
            </a:fld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>
            <a:extLst>
              <a:ext uri="{FF2B5EF4-FFF2-40B4-BE49-F238E27FC236}">
                <a16:creationId xmlns:a16="http://schemas.microsoft.com/office/drawing/2014/main" id="{D5AFF928-CA72-FD1C-99E1-B1C34C3F0C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Contingency Plan</a:t>
            </a:r>
          </a:p>
        </p:txBody>
      </p:sp>
      <p:sp>
        <p:nvSpPr>
          <p:cNvPr id="152580" name="Rectangle 4">
            <a:extLst>
              <a:ext uri="{FF2B5EF4-FFF2-40B4-BE49-F238E27FC236}">
                <a16:creationId xmlns:a16="http://schemas.microsoft.com/office/drawing/2014/main" id="{423DFC3E-4EFA-B0B4-E183-8F6B7E56B2C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Part of the initial plan</a:t>
            </a:r>
          </a:p>
          <a:p>
            <a:pPr lvl="1"/>
            <a:r>
              <a:rPr lang="en-US" altLang="en-US"/>
              <a:t>What could go wrong? How will we know, and how will we recover?  </a:t>
            </a:r>
          </a:p>
          <a:p>
            <a:r>
              <a:rPr lang="en-US" altLang="en-US"/>
              <a:t>Evolves with the plan</a:t>
            </a:r>
          </a:p>
          <a:p>
            <a:r>
              <a:rPr lang="en-US" altLang="en-US"/>
              <a:t>Derives from risk analysis</a:t>
            </a:r>
          </a:p>
          <a:p>
            <a:pPr lvl="1"/>
            <a:r>
              <a:rPr lang="en-US" altLang="en-US"/>
              <a:t>Essential to consider risks explicitly and in detail</a:t>
            </a:r>
          </a:p>
          <a:p>
            <a:r>
              <a:rPr lang="en-US" altLang="en-US"/>
              <a:t>Defines actions in response to bad news</a:t>
            </a:r>
          </a:p>
          <a:p>
            <a:pPr lvl="1"/>
            <a:r>
              <a:rPr lang="en-US" altLang="en-US"/>
              <a:t>Plan B at the ready (the sooner, the better)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D8478-42A0-8DE0-60E7-7AC8A852C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3ED53-C6C1-4543-97AC-3E6F19DE3AF7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DFF6D67-A091-0833-3766-CC42B638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7470D75-A696-5233-D678-7C30430B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FD84CB9-9600-6A4C-8066-AF225454FA3B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152578" name="Rectangle 2">
            <a:extLst>
              <a:ext uri="{FF2B5EF4-FFF2-40B4-BE49-F238E27FC236}">
                <a16:creationId xmlns:a16="http://schemas.microsoft.com/office/drawing/2014/main" id="{A4CB102B-9DB3-D173-6045-9C828AA4F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>
            <a:extLst>
              <a:ext uri="{FF2B5EF4-FFF2-40B4-BE49-F238E27FC236}">
                <a16:creationId xmlns:a16="http://schemas.microsoft.com/office/drawing/2014/main" id="{ADD33C14-BC2C-F86C-F77E-17455D83AA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What are Planning and Monitoring?</a:t>
            </a:r>
          </a:p>
        </p:txBody>
      </p:sp>
      <p:sp>
        <p:nvSpPr>
          <p:cNvPr id="254979" name="Rectangle 3">
            <a:extLst>
              <a:ext uri="{FF2B5EF4-FFF2-40B4-BE49-F238E27FC236}">
                <a16:creationId xmlns:a16="http://schemas.microsoft.com/office/drawing/2014/main" id="{659A82B6-E586-F366-EB29-6F450C40D0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0377" y="1835923"/>
            <a:ext cx="10515600" cy="43513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Planning: 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Scheduling activities  (what steps? in what order?)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Allocating resources (who will do it?)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Devising clear milestones for monitoring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Monitoring:  Measuring key process attributes of the process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What do the measures tell about progress against the plan? 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A good plan must have </a:t>
            </a:r>
            <a:r>
              <a:rPr lang="en-US" altLang="en-US" i="1" dirty="0"/>
              <a:t>visibility</a:t>
            </a:r>
            <a:r>
              <a:rPr lang="en-US" altLang="en-US" dirty="0"/>
              <a:t> :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Ability to monitor key indicators, and to make informed judgments of progress against the plan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Ability to justify where we are in the plan and what progress has been made.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976A83B-E180-FAC8-C254-49395927C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42FA70C-EFDB-3F84-8C59-46478B11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FB00A96-A2E5-E741-B3EC-D2626CBA553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58DA1-3D4C-7B74-917B-7CD7ED98B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AF881-5AA9-6843-B633-E2E46EF341EE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43" name="Rectangle 19">
            <a:extLst>
              <a:ext uri="{FF2B5EF4-FFF2-40B4-BE49-F238E27FC236}">
                <a16:creationId xmlns:a16="http://schemas.microsoft.com/office/drawing/2014/main" id="{C3DBDF0E-1AF0-4943-5DD0-803720F7DE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Evolution</a:t>
            </a:r>
            <a:r>
              <a:rPr lang="it-IT" altLang="en-US" b="1" dirty="0"/>
              <a:t> of the Plan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A06A0-E5BE-26B5-9889-3CF177165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DF5F97-7D27-E440-9EDB-9BC2E1D4D3CF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63286216-4461-DB2B-4809-2286E80E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5705F9EF-E9DC-20B2-B2AE-8C21DE633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01FB374-7DA0-4C49-9BD7-B7505B6FA51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154626" name="Documents">
            <a:extLst>
              <a:ext uri="{FF2B5EF4-FFF2-40B4-BE49-F238E27FC236}">
                <a16:creationId xmlns:a16="http://schemas.microsoft.com/office/drawing/2014/main" id="{3E7F2BCB-8210-2569-3489-215758821B79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1905000" y="1905000"/>
            <a:ext cx="17526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Preliminary plan</a:t>
            </a:r>
          </a:p>
        </p:txBody>
      </p:sp>
      <p:grpSp>
        <p:nvGrpSpPr>
          <p:cNvPr id="154627" name="Group 3">
            <a:extLst>
              <a:ext uri="{FF2B5EF4-FFF2-40B4-BE49-F238E27FC236}">
                <a16:creationId xmlns:a16="http://schemas.microsoft.com/office/drawing/2014/main" id="{CE420D9B-B9E2-F2A5-A561-2850A28A8A0E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1905000"/>
            <a:ext cx="1981200" cy="1371600"/>
            <a:chOff x="1248" y="1200"/>
            <a:chExt cx="1248" cy="864"/>
          </a:xfrm>
        </p:grpSpPr>
        <p:sp>
          <p:nvSpPr>
            <p:cNvPr id="154628" name="Documents">
              <a:extLst>
                <a:ext uri="{FF2B5EF4-FFF2-40B4-BE49-F238E27FC236}">
                  <a16:creationId xmlns:a16="http://schemas.microsoft.com/office/drawing/2014/main" id="{DBA1AB03-0F62-169B-F206-740DABA3C619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1584" y="1200"/>
              <a:ext cx="912" cy="864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/>
              <a:r>
                <a:rPr lang="it-IT" altLang="en-US" sz="1600">
                  <a:latin typeface="Arial" panose="020B0604020202020204" pitchFamily="34" charset="0"/>
                </a:rPr>
                <a:t>First release</a:t>
              </a:r>
            </a:p>
          </p:txBody>
        </p:sp>
        <p:cxnSp>
          <p:nvCxnSpPr>
            <p:cNvPr id="154629" name="AutoShape 5">
              <a:extLst>
                <a:ext uri="{FF2B5EF4-FFF2-40B4-BE49-F238E27FC236}">
                  <a16:creationId xmlns:a16="http://schemas.microsoft.com/office/drawing/2014/main" id="{FC63613C-83BC-7193-7682-031EF8EE1168}"/>
                </a:ext>
              </a:extLst>
            </p:cNvPr>
            <p:cNvCxnSpPr>
              <a:cxnSpLocks noChangeShapeType="1"/>
              <a:stCxn id="154626" idx="11"/>
              <a:endCxn id="154628" idx="10"/>
            </p:cNvCxnSpPr>
            <p:nvPr/>
          </p:nvCxnSpPr>
          <p:spPr bwMode="auto">
            <a:xfrm>
              <a:off x="1248" y="1632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54630" name="Group 6">
            <a:extLst>
              <a:ext uri="{FF2B5EF4-FFF2-40B4-BE49-F238E27FC236}">
                <a16:creationId xmlns:a16="http://schemas.microsoft.com/office/drawing/2014/main" id="{A49BBC2A-52B5-5005-2C56-C377860849B2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1905000"/>
            <a:ext cx="1981200" cy="1371600"/>
            <a:chOff x="2496" y="1200"/>
            <a:chExt cx="1248" cy="864"/>
          </a:xfrm>
        </p:grpSpPr>
        <p:sp>
          <p:nvSpPr>
            <p:cNvPr id="154631" name="Documents">
              <a:extLst>
                <a:ext uri="{FF2B5EF4-FFF2-40B4-BE49-F238E27FC236}">
                  <a16:creationId xmlns:a16="http://schemas.microsoft.com/office/drawing/2014/main" id="{BFBC9280-59A0-C3C9-79BB-365EF59FD62A}"/>
                </a:ext>
              </a:extLst>
            </p:cNvPr>
            <p:cNvSpPr>
              <a:spLocks noEditPoints="1" noChangeArrowheads="1"/>
            </p:cNvSpPr>
            <p:nvPr/>
          </p:nvSpPr>
          <p:spPr bwMode="auto">
            <a:xfrm>
              <a:off x="2832" y="1200"/>
              <a:ext cx="912" cy="864"/>
            </a:xfrm>
            <a:custGeom>
              <a:avLst/>
              <a:gdLst>
                <a:gd name="T0" fmla="*/ 0 w 21600"/>
                <a:gd name="T1" fmla="*/ 2800 h 21600"/>
                <a:gd name="T2" fmla="*/ 3468 w 21600"/>
                <a:gd name="T3" fmla="*/ 0 h 21600"/>
                <a:gd name="T4" fmla="*/ 21653 w 21600"/>
                <a:gd name="T5" fmla="*/ 18828 h 21600"/>
                <a:gd name="T6" fmla="*/ 19954 w 21600"/>
                <a:gd name="T7" fmla="*/ 20214 h 21600"/>
                <a:gd name="T8" fmla="*/ 18256 w 21600"/>
                <a:gd name="T9" fmla="*/ 21628 h 21600"/>
                <a:gd name="T10" fmla="*/ 19954 w 21600"/>
                <a:gd name="T11" fmla="*/ 1428 h 21600"/>
                <a:gd name="T12" fmla="*/ 18256 w 21600"/>
                <a:gd name="T13" fmla="*/ 2800 h 21600"/>
                <a:gd name="T14" fmla="*/ 1645 w 21600"/>
                <a:gd name="T15" fmla="*/ 1428 h 21600"/>
                <a:gd name="T16" fmla="*/ 21600 w 21600"/>
                <a:gd name="T17" fmla="*/ 0 h 21600"/>
                <a:gd name="T18" fmla="*/ 10800 w 21600"/>
                <a:gd name="T19" fmla="*/ 0 h 21600"/>
                <a:gd name="T20" fmla="*/ 0 w 21600"/>
                <a:gd name="T21" fmla="*/ 10800 h 21600"/>
                <a:gd name="T22" fmla="*/ 21600 w 21600"/>
                <a:gd name="T23" fmla="*/ 10800 h 21600"/>
                <a:gd name="T24" fmla="*/ 1645 w 21600"/>
                <a:gd name="T25" fmla="*/ 4171 h 21600"/>
                <a:gd name="T26" fmla="*/ 16522 w 21600"/>
                <a:gd name="T27" fmla="*/ 17314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T24" t="T25" r="T26" b="T27"/>
              <a:pathLst>
                <a:path w="21600" h="21600" extrusionOk="0">
                  <a:moveTo>
                    <a:pt x="0" y="18014"/>
                  </a:moveTo>
                  <a:lnTo>
                    <a:pt x="0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68" y="1428"/>
                  </a:lnTo>
                  <a:lnTo>
                    <a:pt x="3468" y="0"/>
                  </a:lnTo>
                  <a:lnTo>
                    <a:pt x="21653" y="0"/>
                  </a:lnTo>
                  <a:lnTo>
                    <a:pt x="21653" y="18828"/>
                  </a:lnTo>
                  <a:lnTo>
                    <a:pt x="19954" y="188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16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  <a:path w="21600" h="21600" extrusionOk="0">
                  <a:moveTo>
                    <a:pt x="3486" y="1428"/>
                  </a:moveTo>
                  <a:lnTo>
                    <a:pt x="19954" y="1428"/>
                  </a:lnTo>
                  <a:lnTo>
                    <a:pt x="19954" y="20214"/>
                  </a:lnTo>
                  <a:lnTo>
                    <a:pt x="18256" y="20214"/>
                  </a:lnTo>
                  <a:lnTo>
                    <a:pt x="18256" y="2800"/>
                  </a:lnTo>
                  <a:lnTo>
                    <a:pt x="1645" y="2800"/>
                  </a:lnTo>
                  <a:lnTo>
                    <a:pt x="1645" y="1428"/>
                  </a:lnTo>
                  <a:lnTo>
                    <a:pt x="3486" y="1428"/>
                  </a:lnTo>
                  <a:close/>
                </a:path>
                <a:path w="21600" h="21600" extrusionOk="0">
                  <a:moveTo>
                    <a:pt x="0" y="18014"/>
                  </a:moveTo>
                  <a:lnTo>
                    <a:pt x="4434" y="18000"/>
                  </a:lnTo>
                  <a:lnTo>
                    <a:pt x="4434" y="21600"/>
                  </a:lnTo>
                  <a:lnTo>
                    <a:pt x="0" y="18014"/>
                  </a:lnTo>
                  <a:close/>
                </a:path>
              </a:pathLst>
            </a:custGeom>
            <a:solidFill>
              <a:srgbClr val="D8EBB3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pPr algn="ctr"/>
              <a:r>
                <a:rPr lang="it-IT" altLang="en-US" sz="1600">
                  <a:latin typeface="Arial" panose="020B0604020202020204" pitchFamily="34" charset="0"/>
                </a:rPr>
                <a:t>Second release</a:t>
              </a:r>
            </a:p>
          </p:txBody>
        </p:sp>
        <p:cxnSp>
          <p:nvCxnSpPr>
            <p:cNvPr id="154632" name="AutoShape 8">
              <a:extLst>
                <a:ext uri="{FF2B5EF4-FFF2-40B4-BE49-F238E27FC236}">
                  <a16:creationId xmlns:a16="http://schemas.microsoft.com/office/drawing/2014/main" id="{1E8E9F2B-2DB3-8E89-64B8-A1D82D49C04A}"/>
                </a:ext>
              </a:extLst>
            </p:cNvPr>
            <p:cNvCxnSpPr>
              <a:cxnSpLocks noChangeShapeType="1"/>
              <a:stCxn id="154628" idx="11"/>
              <a:endCxn id="154631" idx="10"/>
            </p:cNvCxnSpPr>
            <p:nvPr/>
          </p:nvCxnSpPr>
          <p:spPr bwMode="auto">
            <a:xfrm>
              <a:off x="2496" y="1632"/>
              <a:ext cx="336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54634" name="Documents">
            <a:extLst>
              <a:ext uri="{FF2B5EF4-FFF2-40B4-BE49-F238E27FC236}">
                <a16:creationId xmlns:a16="http://schemas.microsoft.com/office/drawing/2014/main" id="{6A60E0FD-93B7-1545-50C0-53D2E622DAA2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3200400" y="4114800"/>
            <a:ext cx="17526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Emergency plan</a:t>
            </a:r>
          </a:p>
        </p:txBody>
      </p:sp>
      <p:cxnSp>
        <p:nvCxnSpPr>
          <p:cNvPr id="154635" name="AutoShape 11">
            <a:extLst>
              <a:ext uri="{FF2B5EF4-FFF2-40B4-BE49-F238E27FC236}">
                <a16:creationId xmlns:a16="http://schemas.microsoft.com/office/drawing/2014/main" id="{BE4AB7C0-BF2C-859A-7758-280CFC618C7B}"/>
              </a:ext>
            </a:extLst>
          </p:cNvPr>
          <p:cNvCxnSpPr>
            <a:cxnSpLocks noChangeShapeType="1"/>
            <a:stCxn id="154628" idx="11"/>
            <a:endCxn id="154634" idx="9"/>
          </p:cNvCxnSpPr>
          <p:nvPr/>
        </p:nvCxnSpPr>
        <p:spPr bwMode="auto">
          <a:xfrm flipH="1">
            <a:off x="4076700" y="2590800"/>
            <a:ext cx="1562100" cy="1524000"/>
          </a:xfrm>
          <a:prstGeom prst="curvedConnector4">
            <a:avLst>
              <a:gd name="adj1" fmla="val -14634"/>
              <a:gd name="adj2" fmla="val 72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636" name="AutoShape 12">
            <a:extLst>
              <a:ext uri="{FF2B5EF4-FFF2-40B4-BE49-F238E27FC236}">
                <a16:creationId xmlns:a16="http://schemas.microsoft.com/office/drawing/2014/main" id="{FBF11AE7-E269-3AAE-8515-9CB360B09093}"/>
              </a:ext>
            </a:extLst>
          </p:cNvPr>
          <p:cNvCxnSpPr>
            <a:cxnSpLocks noChangeShapeType="1"/>
            <a:stCxn id="154626" idx="11"/>
            <a:endCxn id="154634" idx="9"/>
          </p:cNvCxnSpPr>
          <p:nvPr/>
        </p:nvCxnSpPr>
        <p:spPr bwMode="auto">
          <a:xfrm>
            <a:off x="3657600" y="2590800"/>
            <a:ext cx="419100" cy="15240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637" name="AutoShape 13">
            <a:extLst>
              <a:ext uri="{FF2B5EF4-FFF2-40B4-BE49-F238E27FC236}">
                <a16:creationId xmlns:a16="http://schemas.microsoft.com/office/drawing/2014/main" id="{966BFF39-152A-7E7B-0988-723D149023B6}"/>
              </a:ext>
            </a:extLst>
          </p:cNvPr>
          <p:cNvCxnSpPr>
            <a:cxnSpLocks noChangeShapeType="1"/>
            <a:stCxn id="154631" idx="11"/>
            <a:endCxn id="154634" idx="9"/>
          </p:cNvCxnSpPr>
          <p:nvPr/>
        </p:nvCxnSpPr>
        <p:spPr bwMode="auto">
          <a:xfrm flipH="1">
            <a:off x="4076700" y="2590800"/>
            <a:ext cx="3543300" cy="1524000"/>
          </a:xfrm>
          <a:prstGeom prst="curvedConnector4">
            <a:avLst>
              <a:gd name="adj1" fmla="val -6454"/>
              <a:gd name="adj2" fmla="val 72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639" name="Documents">
            <a:extLst>
              <a:ext uri="{FF2B5EF4-FFF2-40B4-BE49-F238E27FC236}">
                <a16:creationId xmlns:a16="http://schemas.microsoft.com/office/drawing/2014/main" id="{CB26BACB-A0D9-E806-6C94-F718A8B7F865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686800" y="1905000"/>
            <a:ext cx="1447800" cy="1371600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it-IT" altLang="en-US" sz="1600">
                <a:latin typeface="Arial" panose="020B0604020202020204" pitchFamily="34" charset="0"/>
              </a:rPr>
              <a:t>Final plan</a:t>
            </a:r>
          </a:p>
        </p:txBody>
      </p:sp>
      <p:cxnSp>
        <p:nvCxnSpPr>
          <p:cNvPr id="154640" name="AutoShape 16">
            <a:extLst>
              <a:ext uri="{FF2B5EF4-FFF2-40B4-BE49-F238E27FC236}">
                <a16:creationId xmlns:a16="http://schemas.microsoft.com/office/drawing/2014/main" id="{925AA222-6DA0-F6A7-7997-A2992F622B82}"/>
              </a:ext>
            </a:extLst>
          </p:cNvPr>
          <p:cNvCxnSpPr>
            <a:cxnSpLocks noChangeShapeType="1"/>
            <a:stCxn id="154631" idx="11"/>
            <a:endCxn id="154641" idx="1"/>
          </p:cNvCxnSpPr>
          <p:nvPr/>
        </p:nvCxnSpPr>
        <p:spPr bwMode="auto">
          <a:xfrm>
            <a:off x="7620000" y="2590800"/>
            <a:ext cx="455836" cy="133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641" name="Text Box 17">
            <a:extLst>
              <a:ext uri="{FF2B5EF4-FFF2-40B4-BE49-F238E27FC236}">
                <a16:creationId xmlns:a16="http://schemas.microsoft.com/office/drawing/2014/main" id="{0CCEAB51-1F81-2661-5670-0386D1C53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5837" y="2362200"/>
            <a:ext cx="282129" cy="483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>
            <a:spAutoFit/>
          </a:bodyPr>
          <a:lstStyle/>
          <a:p>
            <a:pPr algn="ctr"/>
            <a:r>
              <a:rPr lang="it-IT" altLang="en-US" sz="2200">
                <a:latin typeface="Arial" panose="020B0604020202020204" pitchFamily="34" charset="0"/>
              </a:rPr>
              <a:t>…</a:t>
            </a:r>
          </a:p>
        </p:txBody>
      </p:sp>
      <p:cxnSp>
        <p:nvCxnSpPr>
          <p:cNvPr id="154642" name="AutoShape 18">
            <a:extLst>
              <a:ext uri="{FF2B5EF4-FFF2-40B4-BE49-F238E27FC236}">
                <a16:creationId xmlns:a16="http://schemas.microsoft.com/office/drawing/2014/main" id="{2F701498-5592-1C29-25D5-8CA8A190072B}"/>
              </a:ext>
            </a:extLst>
          </p:cNvPr>
          <p:cNvCxnSpPr>
            <a:cxnSpLocks noChangeShapeType="1"/>
            <a:stCxn id="154641" idx="3"/>
            <a:endCxn id="154639" idx="10"/>
          </p:cNvCxnSpPr>
          <p:nvPr/>
        </p:nvCxnSpPr>
        <p:spPr bwMode="auto">
          <a:xfrm flipV="1">
            <a:off x="8357966" y="2590800"/>
            <a:ext cx="328835" cy="133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A7901CC3-C4BE-14DE-3DEB-B9A7A971A8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Process</a:t>
            </a:r>
            <a:r>
              <a:rPr lang="it-IT" altLang="en-US" b="1" dirty="0"/>
              <a:t> Monitoring</a:t>
            </a: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09C4F035-8855-9865-A523-A5EC1C4D2A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Identify deviations from the quality plan as early as possible and take corrective action</a:t>
            </a:r>
            <a:endParaRPr lang="it-IT" altLang="en-US"/>
          </a:p>
          <a:p>
            <a:r>
              <a:rPr lang="en-US" altLang="en-US"/>
              <a:t>Depends on a plan that is </a:t>
            </a:r>
          </a:p>
          <a:p>
            <a:pPr lvl="1"/>
            <a:r>
              <a:rPr lang="en-US" altLang="en-US"/>
              <a:t>realistic</a:t>
            </a:r>
          </a:p>
          <a:p>
            <a:pPr lvl="1"/>
            <a:r>
              <a:rPr lang="en-US" altLang="en-US"/>
              <a:t>well organized</a:t>
            </a:r>
          </a:p>
          <a:p>
            <a:pPr lvl="1"/>
            <a:r>
              <a:rPr lang="en-US" altLang="en-US"/>
              <a:t>sufficiently detailed with clear, unambiguous milestones and criteria</a:t>
            </a:r>
            <a:endParaRPr lang="it-IT" altLang="en-US"/>
          </a:p>
          <a:p>
            <a:r>
              <a:rPr lang="en-US" altLang="en-US"/>
              <a:t>A process is visible to the extent that it can be effectively monitored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9FD73-5043-9A06-645A-A37888A7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BB4BA-5A90-4C40-830D-EA09CFCB702D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27F59EF-09DF-EF73-6BD0-53FA50DAD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192DB75-3D57-BC5F-2CB0-8482F510E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FDA63F7-D4DC-A24D-9181-41C72C53E768}" type="slidenum">
              <a:rPr lang="en-US" altLang="en-US"/>
              <a:pPr/>
              <a:t>41</a:t>
            </a:fld>
            <a:endParaRPr lang="en-US" alt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9" name="Rectangle 5">
            <a:extLst>
              <a:ext uri="{FF2B5EF4-FFF2-40B4-BE49-F238E27FC236}">
                <a16:creationId xmlns:a16="http://schemas.microsoft.com/office/drawing/2014/main" id="{7E46F7DF-1DCC-7E40-3B79-DB128CB6D8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Evaluate Aggregated Data by Analogy</a:t>
            </a:r>
          </a:p>
        </p:txBody>
      </p:sp>
      <p:pic>
        <p:nvPicPr>
          <p:cNvPr id="15" name="Content Placeholder 14" descr="Chart, line chart&#10;&#10;Description automatically generated">
            <a:extLst>
              <a:ext uri="{FF2B5EF4-FFF2-40B4-BE49-F238E27FC236}">
                <a16:creationId xmlns:a16="http://schemas.microsoft.com/office/drawing/2014/main" id="{F3066FAF-B665-AAD5-3731-D356A61003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131709" y="1825625"/>
            <a:ext cx="5928582" cy="4351338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E7BD8-1B74-8464-B163-08A27FD5B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F862C-A220-7740-88CD-5D1146F987DE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0CF36AC0-25CD-1A52-CA77-31016495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981E712B-CD4D-08D4-A5EF-88596469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E226158-B0D4-3C4B-9DCF-3FB04E8D3DA2}" type="slidenum">
              <a:rPr lang="en-US" altLang="en-US"/>
              <a:pPr/>
              <a:t>42</a:t>
            </a:fld>
            <a:endParaRPr lang="en-US" alt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>
            <a:extLst>
              <a:ext uri="{FF2B5EF4-FFF2-40B4-BE49-F238E27FC236}">
                <a16:creationId xmlns:a16="http://schemas.microsoft.com/office/drawing/2014/main" id="{4CFF3548-5E89-03BA-4CBE-46A0EF84417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Process Improvement</a:t>
            </a:r>
          </a:p>
        </p:txBody>
      </p:sp>
      <p:sp>
        <p:nvSpPr>
          <p:cNvPr id="304131" name="Rectangle 3">
            <a:extLst>
              <a:ext uri="{FF2B5EF4-FFF2-40B4-BE49-F238E27FC236}">
                <a16:creationId xmlns:a16="http://schemas.microsoft.com/office/drawing/2014/main" id="{C1B8D72B-8939-4883-E860-47B71BD28D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3602038"/>
            <a:ext cx="9396536" cy="1655762"/>
          </a:xfrm>
        </p:spPr>
        <p:txBody>
          <a:bodyPr>
            <a:normAutofit/>
          </a:bodyPr>
          <a:lstStyle/>
          <a:p>
            <a:pPr algn="l"/>
            <a:r>
              <a:rPr lang="en-US" altLang="en-US" dirty="0"/>
              <a:t>Monitoring and improvement within a project or across multiple projects: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dirty="0"/>
              <a:t>Orthogonal Defect Classification (ODC)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dirty="0"/>
              <a:t>Root Cause Analysis (RCA)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210BF-04E5-0984-5181-6C001FEB0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9FEA6-A704-1D4A-86C7-DBD231677BD9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E0224F5-AF48-318B-5AFE-5F7EE477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1A1D1BF-E10C-7BD0-36E9-D66CAF8BE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9832580-F3FE-534A-B569-345A295330C2}" type="slidenum">
              <a:rPr lang="en-US" altLang="en-US"/>
              <a:pPr/>
              <a:t>43</a:t>
            </a:fld>
            <a:endParaRPr lang="en-US" alt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85037CE-FE00-88F3-DA95-19B43863B3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Orthogonal Defect Classification (ODC)</a:t>
            </a:r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60201C18-755A-A9EB-0BF4-14EAF937F00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Accurate classification schema </a:t>
            </a:r>
          </a:p>
          <a:p>
            <a:pPr lvl="1"/>
            <a:r>
              <a:rPr lang="en-US" altLang="en-US"/>
              <a:t>for very large projects </a:t>
            </a:r>
          </a:p>
          <a:p>
            <a:pPr lvl="1"/>
            <a:r>
              <a:rPr lang="en-US" altLang="en-US"/>
              <a:t>to distill an unmanageable amount of detailed information</a:t>
            </a:r>
          </a:p>
          <a:p>
            <a:r>
              <a:rPr lang="en-US" altLang="en-US"/>
              <a:t>Two main steps</a:t>
            </a:r>
          </a:p>
          <a:p>
            <a:pPr lvl="1"/>
            <a:r>
              <a:rPr lang="en-US" altLang="en-US"/>
              <a:t>Fault classification</a:t>
            </a:r>
          </a:p>
          <a:p>
            <a:pPr lvl="2"/>
            <a:r>
              <a:rPr lang="en-US" altLang="en-US"/>
              <a:t>when faults are detected</a:t>
            </a:r>
          </a:p>
          <a:p>
            <a:pPr lvl="2"/>
            <a:r>
              <a:rPr lang="en-US" altLang="en-US"/>
              <a:t>when faults are fixed </a:t>
            </a:r>
          </a:p>
          <a:p>
            <a:pPr lvl="1"/>
            <a:r>
              <a:rPr lang="en-US" altLang="en-US"/>
              <a:t>Fault analysis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2DE46-0F4C-BE66-AD4A-41A1F2FC2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6BD32-7542-2947-A998-70FD1CBEF283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D765D80-047D-4087-B372-2C1A403C7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D4E0671-4A45-8E4D-D251-3E3FBEED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89134B4-6D3C-074D-8ED5-A68CB835FBC1}" type="slidenum">
              <a:rPr lang="en-US" altLang="en-US"/>
              <a:pPr/>
              <a:t>44</a:t>
            </a:fld>
            <a:endParaRPr lang="en-US" alt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>
            <a:extLst>
              <a:ext uri="{FF2B5EF4-FFF2-40B4-BE49-F238E27FC236}">
                <a16:creationId xmlns:a16="http://schemas.microsoft.com/office/drawing/2014/main" id="{6778EE3E-72A7-AB0C-755B-E449D05E8F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Classification</a:t>
            </a:r>
            <a:endParaRPr lang="it-IT" altLang="en-US" b="1" dirty="0"/>
          </a:p>
        </p:txBody>
      </p:sp>
      <p:sp>
        <p:nvSpPr>
          <p:cNvPr id="161796" name="Rectangle 4">
            <a:extLst>
              <a:ext uri="{FF2B5EF4-FFF2-40B4-BE49-F238E27FC236}">
                <a16:creationId xmlns:a16="http://schemas.microsoft.com/office/drawing/2014/main" id="{AD648C96-A778-C769-7B33-B75855C7BA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3200" dirty="0"/>
              <a:t>When faults are detected</a:t>
            </a:r>
            <a:endParaRPr lang="it-IT" altLang="en-US" dirty="0"/>
          </a:p>
          <a:p>
            <a:pPr lvl="1"/>
            <a:r>
              <a:rPr lang="en-US" altLang="en-US" sz="2800" i="1" dirty="0"/>
              <a:t>activity</a:t>
            </a:r>
            <a:r>
              <a:rPr lang="en-US" altLang="en-US" sz="2800" dirty="0"/>
              <a:t> executed when the fault is revealed</a:t>
            </a:r>
          </a:p>
          <a:p>
            <a:pPr lvl="1"/>
            <a:r>
              <a:rPr lang="en-US" altLang="en-US" sz="2800" i="1" dirty="0"/>
              <a:t>trigger</a:t>
            </a:r>
            <a:r>
              <a:rPr lang="en-US" altLang="en-US" sz="2800" dirty="0"/>
              <a:t> that exposed the fault</a:t>
            </a:r>
          </a:p>
          <a:p>
            <a:pPr lvl="1"/>
            <a:r>
              <a:rPr lang="en-US" altLang="en-US" sz="2800" i="1" dirty="0"/>
              <a:t>impact</a:t>
            </a:r>
            <a:r>
              <a:rPr lang="en-US" altLang="en-US" sz="2800" dirty="0"/>
              <a:t> of the fault on the customer</a:t>
            </a:r>
          </a:p>
          <a:p>
            <a:pPr marL="457200" lvl="1" indent="0">
              <a:buNone/>
            </a:pPr>
            <a:endParaRPr lang="it-IT" altLang="en-US" sz="2000" dirty="0">
              <a:sym typeface="Symbol" pitchFamily="2" charset="2"/>
            </a:endParaRPr>
          </a:p>
          <a:p>
            <a:pPr eaLnBrk="0" hangingPunct="0">
              <a:spcBef>
                <a:spcPct val="0"/>
              </a:spcBef>
            </a:pPr>
            <a:r>
              <a:rPr lang="en-US" altLang="en-US" sz="3200" dirty="0"/>
              <a:t>When faults are fixed </a:t>
            </a:r>
          </a:p>
          <a:p>
            <a:pPr lvl="1"/>
            <a:r>
              <a:rPr lang="en-US" altLang="en-US" sz="2800" i="1" dirty="0"/>
              <a:t>Target: </a:t>
            </a:r>
            <a:r>
              <a:rPr lang="en-US" altLang="en-US" sz="2800" dirty="0"/>
              <a:t>entity fixed to remove the fault</a:t>
            </a:r>
          </a:p>
          <a:p>
            <a:pPr lvl="1"/>
            <a:r>
              <a:rPr lang="en-US" altLang="en-US" sz="2800" i="1" dirty="0"/>
              <a:t>Type:</a:t>
            </a:r>
            <a:r>
              <a:rPr lang="en-US" altLang="en-US" sz="2800" dirty="0"/>
              <a:t> type of the fault</a:t>
            </a:r>
          </a:p>
          <a:p>
            <a:pPr lvl="1"/>
            <a:r>
              <a:rPr lang="en-US" altLang="en-US" sz="2800" i="1" dirty="0"/>
              <a:t>Source: </a:t>
            </a:r>
            <a:r>
              <a:rPr lang="en-US" altLang="en-US" sz="2800" dirty="0"/>
              <a:t> origin of the faulty modules (in-house, library, imported, outsourced)</a:t>
            </a:r>
          </a:p>
          <a:p>
            <a:pPr lvl="1"/>
            <a:r>
              <a:rPr lang="en-US" altLang="en-US" sz="2800" i="1" dirty="0"/>
              <a:t>Age</a:t>
            </a:r>
            <a:r>
              <a:rPr lang="en-US" altLang="en-US" sz="2800" dirty="0"/>
              <a:t> of the faulty element (new, old, rewritten, re-fixed code)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D3E7548-A777-32DD-FF50-805400DAB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1BB655-4DC9-8489-486A-06AC52618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68AFC3DD-CE20-C54B-A7FF-6E425AAF3887}" type="slidenum">
              <a:rPr lang="en-US" altLang="en-US"/>
              <a:pPr/>
              <a:t>45</a:t>
            </a:fld>
            <a:endParaRPr lang="en-US" altLang="en-US"/>
          </a:p>
        </p:txBody>
      </p:sp>
      <p:sp>
        <p:nvSpPr>
          <p:cNvPr id="161794" name="Rectangle 2">
            <a:extLst>
              <a:ext uri="{FF2B5EF4-FFF2-40B4-BE49-F238E27FC236}">
                <a16:creationId xmlns:a16="http://schemas.microsoft.com/office/drawing/2014/main" id="{F780C7F9-021F-0BBC-7E71-5839B1601D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2954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600">
              <a:solidFill>
                <a:schemeClr val="tx2"/>
              </a:solidFill>
              <a:latin typeface="Times" pitchFamily="2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813F8-B810-3460-76B3-1CD5FCA0C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D33A-6DC7-844F-8EE0-E7CCA87BD0E3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>
            <a:extLst>
              <a:ext uri="{FF2B5EF4-FFF2-40B4-BE49-F238E27FC236}">
                <a16:creationId xmlns:a16="http://schemas.microsoft.com/office/drawing/2014/main" id="{67CE59BF-5699-FE9E-2583-DB8876966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ODC activities and  triggers</a:t>
            </a:r>
          </a:p>
        </p:txBody>
      </p:sp>
      <p:sp>
        <p:nvSpPr>
          <p:cNvPr id="163843" name="Rectangle 3">
            <a:extLst>
              <a:ext uri="{FF2B5EF4-FFF2-40B4-BE49-F238E27FC236}">
                <a16:creationId xmlns:a16="http://schemas.microsoft.com/office/drawing/2014/main" id="{48BB9D80-88DE-F8E3-577E-6AD23EFAD796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b="1" dirty="0"/>
              <a:t>Review and Code Inspection</a:t>
            </a:r>
          </a:p>
          <a:p>
            <a:pPr lvl="1"/>
            <a:r>
              <a:rPr lang="en-US" altLang="en-US" dirty="0"/>
              <a:t>Design Conformance:</a:t>
            </a:r>
          </a:p>
          <a:p>
            <a:pPr lvl="1"/>
            <a:r>
              <a:rPr lang="en-US" altLang="en-US" dirty="0"/>
              <a:t>Logic/Flow </a:t>
            </a:r>
          </a:p>
          <a:p>
            <a:pPr lvl="1"/>
            <a:r>
              <a:rPr lang="en-US" altLang="en-US" dirty="0"/>
              <a:t>Backward Compatibility</a:t>
            </a:r>
          </a:p>
          <a:p>
            <a:pPr lvl="1"/>
            <a:r>
              <a:rPr lang="en-US" altLang="en-US" dirty="0"/>
              <a:t>Internal Document</a:t>
            </a:r>
          </a:p>
          <a:p>
            <a:pPr lvl="1"/>
            <a:r>
              <a:rPr lang="en-US" altLang="en-US" dirty="0"/>
              <a:t>Lateral Compatibility</a:t>
            </a:r>
          </a:p>
          <a:p>
            <a:pPr lvl="1"/>
            <a:r>
              <a:rPr lang="en-US" altLang="en-US" dirty="0"/>
              <a:t>Concurrency</a:t>
            </a:r>
          </a:p>
          <a:p>
            <a:pPr lvl="1"/>
            <a:r>
              <a:rPr lang="en-US" altLang="en-US" dirty="0"/>
              <a:t>Language Dependency</a:t>
            </a:r>
          </a:p>
          <a:p>
            <a:pPr lvl="1"/>
            <a:r>
              <a:rPr lang="en-US" altLang="en-US" dirty="0"/>
              <a:t>Side Effects</a:t>
            </a:r>
          </a:p>
          <a:p>
            <a:pPr lvl="1"/>
            <a:r>
              <a:rPr lang="en-US" altLang="en-US" dirty="0"/>
              <a:t>Rare Situation</a:t>
            </a:r>
          </a:p>
          <a:p>
            <a:pPr marL="0" indent="0">
              <a:buNone/>
            </a:pPr>
            <a:r>
              <a:rPr lang="en-US" altLang="en-US" b="1" dirty="0"/>
              <a:t>Structural (White Box) Test</a:t>
            </a:r>
          </a:p>
          <a:p>
            <a:pPr lvl="1"/>
            <a:r>
              <a:rPr lang="en-US" altLang="en-US" dirty="0"/>
              <a:t>Simple Path</a:t>
            </a:r>
          </a:p>
          <a:p>
            <a:pPr lvl="1"/>
            <a:r>
              <a:rPr lang="en-US" altLang="en-US" dirty="0"/>
              <a:t>Complex Path</a:t>
            </a:r>
          </a:p>
        </p:txBody>
      </p:sp>
      <p:sp>
        <p:nvSpPr>
          <p:cNvPr id="163844" name="Rectangle 4">
            <a:extLst>
              <a:ext uri="{FF2B5EF4-FFF2-40B4-BE49-F238E27FC236}">
                <a16:creationId xmlns:a16="http://schemas.microsoft.com/office/drawing/2014/main" id="{FD686A54-EC6B-4F00-9989-629C3A2A6305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en-US" b="1" dirty="0"/>
              <a:t>Functional (Black box) Test</a:t>
            </a:r>
          </a:p>
          <a:p>
            <a:pPr lvl="1"/>
            <a:r>
              <a:rPr lang="en-US" altLang="en-US" dirty="0"/>
              <a:t>Coverage</a:t>
            </a:r>
          </a:p>
          <a:p>
            <a:pPr lvl="1"/>
            <a:r>
              <a:rPr lang="en-US" altLang="en-US" dirty="0"/>
              <a:t>Variation</a:t>
            </a:r>
          </a:p>
          <a:p>
            <a:pPr lvl="1"/>
            <a:r>
              <a:rPr lang="en-US" altLang="en-US" dirty="0"/>
              <a:t>Sequencing</a:t>
            </a:r>
          </a:p>
          <a:p>
            <a:pPr lvl="1"/>
            <a:r>
              <a:rPr lang="en-US" altLang="en-US" dirty="0"/>
              <a:t>Interaction</a:t>
            </a:r>
          </a:p>
          <a:p>
            <a:pPr marL="0" indent="0">
              <a:buNone/>
            </a:pPr>
            <a:r>
              <a:rPr lang="en-US" altLang="en-US" b="1" dirty="0"/>
              <a:t>System Test</a:t>
            </a:r>
          </a:p>
          <a:p>
            <a:pPr lvl="1"/>
            <a:r>
              <a:rPr lang="en-US" altLang="en-US" dirty="0"/>
              <a:t>Workload/Stress</a:t>
            </a:r>
          </a:p>
          <a:p>
            <a:pPr lvl="1"/>
            <a:r>
              <a:rPr lang="en-US" altLang="en-US" dirty="0"/>
              <a:t>Recovery/Exception</a:t>
            </a:r>
          </a:p>
          <a:p>
            <a:pPr lvl="1"/>
            <a:r>
              <a:rPr lang="en-US" altLang="en-US" dirty="0"/>
              <a:t>Startup/Restart</a:t>
            </a:r>
          </a:p>
          <a:p>
            <a:pPr lvl="1"/>
            <a:r>
              <a:rPr lang="en-US" altLang="en-US" dirty="0"/>
              <a:t>Hardware Configuration</a:t>
            </a:r>
          </a:p>
          <a:p>
            <a:pPr lvl="1"/>
            <a:r>
              <a:rPr lang="en-US" altLang="en-US" dirty="0"/>
              <a:t>Software Configuration</a:t>
            </a:r>
          </a:p>
          <a:p>
            <a:pPr lvl="1"/>
            <a:r>
              <a:rPr lang="en-US" altLang="en-US" dirty="0"/>
              <a:t>Blocked Test</a:t>
            </a:r>
            <a:endParaRPr lang="it-IT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8D79E-CB47-F140-4750-41C78DB47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AB342-B953-1042-BDD0-A8C7D6D5C624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4795662-F786-64E9-DDDB-A45C2529E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6C0BBB8-9B70-A0EE-71F1-E6202A0D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6519ECD-8976-B141-A2DE-F1439129728F}" type="slidenum">
              <a:rPr lang="en-US" altLang="en-US"/>
              <a:pPr/>
              <a:t>46</a:t>
            </a:fld>
            <a:endParaRPr lang="en-US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>
            <a:extLst>
              <a:ext uri="{FF2B5EF4-FFF2-40B4-BE49-F238E27FC236}">
                <a16:creationId xmlns:a16="http://schemas.microsoft.com/office/drawing/2014/main" id="{1FD69C14-4929-BD0C-8689-6416D96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/>
              <a:t>ODC impact</a:t>
            </a:r>
          </a:p>
        </p:txBody>
      </p:sp>
      <p:sp>
        <p:nvSpPr>
          <p:cNvPr id="164867" name="Rectangle 3">
            <a:extLst>
              <a:ext uri="{FF2B5EF4-FFF2-40B4-BE49-F238E27FC236}">
                <a16:creationId xmlns:a16="http://schemas.microsoft.com/office/drawing/2014/main" id="{AA1185CA-5B81-EDF1-3839-C7CC91CAEFC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en-US" dirty="0" err="1"/>
              <a:t>Installability</a:t>
            </a:r>
            <a:endParaRPr lang="en-US" altLang="en-US" dirty="0"/>
          </a:p>
          <a:p>
            <a:r>
              <a:rPr lang="en-US" altLang="en-US" dirty="0"/>
              <a:t>Integrity/Security</a:t>
            </a:r>
          </a:p>
          <a:p>
            <a:r>
              <a:rPr lang="en-US" altLang="en-US" dirty="0"/>
              <a:t>Performance</a:t>
            </a:r>
          </a:p>
          <a:p>
            <a:r>
              <a:rPr lang="en-US" altLang="en-US" dirty="0"/>
              <a:t>Maintenance</a:t>
            </a:r>
          </a:p>
          <a:p>
            <a:r>
              <a:rPr lang="en-US" altLang="en-US" dirty="0"/>
              <a:t>Serviceability</a:t>
            </a:r>
          </a:p>
          <a:p>
            <a:r>
              <a:rPr lang="en-US" altLang="en-US" dirty="0"/>
              <a:t>Migration</a:t>
            </a:r>
          </a:p>
          <a:p>
            <a:r>
              <a:rPr lang="en-US" altLang="en-US" dirty="0"/>
              <a:t>Documentation</a:t>
            </a:r>
          </a:p>
        </p:txBody>
      </p:sp>
      <p:sp>
        <p:nvSpPr>
          <p:cNvPr id="164868" name="Rectangle 4">
            <a:extLst>
              <a:ext uri="{FF2B5EF4-FFF2-40B4-BE49-F238E27FC236}">
                <a16:creationId xmlns:a16="http://schemas.microsoft.com/office/drawing/2014/main" id="{8AC80F0F-9FA3-E27C-6365-6C9CC2631669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Usability</a:t>
            </a:r>
          </a:p>
          <a:p>
            <a:r>
              <a:rPr lang="en-US" altLang="en-US" dirty="0"/>
              <a:t>Standards</a:t>
            </a:r>
          </a:p>
          <a:p>
            <a:r>
              <a:rPr lang="en-US" altLang="en-US" dirty="0"/>
              <a:t>Reliability</a:t>
            </a:r>
          </a:p>
          <a:p>
            <a:r>
              <a:rPr lang="en-US" altLang="en-US" dirty="0"/>
              <a:t>Accessibility</a:t>
            </a:r>
          </a:p>
          <a:p>
            <a:r>
              <a:rPr lang="en-US" altLang="en-US" dirty="0"/>
              <a:t>Capability</a:t>
            </a:r>
          </a:p>
          <a:p>
            <a:r>
              <a:rPr lang="en-US" altLang="en-US" dirty="0"/>
              <a:t>Requirements</a:t>
            </a:r>
            <a:endParaRPr lang="it-IT" altLang="en-US" dirty="0"/>
          </a:p>
          <a:p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47655-0C99-4111-75F2-E2B577260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1D99-79D8-B94E-A772-C801756B7408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5FDC618F-F040-7F99-06DC-F586C405D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295870E-D1D2-9C3B-ACFC-30957CCB5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41090E6-90DE-6A43-AAC3-4CC8F0E1256A}" type="slidenum">
              <a:rPr lang="en-US" altLang="en-US"/>
              <a:pPr/>
              <a:t>47</a:t>
            </a:fld>
            <a:endParaRPr lang="en-US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>
            <a:extLst>
              <a:ext uri="{FF2B5EF4-FFF2-40B4-BE49-F238E27FC236}">
                <a16:creationId xmlns:a16="http://schemas.microsoft.com/office/drawing/2014/main" id="{2947022A-14E5-BFCE-CDEB-9C3C8A23B8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ODC Fault Analysis		(example 1/4)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3BEDF47A-3593-98C5-53FF-772598E4671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Distribution of fault types versus activities </a:t>
            </a:r>
          </a:p>
          <a:p>
            <a:pPr lvl="1"/>
            <a:r>
              <a:rPr lang="en-US" altLang="en-US" sz="2800" dirty="0"/>
              <a:t>Different quality activities target different classes of faults</a:t>
            </a:r>
          </a:p>
          <a:p>
            <a:pPr lvl="1"/>
            <a:r>
              <a:rPr lang="en-US" altLang="en-US" sz="2800" dirty="0"/>
              <a:t>Example: </a:t>
            </a:r>
          </a:p>
          <a:p>
            <a:pPr lvl="2"/>
            <a:r>
              <a:rPr lang="en-US" altLang="en-US" sz="2400" dirty="0"/>
              <a:t>algorithmic faults are targeted primarily by unit testing. </a:t>
            </a:r>
          </a:p>
          <a:p>
            <a:pPr lvl="3"/>
            <a:r>
              <a:rPr lang="en-US" altLang="en-US" sz="2000" dirty="0"/>
              <a:t>Expect a high proportion of faults detected by unit testing should belong to this class  </a:t>
            </a:r>
          </a:p>
          <a:p>
            <a:pPr lvl="2"/>
            <a:r>
              <a:rPr lang="en-US" altLang="en-US" sz="2400" dirty="0"/>
              <a:t>IF proportion of algorithmic faults found during unit testing is:</a:t>
            </a:r>
          </a:p>
          <a:p>
            <a:pPr lvl="3"/>
            <a:r>
              <a:rPr lang="en-US" altLang="en-US" sz="2000" dirty="0"/>
              <a:t>unusually small OR larger than normal found at integration test  </a:t>
            </a:r>
          </a:p>
          <a:p>
            <a:pPr lvl="3"/>
            <a:r>
              <a:rPr lang="en-US" altLang="en-US" sz="2000" dirty="0"/>
              <a:t>THEN unit tests may not have been well designed</a:t>
            </a:r>
          </a:p>
          <a:p>
            <a:pPr lvl="2"/>
            <a:r>
              <a:rPr lang="en-US" altLang="en-US" sz="2400" dirty="0"/>
              <a:t>IF proportion of algorithmic faults found during integration testing unusually large </a:t>
            </a:r>
          </a:p>
          <a:p>
            <a:pPr lvl="3"/>
            <a:r>
              <a:rPr lang="en-US" altLang="en-US" sz="2200" dirty="0"/>
              <a:t>THEN integration testing may not focus strongly enough on interface faults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F31B0-DD6A-CB2F-265B-37F739B29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29782-D8A8-0740-B1D2-BF9C06EC4F35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87403C-F328-9AB1-FFCB-B05D86752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6FF5D05-4BA4-0690-E132-804FD1270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3AB0319-B674-5B4E-A76B-91EB8462FA4B}" type="slidenum">
              <a:rPr lang="en-US" altLang="en-US"/>
              <a:pPr/>
              <a:t>48</a:t>
            </a:fld>
            <a:endParaRPr lang="en-US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>
            <a:extLst>
              <a:ext uri="{FF2B5EF4-FFF2-40B4-BE49-F238E27FC236}">
                <a16:creationId xmlns:a16="http://schemas.microsoft.com/office/drawing/2014/main" id="{018AFF4E-592B-C77D-95A9-80A7079B7E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2/4)</a:t>
            </a:r>
          </a:p>
        </p:txBody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BE0C23EC-E68E-C200-B43F-B65B535AF2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Distribution of triggers over time during field test</a:t>
            </a:r>
          </a:p>
          <a:p>
            <a:pPr lvl="1"/>
            <a:r>
              <a:rPr lang="en-US" altLang="en-US" dirty="0"/>
              <a:t>Faults corresponding to simple usage should arise early during field test, while faults corresponding to complex usage should arise late. </a:t>
            </a:r>
          </a:p>
          <a:p>
            <a:pPr lvl="1"/>
            <a:r>
              <a:rPr lang="en-US" altLang="en-US" dirty="0"/>
              <a:t>The rate of disclosure of new faults should asymptotically decrease</a:t>
            </a:r>
          </a:p>
          <a:p>
            <a:pPr lvl="1"/>
            <a:r>
              <a:rPr lang="en-US" altLang="en-US" dirty="0"/>
              <a:t>Unexpected distributions of triggers over time may indicate poor system or acceptance test</a:t>
            </a:r>
          </a:p>
          <a:p>
            <a:pPr lvl="2"/>
            <a:r>
              <a:rPr lang="en-US" altLang="en-US" dirty="0"/>
              <a:t>IF triggers that correspond to simple usage reveal many faults late in acceptance testing THEN sample may not be representative of the user population</a:t>
            </a:r>
          </a:p>
          <a:p>
            <a:pPr lvl="2"/>
            <a:r>
              <a:rPr lang="en-US" altLang="en-US" dirty="0"/>
              <a:t>IF continuously growing faults during acceptance test is observed THEN system testing may have failed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77CD7-7F85-9AE1-C628-34E152589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9F68F-EC01-8849-8486-4F59145FB0FC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42DE05B-E688-B305-370A-B73F825D9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13C5C56-B143-1B41-B1EC-1F6484DAB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4E5971B-A350-0F46-B7F6-991C1C449E15}" type="slidenum">
              <a:rPr lang="en-US" altLang="en-US"/>
              <a:pPr/>
              <a:t>49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>
            <a:extLst>
              <a:ext uri="{FF2B5EF4-FFF2-40B4-BE49-F238E27FC236}">
                <a16:creationId xmlns:a16="http://schemas.microsoft.com/office/drawing/2014/main" id="{39839442-3689-0431-63F1-FF5D934A9B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Quality and Process</a:t>
            </a:r>
          </a:p>
        </p:txBody>
      </p:sp>
      <p:sp>
        <p:nvSpPr>
          <p:cNvPr id="178179" name="Rectangle 3">
            <a:extLst>
              <a:ext uri="{FF2B5EF4-FFF2-40B4-BE49-F238E27FC236}">
                <a16:creationId xmlns:a16="http://schemas.microsoft.com/office/drawing/2014/main" id="{4002DD6B-F65F-6AAE-C208-6AC318378C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Quality process: Set of activities and responsibilities</a:t>
            </a:r>
          </a:p>
          <a:p>
            <a:pPr lvl="1"/>
            <a:r>
              <a:rPr lang="en-US" altLang="en-US" sz="2000" dirty="0"/>
              <a:t>focused primarily on ensuring adequate quality</a:t>
            </a:r>
          </a:p>
          <a:p>
            <a:pPr lvl="1"/>
            <a:r>
              <a:rPr lang="en-US" altLang="en-US" sz="2000" dirty="0"/>
              <a:t>concerned with project schedule or with product usability</a:t>
            </a:r>
          </a:p>
          <a:p>
            <a:r>
              <a:rPr lang="en-US" altLang="en-US" sz="2400" dirty="0"/>
              <a:t>A framework for </a:t>
            </a:r>
          </a:p>
          <a:p>
            <a:pPr lvl="1"/>
            <a:r>
              <a:rPr lang="en-US" altLang="en-US" sz="2000" dirty="0"/>
              <a:t>selecting and arranging activities </a:t>
            </a:r>
          </a:p>
          <a:p>
            <a:pPr lvl="1"/>
            <a:r>
              <a:rPr lang="en-US" altLang="en-US" sz="2000" dirty="0"/>
              <a:t>considering interactions and trade-offs</a:t>
            </a:r>
          </a:p>
          <a:p>
            <a:r>
              <a:rPr lang="en-US" altLang="en-US" sz="2400" dirty="0"/>
              <a:t>Follows the overall software process in which it is embedded</a:t>
            </a:r>
          </a:p>
          <a:p>
            <a:pPr lvl="1"/>
            <a:r>
              <a:rPr lang="en-US" altLang="en-US" sz="2000" dirty="0"/>
              <a:t>Example: waterfall software process ––&gt; “V model”: unit testing starts with implementation and finishes before integration </a:t>
            </a:r>
          </a:p>
          <a:p>
            <a:pPr lvl="1"/>
            <a:r>
              <a:rPr lang="en-US" altLang="en-US" sz="2000" dirty="0"/>
              <a:t>Example: XP and agile methods ––&gt; emphasis on unit testing and rapid iteration for acceptance testing by customers</a:t>
            </a:r>
          </a:p>
          <a:p>
            <a:pPr lvl="1"/>
            <a:r>
              <a:rPr lang="en-US" altLang="en-US" sz="2000" dirty="0"/>
              <a:t>Example: DevOps CI/CD includes elements of validation as data is collected from operation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65234E1-9135-69E0-DBF4-A8B3E4291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298CC53-91B9-116C-780A-EF9ACA8EF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E0CD1F9-9D80-EA48-A226-C1F1A471A038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C90E6-7A2B-73F3-9C08-737A1DE1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7919F-0EC0-7E4E-90BC-CED4A6541DD5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>
            <a:extLst>
              <a:ext uri="{FF2B5EF4-FFF2-40B4-BE49-F238E27FC236}">
                <a16:creationId xmlns:a16="http://schemas.microsoft.com/office/drawing/2014/main" id="{044FEE9E-3EDD-4B32-FF7D-5F567C19EE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3/4)</a:t>
            </a:r>
          </a:p>
        </p:txBody>
      </p:sp>
      <p:sp>
        <p:nvSpPr>
          <p:cNvPr id="230403" name="Rectangle 3">
            <a:extLst>
              <a:ext uri="{FF2B5EF4-FFF2-40B4-BE49-F238E27FC236}">
                <a16:creationId xmlns:a16="http://schemas.microsoft.com/office/drawing/2014/main" id="{A350F026-CB22-3145-736D-468ACA5005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Age distribution over target code</a:t>
            </a:r>
          </a:p>
          <a:p>
            <a:pPr lvl="1"/>
            <a:r>
              <a:rPr lang="en-US" altLang="en-US" dirty="0"/>
              <a:t>Most faults should be located in new and rewritten code</a:t>
            </a:r>
          </a:p>
          <a:p>
            <a:pPr lvl="1"/>
            <a:r>
              <a:rPr lang="en-US" altLang="en-US" dirty="0"/>
              <a:t>The proportion of faults in new and rewritten code with respect to base and re-fixed code should gradually increase</a:t>
            </a:r>
          </a:p>
          <a:p>
            <a:r>
              <a:rPr lang="en-US" altLang="en-US" dirty="0"/>
              <a:t>Different age distributions</a:t>
            </a:r>
          </a:p>
          <a:p>
            <a:pPr lvl="1"/>
            <a:r>
              <a:rPr lang="en-US" altLang="en-US" dirty="0"/>
              <a:t>may indicate holes in the fault tracking and removal process</a:t>
            </a:r>
          </a:p>
          <a:p>
            <a:pPr lvl="1"/>
            <a:r>
              <a:rPr lang="en-US" altLang="en-US" dirty="0"/>
              <a:t>may indicate  inadequate test and analysis that failed in revealing faults early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increase of faults located in base code after porting may indicate inadequate tests for portability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A6853-A9B3-51E1-3E45-E6FB8C4C6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35877-64B2-9443-A9D6-BE631414B7AD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862703-8003-1F3D-FF56-9A110B210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9EE602F-41A8-DEE5-18B4-8E3A56E7F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1EAC282B-14FC-F540-9978-3D2243416D40}" type="slidenum">
              <a:rPr lang="en-US" altLang="en-US"/>
              <a:pPr/>
              <a:t>50</a:t>
            </a:fld>
            <a:endParaRPr lang="en-US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B76518CA-3C59-83A4-4082-41C1261FA3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ODC Fault Analysis		(example 4/4)</a:t>
            </a:r>
          </a:p>
        </p:txBody>
      </p:sp>
      <p:sp>
        <p:nvSpPr>
          <p:cNvPr id="229379" name="Rectangle 3">
            <a:extLst>
              <a:ext uri="{FF2B5EF4-FFF2-40B4-BE49-F238E27FC236}">
                <a16:creationId xmlns:a16="http://schemas.microsoft.com/office/drawing/2014/main" id="{6BCCA78E-0AD2-8C35-0B01-C7EC35D158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3600" dirty="0"/>
              <a:t>Distribution of fault classes over time</a:t>
            </a:r>
          </a:p>
          <a:p>
            <a:pPr lvl="1"/>
            <a:r>
              <a:rPr lang="en-US" altLang="en-US" sz="3200" dirty="0"/>
              <a:t>The proportion of missing code faults should gradually decrease (because the code is being provided)</a:t>
            </a:r>
          </a:p>
          <a:p>
            <a:pPr lvl="1"/>
            <a:r>
              <a:rPr lang="en-US" altLang="en-US" sz="3200" dirty="0"/>
              <a:t>The percentage of extraneous faults may slowly increase, because missing functionality should be revealed with use and repaired.</a:t>
            </a:r>
          </a:p>
          <a:p>
            <a:pPr lvl="1"/>
            <a:r>
              <a:rPr lang="en-US" altLang="en-US" sz="2800" dirty="0"/>
              <a:t>Examples:</a:t>
            </a:r>
          </a:p>
          <a:p>
            <a:pPr lvl="2"/>
            <a:r>
              <a:rPr lang="en-US" altLang="en-US" sz="2400" dirty="0"/>
              <a:t>An increasing number of missing faults  may be a symptom of instability of the product.</a:t>
            </a:r>
          </a:p>
          <a:p>
            <a:pPr lvl="2"/>
            <a:r>
              <a:rPr lang="en-US" altLang="en-US" sz="2400" dirty="0"/>
              <a:t>A sudden sharp increase in extraneous faults may indicate maintenance problems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FD93B-FAE9-EC0F-3EA4-46E31B818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A8E29-9491-B547-B5E3-E4D157E8910A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CB1AA29-07F9-45FC-5DC2-C9C4A631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F575642C-BDD9-C88D-0173-690A805B7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9D08053-DCFA-5A45-A5BB-7AB6D4A09E35}" type="slidenum">
              <a:rPr lang="en-US" altLang="en-US"/>
              <a:pPr/>
              <a:t>51</a:t>
            </a:fld>
            <a:endParaRPr lang="en-US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>
            <a:extLst>
              <a:ext uri="{FF2B5EF4-FFF2-40B4-BE49-F238E27FC236}">
                <a16:creationId xmlns:a16="http://schemas.microsoft.com/office/drawing/2014/main" id="{787AB977-263F-47D6-0CA7-8A021F07F8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Improving the Process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D61AE9C9-349F-2DDB-F5CF-06E1D81795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4572688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Many classes of faults that occur frequently are rooted in process and development flaws</a:t>
            </a:r>
          </a:p>
          <a:p>
            <a:pPr lvl="1"/>
            <a:r>
              <a:rPr lang="en-US" altLang="en-US" dirty="0"/>
              <a:t>examples</a:t>
            </a:r>
          </a:p>
          <a:p>
            <a:pPr lvl="2"/>
            <a:r>
              <a:rPr lang="en-US" altLang="en-US" dirty="0"/>
              <a:t>Shallow architectural design that does not take into account resource allocation can lead to resource allocation faults </a:t>
            </a:r>
          </a:p>
          <a:p>
            <a:pPr lvl="2"/>
            <a:r>
              <a:rPr lang="en-US" altLang="en-US" dirty="0"/>
              <a:t>Lack of experience with the development environment, which leads to misunderstandings between analysts and programmers on rare and exceptional cases, can result in faults in exception handling.  </a:t>
            </a:r>
          </a:p>
          <a:p>
            <a:r>
              <a:rPr lang="en-US" altLang="en-US" dirty="0"/>
              <a:t>The occurrence of many such faults can be reduced by modifying the process and environment</a:t>
            </a:r>
          </a:p>
          <a:p>
            <a:pPr lvl="1"/>
            <a:r>
              <a:rPr lang="en-US" altLang="en-US" dirty="0"/>
              <a:t>examples</a:t>
            </a:r>
          </a:p>
          <a:p>
            <a:pPr lvl="2"/>
            <a:r>
              <a:rPr lang="en-US" altLang="en-US" dirty="0"/>
              <a:t>Resource allocation faults resulting from shallow architectural design can be reduced by introducing specific inspection tasks</a:t>
            </a:r>
          </a:p>
          <a:p>
            <a:pPr lvl="2"/>
            <a:r>
              <a:rPr lang="en-US" altLang="en-US" dirty="0"/>
              <a:t>Faults attributable to inexperience with the development environment can be reduced with focused training                         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9223F8-CD0B-4DB6-CCDC-678A3124E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947B3-765A-4841-AAF4-AEEEB5522369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1246CBA-8967-44C5-5BB7-1518E8521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92B4FB6-9927-2DC0-4B55-9A4584546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C0B0DD4D-2F31-ED4A-8278-C69A9898D765}" type="slidenum">
              <a:rPr lang="en-US" altLang="en-US"/>
              <a:pPr/>
              <a:t>52</a:t>
            </a:fld>
            <a:endParaRPr lang="en-US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>
            <a:extLst>
              <a:ext uri="{FF2B5EF4-FFF2-40B4-BE49-F238E27FC236}">
                <a16:creationId xmlns:a16="http://schemas.microsoft.com/office/drawing/2014/main" id="{FFE4CCA2-4090-777C-F6FE-B8A2BDE573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Improving Current and Next Processes</a:t>
            </a:r>
          </a:p>
        </p:txBody>
      </p:sp>
      <p:sp>
        <p:nvSpPr>
          <p:cNvPr id="234499" name="Rectangle 3">
            <a:extLst>
              <a:ext uri="{FF2B5EF4-FFF2-40B4-BE49-F238E27FC236}">
                <a16:creationId xmlns:a16="http://schemas.microsoft.com/office/drawing/2014/main" id="{393984E4-6913-7D14-5939-C12BC53DBA2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Identifying weak aspects of a process can be difficult</a:t>
            </a:r>
          </a:p>
          <a:p>
            <a:r>
              <a:rPr lang="en-US" altLang="en-US" sz="3200" dirty="0"/>
              <a:t>Analysis of the fault history can help software engineers build a feedback mechanism to track relevant faults to their root causes</a:t>
            </a:r>
          </a:p>
          <a:p>
            <a:pPr lvl="1"/>
            <a:r>
              <a:rPr lang="en-US" altLang="en-US" sz="2800" dirty="0"/>
              <a:t>Sometimes information can be fed back directly into the current product development</a:t>
            </a:r>
          </a:p>
          <a:p>
            <a:pPr lvl="1"/>
            <a:r>
              <a:rPr lang="en-US" altLang="en-US" sz="2800" dirty="0"/>
              <a:t>More often it helps software engineers improve the development of future products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F5B18C1-24DA-D499-73DE-E98F8302E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DC0C26A-48ED-9CFA-017A-A9D7C20A0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3E43F6F-786D-344C-9B47-E21D83C95393}" type="slidenum">
              <a:rPr lang="en-US" altLang="en-US"/>
              <a:pPr/>
              <a:t>53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A9B7C-FBBE-3FC6-8AC9-2BA39B788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C12B2-1B6A-AF47-A68D-928B12250AEB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>
            <a:extLst>
              <a:ext uri="{FF2B5EF4-FFF2-40B4-BE49-F238E27FC236}">
                <a16:creationId xmlns:a16="http://schemas.microsoft.com/office/drawing/2014/main" id="{F7BE369E-92DE-64C3-7D21-7828068AD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Root cause analysis (RCA)</a:t>
            </a:r>
          </a:p>
        </p:txBody>
      </p:sp>
      <p:sp>
        <p:nvSpPr>
          <p:cNvPr id="233475" name="Rectangle 3">
            <a:extLst>
              <a:ext uri="{FF2B5EF4-FFF2-40B4-BE49-F238E27FC236}">
                <a16:creationId xmlns:a16="http://schemas.microsoft.com/office/drawing/2014/main" id="{BCA6918E-B1C2-5AE6-FA25-D8E83A235C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en-US" sz="3600" dirty="0"/>
              <a:t>Technique for identifying and eliminating process faults</a:t>
            </a:r>
          </a:p>
          <a:p>
            <a:pPr lvl="1"/>
            <a:r>
              <a:rPr lang="en-US" altLang="en-US" sz="3200" dirty="0"/>
              <a:t>First developed in the nuclear power industry; used in many fields. </a:t>
            </a:r>
          </a:p>
          <a:p>
            <a:r>
              <a:rPr lang="en-US" altLang="en-US" sz="3600" dirty="0"/>
              <a:t>Four main steps </a:t>
            </a:r>
          </a:p>
          <a:p>
            <a:pPr lvl="1"/>
            <a:r>
              <a:rPr lang="en-US" altLang="en-US" sz="3200" i="1" dirty="0"/>
              <a:t>What</a:t>
            </a:r>
            <a:r>
              <a:rPr lang="en-US" altLang="en-US" sz="3200" dirty="0"/>
              <a:t> are the faults?</a:t>
            </a:r>
          </a:p>
          <a:p>
            <a:pPr lvl="1"/>
            <a:r>
              <a:rPr lang="en-US" altLang="en-US" sz="3200" i="1" dirty="0"/>
              <a:t>When </a:t>
            </a:r>
            <a:r>
              <a:rPr lang="en-US" altLang="en-US" sz="3200" dirty="0"/>
              <a:t>did faults occur? When, and when were they found? </a:t>
            </a:r>
          </a:p>
          <a:p>
            <a:pPr lvl="1"/>
            <a:r>
              <a:rPr lang="en-US" altLang="en-US" sz="3200" i="1" dirty="0"/>
              <a:t>Why </a:t>
            </a:r>
            <a:r>
              <a:rPr lang="en-US" altLang="en-US" sz="3200" dirty="0"/>
              <a:t>did faults occur?</a:t>
            </a:r>
          </a:p>
          <a:p>
            <a:pPr lvl="1"/>
            <a:r>
              <a:rPr lang="en-US" altLang="en-US" sz="3200" i="1" dirty="0"/>
              <a:t>How </a:t>
            </a:r>
            <a:r>
              <a:rPr lang="en-US" altLang="en-US" sz="3200" dirty="0"/>
              <a:t>could faults be prevented?</a:t>
            </a:r>
            <a:endParaRPr lang="en-US" alt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2AD548E-7994-59F5-6C4C-11093600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1B32C28-B607-0A98-302D-A1488A97D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1EA5D3A-4985-9D4C-B3FB-88968E4051BA}" type="slidenum">
              <a:rPr lang="en-US" altLang="en-US"/>
              <a:pPr/>
              <a:t>54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1E7F8-BACE-2259-F015-B829A445C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80A94-E44B-0942-9E54-AFD589BCF04F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55CEFF92-AB64-D8F7-FA8A-DC5D735949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dirty="0"/>
              <a:t>What</a:t>
            </a:r>
            <a:r>
              <a:rPr lang="en-US" altLang="en-US" b="1" dirty="0"/>
              <a:t> are the faults?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32B4275B-54A8-895F-6297-24FE5DEC9E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3200" dirty="0"/>
              <a:t>Identify a class of  important faults</a:t>
            </a:r>
          </a:p>
          <a:p>
            <a:r>
              <a:rPr lang="en-US" altLang="en-US" sz="3200" dirty="0"/>
              <a:t>Faults are categorized by </a:t>
            </a:r>
          </a:p>
          <a:p>
            <a:pPr lvl="1"/>
            <a:r>
              <a:rPr lang="en-US" altLang="en-US" sz="2800" dirty="0"/>
              <a:t>severity = impact of the fault on the product</a:t>
            </a:r>
          </a:p>
          <a:p>
            <a:pPr lvl="1"/>
            <a:r>
              <a:rPr lang="en-US" altLang="en-US" sz="2800" dirty="0"/>
              <a:t>Kind</a:t>
            </a:r>
          </a:p>
          <a:p>
            <a:pPr lvl="2"/>
            <a:r>
              <a:rPr lang="en-US" altLang="en-US" sz="2400" dirty="0"/>
              <a:t>No fixed set of categories; Categories evolve and adapt</a:t>
            </a:r>
          </a:p>
          <a:p>
            <a:pPr lvl="2"/>
            <a:r>
              <a:rPr lang="en-US" altLang="en-US" sz="2400" dirty="0"/>
              <a:t>Goal:</a:t>
            </a:r>
          </a:p>
          <a:p>
            <a:pPr lvl="3"/>
            <a:r>
              <a:rPr lang="en-US" altLang="en-US" sz="2000" dirty="0"/>
              <a:t>Identify the few most important classes of faults and remove their causes</a:t>
            </a:r>
          </a:p>
          <a:p>
            <a:pPr lvl="3"/>
            <a:r>
              <a:rPr lang="en-US" altLang="en-US" sz="2000" dirty="0"/>
              <a:t>Differs from ODC:  Not trying to compare trends for different classes of faults, but rather </a:t>
            </a:r>
            <a:r>
              <a:rPr lang="en-US" altLang="en-US" sz="2000" i="1" dirty="0"/>
              <a:t>focusing</a:t>
            </a:r>
            <a:r>
              <a:rPr lang="en-US" altLang="en-US" sz="2000" dirty="0"/>
              <a:t> on a few important classes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75E167E-2135-0AD7-096C-8553359B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1BB5C2E-52BB-41F8-611C-8938D7C44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30A46CC-76CA-F549-8D68-92F7CD5DECC4}" type="slidenum">
              <a:rPr lang="en-US" altLang="en-US"/>
              <a:pPr/>
              <a:t>55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B9727B-B53A-421B-E337-082E90E99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2155E-D255-BE4B-9CD6-E1020D8F99EB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8496DB1C-D6B4-A965-C802-14A6D3A5B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Fault Severity</a:t>
            </a:r>
          </a:p>
        </p:txBody>
      </p:sp>
      <p:graphicFrame>
        <p:nvGraphicFramePr>
          <p:cNvPr id="239794" name="Group 178">
            <a:extLst>
              <a:ext uri="{FF2B5EF4-FFF2-40B4-BE49-F238E27FC236}">
                <a16:creationId xmlns:a16="http://schemas.microsoft.com/office/drawing/2014/main" id="{F715668C-E01C-E1B7-40BD-617E869EA9C1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1981200" y="1371600"/>
          <a:ext cx="8229600" cy="4647565"/>
        </p:xfrm>
        <a:graphic>
          <a:graphicData uri="http://schemas.openxmlformats.org/drawingml/2006/table">
            <a:tbl>
              <a:tblPr/>
              <a:tblGrid>
                <a:gridCol w="1219200">
                  <a:extLst>
                    <a:ext uri="{9D8B030D-6E8A-4147-A177-3AD203B41FA5}">
                      <a16:colId xmlns:a16="http://schemas.microsoft.com/office/drawing/2014/main" val="3140020876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967386502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571938495"/>
                    </a:ext>
                  </a:extLst>
                </a:gridCol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Level</a:t>
                      </a: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Tahoma" panose="020B0604030504040204" pitchFamily="34" charset="0"/>
                        </a:rPr>
                        <a:t>Example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838297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Critical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product is unusable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causes the program to crash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503262"/>
                  </a:ext>
                </a:extLst>
              </a:tr>
              <a:tr h="914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Severe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Some product features cannot be used, and there is no workaround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inhibits importing files saved with a previous version of the program, and there is no workaround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9420180"/>
                  </a:ext>
                </a:extLst>
              </a:tr>
              <a:tr h="1447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Moderate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Some product features require workarounds to use, and reduce efficiency, reliability, or convenience and usability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inhibits exporting in Postscript format.</a:t>
                      </a:r>
                      <a:b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</a:b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Postscript can be produced using the printing facility, but with  loss of usability and efficiency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823934"/>
                  </a:ext>
                </a:extLst>
              </a:tr>
              <a:tr h="12033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Cosmetic</a:t>
                      </a:r>
                    </a:p>
                  </a:txBody>
                  <a:tcPr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Minor inconvenience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1A4422"/>
                          </a:solidFill>
                          <a:effectLst/>
                          <a:latin typeface="Trebuchet MS" panose="020B0703020202090204" pitchFamily="34" charset="0"/>
                        </a:rPr>
                        <a:t>The fault limits the choice of colors for customizing the  graphical interface, violating the specification but causing only minor inconvenience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7697331"/>
                  </a:ext>
                </a:extLst>
              </a:tr>
            </a:tbl>
          </a:graphicData>
        </a:graphic>
      </p:graphicFrame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9E5688E-F54D-57A3-E893-CA6A13309D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647728" y="6484751"/>
            <a:ext cx="4581872" cy="236725"/>
          </a:xfrm>
        </p:spPr>
        <p:txBody>
          <a:bodyPr/>
          <a:lstStyle/>
          <a:p>
            <a:r>
              <a:rPr lang="en-US" altLang="en-US" dirty="0"/>
              <a:t>Updated by Stuart Anderson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2CAEB9D5-9B7F-8BF8-59EA-F60EF5896E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8DEA1F5-1699-1C48-BB7E-8C69360FC4B2}" type="slidenum">
              <a:rPr lang="en-US" altLang="en-US"/>
              <a:pPr/>
              <a:t>56</a:t>
            </a:fld>
            <a:endParaRPr lang="en-US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>
            <a:extLst>
              <a:ext uri="{FF2B5EF4-FFF2-40B4-BE49-F238E27FC236}">
                <a16:creationId xmlns:a16="http://schemas.microsoft.com/office/drawing/2014/main" id="{D1EB0063-986F-2F8A-7644-C76C3B7410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Pareto Distribution (80/20)</a:t>
            </a:r>
          </a:p>
        </p:txBody>
      </p:sp>
      <p:sp>
        <p:nvSpPr>
          <p:cNvPr id="240643" name="Rectangle 3">
            <a:extLst>
              <a:ext uri="{FF2B5EF4-FFF2-40B4-BE49-F238E27FC236}">
                <a16:creationId xmlns:a16="http://schemas.microsoft.com/office/drawing/2014/main" id="{754382AB-1D5A-015D-B446-97C5422A242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3200" dirty="0"/>
              <a:t>Pareto rule (80/20) </a:t>
            </a:r>
          </a:p>
          <a:p>
            <a:pPr lvl="1"/>
            <a:r>
              <a:rPr lang="en-US" altLang="en-US" sz="2800" dirty="0"/>
              <a:t>in many populations, a few (20%) are vital  and many (80%) are trivial</a:t>
            </a:r>
          </a:p>
          <a:p>
            <a:r>
              <a:rPr lang="en-US" altLang="en-US" sz="3200" dirty="0"/>
              <a:t>Fault analysis</a:t>
            </a:r>
          </a:p>
          <a:p>
            <a:pPr lvl="1"/>
            <a:r>
              <a:rPr lang="en-US" altLang="en-US" sz="2800" dirty="0"/>
              <a:t>20% of the code is responsible for 80% of the faults</a:t>
            </a:r>
          </a:p>
          <a:p>
            <a:pPr lvl="2"/>
            <a:r>
              <a:rPr lang="en-US" altLang="en-US" sz="2400" dirty="0"/>
              <a:t>Faults tend to accumulate in a few modules</a:t>
            </a:r>
          </a:p>
          <a:p>
            <a:pPr lvl="3"/>
            <a:r>
              <a:rPr lang="en-US" altLang="en-US" sz="2000" dirty="0"/>
              <a:t>identifying potentially faulty modules can improve the cost effectiveness of fault detection</a:t>
            </a:r>
          </a:p>
          <a:p>
            <a:pPr lvl="2"/>
            <a:r>
              <a:rPr lang="en-US" altLang="en-US" sz="2400" dirty="0"/>
              <a:t>Some classes of faults predominate</a:t>
            </a:r>
          </a:p>
          <a:p>
            <a:pPr lvl="3"/>
            <a:r>
              <a:rPr lang="en-US" altLang="en-US" sz="2000" dirty="0"/>
              <a:t>removing the causes of a predominant class of faults can have a major impact on the quality of the process and of the resulting product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F00B24F-619F-A827-D5C0-744A00161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D07F617-A2D8-32E4-C099-A5AEA208F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A7A1EC4-F56E-CA41-9A2C-A25072858E23}" type="slidenum">
              <a:rPr lang="en-US" altLang="en-US"/>
              <a:pPr/>
              <a:t>57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C310D5-873F-909A-DEE3-91AC0FC7A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EDF65-98C4-2345-86B4-67F9C5284A55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>
            <a:extLst>
              <a:ext uri="{FF2B5EF4-FFF2-40B4-BE49-F238E27FC236}">
                <a16:creationId xmlns:a16="http://schemas.microsoft.com/office/drawing/2014/main" id="{BDD4F6EC-DF9B-5ADD-EDD3-B0382B6AB8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dirty="0"/>
              <a:t>Why </a:t>
            </a:r>
            <a:r>
              <a:rPr lang="en-US" altLang="en-US" b="1" dirty="0"/>
              <a:t>did faults occur?</a:t>
            </a:r>
          </a:p>
        </p:txBody>
      </p:sp>
      <p:sp>
        <p:nvSpPr>
          <p:cNvPr id="237571" name="Rectangle 3">
            <a:extLst>
              <a:ext uri="{FF2B5EF4-FFF2-40B4-BE49-F238E27FC236}">
                <a16:creationId xmlns:a16="http://schemas.microsoft.com/office/drawing/2014/main" id="{738ECDBE-6AE7-B656-DDEA-02267B8BD36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Core RCA step</a:t>
            </a:r>
          </a:p>
          <a:p>
            <a:pPr lvl="1"/>
            <a:r>
              <a:rPr lang="en-US" altLang="en-US"/>
              <a:t>trace representative faults back to causes</a:t>
            </a:r>
          </a:p>
          <a:p>
            <a:pPr lvl="1"/>
            <a:r>
              <a:rPr lang="en-US" altLang="en-US"/>
              <a:t>objective of identifying a “root” cause</a:t>
            </a:r>
          </a:p>
          <a:p>
            <a:r>
              <a:rPr lang="en-US" altLang="en-US"/>
              <a:t>Iterative analysis </a:t>
            </a:r>
          </a:p>
          <a:p>
            <a:pPr lvl="1"/>
            <a:r>
              <a:rPr lang="en-US" altLang="en-US"/>
              <a:t>explain the error that led to the fault</a:t>
            </a:r>
          </a:p>
          <a:p>
            <a:pPr lvl="1"/>
            <a:r>
              <a:rPr lang="en-US" altLang="en-US"/>
              <a:t>explain the cause of that error</a:t>
            </a:r>
          </a:p>
          <a:p>
            <a:pPr lvl="1"/>
            <a:r>
              <a:rPr lang="en-US" altLang="en-US"/>
              <a:t>explain the cause of that cause</a:t>
            </a:r>
          </a:p>
          <a:p>
            <a:pPr lvl="1"/>
            <a:r>
              <a:rPr lang="en-US" altLang="en-US"/>
              <a:t>...</a:t>
            </a:r>
          </a:p>
          <a:p>
            <a:r>
              <a:rPr lang="en-US" altLang="en-US"/>
              <a:t>Rule of thumb</a:t>
            </a:r>
          </a:p>
          <a:p>
            <a:pPr lvl="1"/>
            <a:r>
              <a:rPr lang="en-US" altLang="en-US"/>
              <a:t>“ask why six times”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0A6D760-544C-9A8A-30A5-FB50FA838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B5B3153-71A5-33C0-C6EC-F9E9FF1A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BB532CD-F2AC-3E4E-BBBA-EAFA559878B9}" type="slidenum">
              <a:rPr lang="en-US" altLang="en-US"/>
              <a:pPr/>
              <a:t>58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0297A-25A5-DFE4-F235-59300B9A9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B07ED-3FEB-6444-AD0C-B558F048717F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6" name="Rectangle 4">
            <a:extLst>
              <a:ext uri="{FF2B5EF4-FFF2-40B4-BE49-F238E27FC236}">
                <a16:creationId xmlns:a16="http://schemas.microsoft.com/office/drawing/2014/main" id="{FA07AD97-04BF-E39D-3DF3-F936AA10AF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Example of fault tracing</a:t>
            </a:r>
          </a:p>
        </p:txBody>
      </p:sp>
      <p:sp>
        <p:nvSpPr>
          <p:cNvPr id="238597" name="Rectangle 5">
            <a:extLst>
              <a:ext uri="{FF2B5EF4-FFF2-40B4-BE49-F238E27FC236}">
                <a16:creationId xmlns:a16="http://schemas.microsoft.com/office/drawing/2014/main" id="{3C775C9F-0937-7988-AC15-9A14BD5528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Tracing the causes of faults requires  experience, judgment, and knowledge of the development process </a:t>
            </a:r>
          </a:p>
          <a:p>
            <a:r>
              <a:rPr lang="en-US" altLang="en-US" sz="2400"/>
              <a:t>example</a:t>
            </a:r>
          </a:p>
          <a:p>
            <a:pPr lvl="1"/>
            <a:r>
              <a:rPr lang="en-US" altLang="en-US" sz="2000"/>
              <a:t>most significant class of faults  = memory leaks</a:t>
            </a:r>
          </a:p>
          <a:p>
            <a:pPr lvl="1"/>
            <a:r>
              <a:rPr lang="en-US" altLang="en-US" sz="2000"/>
              <a:t>cause = forgetting to release memory in exception handlers</a:t>
            </a:r>
          </a:p>
          <a:p>
            <a:pPr lvl="1"/>
            <a:r>
              <a:rPr lang="en-US" altLang="en-US" sz="2000"/>
              <a:t>cause = lack of information: “Programmers can't easily determine what needs to be cleaned up in exception handlers”</a:t>
            </a:r>
          </a:p>
          <a:p>
            <a:pPr lvl="1"/>
            <a:r>
              <a:rPr lang="en-US" altLang="en-US" sz="2000"/>
              <a:t>cause = design error: “The resource management scheme assumes normal flow of control”</a:t>
            </a:r>
          </a:p>
          <a:p>
            <a:pPr lvl="1"/>
            <a:r>
              <a:rPr lang="en-US" altLang="en-US" sz="2000"/>
              <a:t>root problem = early design problem: “Exceptional conditions were an afterthought dealt with late in design”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F8C6CC7-C3CD-9EBC-76A7-72647B82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C21A1DA-EFC1-DCF3-51C3-BC8241E66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806A19C2-52AD-5A4D-B8AC-6B0D611C331D}" type="slidenum">
              <a:rPr lang="en-US" altLang="en-US"/>
              <a:pPr/>
              <a:t>59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83312-2A24-8489-05C2-29D329761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EDC71-0006-CD46-898D-54D4C1AD5EF8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0" name="Rectangle 4">
            <a:extLst>
              <a:ext uri="{FF2B5EF4-FFF2-40B4-BE49-F238E27FC236}">
                <a16:creationId xmlns:a16="http://schemas.microsoft.com/office/drawing/2014/main" id="{305C8A78-9A2F-E995-5A69-E2C3CB6829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Cleanroom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38B32B13-53DE-9520-F285-6F151DB4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ED180B03-8B19-04C5-0A7E-32E60E14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93B82DA-044B-CA4E-A6FA-BDFE2CC0C98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26978" name="Rectangle 2">
            <a:extLst>
              <a:ext uri="{FF2B5EF4-FFF2-40B4-BE49-F238E27FC236}">
                <a16:creationId xmlns:a16="http://schemas.microsoft.com/office/drawing/2014/main" id="{CD373B3F-8370-521B-4BC1-84B522DD7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2088"/>
            <a:ext cx="9144000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1600" b="1">
              <a:solidFill>
                <a:schemeClr val="tx2"/>
              </a:solidFill>
            </a:endParaRPr>
          </a:p>
        </p:txBody>
      </p:sp>
      <p:sp>
        <p:nvSpPr>
          <p:cNvPr id="126979" name="Text Box 3">
            <a:extLst>
              <a:ext uri="{FF2B5EF4-FFF2-40B4-BE49-F238E27FC236}">
                <a16:creationId xmlns:a16="http://schemas.microsoft.com/office/drawing/2014/main" id="{D99464EC-9381-3A9C-067B-B39F70FFF1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2192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Customer Requirements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82" name="Rectangle 6">
            <a:extLst>
              <a:ext uri="{FF2B5EF4-FFF2-40B4-BE49-F238E27FC236}">
                <a16:creationId xmlns:a16="http://schemas.microsoft.com/office/drawing/2014/main" id="{4A84111F-B8F4-A295-1935-0B6919154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8441"/>
            <a:ext cx="2590800" cy="422405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6983" name="Rectangle 7">
            <a:extLst>
              <a:ext uri="{FF2B5EF4-FFF2-40B4-BE49-F238E27FC236}">
                <a16:creationId xmlns:a16="http://schemas.microsoft.com/office/drawing/2014/main" id="{F3CDC996-BC4B-BECC-67C9-3C9D2C7313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866901"/>
            <a:ext cx="2590800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Specification</a:t>
            </a:r>
          </a:p>
        </p:txBody>
      </p:sp>
      <p:sp>
        <p:nvSpPr>
          <p:cNvPr id="126984" name="Rectangle 8">
            <a:extLst>
              <a:ext uri="{FF2B5EF4-FFF2-40B4-BE49-F238E27FC236}">
                <a16:creationId xmlns:a16="http://schemas.microsoft.com/office/drawing/2014/main" id="{520A7C29-EE9E-2B37-2DCC-45C64B1C6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211389"/>
            <a:ext cx="1331912" cy="39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Function</a:t>
            </a:r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C47DE1B9-0E8C-0EE5-D25C-F1E860A0D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209801"/>
            <a:ext cx="1258888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Usage</a:t>
            </a:r>
          </a:p>
        </p:txBody>
      </p:sp>
      <p:cxnSp>
        <p:nvCxnSpPr>
          <p:cNvPr id="126986" name="AutoShape 10">
            <a:extLst>
              <a:ext uri="{FF2B5EF4-FFF2-40B4-BE49-F238E27FC236}">
                <a16:creationId xmlns:a16="http://schemas.microsoft.com/office/drawing/2014/main" id="{279472C1-07E0-6B29-9686-A135B357787F}"/>
              </a:ext>
            </a:extLst>
          </p:cNvPr>
          <p:cNvCxnSpPr>
            <a:cxnSpLocks noChangeShapeType="1"/>
            <a:stCxn id="126979" idx="2"/>
            <a:endCxn id="126983" idx="0"/>
          </p:cNvCxnSpPr>
          <p:nvPr/>
        </p:nvCxnSpPr>
        <p:spPr bwMode="auto">
          <a:xfrm>
            <a:off x="6362700" y="1580050"/>
            <a:ext cx="1588" cy="286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88" name="Rectangle 12">
            <a:extLst>
              <a:ext uri="{FF2B5EF4-FFF2-40B4-BE49-F238E27FC236}">
                <a16:creationId xmlns:a16="http://schemas.microsoft.com/office/drawing/2014/main" id="{D956EF77-A0AF-34E9-3BFD-8D403698A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95601"/>
            <a:ext cx="2590800" cy="88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Incremental 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Development 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Planning</a:t>
            </a:r>
          </a:p>
        </p:txBody>
      </p:sp>
      <p:cxnSp>
        <p:nvCxnSpPr>
          <p:cNvPr id="126989" name="AutoShape 13">
            <a:extLst>
              <a:ext uri="{FF2B5EF4-FFF2-40B4-BE49-F238E27FC236}">
                <a16:creationId xmlns:a16="http://schemas.microsoft.com/office/drawing/2014/main" id="{2DAC5247-E3A0-D9D3-4EA9-AAB81FBAF97F}"/>
              </a:ext>
            </a:extLst>
          </p:cNvPr>
          <p:cNvCxnSpPr>
            <a:cxnSpLocks noChangeShapeType="1"/>
            <a:stCxn id="126985" idx="1"/>
            <a:endCxn id="126988" idx="0"/>
          </p:cNvCxnSpPr>
          <p:nvPr/>
        </p:nvCxnSpPr>
        <p:spPr bwMode="auto">
          <a:xfrm>
            <a:off x="6400800" y="2408238"/>
            <a:ext cx="0" cy="4873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1" name="Rectangle 15">
            <a:extLst>
              <a:ext uri="{FF2B5EF4-FFF2-40B4-BE49-F238E27FC236}">
                <a16:creationId xmlns:a16="http://schemas.microsoft.com/office/drawing/2014/main" id="{918BD6BD-51AF-3E6D-5539-35A1FC8DF2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87750"/>
            <a:ext cx="2133600" cy="641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Statistical test case generation</a:t>
            </a:r>
          </a:p>
        </p:txBody>
      </p:sp>
      <p:cxnSp>
        <p:nvCxnSpPr>
          <p:cNvPr id="126992" name="AutoShape 16">
            <a:extLst>
              <a:ext uri="{FF2B5EF4-FFF2-40B4-BE49-F238E27FC236}">
                <a16:creationId xmlns:a16="http://schemas.microsoft.com/office/drawing/2014/main" id="{78E30CBC-3C2E-9711-7C7A-AB57533A01DB}"/>
              </a:ext>
            </a:extLst>
          </p:cNvPr>
          <p:cNvCxnSpPr>
            <a:cxnSpLocks noChangeShapeType="1"/>
            <a:stCxn id="126988" idx="3"/>
            <a:endCxn id="126991" idx="0"/>
          </p:cNvCxnSpPr>
          <p:nvPr/>
        </p:nvCxnSpPr>
        <p:spPr bwMode="auto">
          <a:xfrm>
            <a:off x="7696200" y="3338514"/>
            <a:ext cx="1371600" cy="2492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3" name="Text Box 17">
            <a:extLst>
              <a:ext uri="{FF2B5EF4-FFF2-40B4-BE49-F238E27FC236}">
                <a16:creationId xmlns:a16="http://schemas.microsoft.com/office/drawing/2014/main" id="{FE4FC4CE-DDFF-6608-7E64-11057B386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048000"/>
            <a:ext cx="1981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Usage specifications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95" name="Rectangle 19">
            <a:extLst>
              <a:ext uri="{FF2B5EF4-FFF2-40B4-BE49-F238E27FC236}">
                <a16:creationId xmlns:a16="http://schemas.microsoft.com/office/drawing/2014/main" id="{C35740FA-5D51-FFE9-ADBB-65A4482C1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7750"/>
            <a:ext cx="2286000" cy="641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Formal Design</a:t>
            </a:r>
          </a:p>
          <a:p>
            <a:pPr algn="ctr"/>
            <a:r>
              <a:rPr lang="en-US" altLang="en-US" sz="1600">
                <a:latin typeface="Arial" panose="020B0604020202020204" pitchFamily="34" charset="0"/>
              </a:rPr>
              <a:t>Correctness Verification</a:t>
            </a:r>
          </a:p>
        </p:txBody>
      </p:sp>
      <p:cxnSp>
        <p:nvCxnSpPr>
          <p:cNvPr id="126996" name="AutoShape 20">
            <a:extLst>
              <a:ext uri="{FF2B5EF4-FFF2-40B4-BE49-F238E27FC236}">
                <a16:creationId xmlns:a16="http://schemas.microsoft.com/office/drawing/2014/main" id="{2D169A31-DC76-6C71-9ACD-4463AA029D86}"/>
              </a:ext>
            </a:extLst>
          </p:cNvPr>
          <p:cNvCxnSpPr>
            <a:cxnSpLocks noChangeShapeType="1"/>
            <a:stCxn id="126988" idx="1"/>
            <a:endCxn id="126995" idx="0"/>
          </p:cNvCxnSpPr>
          <p:nvPr/>
        </p:nvCxnSpPr>
        <p:spPr bwMode="auto">
          <a:xfrm rot="10800000" flipV="1">
            <a:off x="3200400" y="3338514"/>
            <a:ext cx="1905000" cy="24923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6997" name="Rectangle 21">
            <a:extLst>
              <a:ext uri="{FF2B5EF4-FFF2-40B4-BE49-F238E27FC236}">
                <a16:creationId xmlns:a16="http://schemas.microsoft.com/office/drawing/2014/main" id="{2B1FAAC3-119C-7E30-ED2F-DDDC87D41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9155" y="3045375"/>
            <a:ext cx="19508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Functional specifications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6999" name="Rectangle 23">
            <a:extLst>
              <a:ext uri="{FF2B5EF4-FFF2-40B4-BE49-F238E27FC236}">
                <a16:creationId xmlns:a16="http://schemas.microsoft.com/office/drawing/2014/main" id="{C13C9B9E-5B9F-6F64-43D2-74AB2F3562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662489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Statistical testing</a:t>
            </a:r>
          </a:p>
        </p:txBody>
      </p:sp>
      <p:cxnSp>
        <p:nvCxnSpPr>
          <p:cNvPr id="127000" name="AutoShape 24">
            <a:extLst>
              <a:ext uri="{FF2B5EF4-FFF2-40B4-BE49-F238E27FC236}">
                <a16:creationId xmlns:a16="http://schemas.microsoft.com/office/drawing/2014/main" id="{641CD89A-EABB-E99B-F9FC-1961EA725756}"/>
              </a:ext>
            </a:extLst>
          </p:cNvPr>
          <p:cNvCxnSpPr>
            <a:cxnSpLocks noChangeShapeType="1"/>
            <a:stCxn id="126995" idx="2"/>
            <a:endCxn id="126999" idx="0"/>
          </p:cNvCxnSpPr>
          <p:nvPr/>
        </p:nvCxnSpPr>
        <p:spPr bwMode="auto">
          <a:xfrm rot="16200000" flipH="1">
            <a:off x="4564856" y="2864644"/>
            <a:ext cx="433388" cy="31623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01" name="AutoShape 25">
            <a:extLst>
              <a:ext uri="{FF2B5EF4-FFF2-40B4-BE49-F238E27FC236}">
                <a16:creationId xmlns:a16="http://schemas.microsoft.com/office/drawing/2014/main" id="{0614FDA5-64A9-C94A-8864-679CC173E0CE}"/>
              </a:ext>
            </a:extLst>
          </p:cNvPr>
          <p:cNvCxnSpPr>
            <a:cxnSpLocks noChangeShapeType="1"/>
            <a:stCxn id="126991" idx="2"/>
            <a:endCxn id="126999" idx="0"/>
          </p:cNvCxnSpPr>
          <p:nvPr/>
        </p:nvCxnSpPr>
        <p:spPr bwMode="auto">
          <a:xfrm rot="5400000">
            <a:off x="7498556" y="3093244"/>
            <a:ext cx="433388" cy="27051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02" name="Rectangle 26">
            <a:extLst>
              <a:ext uri="{FF2B5EF4-FFF2-40B4-BE49-F238E27FC236}">
                <a16:creationId xmlns:a16="http://schemas.microsoft.com/office/drawing/2014/main" id="{B657F6BC-CD6E-1BE9-375D-6DC4A26C6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66175"/>
            <a:ext cx="998538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Source code</a:t>
            </a:r>
          </a:p>
        </p:txBody>
      </p:sp>
      <p:sp>
        <p:nvSpPr>
          <p:cNvPr id="127003" name="Rectangle 27">
            <a:extLst>
              <a:ext uri="{FF2B5EF4-FFF2-40B4-BE49-F238E27FC236}">
                <a16:creationId xmlns:a16="http://schemas.microsoft.com/office/drawing/2014/main" id="{D55649CB-01CB-78D7-BE4F-A91E2C6AD0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4366175"/>
            <a:ext cx="1030288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latin typeface="Arial" panose="020B0604020202020204" pitchFamily="34" charset="0"/>
              </a:rPr>
              <a:t>Test cases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7005" name="Rectangle 29">
            <a:extLst>
              <a:ext uri="{FF2B5EF4-FFF2-40B4-BE49-F238E27FC236}">
                <a16:creationId xmlns:a16="http://schemas.microsoft.com/office/drawing/2014/main" id="{6F41AB6D-E000-ED09-2078-339D9C50B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486401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latin typeface="Arial" panose="020B0604020202020204" pitchFamily="34" charset="0"/>
              </a:rPr>
              <a:t>Quality Certification Model</a:t>
            </a:r>
          </a:p>
        </p:txBody>
      </p:sp>
      <p:sp>
        <p:nvSpPr>
          <p:cNvPr id="127006" name="Text Box 30">
            <a:extLst>
              <a:ext uri="{FF2B5EF4-FFF2-40B4-BE49-F238E27FC236}">
                <a16:creationId xmlns:a16="http://schemas.microsoft.com/office/drawing/2014/main" id="{D359998C-AFF3-F8AF-7865-67B3DB8C6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6096000"/>
            <a:ext cx="1600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MTTF statistics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cxnSp>
        <p:nvCxnSpPr>
          <p:cNvPr id="127007" name="AutoShape 31">
            <a:extLst>
              <a:ext uri="{FF2B5EF4-FFF2-40B4-BE49-F238E27FC236}">
                <a16:creationId xmlns:a16="http://schemas.microsoft.com/office/drawing/2014/main" id="{552E57BE-C502-57FE-8D59-379F1328E195}"/>
              </a:ext>
            </a:extLst>
          </p:cNvPr>
          <p:cNvCxnSpPr>
            <a:cxnSpLocks noChangeShapeType="1"/>
            <a:stCxn id="126999" idx="2"/>
            <a:endCxn id="127005" idx="0"/>
          </p:cNvCxnSpPr>
          <p:nvPr/>
        </p:nvCxnSpPr>
        <p:spPr bwMode="auto">
          <a:xfrm>
            <a:off x="6362700" y="5059364"/>
            <a:ext cx="0" cy="4270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08" name="Text Box 32">
            <a:extLst>
              <a:ext uri="{FF2B5EF4-FFF2-40B4-BE49-F238E27FC236}">
                <a16:creationId xmlns:a16="http://schemas.microsoft.com/office/drawing/2014/main" id="{0FDCC5C9-F72B-23C2-D0DD-CB7895B4A5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029200"/>
            <a:ext cx="22098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Interfail times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cxnSp>
        <p:nvCxnSpPr>
          <p:cNvPr id="127009" name="AutoShape 33">
            <a:extLst>
              <a:ext uri="{FF2B5EF4-FFF2-40B4-BE49-F238E27FC236}">
                <a16:creationId xmlns:a16="http://schemas.microsoft.com/office/drawing/2014/main" id="{7036D2CC-E1C7-6B84-0095-6D362E6CFFDF}"/>
              </a:ext>
            </a:extLst>
          </p:cNvPr>
          <p:cNvCxnSpPr>
            <a:cxnSpLocks noChangeShapeType="1"/>
            <a:stCxn id="127005" idx="2"/>
            <a:endCxn id="127006" idx="0"/>
          </p:cNvCxnSpPr>
          <p:nvPr/>
        </p:nvCxnSpPr>
        <p:spPr bwMode="auto">
          <a:xfrm>
            <a:off x="6362700" y="5883276"/>
            <a:ext cx="0" cy="2127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1" name="AutoShape 35">
            <a:extLst>
              <a:ext uri="{FF2B5EF4-FFF2-40B4-BE49-F238E27FC236}">
                <a16:creationId xmlns:a16="http://schemas.microsoft.com/office/drawing/2014/main" id="{8D4D1963-DF04-E5E5-ED30-C79A212C891C}"/>
              </a:ext>
            </a:extLst>
          </p:cNvPr>
          <p:cNvCxnSpPr>
            <a:cxnSpLocks noChangeShapeType="1"/>
            <a:stCxn id="127005" idx="1"/>
            <a:endCxn id="126983" idx="1"/>
          </p:cNvCxnSpPr>
          <p:nvPr/>
        </p:nvCxnSpPr>
        <p:spPr bwMode="auto">
          <a:xfrm rot="10800000" flipH="1">
            <a:off x="5029200" y="2065338"/>
            <a:ext cx="39688" cy="3619500"/>
          </a:xfrm>
          <a:prstGeom prst="bentConnector3">
            <a:avLst>
              <a:gd name="adj1" fmla="val -576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2" name="AutoShape 36">
            <a:extLst>
              <a:ext uri="{FF2B5EF4-FFF2-40B4-BE49-F238E27FC236}">
                <a16:creationId xmlns:a16="http://schemas.microsoft.com/office/drawing/2014/main" id="{FCBF31AA-75C4-36AF-F285-B5F181F0A24A}"/>
              </a:ext>
            </a:extLst>
          </p:cNvPr>
          <p:cNvCxnSpPr>
            <a:cxnSpLocks noChangeShapeType="1"/>
            <a:stCxn id="127005" idx="1"/>
            <a:endCxn id="127016" idx="1"/>
          </p:cNvCxnSpPr>
          <p:nvPr/>
        </p:nvCxnSpPr>
        <p:spPr bwMode="auto">
          <a:xfrm rot="10800000" flipH="1">
            <a:off x="5029200" y="3009901"/>
            <a:ext cx="76200" cy="2674938"/>
          </a:xfrm>
          <a:prstGeom prst="bentConnector3">
            <a:avLst>
              <a:gd name="adj1" fmla="val -3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3" name="AutoShape 37">
            <a:extLst>
              <a:ext uri="{FF2B5EF4-FFF2-40B4-BE49-F238E27FC236}">
                <a16:creationId xmlns:a16="http://schemas.microsoft.com/office/drawing/2014/main" id="{79804010-56A1-3A4A-D4BC-80A0E999A635}"/>
              </a:ext>
            </a:extLst>
          </p:cNvPr>
          <p:cNvCxnSpPr>
            <a:cxnSpLocks noChangeShapeType="1"/>
            <a:stCxn id="127005" idx="1"/>
            <a:endCxn id="126999" idx="1"/>
          </p:cNvCxnSpPr>
          <p:nvPr/>
        </p:nvCxnSpPr>
        <p:spPr bwMode="auto">
          <a:xfrm rot="10800000" flipH="1">
            <a:off x="5029200" y="4860926"/>
            <a:ext cx="1588" cy="823913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014" name="AutoShape 38">
            <a:extLst>
              <a:ext uri="{FF2B5EF4-FFF2-40B4-BE49-F238E27FC236}">
                <a16:creationId xmlns:a16="http://schemas.microsoft.com/office/drawing/2014/main" id="{315333AB-0761-4271-5B1E-97D409A57A8B}"/>
              </a:ext>
            </a:extLst>
          </p:cNvPr>
          <p:cNvCxnSpPr>
            <a:cxnSpLocks noChangeShapeType="1"/>
            <a:stCxn id="127005" idx="1"/>
            <a:endCxn id="126995" idx="1"/>
          </p:cNvCxnSpPr>
          <p:nvPr/>
        </p:nvCxnSpPr>
        <p:spPr bwMode="auto">
          <a:xfrm rot="10800000">
            <a:off x="2057400" y="3908426"/>
            <a:ext cx="2971800" cy="1776413"/>
          </a:xfrm>
          <a:prstGeom prst="bentConnector3">
            <a:avLst>
              <a:gd name="adj1" fmla="val 10769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7015" name="Text Box 39">
            <a:extLst>
              <a:ext uri="{FF2B5EF4-FFF2-40B4-BE49-F238E27FC236}">
                <a16:creationId xmlns:a16="http://schemas.microsoft.com/office/drawing/2014/main" id="{A9AF6968-4215-7B45-FBC1-A30D3E465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594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latin typeface="Arial" panose="020B0604020202020204" pitchFamily="34" charset="0"/>
              </a:rPr>
              <a:t>Improvement Feedback</a:t>
            </a:r>
            <a:endParaRPr lang="en-US" altLang="en-US" sz="1600">
              <a:latin typeface="Arial" panose="020B0604020202020204" pitchFamily="34" charset="0"/>
            </a:endParaRPr>
          </a:p>
        </p:txBody>
      </p:sp>
      <p:sp>
        <p:nvSpPr>
          <p:cNvPr id="127016" name="Rectangle 40">
            <a:extLst>
              <a:ext uri="{FF2B5EF4-FFF2-40B4-BE49-F238E27FC236}">
                <a16:creationId xmlns:a16="http://schemas.microsoft.com/office/drawing/2014/main" id="{1422C8F2-B42C-BCE4-B1EE-CC16DD54D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98698"/>
            <a:ext cx="65" cy="422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4C5FA-191D-6CA5-9722-2D48F515F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46B53-11E2-1D4C-B0CD-DF73B68EA035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23902FD8-8A05-1AC4-F37D-37C51F267A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How could faults be prevented?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A25BF558-0112-E10B-FC51-2365E9DCA87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Many approaches depending on fault and process:</a:t>
            </a:r>
          </a:p>
          <a:p>
            <a:r>
              <a:rPr lang="en-US" altLang="en-US" dirty="0"/>
              <a:t>From lightweight process changes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adding consideration of exceptional conditions to a design inspection checklist</a:t>
            </a:r>
          </a:p>
          <a:p>
            <a:r>
              <a:rPr lang="en-US" altLang="en-US" dirty="0"/>
              <a:t>To heavyweight changes: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making explicit consideration of exceptional conditions a part of all requirements analysis and design steps</a:t>
            </a:r>
          </a:p>
          <a:p>
            <a:pPr lvl="2"/>
            <a:endParaRPr lang="en-US" altLang="en-US" dirty="0"/>
          </a:p>
          <a:p>
            <a:r>
              <a:rPr lang="en-US" altLang="en-US" dirty="0"/>
              <a:t>Goal is not perfection, but cost-effective improvement (excellence is the enemy of the good)</a:t>
            </a:r>
          </a:p>
          <a:p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62852-E00B-EA91-6BAB-FD8E69790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C077C-AAB5-0443-8578-98F533786260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0AEE566-3AE4-4F22-8853-8EF2C374C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89D28F1-0470-C577-AC18-4D764E9EE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CECE4D9-F602-814C-873C-DEF28600FDBF}" type="slidenum">
              <a:rPr lang="en-US" altLang="en-US"/>
              <a:pPr/>
              <a:t>60</a:t>
            </a:fld>
            <a:endParaRPr lang="en-US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41" name="Rectangle 5">
            <a:extLst>
              <a:ext uri="{FF2B5EF4-FFF2-40B4-BE49-F238E27FC236}">
                <a16:creationId xmlns:a16="http://schemas.microsoft.com/office/drawing/2014/main" id="{F3E6D204-C877-78F0-E336-E95FE7102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The Quality Team</a:t>
            </a:r>
            <a:endParaRPr lang="it-IT" altLang="en-US" b="1" dirty="0"/>
          </a:p>
        </p:txBody>
      </p:sp>
      <p:sp>
        <p:nvSpPr>
          <p:cNvPr id="167942" name="Rectangle 6">
            <a:extLst>
              <a:ext uri="{FF2B5EF4-FFF2-40B4-BE49-F238E27FC236}">
                <a16:creationId xmlns:a16="http://schemas.microsoft.com/office/drawing/2014/main" id="{EBF7AED7-A920-73F1-03E6-FB96753434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3200" dirty="0"/>
              <a:t>The quality plan must assign roles and responsibilities to people</a:t>
            </a:r>
          </a:p>
          <a:p>
            <a:r>
              <a:rPr lang="en-US" altLang="en-US" sz="3200" dirty="0"/>
              <a:t>assignment of responsibility occurs at </a:t>
            </a:r>
          </a:p>
          <a:p>
            <a:pPr lvl="1"/>
            <a:r>
              <a:rPr lang="en-US" altLang="en-US" sz="2800" dirty="0"/>
              <a:t>strategic level </a:t>
            </a:r>
          </a:p>
          <a:p>
            <a:pPr lvl="2"/>
            <a:r>
              <a:rPr lang="en-US" altLang="en-US" sz="2400" dirty="0"/>
              <a:t>test and analysis strategy</a:t>
            </a:r>
          </a:p>
          <a:p>
            <a:pPr lvl="2"/>
            <a:r>
              <a:rPr lang="en-US" altLang="en-US" sz="2400" dirty="0"/>
              <a:t>structure of the organization</a:t>
            </a:r>
          </a:p>
          <a:p>
            <a:pPr lvl="2"/>
            <a:r>
              <a:rPr lang="en-US" altLang="en-US" sz="2400" dirty="0"/>
              <a:t>external requirements (e.g., certification agency)</a:t>
            </a:r>
          </a:p>
          <a:p>
            <a:pPr lvl="1"/>
            <a:r>
              <a:rPr lang="en-US" altLang="en-US" sz="2800" dirty="0"/>
              <a:t>tactical level</a:t>
            </a:r>
          </a:p>
          <a:p>
            <a:pPr lvl="2"/>
            <a:r>
              <a:rPr lang="en-US" altLang="en-US" sz="2400" dirty="0"/>
              <a:t>test and analysis plan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C4531-DE33-2D7B-31B5-1DB5207A5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9951B-1FF6-B444-BA75-9ACE7200B1E3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29710A8-E80D-2014-2BB3-AD79992E5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FCE17AC-1A5C-BF9D-D903-A78401F2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BF735484-14C4-E547-9CB2-21FDB132DD06}" type="slidenum">
              <a:rPr lang="en-US" altLang="en-US"/>
              <a:pPr/>
              <a:t>61</a:t>
            </a:fld>
            <a:endParaRPr lang="en-US" altLang="en-US"/>
          </a:p>
        </p:txBody>
      </p:sp>
      <p:sp>
        <p:nvSpPr>
          <p:cNvPr id="167938" name="Rectangle 2">
            <a:extLst>
              <a:ext uri="{FF2B5EF4-FFF2-40B4-BE49-F238E27FC236}">
                <a16:creationId xmlns:a16="http://schemas.microsoft.com/office/drawing/2014/main" id="{C060D312-DC7F-0E13-86DC-052945F39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8" name="Rectangle 4">
            <a:extLst>
              <a:ext uri="{FF2B5EF4-FFF2-40B4-BE49-F238E27FC236}">
                <a16:creationId xmlns:a16="http://schemas.microsoft.com/office/drawing/2014/main" id="{9CAB50B1-A281-3641-8A6C-E3C705B379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Roles and Responsibilities </a:t>
            </a:r>
            <a:br>
              <a:rPr lang="en-US" altLang="en-US" b="1" dirty="0"/>
            </a:br>
            <a:r>
              <a:rPr lang="en-US" altLang="en-US" b="1" dirty="0"/>
              <a:t>at Tactical Level</a:t>
            </a:r>
          </a:p>
        </p:txBody>
      </p:sp>
      <p:sp>
        <p:nvSpPr>
          <p:cNvPr id="246789" name="Rectangle 5">
            <a:extLst>
              <a:ext uri="{FF2B5EF4-FFF2-40B4-BE49-F238E27FC236}">
                <a16:creationId xmlns:a16="http://schemas.microsoft.com/office/drawing/2014/main" id="{3ADA55F0-AEAE-F3A3-24B6-2BC0A02A499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balance level of effort across time </a:t>
            </a:r>
          </a:p>
          <a:p>
            <a:r>
              <a:rPr lang="en-US" altLang="en-US"/>
              <a:t>manage personal interactions</a:t>
            </a:r>
          </a:p>
          <a:p>
            <a:r>
              <a:rPr lang="en-US" altLang="en-US"/>
              <a:t>ensure sufficient accountability that quality tasks are not easily overlooked</a:t>
            </a:r>
          </a:p>
          <a:p>
            <a:r>
              <a:rPr lang="en-US" altLang="en-US"/>
              <a:t>encourage objective judgment of quality </a:t>
            </a:r>
          </a:p>
          <a:p>
            <a:r>
              <a:rPr lang="en-US" altLang="en-US"/>
              <a:t>prevent it from being subverted by schedule pressure</a:t>
            </a:r>
          </a:p>
          <a:p>
            <a:r>
              <a:rPr lang="en-US" altLang="en-US"/>
              <a:t>foster shared commitment to quality among all team members</a:t>
            </a:r>
          </a:p>
          <a:p>
            <a:r>
              <a:rPr lang="en-US" altLang="en-US"/>
              <a:t>develop and communicate shared knowledge and values regarding quality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5EBDC3-0985-5E86-98FB-6FA765159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A394A-7EF1-DB46-AEC2-B7BA0D6A1F37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63994FE0-0DAA-FE93-5C15-A873EACA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638A4FE-4D24-A440-4C2C-2B50FA115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469D5288-4C01-F548-A106-10A7645E47F9}" type="slidenum">
              <a:rPr lang="en-US" altLang="en-US"/>
              <a:pPr/>
              <a:t>62</a:t>
            </a:fld>
            <a:endParaRPr lang="en-US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4" name="Rectangle 4">
            <a:extLst>
              <a:ext uri="{FF2B5EF4-FFF2-40B4-BE49-F238E27FC236}">
                <a16:creationId xmlns:a16="http://schemas.microsoft.com/office/drawing/2014/main" id="{A18B95FB-7F52-5CCA-9D27-B4571E6B4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Alternatives in Team Structure</a:t>
            </a:r>
          </a:p>
        </p:txBody>
      </p:sp>
      <p:sp>
        <p:nvSpPr>
          <p:cNvPr id="245765" name="Rectangle 5">
            <a:extLst>
              <a:ext uri="{FF2B5EF4-FFF2-40B4-BE49-F238E27FC236}">
                <a16:creationId xmlns:a16="http://schemas.microsoft.com/office/drawing/2014/main" id="{36B0417D-4105-4828-0606-B371B94ACE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/>
              <a:t>Conflicting pressures on choice of structure</a:t>
            </a:r>
          </a:p>
          <a:p>
            <a:pPr lvl="1"/>
            <a:r>
              <a:rPr lang="en-US" altLang="en-US" dirty="0"/>
              <a:t>example</a:t>
            </a:r>
          </a:p>
          <a:p>
            <a:pPr lvl="2"/>
            <a:r>
              <a:rPr lang="en-US" altLang="en-US" dirty="0"/>
              <a:t>autonomy to ensure objective assessment</a:t>
            </a:r>
          </a:p>
          <a:p>
            <a:pPr lvl="2"/>
            <a:r>
              <a:rPr lang="en-US" altLang="en-US" dirty="0"/>
              <a:t>cooperation to meet overall project objectives</a:t>
            </a:r>
          </a:p>
          <a:p>
            <a:r>
              <a:rPr lang="en-US" altLang="en-US" dirty="0"/>
              <a:t>Different structures of roles and responsibilities</a:t>
            </a:r>
          </a:p>
          <a:p>
            <a:pPr lvl="1"/>
            <a:r>
              <a:rPr lang="en-US" altLang="en-US" dirty="0"/>
              <a:t>same individuals play roles of developer and tester</a:t>
            </a:r>
          </a:p>
          <a:p>
            <a:pPr lvl="1"/>
            <a:r>
              <a:rPr lang="en-US" altLang="en-US" dirty="0"/>
              <a:t>most testing responsibility assigned to a distinct group</a:t>
            </a:r>
          </a:p>
          <a:p>
            <a:pPr lvl="1"/>
            <a:r>
              <a:rPr lang="en-US" altLang="en-US" dirty="0"/>
              <a:t>some responsibility assigned to a distinct organization </a:t>
            </a:r>
          </a:p>
          <a:p>
            <a:r>
              <a:rPr lang="en-US" altLang="en-US" dirty="0"/>
              <a:t>Distinguish</a:t>
            </a:r>
          </a:p>
          <a:p>
            <a:pPr lvl="1"/>
            <a:r>
              <a:rPr lang="en-US" altLang="en-US" dirty="0"/>
              <a:t>oversight and accountability for approving a task </a:t>
            </a:r>
          </a:p>
          <a:p>
            <a:pPr lvl="1"/>
            <a:r>
              <a:rPr lang="en-US" altLang="en-US" dirty="0"/>
              <a:t>responsibility for actually performing a task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3BC91-FBFD-506C-E209-64144188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30ACC-67C5-DE4C-B471-ACFA0435048C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731169E-A491-B2C2-0B91-1809E5F05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5E20CEF-7557-F4D8-A734-9936159DB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3D746550-2EFF-CF42-A3C5-43FE1396D441}" type="slidenum">
              <a:rPr lang="en-US" altLang="en-US"/>
              <a:pPr/>
              <a:t>63</a:t>
            </a:fld>
            <a:endParaRPr lang="en-US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E3497164-CBDC-E713-54B6-91AC2E490C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Roles and responsibilities pros and cons</a:t>
            </a:r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2A6868A2-EF00-D23C-4913-A05A29F3AE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Same individuals play roles of developer and tester</a:t>
            </a:r>
          </a:p>
          <a:p>
            <a:pPr lvl="1"/>
            <a:r>
              <a:rPr lang="en-US" altLang="en-US"/>
              <a:t>potential conflict between roles</a:t>
            </a:r>
          </a:p>
          <a:p>
            <a:pPr lvl="2"/>
            <a:r>
              <a:rPr lang="en-US" altLang="en-US"/>
              <a:t>example</a:t>
            </a:r>
          </a:p>
          <a:p>
            <a:pPr lvl="3"/>
            <a:r>
              <a:rPr lang="en-US" altLang="en-US"/>
              <a:t>a developer responsible for delivering a unit on schedule </a:t>
            </a:r>
          </a:p>
          <a:p>
            <a:pPr lvl="3"/>
            <a:r>
              <a:rPr lang="en-US" altLang="en-US"/>
              <a:t>responsible for integration testing that could reveal faults that delay delivery</a:t>
            </a:r>
          </a:p>
          <a:p>
            <a:pPr lvl="1"/>
            <a:r>
              <a:rPr lang="en-US" altLang="en-US"/>
              <a:t>requires countermeasures to control risks from  conflict</a:t>
            </a:r>
          </a:p>
          <a:p>
            <a:r>
              <a:rPr lang="en-US" altLang="en-US"/>
              <a:t>Roles assigned to different individuals</a:t>
            </a:r>
          </a:p>
          <a:p>
            <a:pPr lvl="1"/>
            <a:r>
              <a:rPr lang="en-US" altLang="en-US"/>
              <a:t>Potential conflict between individuals </a:t>
            </a:r>
          </a:p>
          <a:p>
            <a:pPr lvl="2"/>
            <a:r>
              <a:rPr lang="en-US" altLang="en-US"/>
              <a:t>example</a:t>
            </a:r>
          </a:p>
          <a:p>
            <a:pPr lvl="3"/>
            <a:r>
              <a:rPr lang="en-US" altLang="en-US"/>
              <a:t>developer and a tester who do not share motivation to deliver a quality product on schedule</a:t>
            </a:r>
          </a:p>
          <a:p>
            <a:pPr lvl="1"/>
            <a:r>
              <a:rPr lang="en-US" altLang="en-US"/>
              <a:t>requires countermeasures to control risks from conflict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968F4-3A40-5A05-ECC4-19884554E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4AFB-E586-BC4D-9E5D-AEBACFFF70FB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B6394FE-C8BD-79CC-E077-5A988D33D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943611A-E058-C5A6-C0A3-FE0E9567E0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D8A2315-E943-7F4A-B984-D8467819A8F9}" type="slidenum">
              <a:rPr lang="en-US" altLang="en-US"/>
              <a:pPr/>
              <a:t>64</a:t>
            </a:fld>
            <a:endParaRPr lang="en-US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>
            <a:extLst>
              <a:ext uri="{FF2B5EF4-FFF2-40B4-BE49-F238E27FC236}">
                <a16:creationId xmlns:a16="http://schemas.microsoft.com/office/drawing/2014/main" id="{5254B841-8D4E-B3D5-DC8D-B953E99CAF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Independent Testing Team</a:t>
            </a:r>
          </a:p>
        </p:txBody>
      </p:sp>
      <p:sp>
        <p:nvSpPr>
          <p:cNvPr id="249859" name="Rectangle 3">
            <a:extLst>
              <a:ext uri="{FF2B5EF4-FFF2-40B4-BE49-F238E27FC236}">
                <a16:creationId xmlns:a16="http://schemas.microsoft.com/office/drawing/2014/main" id="{6B31AEB0-26CC-5C25-7C33-78673B88F6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/>
              <a:t>Minimize risks of conflict between roles played by the same individual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project manager with schedule pressures cannot </a:t>
            </a:r>
          </a:p>
          <a:p>
            <a:pPr lvl="3"/>
            <a:r>
              <a:rPr lang="en-US" altLang="en-US"/>
              <a:t>bypass quality activities or standards</a:t>
            </a:r>
          </a:p>
          <a:p>
            <a:pPr lvl="3"/>
            <a:r>
              <a:rPr lang="en-US" altLang="en-US"/>
              <a:t>reallocate people from testing to development</a:t>
            </a:r>
          </a:p>
          <a:p>
            <a:pPr lvl="3"/>
            <a:r>
              <a:rPr lang="en-US" altLang="en-US"/>
              <a:t>postpone quality activities until too late in the project</a:t>
            </a:r>
          </a:p>
          <a:p>
            <a:r>
              <a:rPr lang="en-US" altLang="en-US"/>
              <a:t>Increases risk of conflict between goals of the independent quality team and the developers</a:t>
            </a:r>
          </a:p>
          <a:p>
            <a:r>
              <a:rPr lang="en-US" altLang="en-US"/>
              <a:t>Plan </a:t>
            </a:r>
          </a:p>
          <a:p>
            <a:pPr lvl="1"/>
            <a:r>
              <a:rPr lang="en-US" altLang="en-US"/>
              <a:t>should include checks to ensure completion of quality activities 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developers perform module testing</a:t>
            </a:r>
          </a:p>
          <a:p>
            <a:pPr lvl="2"/>
            <a:r>
              <a:rPr lang="en-US" altLang="en-US"/>
              <a:t>independent quality team performs integration and system testing </a:t>
            </a:r>
          </a:p>
          <a:p>
            <a:pPr lvl="2"/>
            <a:r>
              <a:rPr lang="en-US" altLang="en-US"/>
              <a:t>quality team should check completeness of module tests</a:t>
            </a:r>
          </a:p>
          <a:p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502D8-6A4A-56A7-DC50-21E54268E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4A4CB-370B-2143-878F-4472F657659F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D6A68C6-75A1-3743-6696-6AB65C5F6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35D18DD-F0E4-F62A-62A5-A885AB987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D1EA9322-4774-1E4D-9F79-0C2E5069D821}" type="slidenum">
              <a:rPr lang="en-US" altLang="en-US"/>
              <a:pPr/>
              <a:t>65</a:t>
            </a:fld>
            <a:endParaRPr lang="en-US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26813B25-E707-CDAA-0273-41F7C32B3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Managing Communication</a:t>
            </a:r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6BCA041D-3A0A-3DF2-F53C-58401A132B1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/>
              <a:t>Testing and development teams must share the goal of shipping a high-quality product on schedule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testing team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must not be perceived as relieving developers from responsibility for quality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should not be completely oblivious to schedule pressure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Independent quality teams require a mature development process 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Test designers must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work on sufficiently precise specifications </a:t>
            </a:r>
          </a:p>
          <a:p>
            <a:pPr lvl="2">
              <a:lnSpc>
                <a:spcPct val="90000"/>
              </a:lnSpc>
            </a:pPr>
            <a:r>
              <a:rPr lang="en-US" altLang="en-US" sz="1800"/>
              <a:t>execute tests in a controllable test environment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Versions and configurations must be well defined</a:t>
            </a:r>
          </a:p>
          <a:p>
            <a:pPr>
              <a:lnSpc>
                <a:spcPct val="90000"/>
              </a:lnSpc>
            </a:pPr>
            <a:r>
              <a:rPr lang="en-US" altLang="en-US" sz="2400"/>
              <a:t>Failures and faults must be suitably tracked and monitored across versions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ADCF403-4F2C-59E3-4AAB-F595D2260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2C3BBF3-6080-B09A-A2DF-67E2CD357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9F40B37B-1BB6-1547-BEB1-C60CBB9F6B55}" type="slidenum">
              <a:rPr lang="en-US" altLang="en-US"/>
              <a:pPr/>
              <a:t>66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55E9A-35A9-2BDB-9B93-6B5EF474F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A664F-E366-794F-AF36-63A35B8B3270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D939AE80-221F-AB4E-193A-819E1CA57C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Testing within XP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DDEB7B62-72BD-8EEA-0C82-40C75E71915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Full integration of quality activities with development</a:t>
            </a:r>
          </a:p>
          <a:p>
            <a:pPr lvl="1"/>
            <a:r>
              <a:rPr lang="en-US" altLang="en-US"/>
              <a:t>Minimize communication and coordination overhead </a:t>
            </a:r>
          </a:p>
          <a:p>
            <a:pPr lvl="1"/>
            <a:r>
              <a:rPr lang="en-US" altLang="en-US"/>
              <a:t>Developers take full responsibility for the quality of their work</a:t>
            </a:r>
          </a:p>
          <a:p>
            <a:pPr lvl="1"/>
            <a:r>
              <a:rPr lang="en-US" altLang="en-US"/>
              <a:t>Technology and application expertise for quality tasks match expertise available for development tasks</a:t>
            </a:r>
          </a:p>
          <a:p>
            <a:r>
              <a:rPr lang="en-US" altLang="en-US"/>
              <a:t>Plan</a:t>
            </a:r>
          </a:p>
          <a:p>
            <a:pPr lvl="1"/>
            <a:r>
              <a:rPr lang="en-US" altLang="en-US"/>
              <a:t>check that quality activities and objective assessment are not easily tossed aside as deadlines loom </a:t>
            </a:r>
          </a:p>
          <a:p>
            <a:pPr lvl="1"/>
            <a:r>
              <a:rPr lang="en-US" altLang="en-US"/>
              <a:t>example</a:t>
            </a:r>
          </a:p>
          <a:p>
            <a:pPr lvl="2"/>
            <a:r>
              <a:rPr lang="en-US" altLang="en-US"/>
              <a:t>XP “test first” together with pair programming guard against some of the inherent risks of mixing roles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A4543-790D-A9E3-092E-F38834262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019-B76B-A243-9883-226D043EB019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C3314D6E-6B57-B529-D2CC-AB526D83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95D0E36-F65C-E061-DFE9-6F6B8A0E5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21BCC188-41A5-9C4E-96E4-B6622F01AB7A}" type="slidenum">
              <a:rPr lang="en-US" altLang="en-US"/>
              <a:pPr/>
              <a:t>67</a:t>
            </a:fld>
            <a:endParaRPr lang="en-US" alt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8EBC9F7F-6EE3-F31C-5DDB-935693884D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/>
              <a:t>Outsourcing Test and Analysis</a:t>
            </a:r>
          </a:p>
        </p:txBody>
      </p:sp>
      <p:sp>
        <p:nvSpPr>
          <p:cNvPr id="251907" name="Rectangle 3">
            <a:extLst>
              <a:ext uri="{FF2B5EF4-FFF2-40B4-BE49-F238E27FC236}">
                <a16:creationId xmlns:a16="http://schemas.microsoft.com/office/drawing/2014/main" id="{9EDB8142-703B-AC5D-4970-81A102C991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/>
              <a:t>(Wrong) motivation </a:t>
            </a:r>
          </a:p>
          <a:p>
            <a:pPr lvl="1"/>
            <a:r>
              <a:rPr lang="en-US" altLang="en-US"/>
              <a:t>testing is less technically demanding than development and can be carried out by lower-paid and lower-skilled individuals</a:t>
            </a:r>
          </a:p>
          <a:p>
            <a:r>
              <a:rPr lang="en-US" altLang="en-US"/>
              <a:t>Why wrong</a:t>
            </a:r>
          </a:p>
          <a:p>
            <a:pPr lvl="1"/>
            <a:r>
              <a:rPr lang="en-US" altLang="en-US"/>
              <a:t>confuses test execution (straightforward) with analysis and test design (as demanding as design and programming)</a:t>
            </a:r>
          </a:p>
          <a:p>
            <a:r>
              <a:rPr lang="en-US" altLang="en-US"/>
              <a:t>A better motivation </a:t>
            </a:r>
          </a:p>
          <a:p>
            <a:pPr lvl="1"/>
            <a:r>
              <a:rPr lang="en-US" altLang="en-US"/>
              <a:t>to maximize independence </a:t>
            </a:r>
          </a:p>
          <a:p>
            <a:pPr lvl="2"/>
            <a:r>
              <a:rPr lang="en-US" altLang="en-US"/>
              <a:t>and possibly reduce cost as (only) a secondary effect</a:t>
            </a:r>
          </a:p>
          <a:p>
            <a:r>
              <a:rPr lang="en-US" altLang="en-US"/>
              <a:t>The plan must define</a:t>
            </a:r>
          </a:p>
          <a:p>
            <a:pPr lvl="1"/>
            <a:r>
              <a:rPr lang="en-US" altLang="en-US"/>
              <a:t>milestones and delivery for outsourced activities</a:t>
            </a:r>
          </a:p>
          <a:p>
            <a:pPr lvl="1"/>
            <a:r>
              <a:rPr lang="en-US" altLang="en-US"/>
              <a:t>checks on the quality of delivery in both directions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1244-1EA2-6229-A7F1-6E6E232DA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891DE-0AE6-B541-85A7-07EF611EB4F1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F8450B02-9A78-256F-9A8B-47FB8842F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D9F0ADD5-CE1E-E20A-1FB8-61461DA6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7092910A-4DE7-4740-B624-34372DE8C50C}" type="slidenum">
              <a:rPr lang="en-US" altLang="en-US"/>
              <a:pPr/>
              <a:t>68</a:t>
            </a:fld>
            <a:endParaRPr lang="en-US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C464BE28-7520-BE12-72BD-54D430D78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b="1" dirty="0" err="1"/>
              <a:t>Summary</a:t>
            </a:r>
            <a:endParaRPr lang="en-US" altLang="en-US" b="1" dirty="0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89EB34DD-4A4D-27AC-6714-98705EFF634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/>
              <a:t>Planning is necessary to </a:t>
            </a:r>
          </a:p>
          <a:p>
            <a:pPr lvl="1"/>
            <a:r>
              <a:rPr lang="en-US" altLang="en-US"/>
              <a:t>order, provision, and coordinate quality activities</a:t>
            </a:r>
          </a:p>
          <a:p>
            <a:pPr lvl="2"/>
            <a:r>
              <a:rPr lang="en-US" altLang="en-US"/>
              <a:t>coordinate quality process with overall development</a:t>
            </a:r>
          </a:p>
          <a:p>
            <a:pPr lvl="2"/>
            <a:r>
              <a:rPr lang="en-US" altLang="en-US"/>
              <a:t>includes allocation of roles and responsibilities</a:t>
            </a:r>
          </a:p>
          <a:p>
            <a:pPr lvl="1"/>
            <a:r>
              <a:rPr lang="en-US" altLang="en-US"/>
              <a:t>provide unambiguous milestones for judging progress</a:t>
            </a:r>
          </a:p>
          <a:p>
            <a:r>
              <a:rPr lang="en-US" altLang="en-US"/>
              <a:t>Process visibility is key</a:t>
            </a:r>
          </a:p>
          <a:p>
            <a:pPr lvl="1"/>
            <a:r>
              <a:rPr lang="en-US" altLang="en-US"/>
              <a:t>ability to monitor quality and schedule at each step</a:t>
            </a:r>
          </a:p>
          <a:p>
            <a:pPr lvl="2"/>
            <a:r>
              <a:rPr lang="en-US" altLang="en-US"/>
              <a:t>intermediate verification steps: because cost grows with time between error and repair</a:t>
            </a:r>
          </a:p>
          <a:p>
            <a:pPr lvl="1"/>
            <a:r>
              <a:rPr lang="en-US" altLang="en-US"/>
              <a:t>monitor risks explicitly, with contingency plan ready</a:t>
            </a:r>
          </a:p>
          <a:p>
            <a:r>
              <a:rPr lang="en-US" altLang="en-US"/>
              <a:t>Monitoring feeds process improvement</a:t>
            </a:r>
          </a:p>
          <a:p>
            <a:pPr lvl="1"/>
            <a:r>
              <a:rPr lang="en-US" altLang="en-US"/>
              <a:t>of a single project, and across projects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43482-4987-6DB2-800F-5516EF13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FC417-ECBE-9A4C-91D5-18EB08894E2F}" type="datetime1">
              <a:rPr lang="en-GB" smtClean="0"/>
              <a:pPr/>
              <a:t>08/10/2024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32CB823-8A06-09E5-558C-0C02C9AA3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15C26FC-4950-CCAE-30A0-CD2191EE7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169FBAC6-076C-5440-9299-3F580CF3D66D}" type="slidenum">
              <a:rPr lang="en-US" altLang="en-US"/>
              <a:pPr/>
              <a:t>69</a:t>
            </a:fld>
            <a:endParaRPr lang="en-US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4" name="Rectangle 4">
            <a:extLst>
              <a:ext uri="{FF2B5EF4-FFF2-40B4-BE49-F238E27FC236}">
                <a16:creationId xmlns:a16="http://schemas.microsoft.com/office/drawing/2014/main" id="{FF6C08CE-78B4-7FF6-68D5-13617BBC49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Cleanroom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F78A9CD4-9E16-6183-D9CE-69884D84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B08A241-1060-0B8B-D547-7B19F9A87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5CC3EA34-3676-DA46-87C2-F0F59757E30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56002" name="Rectangle 2">
            <a:extLst>
              <a:ext uri="{FF2B5EF4-FFF2-40B4-BE49-F238E27FC236}">
                <a16:creationId xmlns:a16="http://schemas.microsoft.com/office/drawing/2014/main" id="{A3A04F77-B6E5-E6E9-20F1-DCE7D24A1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92088"/>
            <a:ext cx="9144000" cy="569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1600" b="1">
              <a:solidFill>
                <a:schemeClr val="tx2"/>
              </a:solidFill>
            </a:endParaRPr>
          </a:p>
        </p:txBody>
      </p:sp>
      <p:sp>
        <p:nvSpPr>
          <p:cNvPr id="256003" name="Text Box 3">
            <a:extLst>
              <a:ext uri="{FF2B5EF4-FFF2-40B4-BE49-F238E27FC236}">
                <a16:creationId xmlns:a16="http://schemas.microsoft.com/office/drawing/2014/main" id="{2AFD7311-0DB6-2236-DAC2-5D1824729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1219200"/>
            <a:ext cx="2362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Customer Requirements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05" name="Rectangle 5">
            <a:extLst>
              <a:ext uri="{FF2B5EF4-FFF2-40B4-BE49-F238E27FC236}">
                <a16:creationId xmlns:a16="http://schemas.microsoft.com/office/drawing/2014/main" id="{ABF01D5A-360F-DF61-7EC9-F00648AEB9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018441"/>
            <a:ext cx="2590800" cy="422405"/>
          </a:xfrm>
          <a:prstGeom prst="rect">
            <a:avLst/>
          </a:prstGeom>
          <a:solidFill>
            <a:srgbClr val="FFCC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6006" name="Rectangle 6">
            <a:extLst>
              <a:ext uri="{FF2B5EF4-FFF2-40B4-BE49-F238E27FC236}">
                <a16:creationId xmlns:a16="http://schemas.microsoft.com/office/drawing/2014/main" id="{2BD22B92-6E6C-E418-7922-AF2C43230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1866901"/>
            <a:ext cx="2590800" cy="3968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Specification</a:t>
            </a:r>
          </a:p>
        </p:txBody>
      </p:sp>
      <p:sp>
        <p:nvSpPr>
          <p:cNvPr id="256007" name="Rectangle 7">
            <a:extLst>
              <a:ext uri="{FF2B5EF4-FFF2-40B4-BE49-F238E27FC236}">
                <a16:creationId xmlns:a16="http://schemas.microsoft.com/office/drawing/2014/main" id="{E07B8A30-F0ED-5470-DFF2-9771A24E8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8888" y="2211389"/>
            <a:ext cx="1331912" cy="396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Function</a:t>
            </a:r>
          </a:p>
        </p:txBody>
      </p:sp>
      <p:sp>
        <p:nvSpPr>
          <p:cNvPr id="256008" name="Rectangle 8">
            <a:extLst>
              <a:ext uri="{FF2B5EF4-FFF2-40B4-BE49-F238E27FC236}">
                <a16:creationId xmlns:a16="http://schemas.microsoft.com/office/drawing/2014/main" id="{61FB6AC5-2354-BEFD-0AB6-5D0208B15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209801"/>
            <a:ext cx="1258888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Usage</a:t>
            </a:r>
          </a:p>
        </p:txBody>
      </p:sp>
      <p:cxnSp>
        <p:nvCxnSpPr>
          <p:cNvPr id="256009" name="AutoShape 9">
            <a:extLst>
              <a:ext uri="{FF2B5EF4-FFF2-40B4-BE49-F238E27FC236}">
                <a16:creationId xmlns:a16="http://schemas.microsoft.com/office/drawing/2014/main" id="{47A9AB8E-775E-499B-B693-66434F156BD9}"/>
              </a:ext>
            </a:extLst>
          </p:cNvPr>
          <p:cNvCxnSpPr>
            <a:cxnSpLocks noChangeShapeType="1"/>
            <a:stCxn id="256003" idx="2"/>
            <a:endCxn id="256006" idx="0"/>
          </p:cNvCxnSpPr>
          <p:nvPr/>
        </p:nvCxnSpPr>
        <p:spPr bwMode="auto">
          <a:xfrm>
            <a:off x="6362700" y="1580050"/>
            <a:ext cx="1588" cy="286850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0" name="Rectangle 10">
            <a:extLst>
              <a:ext uri="{FF2B5EF4-FFF2-40B4-BE49-F238E27FC236}">
                <a16:creationId xmlns:a16="http://schemas.microsoft.com/office/drawing/2014/main" id="{F330439A-830C-CB93-6110-4DFFA51C4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895601"/>
            <a:ext cx="2590800" cy="8858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Incremental 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Development 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Planning</a:t>
            </a:r>
          </a:p>
        </p:txBody>
      </p:sp>
      <p:cxnSp>
        <p:nvCxnSpPr>
          <p:cNvPr id="256011" name="AutoShape 11">
            <a:extLst>
              <a:ext uri="{FF2B5EF4-FFF2-40B4-BE49-F238E27FC236}">
                <a16:creationId xmlns:a16="http://schemas.microsoft.com/office/drawing/2014/main" id="{ACE2191D-139D-81AC-43F1-20C93848C4D1}"/>
              </a:ext>
            </a:extLst>
          </p:cNvPr>
          <p:cNvCxnSpPr>
            <a:cxnSpLocks noChangeShapeType="1"/>
            <a:stCxn id="256008" idx="1"/>
            <a:endCxn id="256010" idx="0"/>
          </p:cNvCxnSpPr>
          <p:nvPr/>
        </p:nvCxnSpPr>
        <p:spPr bwMode="auto">
          <a:xfrm>
            <a:off x="6400800" y="2408238"/>
            <a:ext cx="0" cy="487362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2" name="Rectangle 12">
            <a:extLst>
              <a:ext uri="{FF2B5EF4-FFF2-40B4-BE49-F238E27FC236}">
                <a16:creationId xmlns:a16="http://schemas.microsoft.com/office/drawing/2014/main" id="{A16EA71B-4A37-3DED-3824-EDDF71094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1000" y="3587750"/>
            <a:ext cx="2133600" cy="641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Statistical test case generation</a:t>
            </a:r>
          </a:p>
        </p:txBody>
      </p:sp>
      <p:cxnSp>
        <p:nvCxnSpPr>
          <p:cNvPr id="256013" name="AutoShape 13">
            <a:extLst>
              <a:ext uri="{FF2B5EF4-FFF2-40B4-BE49-F238E27FC236}">
                <a16:creationId xmlns:a16="http://schemas.microsoft.com/office/drawing/2014/main" id="{F84572DD-4593-8334-4F49-8065E1C64611}"/>
              </a:ext>
            </a:extLst>
          </p:cNvPr>
          <p:cNvCxnSpPr>
            <a:cxnSpLocks noChangeShapeType="1"/>
            <a:stCxn id="256010" idx="3"/>
            <a:endCxn id="256012" idx="0"/>
          </p:cNvCxnSpPr>
          <p:nvPr/>
        </p:nvCxnSpPr>
        <p:spPr bwMode="auto">
          <a:xfrm>
            <a:off x="7696200" y="3338514"/>
            <a:ext cx="1371600" cy="249237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4" name="Text Box 14">
            <a:extLst>
              <a:ext uri="{FF2B5EF4-FFF2-40B4-BE49-F238E27FC236}">
                <a16:creationId xmlns:a16="http://schemas.microsoft.com/office/drawing/2014/main" id="{B0240EEE-BBDF-9A38-1114-9F476BE0F8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3048000"/>
            <a:ext cx="1981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Usage specifications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15" name="Rectangle 15">
            <a:extLst>
              <a:ext uri="{FF2B5EF4-FFF2-40B4-BE49-F238E27FC236}">
                <a16:creationId xmlns:a16="http://schemas.microsoft.com/office/drawing/2014/main" id="{E41B35F4-858C-6879-EE3E-C6CE761F1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587750"/>
            <a:ext cx="2286000" cy="641350"/>
          </a:xfrm>
          <a:prstGeom prst="rect">
            <a:avLst/>
          </a:prstGeom>
          <a:solidFill>
            <a:srgbClr val="FF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Formal Design</a:t>
            </a:r>
          </a:p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Correctness Verification</a:t>
            </a:r>
          </a:p>
        </p:txBody>
      </p:sp>
      <p:cxnSp>
        <p:nvCxnSpPr>
          <p:cNvPr id="256016" name="AutoShape 16">
            <a:extLst>
              <a:ext uri="{FF2B5EF4-FFF2-40B4-BE49-F238E27FC236}">
                <a16:creationId xmlns:a16="http://schemas.microsoft.com/office/drawing/2014/main" id="{96567811-407E-AF37-04E6-039408DA4892}"/>
              </a:ext>
            </a:extLst>
          </p:cNvPr>
          <p:cNvCxnSpPr>
            <a:cxnSpLocks noChangeShapeType="1"/>
            <a:stCxn id="256010" idx="1"/>
            <a:endCxn id="256015" idx="0"/>
          </p:cNvCxnSpPr>
          <p:nvPr/>
        </p:nvCxnSpPr>
        <p:spPr bwMode="auto">
          <a:xfrm rot="10800000" flipV="1">
            <a:off x="3200400" y="3338514"/>
            <a:ext cx="1905000" cy="249237"/>
          </a:xfrm>
          <a:prstGeom prst="bentConnector2">
            <a:avLst/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17" name="Rectangle 17">
            <a:extLst>
              <a:ext uri="{FF2B5EF4-FFF2-40B4-BE49-F238E27FC236}">
                <a16:creationId xmlns:a16="http://schemas.microsoft.com/office/drawing/2014/main" id="{7E020C01-D7B0-CE65-4B00-1B5F442C1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9155" y="3045375"/>
            <a:ext cx="1950855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Functional specifications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18" name="Rectangle 18">
            <a:extLst>
              <a:ext uri="{FF2B5EF4-FFF2-40B4-BE49-F238E27FC236}">
                <a16:creationId xmlns:a16="http://schemas.microsoft.com/office/drawing/2014/main" id="{9B93E10D-B636-9078-BFE5-49C61BB2B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662489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Statistical testing</a:t>
            </a:r>
          </a:p>
        </p:txBody>
      </p:sp>
      <p:cxnSp>
        <p:nvCxnSpPr>
          <p:cNvPr id="256019" name="AutoShape 19">
            <a:extLst>
              <a:ext uri="{FF2B5EF4-FFF2-40B4-BE49-F238E27FC236}">
                <a16:creationId xmlns:a16="http://schemas.microsoft.com/office/drawing/2014/main" id="{E5CCC19B-4D6B-6CD4-5692-B63768D16E0F}"/>
              </a:ext>
            </a:extLst>
          </p:cNvPr>
          <p:cNvCxnSpPr>
            <a:cxnSpLocks noChangeShapeType="1"/>
            <a:stCxn id="256015" idx="2"/>
            <a:endCxn id="256018" idx="0"/>
          </p:cNvCxnSpPr>
          <p:nvPr/>
        </p:nvCxnSpPr>
        <p:spPr bwMode="auto">
          <a:xfrm rot="16200000" flipH="1">
            <a:off x="4564856" y="2864644"/>
            <a:ext cx="433388" cy="31623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0" name="AutoShape 20">
            <a:extLst>
              <a:ext uri="{FF2B5EF4-FFF2-40B4-BE49-F238E27FC236}">
                <a16:creationId xmlns:a16="http://schemas.microsoft.com/office/drawing/2014/main" id="{2C74894F-F64E-99FB-0612-32D3900C5C79}"/>
              </a:ext>
            </a:extLst>
          </p:cNvPr>
          <p:cNvCxnSpPr>
            <a:cxnSpLocks noChangeShapeType="1"/>
            <a:stCxn id="256012" idx="2"/>
            <a:endCxn id="256018" idx="0"/>
          </p:cNvCxnSpPr>
          <p:nvPr/>
        </p:nvCxnSpPr>
        <p:spPr bwMode="auto">
          <a:xfrm rot="5400000">
            <a:off x="7498556" y="3093244"/>
            <a:ext cx="433388" cy="2705100"/>
          </a:xfrm>
          <a:prstGeom prst="bentConnector3">
            <a:avLst>
              <a:gd name="adj1" fmla="val 49815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21" name="Rectangle 21">
            <a:extLst>
              <a:ext uri="{FF2B5EF4-FFF2-40B4-BE49-F238E27FC236}">
                <a16:creationId xmlns:a16="http://schemas.microsoft.com/office/drawing/2014/main" id="{87ABA8D8-9C94-9819-E8AB-DD1F65685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4366175"/>
            <a:ext cx="998538" cy="36085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Source code</a:t>
            </a:r>
          </a:p>
        </p:txBody>
      </p:sp>
      <p:sp>
        <p:nvSpPr>
          <p:cNvPr id="256022" name="Rectangle 22">
            <a:extLst>
              <a:ext uri="{FF2B5EF4-FFF2-40B4-BE49-F238E27FC236}">
                <a16:creationId xmlns:a16="http://schemas.microsoft.com/office/drawing/2014/main" id="{5AB83542-424C-5ED4-6B14-E61C4C228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4364039"/>
            <a:ext cx="1030288" cy="3651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Test cases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23" name="Rectangle 23">
            <a:extLst>
              <a:ext uri="{FF2B5EF4-FFF2-40B4-BE49-F238E27FC236}">
                <a16:creationId xmlns:a16="http://schemas.microsoft.com/office/drawing/2014/main" id="{20C7FAFF-AF34-C621-D7CD-86E16E508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486401"/>
            <a:ext cx="2667000" cy="396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 sz="1600">
                <a:solidFill>
                  <a:schemeClr val="bg2"/>
                </a:solidFill>
                <a:latin typeface="Arial" panose="020B0604020202020204" pitchFamily="34" charset="0"/>
              </a:rPr>
              <a:t>Quality Certification Model</a:t>
            </a:r>
          </a:p>
        </p:txBody>
      </p:sp>
      <p:sp>
        <p:nvSpPr>
          <p:cNvPr id="256024" name="Text Box 24">
            <a:extLst>
              <a:ext uri="{FF2B5EF4-FFF2-40B4-BE49-F238E27FC236}">
                <a16:creationId xmlns:a16="http://schemas.microsoft.com/office/drawing/2014/main" id="{C83DB7DD-FA05-D7AC-9197-D78F5A2AE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6096000"/>
            <a:ext cx="16002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MTTF statistics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56025" name="AutoShape 25">
            <a:extLst>
              <a:ext uri="{FF2B5EF4-FFF2-40B4-BE49-F238E27FC236}">
                <a16:creationId xmlns:a16="http://schemas.microsoft.com/office/drawing/2014/main" id="{EDE19A38-8251-B23B-D862-034D71FD9F5D}"/>
              </a:ext>
            </a:extLst>
          </p:cNvPr>
          <p:cNvCxnSpPr>
            <a:cxnSpLocks noChangeShapeType="1"/>
            <a:stCxn id="256018" idx="2"/>
            <a:endCxn id="256023" idx="0"/>
          </p:cNvCxnSpPr>
          <p:nvPr/>
        </p:nvCxnSpPr>
        <p:spPr bwMode="auto">
          <a:xfrm>
            <a:off x="6362700" y="5059364"/>
            <a:ext cx="0" cy="427037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26" name="Text Box 26">
            <a:extLst>
              <a:ext uri="{FF2B5EF4-FFF2-40B4-BE49-F238E27FC236}">
                <a16:creationId xmlns:a16="http://schemas.microsoft.com/office/drawing/2014/main" id="{785862CF-3DAA-7230-3137-92B437628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029200"/>
            <a:ext cx="2209800" cy="36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Interfail times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cxnSp>
        <p:nvCxnSpPr>
          <p:cNvPr id="256027" name="AutoShape 27">
            <a:extLst>
              <a:ext uri="{FF2B5EF4-FFF2-40B4-BE49-F238E27FC236}">
                <a16:creationId xmlns:a16="http://schemas.microsoft.com/office/drawing/2014/main" id="{B6682ACC-A573-BFA3-B5C6-F08D5E20923C}"/>
              </a:ext>
            </a:extLst>
          </p:cNvPr>
          <p:cNvCxnSpPr>
            <a:cxnSpLocks noChangeShapeType="1"/>
            <a:stCxn id="256023" idx="2"/>
            <a:endCxn id="256024" idx="0"/>
          </p:cNvCxnSpPr>
          <p:nvPr/>
        </p:nvCxnSpPr>
        <p:spPr bwMode="auto">
          <a:xfrm>
            <a:off x="6362700" y="5883276"/>
            <a:ext cx="0" cy="212725"/>
          </a:xfrm>
          <a:prstGeom prst="straightConnector1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8" name="AutoShape 28">
            <a:extLst>
              <a:ext uri="{FF2B5EF4-FFF2-40B4-BE49-F238E27FC236}">
                <a16:creationId xmlns:a16="http://schemas.microsoft.com/office/drawing/2014/main" id="{85B0DC0D-4F89-1007-81DF-8809ABDCAB02}"/>
              </a:ext>
            </a:extLst>
          </p:cNvPr>
          <p:cNvCxnSpPr>
            <a:cxnSpLocks noChangeShapeType="1"/>
            <a:stCxn id="256023" idx="1"/>
            <a:endCxn id="256006" idx="1"/>
          </p:cNvCxnSpPr>
          <p:nvPr/>
        </p:nvCxnSpPr>
        <p:spPr bwMode="auto">
          <a:xfrm rot="10800000" flipH="1">
            <a:off x="5029200" y="2065338"/>
            <a:ext cx="39688" cy="3619500"/>
          </a:xfrm>
          <a:prstGeom prst="bentConnector3">
            <a:avLst>
              <a:gd name="adj1" fmla="val -576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29" name="AutoShape 29">
            <a:extLst>
              <a:ext uri="{FF2B5EF4-FFF2-40B4-BE49-F238E27FC236}">
                <a16:creationId xmlns:a16="http://schemas.microsoft.com/office/drawing/2014/main" id="{0F20E5C9-BD24-675D-FCB3-B45BA3135B96}"/>
              </a:ext>
            </a:extLst>
          </p:cNvPr>
          <p:cNvCxnSpPr>
            <a:cxnSpLocks noChangeShapeType="1"/>
            <a:stCxn id="256023" idx="1"/>
            <a:endCxn id="256033" idx="1"/>
          </p:cNvCxnSpPr>
          <p:nvPr/>
        </p:nvCxnSpPr>
        <p:spPr bwMode="auto">
          <a:xfrm rot="10800000" flipH="1">
            <a:off x="5029200" y="3009901"/>
            <a:ext cx="76200" cy="2674938"/>
          </a:xfrm>
          <a:prstGeom prst="bentConnector3">
            <a:avLst>
              <a:gd name="adj1" fmla="val -300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30" name="AutoShape 30">
            <a:extLst>
              <a:ext uri="{FF2B5EF4-FFF2-40B4-BE49-F238E27FC236}">
                <a16:creationId xmlns:a16="http://schemas.microsoft.com/office/drawing/2014/main" id="{B7D3CF8B-39AE-4C4E-C6A9-42F2CE9F0E71}"/>
              </a:ext>
            </a:extLst>
          </p:cNvPr>
          <p:cNvCxnSpPr>
            <a:cxnSpLocks noChangeShapeType="1"/>
            <a:stCxn id="256023" idx="1"/>
            <a:endCxn id="256018" idx="1"/>
          </p:cNvCxnSpPr>
          <p:nvPr/>
        </p:nvCxnSpPr>
        <p:spPr bwMode="auto">
          <a:xfrm rot="10800000" flipH="1">
            <a:off x="5029200" y="4860926"/>
            <a:ext cx="1588" cy="823913"/>
          </a:xfrm>
          <a:prstGeom prst="bentConnector3">
            <a:avLst>
              <a:gd name="adj1" fmla="val -14400000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6031" name="AutoShape 31">
            <a:extLst>
              <a:ext uri="{FF2B5EF4-FFF2-40B4-BE49-F238E27FC236}">
                <a16:creationId xmlns:a16="http://schemas.microsoft.com/office/drawing/2014/main" id="{8EC94A7C-5C6C-5A2C-AAD3-BB5F1FBAE507}"/>
              </a:ext>
            </a:extLst>
          </p:cNvPr>
          <p:cNvCxnSpPr>
            <a:cxnSpLocks noChangeShapeType="1"/>
            <a:stCxn id="256023" idx="1"/>
            <a:endCxn id="256015" idx="1"/>
          </p:cNvCxnSpPr>
          <p:nvPr/>
        </p:nvCxnSpPr>
        <p:spPr bwMode="auto">
          <a:xfrm rot="10800000">
            <a:off x="2057400" y="3908426"/>
            <a:ext cx="2971800" cy="1776413"/>
          </a:xfrm>
          <a:prstGeom prst="bentConnector3">
            <a:avLst>
              <a:gd name="adj1" fmla="val 107694"/>
            </a:avLst>
          </a:prstGeom>
          <a:noFill/>
          <a:ln w="9525">
            <a:solidFill>
              <a:schemeClr val="bg2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032" name="Text Box 32">
            <a:extLst>
              <a:ext uri="{FF2B5EF4-FFF2-40B4-BE49-F238E27FC236}">
                <a16:creationId xmlns:a16="http://schemas.microsoft.com/office/drawing/2014/main" id="{4489E32D-CF30-886A-585B-5F3D09F98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359401"/>
            <a:ext cx="2362200" cy="36512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400">
                <a:solidFill>
                  <a:schemeClr val="bg2"/>
                </a:solidFill>
                <a:latin typeface="Arial" panose="020B0604020202020204" pitchFamily="34" charset="0"/>
              </a:rPr>
              <a:t>Improvement Feedback</a:t>
            </a:r>
            <a:endParaRPr lang="en-US" altLang="en-US" sz="1600">
              <a:solidFill>
                <a:schemeClr val="bg2"/>
              </a:solidFill>
              <a:latin typeface="Arial" panose="020B0604020202020204" pitchFamily="34" charset="0"/>
            </a:endParaRPr>
          </a:p>
        </p:txBody>
      </p:sp>
      <p:sp>
        <p:nvSpPr>
          <p:cNvPr id="256033" name="Rectangle 33">
            <a:extLst>
              <a:ext uri="{FF2B5EF4-FFF2-40B4-BE49-F238E27FC236}">
                <a16:creationId xmlns:a16="http://schemas.microsoft.com/office/drawing/2014/main" id="{9FB5A1F8-CEBC-8CF0-CE69-AC97B9DFA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798698"/>
            <a:ext cx="65" cy="422405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256034" name="AutoShape 34">
            <a:extLst>
              <a:ext uri="{FF2B5EF4-FFF2-40B4-BE49-F238E27FC236}">
                <a16:creationId xmlns:a16="http://schemas.microsoft.com/office/drawing/2014/main" id="{E3229AD3-F9A1-195C-C768-A4D8A31DEA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295400"/>
            <a:ext cx="2971800" cy="1295400"/>
          </a:xfrm>
          <a:prstGeom prst="wedgeRoundRectCallout">
            <a:avLst>
              <a:gd name="adj1" fmla="val 80287"/>
              <a:gd name="adj2" fmla="val 2071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Activities and responsibilities focused on quality</a:t>
            </a:r>
          </a:p>
        </p:txBody>
      </p:sp>
      <p:sp>
        <p:nvSpPr>
          <p:cNvPr id="256035" name="AutoShape 35">
            <a:extLst>
              <a:ext uri="{FF2B5EF4-FFF2-40B4-BE49-F238E27FC236}">
                <a16:creationId xmlns:a16="http://schemas.microsoft.com/office/drawing/2014/main" id="{B48A5E5D-3672-373D-0A96-339DB4FF6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1219200"/>
            <a:ext cx="2971800" cy="1295400"/>
          </a:xfrm>
          <a:prstGeom prst="wedgeRoundRectCallout">
            <a:avLst>
              <a:gd name="adj1" fmla="val -53259"/>
              <a:gd name="adj2" fmla="val 109806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altLang="en-US"/>
              <a:t>Integrated into an overall development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E5CE05-8BB4-3560-B0A8-1B174132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CE852-7450-624D-970E-544B5E2EB415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6E6BEB-88AE-492C-B194-42A2B2F25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B1B06-19D4-6447-9DA9-B316EB6DDEBC}" type="datetime1">
              <a:rPr lang="en-GB" smtClean="0"/>
              <a:t>08/10/2024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AB2A70-C5B6-B416-D1BC-C604EBE5A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02B1A-778F-8B62-E8F4-02719103D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EBF90E17-6461-E946-942E-A588237E8CB5}" type="slidenum">
              <a:rPr lang="en-US" altLang="en-US" smtClean="0"/>
              <a:pPr/>
              <a:t>8</a:t>
            </a:fld>
            <a:endParaRPr lang="en-US" alt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5" name="Add-in 4">
                <a:extLst>
                  <a:ext uri="{FF2B5EF4-FFF2-40B4-BE49-F238E27FC236}">
                    <a16:creationId xmlns:a16="http://schemas.microsoft.com/office/drawing/2014/main" id="{1727F820-32B7-ACDA-73D8-4AD4DD42B837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81000" y="253999"/>
              <a:ext cx="11430000" cy="6350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Add-in 4">
                <a:extLst>
                  <a:ext uri="{FF2B5EF4-FFF2-40B4-BE49-F238E27FC236}">
                    <a16:creationId xmlns:a16="http://schemas.microsoft.com/office/drawing/2014/main" id="{1727F820-32B7-ACDA-73D8-4AD4DD42B83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>
                <a:clrChange>
                  <a:clrFrom>
                    <a:prstClr val="black"/>
                  </a:clrFrom>
                  <a:clrTo>
                    <a:prstClr val="black">
                      <a:alpha val="0"/>
                    </a:prstClr>
                  </a:clrTo>
                </a:clrChange>
              </a:blip>
              <a:stretch>
                <a:fillRect/>
              </a:stretch>
            </p:blipFill>
            <p:spPr>
              <a:xfrm>
                <a:off x="381000" y="253999"/>
                <a:ext cx="11430000" cy="635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28499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1" name="Rectangle 7">
            <a:extLst>
              <a:ext uri="{FF2B5EF4-FFF2-40B4-BE49-F238E27FC236}">
                <a16:creationId xmlns:a16="http://schemas.microsoft.com/office/drawing/2014/main" id="{2AF620D4-A62E-307A-310A-8CAFFA6436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/>
              <a:t>Example Process: Software Reliability Engineering Testing (SRET)</a:t>
            </a: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AC17F503-6A81-9CB3-91C0-704A60ADA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Updated by Stuart Anderson (c) 2007 Mauro Pezzè &amp; Michal Young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F43156F8-C167-9F7F-7656-446C492C5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20, slide </a:t>
            </a:r>
            <a:fld id="{01CC4DDD-DCAD-DD49-A9BC-54825AB70628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29026" name="Rectangle 2">
            <a:extLst>
              <a:ext uri="{FF2B5EF4-FFF2-40B4-BE49-F238E27FC236}">
                <a16:creationId xmlns:a16="http://schemas.microsoft.com/office/drawing/2014/main" id="{273ACF32-212B-1B60-F6BB-D89E802917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4801"/>
            <a:ext cx="9144000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lnSpc>
                <a:spcPct val="80000"/>
              </a:lnSpc>
            </a:pPr>
            <a:endParaRPr lang="it-IT" altLang="en-US" sz="3000" b="1">
              <a:solidFill>
                <a:schemeClr val="tx2"/>
              </a:solidFill>
            </a:endParaRP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6C4A31AD-D57C-DDAD-B350-5C6486E4A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6763" y="1362076"/>
            <a:ext cx="2743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Define “Necessary” Reliability</a:t>
            </a:r>
          </a:p>
        </p:txBody>
      </p:sp>
      <p:sp>
        <p:nvSpPr>
          <p:cNvPr id="129028" name="Rectangle 4">
            <a:extLst>
              <a:ext uri="{FF2B5EF4-FFF2-40B4-BE49-F238E27FC236}">
                <a16:creationId xmlns:a16="http://schemas.microsoft.com/office/drawing/2014/main" id="{DE96C63E-C41B-1029-E5E7-321E8117B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953001"/>
            <a:ext cx="2362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Requirements and Architecture</a:t>
            </a:r>
          </a:p>
        </p:txBody>
      </p:sp>
      <p:sp>
        <p:nvSpPr>
          <p:cNvPr id="129029" name="Rectangle 5">
            <a:extLst>
              <a:ext uri="{FF2B5EF4-FFF2-40B4-BE49-F238E27FC236}">
                <a16:creationId xmlns:a16="http://schemas.microsoft.com/office/drawing/2014/main" id="{863C0E2C-371C-4DC9-B21F-D139C0633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4953001"/>
            <a:ext cx="28194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Design and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Implementation</a:t>
            </a:r>
          </a:p>
        </p:txBody>
      </p:sp>
      <p:sp>
        <p:nvSpPr>
          <p:cNvPr id="129030" name="Rectangle 6">
            <a:extLst>
              <a:ext uri="{FF2B5EF4-FFF2-40B4-BE49-F238E27FC236}">
                <a16:creationId xmlns:a16="http://schemas.microsoft.com/office/drawing/2014/main" id="{CB9C7312-57FB-B2E3-1146-678F28AD74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1" y="4953001"/>
            <a:ext cx="3044825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System Test and </a:t>
            </a:r>
          </a:p>
          <a:p>
            <a:pPr algn="ctr"/>
            <a:r>
              <a:rPr lang="en-US" altLang="en-US">
                <a:latin typeface="Arial" panose="020B0604020202020204" pitchFamily="34" charset="0"/>
              </a:rPr>
              <a:t>Acceptance Test</a:t>
            </a:r>
          </a:p>
        </p:txBody>
      </p:sp>
      <p:sp>
        <p:nvSpPr>
          <p:cNvPr id="129033" name="Rectangle 9">
            <a:extLst>
              <a:ext uri="{FF2B5EF4-FFF2-40B4-BE49-F238E27FC236}">
                <a16:creationId xmlns:a16="http://schemas.microsoft.com/office/drawing/2014/main" id="{AD43D947-E3E9-9AB6-1300-956F468F9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763" y="2276476"/>
            <a:ext cx="388620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Development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Operational Profiles</a:t>
            </a:r>
          </a:p>
        </p:txBody>
      </p:sp>
      <p:cxnSp>
        <p:nvCxnSpPr>
          <p:cNvPr id="129034" name="AutoShape 10">
            <a:extLst>
              <a:ext uri="{FF2B5EF4-FFF2-40B4-BE49-F238E27FC236}">
                <a16:creationId xmlns:a16="http://schemas.microsoft.com/office/drawing/2014/main" id="{6BB022A6-366C-461E-4F5A-95CB12FCD452}"/>
              </a:ext>
            </a:extLst>
          </p:cNvPr>
          <p:cNvCxnSpPr>
            <a:cxnSpLocks noChangeShapeType="1"/>
            <a:stCxn id="129048" idx="2"/>
            <a:endCxn id="129033" idx="1"/>
          </p:cNvCxnSpPr>
          <p:nvPr/>
        </p:nvCxnSpPr>
        <p:spPr bwMode="auto">
          <a:xfrm rot="16200000" flipH="1">
            <a:off x="2466976" y="1914526"/>
            <a:ext cx="493713" cy="931863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36" name="Rectangle 12">
            <a:extLst>
              <a:ext uri="{FF2B5EF4-FFF2-40B4-BE49-F238E27FC236}">
                <a16:creationId xmlns:a16="http://schemas.microsoft.com/office/drawing/2014/main" id="{E69FE6D4-945E-B487-ACBB-D1B751736B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114676"/>
            <a:ext cx="2686050" cy="7016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0" tIns="72000" rIns="0" bIns="72000" anchor="ctr">
            <a:spAutoFit/>
          </a:bodyPr>
          <a:lstStyle/>
          <a:p>
            <a:pPr algn="ctr"/>
            <a:r>
              <a:rPr lang="en-US" altLang="en-US">
                <a:latin typeface="Arial" panose="020B0604020202020204" pitchFamily="34" charset="0"/>
              </a:rPr>
              <a:t>Prepare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for Testing</a:t>
            </a:r>
          </a:p>
        </p:txBody>
      </p:sp>
      <p:cxnSp>
        <p:nvCxnSpPr>
          <p:cNvPr id="129037" name="AutoShape 13">
            <a:extLst>
              <a:ext uri="{FF2B5EF4-FFF2-40B4-BE49-F238E27FC236}">
                <a16:creationId xmlns:a16="http://schemas.microsoft.com/office/drawing/2014/main" id="{A74B4997-E046-474B-FF1D-1425B23C9E76}"/>
              </a:ext>
            </a:extLst>
          </p:cNvPr>
          <p:cNvCxnSpPr>
            <a:cxnSpLocks noChangeShapeType="1"/>
            <a:stCxn id="129046" idx="2"/>
            <a:endCxn id="129036" idx="1"/>
          </p:cNvCxnSpPr>
          <p:nvPr/>
        </p:nvCxnSpPr>
        <p:spPr bwMode="auto">
          <a:xfrm rot="16200000" flipH="1">
            <a:off x="3658394" y="2704307"/>
            <a:ext cx="493713" cy="10287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39" name="Rectangle 15">
            <a:extLst>
              <a:ext uri="{FF2B5EF4-FFF2-40B4-BE49-F238E27FC236}">
                <a16:creationId xmlns:a16="http://schemas.microsoft.com/office/drawing/2014/main" id="{D8F29318-CEA3-B541-CB75-1A63B2788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109972"/>
            <a:ext cx="3048000" cy="42240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9040" name="Line 16">
            <a:extLst>
              <a:ext uri="{FF2B5EF4-FFF2-40B4-BE49-F238E27FC236}">
                <a16:creationId xmlns:a16="http://schemas.microsoft.com/office/drawing/2014/main" id="{1A3B80E8-6C21-E58C-6E8C-367198835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02075"/>
            <a:ext cx="3048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 anchor="ctr">
            <a:spAutoFit/>
          </a:bodyPr>
          <a:lstStyle/>
          <a:p>
            <a:endParaRPr lang="en-GB"/>
          </a:p>
        </p:txBody>
      </p:sp>
      <p:sp>
        <p:nvSpPr>
          <p:cNvPr id="129041" name="Text Box 17">
            <a:extLst>
              <a:ext uri="{FF2B5EF4-FFF2-40B4-BE49-F238E27FC236}">
                <a16:creationId xmlns:a16="http://schemas.microsoft.com/office/drawing/2014/main" id="{CB00C051-C9F5-0583-5592-8E3B06195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91400" y="4130675"/>
            <a:ext cx="12192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Execute tests</a:t>
            </a:r>
          </a:p>
        </p:txBody>
      </p:sp>
      <p:sp>
        <p:nvSpPr>
          <p:cNvPr id="129042" name="Text Box 18">
            <a:extLst>
              <a:ext uri="{FF2B5EF4-FFF2-40B4-BE49-F238E27FC236}">
                <a16:creationId xmlns:a16="http://schemas.microsoft.com/office/drawing/2014/main" id="{2E1D1DA0-4BB5-99C9-847C-5D447A737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3879850"/>
            <a:ext cx="2133600" cy="699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Interpret Failure </a:t>
            </a:r>
            <a:br>
              <a:rPr lang="en-US" altLang="en-US">
                <a:latin typeface="Arial" panose="020B0604020202020204" pitchFamily="34" charset="0"/>
              </a:rPr>
            </a:br>
            <a:r>
              <a:rPr lang="en-US" altLang="en-US">
                <a:latin typeface="Arial" panose="020B0604020202020204" pitchFamily="34" charset="0"/>
              </a:rPr>
              <a:t>Data</a:t>
            </a:r>
          </a:p>
        </p:txBody>
      </p:sp>
      <p:cxnSp>
        <p:nvCxnSpPr>
          <p:cNvPr id="129043" name="AutoShape 19">
            <a:extLst>
              <a:ext uri="{FF2B5EF4-FFF2-40B4-BE49-F238E27FC236}">
                <a16:creationId xmlns:a16="http://schemas.microsoft.com/office/drawing/2014/main" id="{965BCC76-1759-9492-12A1-FFDEE9C747FF}"/>
              </a:ext>
            </a:extLst>
          </p:cNvPr>
          <p:cNvCxnSpPr>
            <a:cxnSpLocks noChangeShapeType="1"/>
            <a:stCxn id="129036" idx="2"/>
            <a:endCxn id="129039" idx="1"/>
          </p:cNvCxnSpPr>
          <p:nvPr/>
        </p:nvCxnSpPr>
        <p:spPr bwMode="auto">
          <a:xfrm rot="16200000" flipH="1">
            <a:off x="6210300" y="3368675"/>
            <a:ext cx="504824" cy="140017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9046" name="Rectangle 22">
            <a:extLst>
              <a:ext uri="{FF2B5EF4-FFF2-40B4-BE49-F238E27FC236}">
                <a16:creationId xmlns:a16="http://schemas.microsoft.com/office/drawing/2014/main" id="{8AF8A27C-3D5C-2B8C-04B3-7607377C2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7432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9048" name="Rectangle 24">
            <a:extLst>
              <a:ext uri="{FF2B5EF4-FFF2-40B4-BE49-F238E27FC236}">
                <a16:creationId xmlns:a16="http://schemas.microsoft.com/office/drawing/2014/main" id="{3EDC3AD1-A496-7A49-3F5E-14B08B380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1905000"/>
            <a:ext cx="228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19C23-3F8D-8B60-E5D5-A7CFA9AD5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3F00-73A7-E54A-86CD-9F7E5B64B6B7}" type="datetime1">
              <a:rPr lang="en-GB" smtClean="0"/>
              <a:t>08/10/2024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089433EA-6CF8-E243-8FF3-8C4E1F8BB64C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IHHOOC&quot;"/>
    <we:property name="selectedQuestionId" value="&quot;6704ec9bb34f1f4b890572d6&quot;"/>
    <we:property name="IHHOOC:6704ec9bb34f1f4b890572d6:SlideId" value="352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CBBDAD25-9675-0540-9099-4C7E276CE944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IHHOOC&quot;"/>
    <we:property name="selectedQuestionId" value="&quot;6704ed7debc7bb0405696373&quot;"/>
    <we:property name="IHHOOC:6704ed7debc7bb0405696373:SlideId" value="350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EC335D46-442A-2C4F-9221-55C72D31D0E1}">
  <we:reference id="71a1a0ed-6cd0-4a6e-ad2d-015b8a8b43cb" version="1.0.0.10" store="EXCatalog" storeType="EXCatalog"/>
  <we:alternateReferences>
    <we:reference id="WA104381682" version="1.0.0.10" store="en-GB" storeType="OMEX"/>
  </we:alternateReferences>
  <we:properties>
    <we:property name="addinSlideId" value="&quot;succeeded&quot;"/>
    <we:property name="selectedSlug" value="&quot;IHHOOC&quot;"/>
    <we:property name="selectedQuestionId" value="&quot;6704ed9a936fe664aba7d403&quot;"/>
    <we:property name="IHHOOC:6704ed9a936fe664aba7d403:SlideId" value="351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22972</TotalTime>
  <Words>7615</Words>
  <Application>Microsoft Macintosh PowerPoint</Application>
  <PresentationFormat>Widescreen</PresentationFormat>
  <Paragraphs>1127</Paragraphs>
  <Slides>69</Slides>
  <Notes>65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80" baseType="lpstr">
      <vt:lpstr>Arial</vt:lpstr>
      <vt:lpstr>Calibri</vt:lpstr>
      <vt:lpstr>Calibri Light</vt:lpstr>
      <vt:lpstr>Symbol</vt:lpstr>
      <vt:lpstr>Tahoma</vt:lpstr>
      <vt:lpstr>Times</vt:lpstr>
      <vt:lpstr>Trebuchet MS</vt:lpstr>
      <vt:lpstr>Verdana</vt:lpstr>
      <vt:lpstr>Webdings</vt:lpstr>
      <vt:lpstr>Wingdings</vt:lpstr>
      <vt:lpstr>Default Design</vt:lpstr>
      <vt:lpstr>PowerPoint Presentation</vt:lpstr>
      <vt:lpstr>Planning and Monitoring the Process</vt:lpstr>
      <vt:lpstr>Learning objectives</vt:lpstr>
      <vt:lpstr>What are Planning and Monitoring?</vt:lpstr>
      <vt:lpstr>Quality and Process</vt:lpstr>
      <vt:lpstr>Example Process: Cleanroom</vt:lpstr>
      <vt:lpstr>Example Process: Cleanroom</vt:lpstr>
      <vt:lpstr>PowerPoint Presentation</vt:lpstr>
      <vt:lpstr>Example Process: Software Reliability Engineering Testing (SRET)</vt:lpstr>
      <vt:lpstr>Software Reliability Engineering Testing (SRET)</vt:lpstr>
      <vt:lpstr>Example Process: Extreme Programming (XP)</vt:lpstr>
      <vt:lpstr>Extreme Programming (XP)</vt:lpstr>
      <vt:lpstr>DevOps</vt:lpstr>
      <vt:lpstr>PowerPoint Presentation</vt:lpstr>
      <vt:lpstr>Overall Organization  of a Quality Process</vt:lpstr>
      <vt:lpstr>Verification Steps for Intermediate Artifacts</vt:lpstr>
      <vt:lpstr>Strategies vs Plans</vt:lpstr>
      <vt:lpstr>Test and Analysis Strategy</vt:lpstr>
      <vt:lpstr>Fitting a Strategy to an Organization</vt:lpstr>
      <vt:lpstr>Elements of a Strategy</vt:lpstr>
      <vt:lpstr>Test and Analysis Plan</vt:lpstr>
      <vt:lpstr>Main Elements of a Plan</vt:lpstr>
      <vt:lpstr>Quality Goals</vt:lpstr>
      <vt:lpstr>Task Schedule</vt:lpstr>
      <vt:lpstr>Sample Schedule</vt:lpstr>
      <vt:lpstr>Sample Schedule</vt:lpstr>
      <vt:lpstr>Sample Schedule</vt:lpstr>
      <vt:lpstr>Schedule Risk</vt:lpstr>
      <vt:lpstr>Reducing the Impact of Critical Paths</vt:lpstr>
      <vt:lpstr>Reducing the Impact of Critical Paths</vt:lpstr>
      <vt:lpstr>Reducing the Impact of Critical Paths</vt:lpstr>
      <vt:lpstr>Risk Planning</vt:lpstr>
      <vt:lpstr>Personnell</vt:lpstr>
      <vt:lpstr>Technology</vt:lpstr>
      <vt:lpstr>Schedule</vt:lpstr>
      <vt:lpstr>Development</vt:lpstr>
      <vt:lpstr>Test Execution</vt:lpstr>
      <vt:lpstr>Requirements</vt:lpstr>
      <vt:lpstr>Contingency Plan</vt:lpstr>
      <vt:lpstr>Evolution of the Plan</vt:lpstr>
      <vt:lpstr>Process Monitoring</vt:lpstr>
      <vt:lpstr>Evaluate Aggregated Data by Analogy</vt:lpstr>
      <vt:lpstr>Process Improvement</vt:lpstr>
      <vt:lpstr>Orthogonal Defect Classification (ODC)</vt:lpstr>
      <vt:lpstr>ODC Fault Classification</vt:lpstr>
      <vt:lpstr>ODC activities and  triggers</vt:lpstr>
      <vt:lpstr>ODC impact</vt:lpstr>
      <vt:lpstr>ODC Fault Analysis  (example 1/4)</vt:lpstr>
      <vt:lpstr>ODC Fault Analysis  (example 2/4)</vt:lpstr>
      <vt:lpstr>ODC Fault Analysis  (example 3/4)</vt:lpstr>
      <vt:lpstr>ODC Fault Analysis  (example 4/4)</vt:lpstr>
      <vt:lpstr>Improving the Process</vt:lpstr>
      <vt:lpstr>Improving Current and Next Processes</vt:lpstr>
      <vt:lpstr>Root cause analysis (RCA)</vt:lpstr>
      <vt:lpstr>What are the faults?</vt:lpstr>
      <vt:lpstr>Fault Severity</vt:lpstr>
      <vt:lpstr>Pareto Distribution (80/20)</vt:lpstr>
      <vt:lpstr>Why did faults occur?</vt:lpstr>
      <vt:lpstr>Example of fault tracing</vt:lpstr>
      <vt:lpstr>How could faults be prevented?</vt:lpstr>
      <vt:lpstr>The Quality Team</vt:lpstr>
      <vt:lpstr>Roles and Responsibilities  at Tactical Level</vt:lpstr>
      <vt:lpstr>Alternatives in Team Structure</vt:lpstr>
      <vt:lpstr>Roles and responsibilities pros and cons</vt:lpstr>
      <vt:lpstr>Independent Testing Team</vt:lpstr>
      <vt:lpstr>Managing Communication</vt:lpstr>
      <vt:lpstr>Testing within XP</vt:lpstr>
      <vt:lpstr>Outsourcing Test and Analysis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156</cp:revision>
  <cp:lastPrinted>2007-12-20T22:28:00Z</cp:lastPrinted>
  <dcterms:created xsi:type="dcterms:W3CDTF">2003-05-28T13:34:15Z</dcterms:created>
  <dcterms:modified xsi:type="dcterms:W3CDTF">2024-10-08T08:39:20Z</dcterms:modified>
</cp:coreProperties>
</file>