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8" r:id="rId3"/>
    <p:sldId id="269" r:id="rId4"/>
    <p:sldId id="270" r:id="rId5"/>
    <p:sldId id="271" r:id="rId6"/>
    <p:sldId id="272" r:id="rId7"/>
    <p:sldId id="273" r:id="rId8"/>
    <p:sldId id="274" r:id="rId9"/>
    <p:sldId id="266" r:id="rId10"/>
    <p:sldId id="275" r:id="rId11"/>
    <p:sldId id="277" r:id="rId12"/>
    <p:sldId id="278" r:id="rId13"/>
    <p:sldId id="279" r:id="rId14"/>
    <p:sldId id="280" r:id="rId15"/>
    <p:sldId id="281" r:id="rId16"/>
    <p:sldId id="282" r:id="rId17"/>
    <p:sldId id="283" r:id="rId18"/>
    <p:sldId id="284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8366815-FB8C-22F6-290B-5BCA3DAE08D7}" v="31" dt="2025-10-03T11:44:11.19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72" autoAdjust="0"/>
    <p:restoredTop sz="94660"/>
  </p:normalViewPr>
  <p:slideViewPr>
    <p:cSldViewPr snapToGrid="0">
      <p:cViewPr varScale="1">
        <p:scale>
          <a:sx n="86" d="100"/>
          <a:sy n="86" d="100"/>
        </p:scale>
        <p:origin x="96" y="8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10/3/2025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53878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10/3/2025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29054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10/3/2025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94456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10/3/2025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91384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10/3/2025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15245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10/3/2025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30920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10/3/2025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31723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10/3/2025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03125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10/3/2025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63889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10/3/2025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18414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10/3/2025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89582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6CE7D5-CF57-46EF-B807-FDD0502418D4}" type="datetimeFigureOut">
              <a:rPr lang="en-US" smtClean="0"/>
              <a:t>10/3/2025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09540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9600" dirty="0">
                <a:cs typeface="Calibri Light"/>
              </a:rPr>
              <a:t>Bias and Fairness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985722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9600" dirty="0">
                <a:cs typeface="Calibri Light"/>
              </a:rPr>
              <a:t>Humans</a:t>
            </a:r>
            <a:endParaRPr lang="en-US" dirty="0">
              <a:ea typeface="Calibri Light" panose="020F0302020204030204"/>
              <a:cs typeface="Calibri Light" panose="020F03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204230521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sz="9600" dirty="0">
                <a:cs typeface="Calibri Light"/>
              </a:rPr>
              <a:t>Intro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4DD2ADB-BDCC-D0A5-2489-3CB04415748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US" sz="4800" dirty="0">
                <a:ea typeface="Calibri"/>
                <a:cs typeface="Calibri"/>
              </a:rPr>
              <a:t>Less "popular" than bias and fairness</a:t>
            </a:r>
            <a:endParaRPr lang="en-US"/>
          </a:p>
          <a:p>
            <a:r>
              <a:rPr lang="en-US" sz="4800" dirty="0">
                <a:ea typeface="Calibri"/>
                <a:cs typeface="Calibri"/>
              </a:rPr>
              <a:t>Humans, or the absence thereof</a:t>
            </a:r>
          </a:p>
        </p:txBody>
      </p:sp>
    </p:spTree>
    <p:extLst>
      <p:ext uri="{BB962C8B-B14F-4D97-AF65-F5344CB8AC3E}">
        <p14:creationId xmlns:p14="http://schemas.microsoft.com/office/powerpoint/2010/main" val="300008571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sz="9600" dirty="0">
                <a:cs typeface="Calibri Light"/>
              </a:rPr>
              <a:t>Automating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4DD2ADB-BDCC-D0A5-2489-3CB04415748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US" sz="4800" dirty="0">
                <a:ea typeface="Calibri"/>
                <a:cs typeface="Calibri"/>
              </a:rPr>
              <a:t>A main function of technology</a:t>
            </a:r>
          </a:p>
          <a:p>
            <a:r>
              <a:rPr lang="en-US" sz="4800">
                <a:ea typeface="Calibri"/>
                <a:cs typeface="Calibri"/>
              </a:rPr>
              <a:t>What do we do when we automate?</a:t>
            </a:r>
            <a:endParaRPr lang="en-US">
              <a:ea typeface="Calibri"/>
              <a:cs typeface="Calibri"/>
            </a:endParaRPr>
          </a:p>
          <a:p>
            <a:r>
              <a:rPr lang="en-US" sz="4800" dirty="0">
                <a:ea typeface="Calibri"/>
                <a:cs typeface="Calibri"/>
              </a:rPr>
              <a:t>Proposing a different way to do a task</a:t>
            </a:r>
          </a:p>
          <a:p>
            <a:r>
              <a:rPr lang="en-US" sz="4800" dirty="0">
                <a:ea typeface="Calibri"/>
                <a:cs typeface="Calibri"/>
              </a:rPr>
              <a:t>In competition with the Human way</a:t>
            </a:r>
          </a:p>
          <a:p>
            <a:pPr lvl="1"/>
            <a:endParaRPr lang="en-US" sz="4400" dirty="0"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5118294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en-US" sz="6000" dirty="0">
                <a:cs typeface="Calibri Light"/>
              </a:rPr>
              <a:t>Automation's Unfair Advantage</a:t>
            </a:r>
            <a:endParaRPr lang="en-US" sz="6000">
              <a:ea typeface="Calibri Light"/>
              <a:cs typeface="Calibri Light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4DD2ADB-BDCC-D0A5-2489-3CB04415748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US" sz="4800" dirty="0">
                <a:ea typeface="Calibri"/>
                <a:cs typeface="Calibri"/>
              </a:rPr>
              <a:t>Often a rigged competition</a:t>
            </a:r>
          </a:p>
          <a:p>
            <a:r>
              <a:rPr lang="en-US" sz="4800" dirty="0">
                <a:ea typeface="Calibri"/>
                <a:cs typeface="Calibri"/>
              </a:rPr>
              <a:t>Automation's advantages are easy to measure</a:t>
            </a:r>
          </a:p>
          <a:p>
            <a:pPr lvl="1"/>
            <a:r>
              <a:rPr lang="en-US" sz="4400" dirty="0">
                <a:ea typeface="Calibri"/>
                <a:cs typeface="Calibri"/>
              </a:rPr>
              <a:t>Things computers are good at</a:t>
            </a:r>
          </a:p>
          <a:p>
            <a:pPr lvl="1"/>
            <a:r>
              <a:rPr lang="en-US" sz="4400" dirty="0">
                <a:ea typeface="Calibri"/>
                <a:cs typeface="Calibri"/>
              </a:rPr>
              <a:t>Things we can iterate progress on</a:t>
            </a:r>
          </a:p>
        </p:txBody>
      </p:sp>
    </p:spTree>
    <p:extLst>
      <p:ext uri="{BB962C8B-B14F-4D97-AF65-F5344CB8AC3E}">
        <p14:creationId xmlns:p14="http://schemas.microsoft.com/office/powerpoint/2010/main" val="76907548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sz="9600" dirty="0">
                <a:cs typeface="Calibri Light"/>
              </a:rPr>
              <a:t>Human Advantage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4DD2ADB-BDCC-D0A5-2489-3CB04415748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US" sz="4800" dirty="0">
                <a:ea typeface="Calibri"/>
                <a:cs typeface="Calibri"/>
              </a:rPr>
              <a:t>Humans as robustness</a:t>
            </a:r>
          </a:p>
          <a:p>
            <a:r>
              <a:rPr lang="en-US" sz="4800" dirty="0">
                <a:ea typeface="Calibri"/>
                <a:cs typeface="Calibri"/>
              </a:rPr>
              <a:t>Humans as value</a:t>
            </a:r>
          </a:p>
          <a:p>
            <a:r>
              <a:rPr lang="en-US" sz="4800" dirty="0">
                <a:ea typeface="Calibri"/>
                <a:cs typeface="Calibri"/>
              </a:rPr>
              <a:t>Humans as benefactors</a:t>
            </a:r>
          </a:p>
        </p:txBody>
      </p:sp>
    </p:spTree>
    <p:extLst>
      <p:ext uri="{BB962C8B-B14F-4D97-AF65-F5344CB8AC3E}">
        <p14:creationId xmlns:p14="http://schemas.microsoft.com/office/powerpoint/2010/main" val="243729759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sz="9600" dirty="0">
                <a:cs typeface="Calibri Light"/>
              </a:rPr>
              <a:t>Humans as robustness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4DD2ADB-BDCC-D0A5-2489-3CB04415748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US" sz="4800" dirty="0">
                <a:ea typeface="Calibri"/>
                <a:cs typeface="Calibri"/>
              </a:rPr>
              <a:t>Unexpected situations</a:t>
            </a:r>
          </a:p>
          <a:p>
            <a:r>
              <a:rPr lang="en-US" sz="4800">
                <a:ea typeface="Calibri"/>
                <a:cs typeface="Calibri"/>
              </a:rPr>
              <a:t>Adaptability</a:t>
            </a:r>
          </a:p>
          <a:p>
            <a:r>
              <a:rPr lang="en-US" sz="4800" dirty="0">
                <a:ea typeface="Calibri"/>
                <a:cs typeface="Calibri"/>
              </a:rPr>
              <a:t>Trust</a:t>
            </a:r>
          </a:p>
        </p:txBody>
      </p:sp>
    </p:spTree>
    <p:extLst>
      <p:ext uri="{BB962C8B-B14F-4D97-AF65-F5344CB8AC3E}">
        <p14:creationId xmlns:p14="http://schemas.microsoft.com/office/powerpoint/2010/main" val="68345540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sz="9600" dirty="0">
                <a:cs typeface="Calibri Light"/>
              </a:rPr>
              <a:t>Humans as value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4DD2ADB-BDCC-D0A5-2489-3CB04415748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US" sz="4800">
                <a:ea typeface="Calibri"/>
                <a:cs typeface="Calibri"/>
              </a:rPr>
              <a:t>Explicit in examples like Care Robots</a:t>
            </a:r>
            <a:endParaRPr lang="en-US" sz="4800" dirty="0">
              <a:ea typeface="Calibri"/>
              <a:cs typeface="Calibri"/>
            </a:endParaRPr>
          </a:p>
          <a:p>
            <a:r>
              <a:rPr lang="en-US" sz="4800">
                <a:ea typeface="Calibri"/>
                <a:cs typeface="Calibri"/>
              </a:rPr>
              <a:t>We benefit from human interaction</a:t>
            </a:r>
          </a:p>
          <a:p>
            <a:r>
              <a:rPr lang="en-US" sz="4800" dirty="0">
                <a:ea typeface="Calibri"/>
                <a:cs typeface="Calibri"/>
              </a:rPr>
              <a:t>Even the manner of the interaction is important</a:t>
            </a:r>
          </a:p>
        </p:txBody>
      </p:sp>
    </p:spTree>
    <p:extLst>
      <p:ext uri="{BB962C8B-B14F-4D97-AF65-F5344CB8AC3E}">
        <p14:creationId xmlns:p14="http://schemas.microsoft.com/office/powerpoint/2010/main" val="165331695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sz="9600" dirty="0">
                <a:cs typeface="Calibri Light"/>
              </a:rPr>
              <a:t>Humans as benefactors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4DD2ADB-BDCC-D0A5-2489-3CB04415748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US" sz="4800">
                <a:ea typeface="Calibri"/>
                <a:cs typeface="Calibri"/>
              </a:rPr>
              <a:t>The "value" above works both ways</a:t>
            </a:r>
          </a:p>
          <a:p>
            <a:r>
              <a:rPr lang="en-US" sz="4800" dirty="0">
                <a:ea typeface="Calibri"/>
                <a:cs typeface="Calibri"/>
              </a:rPr>
              <a:t>Having work is also good for people</a:t>
            </a:r>
          </a:p>
          <a:p>
            <a:r>
              <a:rPr lang="en-US" sz="4800" dirty="0">
                <a:ea typeface="Calibri"/>
                <a:cs typeface="Calibri"/>
              </a:rPr>
              <a:t>The kind of work is important</a:t>
            </a:r>
          </a:p>
        </p:txBody>
      </p:sp>
    </p:spTree>
    <p:extLst>
      <p:ext uri="{BB962C8B-B14F-4D97-AF65-F5344CB8AC3E}">
        <p14:creationId xmlns:p14="http://schemas.microsoft.com/office/powerpoint/2010/main" val="244210965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9600" dirty="0">
                <a:cs typeface="Calibri Light"/>
              </a:rPr>
              <a:t>Questions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13394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sz="9600" dirty="0">
                <a:cs typeface="Calibri Light"/>
              </a:rPr>
              <a:t>Admin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4DD2ADB-BDCC-D0A5-2489-3CB04415748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US" sz="4800" dirty="0">
                <a:cs typeface="Calibri"/>
              </a:rPr>
              <a:t>Tutorials</a:t>
            </a:r>
            <a:endParaRPr lang="en-US" dirty="0">
              <a:cs typeface="Calibri"/>
            </a:endParaRPr>
          </a:p>
          <a:p>
            <a:r>
              <a:rPr lang="en-US" sz="4800" dirty="0">
                <a:cs typeface="Calibri"/>
              </a:rPr>
              <a:t>Subgroups</a:t>
            </a:r>
          </a:p>
          <a:p>
            <a:r>
              <a:rPr lang="en-US" sz="4800" dirty="0">
                <a:ea typeface="Calibri"/>
                <a:cs typeface="Calibri"/>
              </a:rPr>
              <a:t>Essay 1</a:t>
            </a:r>
          </a:p>
        </p:txBody>
      </p:sp>
    </p:spTree>
    <p:extLst>
      <p:ext uri="{BB962C8B-B14F-4D97-AF65-F5344CB8AC3E}">
        <p14:creationId xmlns:p14="http://schemas.microsoft.com/office/powerpoint/2010/main" val="30560828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sz="9600" dirty="0">
                <a:cs typeface="Calibri Light"/>
              </a:rPr>
              <a:t>Intro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4DD2ADB-BDCC-D0A5-2489-3CB04415748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US" sz="4800" dirty="0">
                <a:ea typeface="Calibri"/>
                <a:cs typeface="Calibri"/>
              </a:rPr>
              <a:t>Covered background topics</a:t>
            </a:r>
          </a:p>
          <a:p>
            <a:r>
              <a:rPr lang="en-US" sz="4800" dirty="0">
                <a:ea typeface="Calibri"/>
                <a:cs typeface="Calibri"/>
              </a:rPr>
              <a:t>Now categories of harm</a:t>
            </a:r>
          </a:p>
          <a:p>
            <a:pPr lvl="1"/>
            <a:r>
              <a:rPr lang="en-US" sz="4400" dirty="0">
                <a:ea typeface="Calibri"/>
                <a:cs typeface="Calibri"/>
              </a:rPr>
              <a:t>Bias and Fairness</a:t>
            </a:r>
          </a:p>
          <a:p>
            <a:pPr lvl="1"/>
            <a:r>
              <a:rPr lang="en-US" sz="4400" dirty="0">
                <a:ea typeface="Calibri"/>
                <a:cs typeface="Calibri"/>
              </a:rPr>
              <a:t>Humans vs Automation</a:t>
            </a:r>
          </a:p>
          <a:p>
            <a:pPr lvl="1"/>
            <a:r>
              <a:rPr lang="en-US" sz="4400" dirty="0">
                <a:ea typeface="Calibri"/>
                <a:cs typeface="Calibri"/>
              </a:rPr>
              <a:t>Data</a:t>
            </a:r>
          </a:p>
        </p:txBody>
      </p:sp>
    </p:spTree>
    <p:extLst>
      <p:ext uri="{BB962C8B-B14F-4D97-AF65-F5344CB8AC3E}">
        <p14:creationId xmlns:p14="http://schemas.microsoft.com/office/powerpoint/2010/main" val="8518432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sz="9600" dirty="0">
                <a:cs typeface="Calibri Light"/>
              </a:rPr>
              <a:t>Bias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4DD2ADB-BDCC-D0A5-2489-3CB04415748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US" sz="4800">
                <a:ea typeface="Calibri"/>
                <a:cs typeface="Calibri"/>
              </a:rPr>
              <a:t>Failure to reflect "truth" more for </a:t>
            </a:r>
            <a:r>
              <a:rPr lang="en-US" sz="4800" dirty="0">
                <a:ea typeface="Calibri"/>
                <a:cs typeface="Calibri"/>
              </a:rPr>
              <a:t>some groups than others?</a:t>
            </a:r>
            <a:endParaRPr lang="en-US" sz="4800">
              <a:ea typeface="Calibri"/>
              <a:cs typeface="Calibri"/>
            </a:endParaRPr>
          </a:p>
          <a:p>
            <a:r>
              <a:rPr lang="en-US" sz="4800" dirty="0">
                <a:ea typeface="Calibri"/>
                <a:cs typeface="Calibri"/>
              </a:rPr>
              <a:t>Can be unintentional or "unconscious"</a:t>
            </a:r>
          </a:p>
          <a:p>
            <a:r>
              <a:rPr lang="en-US" sz="4800" dirty="0">
                <a:ea typeface="Calibri"/>
                <a:cs typeface="Calibri"/>
              </a:rPr>
              <a:t>Can be the design, code, data, usage, </a:t>
            </a:r>
            <a:r>
              <a:rPr lang="en-US" sz="4800" err="1">
                <a:ea typeface="Calibri"/>
                <a:cs typeface="Calibri"/>
              </a:rPr>
              <a:t>etc</a:t>
            </a:r>
            <a:endParaRPr lang="en-US" sz="4800">
              <a:ea typeface="Calibri"/>
              <a:cs typeface="Calibri"/>
            </a:endParaRPr>
          </a:p>
          <a:p>
            <a:pPr lvl="1"/>
            <a:endParaRPr lang="en-US" sz="4400" dirty="0"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7148556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sz="9600" dirty="0">
                <a:cs typeface="Calibri Light"/>
              </a:rPr>
              <a:t>Fairness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4DD2ADB-BDCC-D0A5-2489-3CB04415748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US" sz="4800" dirty="0">
                <a:ea typeface="Calibri"/>
                <a:cs typeface="Calibri"/>
              </a:rPr>
              <a:t>Some kinds of bias are desired</a:t>
            </a:r>
            <a:endParaRPr lang="en-US" dirty="0"/>
          </a:p>
          <a:p>
            <a:pPr lvl="1"/>
            <a:r>
              <a:rPr lang="en-US" sz="4400" dirty="0">
                <a:ea typeface="Calibri"/>
                <a:cs typeface="Calibri"/>
              </a:rPr>
              <a:t>E.g. key cards</a:t>
            </a:r>
          </a:p>
          <a:p>
            <a:r>
              <a:rPr lang="en-US" sz="4800" dirty="0">
                <a:ea typeface="Calibri"/>
                <a:cs typeface="Calibri"/>
              </a:rPr>
              <a:t>Often "bias" = "unwanted bias"</a:t>
            </a:r>
          </a:p>
          <a:p>
            <a:r>
              <a:rPr lang="en-US" sz="4800" b="1" dirty="0">
                <a:ea typeface="Calibri"/>
                <a:cs typeface="Calibri"/>
              </a:rPr>
              <a:t>Fairness</a:t>
            </a:r>
            <a:r>
              <a:rPr lang="en-US" sz="4800" dirty="0">
                <a:ea typeface="Calibri"/>
                <a:cs typeface="Calibri"/>
              </a:rPr>
              <a:t> is </a:t>
            </a:r>
            <a:r>
              <a:rPr lang="en-US" sz="4800" err="1">
                <a:ea typeface="Calibri"/>
                <a:cs typeface="Calibri"/>
              </a:rPr>
              <a:t>minimising</a:t>
            </a:r>
            <a:r>
              <a:rPr lang="en-US" sz="4800" dirty="0">
                <a:ea typeface="Calibri"/>
                <a:cs typeface="Calibri"/>
              </a:rPr>
              <a:t> unwanted bias</a:t>
            </a:r>
          </a:p>
          <a:p>
            <a:r>
              <a:rPr lang="en-US" sz="4800" dirty="0">
                <a:ea typeface="Calibri"/>
                <a:cs typeface="Calibri"/>
              </a:rPr>
              <a:t>Measuring fairness is a challenge</a:t>
            </a:r>
          </a:p>
          <a:p>
            <a:pPr lvl="1"/>
            <a:endParaRPr lang="en-US" sz="4400" dirty="0"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35084253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sz="9600" dirty="0">
                <a:cs typeface="Calibri Light"/>
              </a:rPr>
              <a:t>Sources of Bias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4DD2ADB-BDCC-D0A5-2489-3CB04415748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US" sz="4800" dirty="0">
                <a:ea typeface="Calibri"/>
                <a:cs typeface="Calibri"/>
              </a:rPr>
              <a:t>Design</a:t>
            </a:r>
          </a:p>
          <a:p>
            <a:r>
              <a:rPr lang="en-US" sz="4800" dirty="0">
                <a:ea typeface="Calibri"/>
                <a:cs typeface="Calibri"/>
              </a:rPr>
              <a:t>Data collection</a:t>
            </a:r>
          </a:p>
          <a:p>
            <a:r>
              <a:rPr lang="en-US" sz="4800" dirty="0">
                <a:ea typeface="Calibri"/>
                <a:cs typeface="Calibri"/>
              </a:rPr>
              <a:t>Data labelling</a:t>
            </a:r>
          </a:p>
          <a:p>
            <a:r>
              <a:rPr lang="en-US" sz="4800" dirty="0">
                <a:ea typeface="Calibri"/>
                <a:cs typeface="Calibri"/>
              </a:rPr>
              <a:t>Deployment</a:t>
            </a:r>
          </a:p>
        </p:txBody>
      </p:sp>
    </p:spTree>
    <p:extLst>
      <p:ext uri="{BB962C8B-B14F-4D97-AF65-F5344CB8AC3E}">
        <p14:creationId xmlns:p14="http://schemas.microsoft.com/office/powerpoint/2010/main" val="227549288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sz="9600" dirty="0">
                <a:cs typeface="Calibri Light"/>
              </a:rPr>
              <a:t>Individual vs Group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4DD2ADB-BDCC-D0A5-2489-3CB04415748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 lnSpcReduction="10000"/>
          </a:bodyPr>
          <a:lstStyle/>
          <a:p>
            <a:r>
              <a:rPr lang="en-US" sz="4800" dirty="0">
                <a:ea typeface="Calibri"/>
                <a:cs typeface="Calibri"/>
              </a:rPr>
              <a:t>Individual</a:t>
            </a:r>
          </a:p>
          <a:p>
            <a:pPr lvl="1"/>
            <a:r>
              <a:rPr lang="en-US" sz="4400" dirty="0">
                <a:ea typeface="Calibri"/>
                <a:cs typeface="Calibri"/>
              </a:rPr>
              <a:t>Two people with similar traits have similar outcomes</a:t>
            </a:r>
          </a:p>
          <a:p>
            <a:r>
              <a:rPr lang="en-US" sz="4800" dirty="0">
                <a:ea typeface="Calibri"/>
                <a:cs typeface="Calibri"/>
              </a:rPr>
              <a:t>Group</a:t>
            </a:r>
          </a:p>
          <a:p>
            <a:pPr lvl="1"/>
            <a:r>
              <a:rPr lang="en-US" sz="4400" dirty="0">
                <a:ea typeface="Calibri"/>
                <a:cs typeface="Calibri"/>
              </a:rPr>
              <a:t>Groups with a different (irrelevant) trait don't systematically have different outcomes</a:t>
            </a:r>
          </a:p>
        </p:txBody>
      </p:sp>
    </p:spTree>
    <p:extLst>
      <p:ext uri="{BB962C8B-B14F-4D97-AF65-F5344CB8AC3E}">
        <p14:creationId xmlns:p14="http://schemas.microsoft.com/office/powerpoint/2010/main" val="427921807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sz="9600" dirty="0">
                <a:cs typeface="Calibri Light"/>
              </a:rPr>
              <a:t>Individual vs Group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4DD2ADB-BDCC-D0A5-2489-3CB04415748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 fontScale="92500"/>
          </a:bodyPr>
          <a:lstStyle/>
          <a:p>
            <a:r>
              <a:rPr lang="en-US" sz="4800">
                <a:ea typeface="Calibri"/>
                <a:cs typeface="Calibri"/>
              </a:rPr>
              <a:t>Defining the groups changes the results</a:t>
            </a:r>
          </a:p>
          <a:p>
            <a:r>
              <a:rPr lang="en-US" sz="4800" dirty="0">
                <a:ea typeface="Calibri"/>
                <a:cs typeface="Calibri"/>
              </a:rPr>
              <a:t>Examples</a:t>
            </a:r>
          </a:p>
          <a:p>
            <a:pPr lvl="1"/>
            <a:r>
              <a:rPr lang="en-US" sz="4400" dirty="0">
                <a:ea typeface="Calibri"/>
                <a:cs typeface="Calibri"/>
              </a:rPr>
              <a:t>Gender</a:t>
            </a:r>
          </a:p>
          <a:p>
            <a:pPr lvl="1"/>
            <a:r>
              <a:rPr lang="en-US" sz="4400" dirty="0">
                <a:ea typeface="Calibri"/>
                <a:cs typeface="Calibri"/>
              </a:rPr>
              <a:t>Religion</a:t>
            </a:r>
          </a:p>
          <a:p>
            <a:pPr lvl="1"/>
            <a:r>
              <a:rPr lang="en-US" sz="4400" dirty="0">
                <a:ea typeface="Calibri"/>
                <a:cs typeface="Calibri"/>
              </a:rPr>
              <a:t>Race</a:t>
            </a:r>
          </a:p>
          <a:p>
            <a:r>
              <a:rPr lang="en-US" sz="4800" dirty="0">
                <a:ea typeface="Calibri"/>
                <a:cs typeface="Calibri"/>
              </a:rPr>
              <a:t>These are also important design decisions</a:t>
            </a:r>
          </a:p>
          <a:p>
            <a:endParaRPr lang="en-US" sz="4800" dirty="0"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83630935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9600" dirty="0">
                <a:cs typeface="Calibri Light"/>
              </a:rPr>
              <a:t>Questions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917822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0</Words>
  <Application>Microsoft Office PowerPoint</Application>
  <PresentationFormat>Widescreen</PresentationFormat>
  <Paragraphs>0</Paragraphs>
  <Slides>18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19" baseType="lpstr">
      <vt:lpstr>office theme</vt:lpstr>
      <vt:lpstr>Bias and Fairness</vt:lpstr>
      <vt:lpstr>Admin</vt:lpstr>
      <vt:lpstr>Intro</vt:lpstr>
      <vt:lpstr>Bias</vt:lpstr>
      <vt:lpstr>Fairness</vt:lpstr>
      <vt:lpstr>Sources of Bias</vt:lpstr>
      <vt:lpstr>Individual vs Group</vt:lpstr>
      <vt:lpstr>Individual vs Group</vt:lpstr>
      <vt:lpstr>Questions</vt:lpstr>
      <vt:lpstr>Humans</vt:lpstr>
      <vt:lpstr>Intro</vt:lpstr>
      <vt:lpstr>Automating</vt:lpstr>
      <vt:lpstr>Automation's Unfair Advantage</vt:lpstr>
      <vt:lpstr>Human Advantage</vt:lpstr>
      <vt:lpstr>Humans as robustness</vt:lpstr>
      <vt:lpstr>Humans as value</vt:lpstr>
      <vt:lpstr>Humans as benefactors</vt:lpstr>
      <vt:lpstr>Questions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/>
  <cp:lastModifiedBy/>
  <cp:revision>340</cp:revision>
  <dcterms:created xsi:type="dcterms:W3CDTF">2021-09-21T07:21:53Z</dcterms:created>
  <dcterms:modified xsi:type="dcterms:W3CDTF">2025-10-03T11:48:35Z</dcterms:modified>
</cp:coreProperties>
</file>