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83" r:id="rId3"/>
    <p:sldId id="341" r:id="rId4"/>
    <p:sldId id="345" r:id="rId5"/>
    <p:sldId id="362" r:id="rId6"/>
    <p:sldId id="280" r:id="rId7"/>
    <p:sldId id="361" r:id="rId8"/>
    <p:sldId id="363" r:id="rId9"/>
    <p:sldId id="364" r:id="rId10"/>
    <p:sldId id="346" r:id="rId11"/>
    <p:sldId id="286" r:id="rId12"/>
    <p:sldId id="348" r:id="rId13"/>
    <p:sldId id="349" r:id="rId14"/>
    <p:sldId id="368" r:id="rId15"/>
    <p:sldId id="367" r:id="rId16"/>
    <p:sldId id="314" r:id="rId17"/>
    <p:sldId id="288" r:id="rId18"/>
    <p:sldId id="351" r:id="rId19"/>
    <p:sldId id="359" r:id="rId20"/>
    <p:sldId id="354" r:id="rId21"/>
    <p:sldId id="352" r:id="rId22"/>
    <p:sldId id="365" r:id="rId23"/>
    <p:sldId id="353" r:id="rId24"/>
    <p:sldId id="369" r:id="rId25"/>
    <p:sldId id="371" r:id="rId26"/>
    <p:sldId id="375" r:id="rId27"/>
    <p:sldId id="372" r:id="rId28"/>
    <p:sldId id="385" r:id="rId29"/>
    <p:sldId id="387" r:id="rId30"/>
    <p:sldId id="386" r:id="rId31"/>
    <p:sldId id="388" r:id="rId32"/>
    <p:sldId id="379" r:id="rId33"/>
    <p:sldId id="373" r:id="rId34"/>
    <p:sldId id="374" r:id="rId35"/>
    <p:sldId id="356" r:id="rId36"/>
    <p:sldId id="389" r:id="rId37"/>
    <p:sldId id="357" r:id="rId38"/>
    <p:sldId id="377" r:id="rId39"/>
    <p:sldId id="378" r:id="rId40"/>
    <p:sldId id="380" r:id="rId41"/>
    <p:sldId id="290" r:id="rId42"/>
    <p:sldId id="294" r:id="rId43"/>
    <p:sldId id="390" r:id="rId44"/>
    <p:sldId id="291" r:id="rId45"/>
    <p:sldId id="381" r:id="rId46"/>
    <p:sldId id="382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33" autoAdjust="0"/>
    <p:restoredTop sz="94660"/>
  </p:normalViewPr>
  <p:slideViewPr>
    <p:cSldViewPr snapToGrid="0">
      <p:cViewPr varScale="1">
        <p:scale>
          <a:sx n="154" d="100"/>
          <a:sy n="154" d="100"/>
        </p:scale>
        <p:origin x="16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D1E4E-2973-4AA2-B6F9-38432E32C8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8D1D3E-8C6D-4A05-A504-1E065144E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8E400-6961-42A8-A2D8-79F2E4FA0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738B-C826-45F3-A7F6-2BF4893B0D91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41412-B650-4D31-977D-E8ED5D343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672A7-0CD7-4598-92FB-40FAE94B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39926-406D-4A0D-9530-2ADEE5107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190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552AB-7C0E-4693-B91C-19DFD6A27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9CD464-1D0C-426B-81E6-8EF5155D3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BAD13-9310-4488-B80C-A03C85517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738B-C826-45F3-A7F6-2BF4893B0D91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88C52-E0AC-405A-A115-4BAB71850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DA83A6-55C9-4DD5-8F37-2D49ED218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39926-406D-4A0D-9530-2ADEE5107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03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A240F4-6BEF-4BC4-973E-9A63A18188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723F10-6327-4514-B0E8-7FD04BBCE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0F833-7A8D-41B7-A2AA-FD2460379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738B-C826-45F3-A7F6-2BF4893B0D91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C578C-7636-42BF-A14A-44CF20A8C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28E5D-6B39-4FE1-848F-89B21176E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39926-406D-4A0D-9530-2ADEE5107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818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56C42-A1B6-4F53-8DCC-D3B143F92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69AA7-8FEE-4FBE-AB9B-2B70E2E0D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1A9DD-0897-4280-8CA1-F89C225DE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738B-C826-45F3-A7F6-2BF4893B0D91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0E18E-95C7-44F9-A50B-17184F804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630CC-22E9-4740-A26F-56840E3A3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39926-406D-4A0D-9530-2ADEE5107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352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A70B1-0B26-432A-A9E4-064444408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CA1072-7814-41DE-BA30-885F21F04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8E8C9-AE91-44B7-9C3F-13DBFA787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738B-C826-45F3-A7F6-2BF4893B0D91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D2187-B85C-4E4E-943B-6862EE4C8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CFFB4-6964-41A0-A510-64A07A2FB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39926-406D-4A0D-9530-2ADEE5107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400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D06FD-0D04-4FFF-B1E1-C1D9046B1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A19EE-945C-4C6D-8116-54C275D94D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4E8512-3F51-4E77-9075-E2096A606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AADFE6-8623-4F28-9DA3-E764C6BF4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738B-C826-45F3-A7F6-2BF4893B0D91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BA9B0-BA64-4303-90F9-BFA8FF559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77E6F0-4CF4-4C97-9EE1-814C1253D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39926-406D-4A0D-9530-2ADEE5107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402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30902-B48E-43D2-B2A1-D6828721C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9CE29-B800-4C72-87A2-3C287D0D8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C379ED-FBFB-4EFA-ADAF-C8AC1FFEA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6194CA-D6C4-416F-83AA-C0E13867C6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24F95C-9E74-41CE-837C-783A052EF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1DB52B-F809-44C8-8370-CE80751CC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738B-C826-45F3-A7F6-2BF4893B0D91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382FC-35FD-46DF-8690-F0EC30CB3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7943C3-1822-4880-AD10-1AC645A90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39926-406D-4A0D-9530-2ADEE5107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501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33708-2360-4910-B307-6A223CC28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956D6-6DCA-4A59-97F6-29BD39877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738B-C826-45F3-A7F6-2BF4893B0D91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EBB44F-99D9-4610-B705-8A194233E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0BBBEB-7404-47E1-874C-9EFBC0F51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39926-406D-4A0D-9530-2ADEE5107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50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75B1B6-81E1-43C3-90D4-139B83B7A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738B-C826-45F3-A7F6-2BF4893B0D91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71CFC2-D6E7-41CA-A499-0E2432E69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606A9-5988-408E-8402-A48E78C77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39926-406D-4A0D-9530-2ADEE5107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1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C3376-1C2F-4A0C-82C0-530B7AA0B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4312C-C1FF-4057-9B7F-175581EF6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F761B-3C96-4CD0-9393-E84EDEB88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C13344-CDFF-4BE4-8656-4ECE16F5F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738B-C826-45F3-A7F6-2BF4893B0D91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E1F908-C9D1-4A0F-ABD7-6E993AAB0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539D81-F3AB-4D6A-BA69-79869ABC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39926-406D-4A0D-9530-2ADEE5107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06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3F7D7-1E6E-43C1-BF27-D05102E8B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C096C8-0F4F-41E7-985D-0747BA54D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8DDE0E-0DEC-4C5A-BEFC-D6534DEB0C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0B53D-0256-410E-B1B6-C0ADBED72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738B-C826-45F3-A7F6-2BF4893B0D91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550A8-EF78-4C93-AC00-204A89216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D4D8BC-F7AA-49F1-8C4E-1327272D6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39926-406D-4A0D-9530-2ADEE5107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35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0A2F6C-6F91-403F-878A-36ED8B9E0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6ABF97-1B22-47AC-88FE-AFAD6A0294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AAD7D-8F08-430F-A4B0-881F6C329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2738B-C826-45F3-A7F6-2BF4893B0D91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A39C0-C184-4852-8D2D-850D1F4EEB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FB8EC-DD12-40F2-93CE-8CBEE8209C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39926-406D-4A0D-9530-2ADEE5107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9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neuronaldynamics.epfl.ch/online/index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1495-8141-4719-8C35-1A92EAECF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8775" y="1389773"/>
            <a:ext cx="9144000" cy="2387600"/>
          </a:xfrm>
        </p:spPr>
        <p:txBody>
          <a:bodyPr>
            <a:normAutofit/>
          </a:bodyPr>
          <a:lstStyle/>
          <a:p>
            <a:r>
              <a:rPr lang="en-GB" b="1" dirty="0"/>
              <a:t>Models of Neurons 2: </a:t>
            </a:r>
            <a:br>
              <a:rPr lang="en-GB" b="1" dirty="0"/>
            </a:br>
            <a:r>
              <a:rPr lang="en-GB" b="1" dirty="0"/>
              <a:t>The Hodgkin-Huxley Model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40E6B6-1A06-4BD0-8177-19ED2B1850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039225" cy="2798762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Angus Chadwick, ANC</a:t>
            </a:r>
          </a:p>
          <a:p>
            <a:r>
              <a:rPr lang="en-GB" dirty="0"/>
              <a:t>School of Informatics, University of Edinburgh, UK</a:t>
            </a:r>
          </a:p>
          <a:p>
            <a:endParaRPr lang="en-GB" u="sng" dirty="0"/>
          </a:p>
          <a:p>
            <a:r>
              <a:rPr lang="en-GB" dirty="0"/>
              <a:t>Computational Neuroscience (Lecture 4, 2024/2025)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DFD4F423-EA7F-4084-809B-5ECDB8120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35" y="194977"/>
            <a:ext cx="2372380" cy="23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97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Some History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D71E2A-2C8D-446E-83E3-2DF7DBF3A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996" y="1178929"/>
            <a:ext cx="8695021" cy="7035358"/>
          </a:xfrm>
        </p:spPr>
        <p:txBody>
          <a:bodyPr>
            <a:normAutofit/>
          </a:bodyPr>
          <a:lstStyle/>
          <a:p>
            <a:r>
              <a:rPr lang="en-GB" sz="2400" dirty="0"/>
              <a:t>Alan Hodgkin and Andrew Huxley, working to discover the ionic basis of the action potential (1930s-1940s)</a:t>
            </a:r>
          </a:p>
          <a:p>
            <a:endParaRPr lang="en-GB" sz="2400" dirty="0"/>
          </a:p>
          <a:p>
            <a:r>
              <a:rPr lang="en-GB" sz="2400" dirty="0"/>
              <a:t>Working with the squid giant axon as a model system</a:t>
            </a:r>
          </a:p>
          <a:p>
            <a:endParaRPr lang="en-GB" sz="2400" dirty="0"/>
          </a:p>
          <a:p>
            <a:r>
              <a:rPr lang="en-GB" sz="2400" dirty="0"/>
              <a:t>Developing methods to record from and control the axon</a:t>
            </a:r>
          </a:p>
          <a:p>
            <a:endParaRPr lang="en-GB" sz="2400" dirty="0"/>
          </a:p>
          <a:p>
            <a:r>
              <a:rPr lang="en-GB" sz="2400" dirty="0"/>
              <a:t>They developed a mathematical model for the biophysics of the action potential and tested it experimentally</a:t>
            </a:r>
          </a:p>
          <a:p>
            <a:endParaRPr lang="en-GB" sz="2400" dirty="0"/>
          </a:p>
          <a:p>
            <a:r>
              <a:rPr lang="en-GB" sz="2400" dirty="0"/>
              <a:t>They won the Nobel Prize for this work in 1963</a:t>
            </a:r>
            <a:endParaRPr lang="en-GB" sz="20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F78862-3957-5E30-7F48-D86CBD870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1065" y="800437"/>
            <a:ext cx="2080644" cy="561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976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60FD7D5-0916-4CEF-9ACD-90B3B40192F1}"/>
              </a:ext>
            </a:extLst>
          </p:cNvPr>
          <p:cNvSpPr txBox="1">
            <a:spLocks/>
          </p:cNvSpPr>
          <p:nvPr/>
        </p:nvSpPr>
        <p:spPr>
          <a:xfrm>
            <a:off x="838200" y="39377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The Squid Giant Axon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5A1440-1759-4951-A2F7-68FA922C4619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50697E-BB34-4AC2-9E51-0D80125D6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832" y="1155284"/>
            <a:ext cx="5731724" cy="6198965"/>
          </a:xfrm>
        </p:spPr>
        <p:txBody>
          <a:bodyPr>
            <a:normAutofit/>
          </a:bodyPr>
          <a:lstStyle/>
          <a:p>
            <a:r>
              <a:rPr lang="en-GB" sz="2000" dirty="0"/>
              <a:t>The squid has a giant axon running through its whole body (diameter ~0.5 mm)</a:t>
            </a:r>
          </a:p>
          <a:p>
            <a:endParaRPr lang="en-GB" sz="2000" dirty="0"/>
          </a:p>
          <a:p>
            <a:r>
              <a:rPr lang="en-GB" sz="2000" dirty="0"/>
              <a:t>Why? Wider axons transmit signals faster, and this axon sends a signal to squirt water for jet propulsion to escape predators!</a:t>
            </a:r>
          </a:p>
          <a:p>
            <a:endParaRPr lang="en-GB" sz="2000" dirty="0"/>
          </a:p>
          <a:p>
            <a:r>
              <a:rPr lang="en-GB" sz="2000" dirty="0"/>
              <a:t>Hodgkin and Huxley could place an electrode directly inside the axon</a:t>
            </a:r>
          </a:p>
          <a:p>
            <a:endParaRPr lang="en-GB" sz="2000" dirty="0"/>
          </a:p>
          <a:p>
            <a:r>
              <a:rPr lang="en-GB" sz="2000" dirty="0"/>
              <a:t>They developed clever methods to study the various ionic currents that flow through the axon membrane, and came up with an elegant mathematical model to describe them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55E9866-C2B1-0E37-A214-E01567722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112" y="1155284"/>
            <a:ext cx="5837056" cy="539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400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60FD7D5-0916-4CEF-9ACD-90B3B40192F1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The Voltage Clamp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5A1440-1759-4951-A2F7-68FA922C4619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50697E-BB34-4AC2-9E51-0D80125D6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03" y="825871"/>
            <a:ext cx="12056997" cy="6198965"/>
          </a:xfrm>
        </p:spPr>
        <p:txBody>
          <a:bodyPr>
            <a:normAutofit/>
          </a:bodyPr>
          <a:lstStyle/>
          <a:p>
            <a:r>
              <a:rPr lang="en-GB" sz="2000" dirty="0"/>
              <a:t>How can we measure the relationship between membrane potential and current flow experimentally? If we inject current to try to move the membrane potential to a set value, the neuron will start to spike!</a:t>
            </a:r>
          </a:p>
        </p:txBody>
      </p:sp>
    </p:spTree>
    <p:extLst>
      <p:ext uri="{BB962C8B-B14F-4D97-AF65-F5344CB8AC3E}">
        <p14:creationId xmlns:p14="http://schemas.microsoft.com/office/powerpoint/2010/main" val="3902861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60FD7D5-0916-4CEF-9ACD-90B3B40192F1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The Voltage Clamp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5A1440-1759-4951-A2F7-68FA922C4619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50697E-BB34-4AC2-9E51-0D80125D6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03" y="825871"/>
            <a:ext cx="12056997" cy="6198965"/>
          </a:xfrm>
        </p:spPr>
        <p:txBody>
          <a:bodyPr>
            <a:normAutofit/>
          </a:bodyPr>
          <a:lstStyle/>
          <a:p>
            <a:r>
              <a:rPr lang="en-GB" sz="2000" dirty="0"/>
              <a:t>How can we measure the relationship between membrane potential and current flow experimentally? If we inject current to try to move the membrane potential to a set value, the neuron will start to spike!</a:t>
            </a:r>
          </a:p>
          <a:p>
            <a:r>
              <a:rPr lang="en-GB" sz="2000" dirty="0">
                <a:solidFill>
                  <a:srgbClr val="FF0000"/>
                </a:solidFill>
              </a:rPr>
              <a:t>Answer: </a:t>
            </a:r>
            <a:r>
              <a:rPr lang="en-GB" sz="2000" dirty="0"/>
              <a:t>the voltage clamp - use a feedback control system to rapidly adjust the injected current to keep the membrane potential at a set value. 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A714B5D9-3EEC-D8EF-6954-9F489D1909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2" b="7300"/>
          <a:stretch/>
        </p:blipFill>
        <p:spPr bwMode="auto">
          <a:xfrm>
            <a:off x="4628974" y="2019854"/>
            <a:ext cx="7018944" cy="454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11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60FD7D5-0916-4CEF-9ACD-90B3B40192F1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The Voltage Clamp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5A1440-1759-4951-A2F7-68FA922C4619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50697E-BB34-4AC2-9E51-0D80125D6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03" y="825871"/>
            <a:ext cx="12056997" cy="6198965"/>
          </a:xfrm>
        </p:spPr>
        <p:txBody>
          <a:bodyPr>
            <a:normAutofit/>
          </a:bodyPr>
          <a:lstStyle/>
          <a:p>
            <a:r>
              <a:rPr lang="en-GB" sz="2000" dirty="0"/>
              <a:t>How can we measure the relationship between membrane potential and current flow experimentally? If we inject current to try to move the membrane potential to a set value, the neuron will start to spike!</a:t>
            </a:r>
          </a:p>
          <a:p>
            <a:r>
              <a:rPr lang="en-GB" sz="2000" dirty="0">
                <a:solidFill>
                  <a:srgbClr val="FF0000"/>
                </a:solidFill>
              </a:rPr>
              <a:t>Answer: </a:t>
            </a:r>
            <a:r>
              <a:rPr lang="en-GB" sz="2000" dirty="0"/>
              <a:t>the voltage clamp - use a feedback control system to rapidly adjust the injected current to keep the membrane potential at a set value. 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A714B5D9-3EEC-D8EF-6954-9F489D1909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2" b="7300"/>
          <a:stretch/>
        </p:blipFill>
        <p:spPr bwMode="auto">
          <a:xfrm>
            <a:off x="4628974" y="2019854"/>
            <a:ext cx="7018944" cy="454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DBF8C7-82B6-89DB-BF0F-A49007CC4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88" y="3816823"/>
            <a:ext cx="4261504" cy="93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06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60FD7D5-0916-4CEF-9ACD-90B3B40192F1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The Voltage Clamp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5A1440-1759-4951-A2F7-68FA922C4619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50697E-BB34-4AC2-9E51-0D80125D6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03" y="825871"/>
            <a:ext cx="12056997" cy="6198965"/>
          </a:xfrm>
        </p:spPr>
        <p:txBody>
          <a:bodyPr>
            <a:normAutofit/>
          </a:bodyPr>
          <a:lstStyle/>
          <a:p>
            <a:r>
              <a:rPr lang="en-GB" sz="2000" dirty="0"/>
              <a:t>How can we measure the relationship between membrane potential and current flow experimentally? If we inject current to try to move the membrane potential to a set value, the neuron will start to spike!</a:t>
            </a:r>
          </a:p>
          <a:p>
            <a:r>
              <a:rPr lang="en-GB" sz="2000" dirty="0">
                <a:solidFill>
                  <a:srgbClr val="FF0000"/>
                </a:solidFill>
              </a:rPr>
              <a:t>Answer: </a:t>
            </a:r>
            <a:r>
              <a:rPr lang="en-GB" sz="2000" dirty="0"/>
              <a:t>the voltage clamp - use a feedback control system to rapidly adjust the injected current to keep the membrane potential at a set value. 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A714B5D9-3EEC-D8EF-6954-9F489D1909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2" b="7300"/>
          <a:stretch/>
        </p:blipFill>
        <p:spPr bwMode="auto">
          <a:xfrm>
            <a:off x="4628974" y="2019854"/>
            <a:ext cx="7018944" cy="454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E5AE47-95BF-29B6-9BB8-34EABFA8B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88" y="3816823"/>
            <a:ext cx="4261504" cy="93708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32225DF-E5AA-31DF-56FD-A5030BAE03AD}"/>
              </a:ext>
            </a:extLst>
          </p:cNvPr>
          <p:cNvCxnSpPr/>
          <p:nvPr/>
        </p:nvCxnSpPr>
        <p:spPr>
          <a:xfrm>
            <a:off x="731400" y="3488470"/>
            <a:ext cx="0" cy="444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C17CE39-95BB-E058-727D-FFB1FBBBD7B5}"/>
              </a:ext>
            </a:extLst>
          </p:cNvPr>
          <p:cNvSpPr txBox="1"/>
          <p:nvPr/>
        </p:nvSpPr>
        <p:spPr>
          <a:xfrm>
            <a:off x="327970" y="3190409"/>
            <a:ext cx="1521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Set this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6FF8CC7-6C48-0299-A54A-751247E18823}"/>
              </a:ext>
            </a:extLst>
          </p:cNvPr>
          <p:cNvCxnSpPr>
            <a:cxnSpLocks/>
          </p:cNvCxnSpPr>
          <p:nvPr/>
        </p:nvCxnSpPr>
        <p:spPr>
          <a:xfrm flipV="1">
            <a:off x="2226914" y="4418647"/>
            <a:ext cx="0" cy="670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B50FF3F-9ECD-AE54-EE7D-2167FB0D622A}"/>
              </a:ext>
            </a:extLst>
          </p:cNvPr>
          <p:cNvSpPr txBox="1"/>
          <p:nvPr/>
        </p:nvSpPr>
        <p:spPr>
          <a:xfrm>
            <a:off x="1437758" y="5019534"/>
            <a:ext cx="2344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Can block ion channels pharmacologically to set some to zero.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1BD8A82-AA82-91B6-63FF-5F648C0F0FE0}"/>
              </a:ext>
            </a:extLst>
          </p:cNvPr>
          <p:cNvCxnSpPr>
            <a:cxnSpLocks/>
          </p:cNvCxnSpPr>
          <p:nvPr/>
        </p:nvCxnSpPr>
        <p:spPr>
          <a:xfrm flipV="1">
            <a:off x="327970" y="4345187"/>
            <a:ext cx="0" cy="496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0C511C8-6C21-9F9C-D1EE-703496920036}"/>
              </a:ext>
            </a:extLst>
          </p:cNvPr>
          <p:cNvSpPr txBox="1"/>
          <p:nvPr/>
        </p:nvSpPr>
        <p:spPr>
          <a:xfrm>
            <a:off x="14266" y="4829457"/>
            <a:ext cx="1521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Measure</a:t>
            </a:r>
          </a:p>
          <a:p>
            <a:r>
              <a:rPr lang="en-GB" dirty="0"/>
              <a:t>   this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2D4D76E-CD08-CFA4-3AD5-AACB9B775FF0}"/>
              </a:ext>
            </a:extLst>
          </p:cNvPr>
          <p:cNvCxnSpPr>
            <a:cxnSpLocks/>
          </p:cNvCxnSpPr>
          <p:nvPr/>
        </p:nvCxnSpPr>
        <p:spPr>
          <a:xfrm>
            <a:off x="4107651" y="3488470"/>
            <a:ext cx="0" cy="4274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CAA58C3-2C7E-34FD-17C2-5072FDF8A3FD}"/>
              </a:ext>
            </a:extLst>
          </p:cNvPr>
          <p:cNvSpPr txBox="1"/>
          <p:nvPr/>
        </p:nvSpPr>
        <p:spPr>
          <a:xfrm>
            <a:off x="3456408" y="2636411"/>
            <a:ext cx="1589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Can vary ion concentrations to set these</a:t>
            </a:r>
          </a:p>
        </p:txBody>
      </p:sp>
    </p:spTree>
    <p:extLst>
      <p:ext uri="{BB962C8B-B14F-4D97-AF65-F5344CB8AC3E}">
        <p14:creationId xmlns:p14="http://schemas.microsoft.com/office/powerpoint/2010/main" val="2734856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36099F-0D34-439D-AFDB-AA43A893BFE7}"/>
              </a:ext>
            </a:extLst>
          </p:cNvPr>
          <p:cNvSpPr txBox="1">
            <a:spLocks/>
          </p:cNvSpPr>
          <p:nvPr/>
        </p:nvSpPr>
        <p:spPr>
          <a:xfrm>
            <a:off x="838200" y="47324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Hodgkin-Huxley Model Equations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E5602E-975D-4772-AC95-E42824EE60B6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933F9E4-1E63-4411-B532-29FAAB2B6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46" y="862503"/>
            <a:ext cx="11935908" cy="60800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DD444E-0204-41F5-84BE-0175EE200285}"/>
              </a:ext>
            </a:extLst>
          </p:cNvPr>
          <p:cNvSpPr txBox="1">
            <a:spLocks/>
          </p:cNvSpPr>
          <p:nvPr/>
        </p:nvSpPr>
        <p:spPr>
          <a:xfrm>
            <a:off x="128046" y="3011173"/>
            <a:ext cx="12063954" cy="6080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91767DC-A348-4DB5-817A-5AFE3CB68618}"/>
              </a:ext>
            </a:extLst>
          </p:cNvPr>
          <p:cNvSpPr txBox="1">
            <a:spLocks/>
          </p:cNvSpPr>
          <p:nvPr/>
        </p:nvSpPr>
        <p:spPr>
          <a:xfrm>
            <a:off x="64024" y="849261"/>
            <a:ext cx="11612784" cy="6134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The membrane current is modelled as three ionic currents plus an external input current</a:t>
            </a:r>
          </a:p>
          <a:p>
            <a:pPr marL="0" indent="0">
              <a:buNone/>
            </a:pPr>
            <a:r>
              <a:rPr lang="en-GB" sz="2400" dirty="0"/>
              <a:t> 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The first term represents the leak current, i.e. any current through ion channels with fixed </a:t>
            </a:r>
            <a:r>
              <a:rPr lang="en-GB" sz="2400" dirty="0" err="1"/>
              <a:t>conductances</a:t>
            </a:r>
            <a:r>
              <a:rPr lang="en-GB" sz="2400" dirty="0"/>
              <a:t> (mostly chloride)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The second and third term represent the current flow through sodium and potassium channels, with </a:t>
            </a:r>
            <a:r>
              <a:rPr lang="en-GB" sz="2400" dirty="0" err="1"/>
              <a:t>conductances</a:t>
            </a:r>
            <a:r>
              <a:rPr lang="en-GB" sz="2400" dirty="0"/>
              <a:t> that depend on voltage and time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Hodgkin and Huxley combined experiment and mathematical modelling to find equations for these </a:t>
            </a:r>
            <a:r>
              <a:rPr lang="en-GB" sz="2400" dirty="0" err="1"/>
              <a:t>conductances</a:t>
            </a:r>
            <a:endParaRPr lang="en-GB" sz="24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CCC35A-BEF6-86F2-D830-22CADE626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45" y="1838647"/>
            <a:ext cx="11161614" cy="77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33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36099F-0D34-439D-AFDB-AA43A893BFE7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The Hodgkin-Huxley Model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E5602E-975D-4772-AC95-E42824EE60B6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933F9E4-1E63-4411-B532-29FAAB2B6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46" y="862503"/>
            <a:ext cx="11935908" cy="60800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DD444E-0204-41F5-84BE-0175EE200285}"/>
              </a:ext>
            </a:extLst>
          </p:cNvPr>
          <p:cNvSpPr txBox="1">
            <a:spLocks/>
          </p:cNvSpPr>
          <p:nvPr/>
        </p:nvSpPr>
        <p:spPr>
          <a:xfrm>
            <a:off x="128046" y="3011173"/>
            <a:ext cx="12063954" cy="6080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91767DC-A348-4DB5-817A-5AFE3CB68618}"/>
              </a:ext>
            </a:extLst>
          </p:cNvPr>
          <p:cNvSpPr txBox="1">
            <a:spLocks/>
          </p:cNvSpPr>
          <p:nvPr/>
        </p:nvSpPr>
        <p:spPr>
          <a:xfrm>
            <a:off x="90967" y="967391"/>
            <a:ext cx="11999931" cy="6342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Hodgkin and Huxley hypothesised that the </a:t>
            </a:r>
            <a:r>
              <a:rPr lang="en-GB" sz="2000" dirty="0">
                <a:solidFill>
                  <a:srgbClr val="FF0000"/>
                </a:solidFill>
              </a:rPr>
              <a:t>permeability of ion channels is voltage-dependent</a:t>
            </a:r>
          </a:p>
          <a:p>
            <a:r>
              <a:rPr lang="en-GB" sz="2000" dirty="0"/>
              <a:t>Sodium channels are closed at the resting potential but open at higher membrane potentials</a:t>
            </a:r>
          </a:p>
          <a:p>
            <a:r>
              <a:rPr lang="en-GB" sz="2000" dirty="0"/>
              <a:t>When open, sodium ions flow into the cell, further increasing the membrane potential. As the membrane potential increases: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CB206D-7E6C-44E6-9C22-0F1AE89C9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850" y="2931778"/>
            <a:ext cx="6042112" cy="33472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2219C7-BCD0-4B71-A413-63667B1861B7}"/>
              </a:ext>
            </a:extLst>
          </p:cNvPr>
          <p:cNvSpPr txBox="1"/>
          <p:nvPr/>
        </p:nvSpPr>
        <p:spPr>
          <a:xfrm>
            <a:off x="90967" y="3027066"/>
            <a:ext cx="593996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i="1" dirty="0"/>
              <a:t>1) More sodium channels open, creating a </a:t>
            </a:r>
            <a:r>
              <a:rPr lang="en-GB" sz="2000" i="1" dirty="0">
                <a:solidFill>
                  <a:srgbClr val="FF0000"/>
                </a:solidFill>
              </a:rPr>
              <a:t>positive feedback loop </a:t>
            </a:r>
            <a:endParaRPr lang="en-GB" sz="2000" i="1" dirty="0"/>
          </a:p>
          <a:p>
            <a:pPr marL="0" indent="0">
              <a:buNone/>
            </a:pPr>
            <a:r>
              <a:rPr lang="en-GB" sz="2000" i="1" dirty="0"/>
              <a:t>2) potassium channels open, creating </a:t>
            </a:r>
            <a:r>
              <a:rPr lang="en-GB" sz="2000" i="1" dirty="0">
                <a:solidFill>
                  <a:srgbClr val="FF0000"/>
                </a:solidFill>
              </a:rPr>
              <a:t>negative feedback </a:t>
            </a:r>
          </a:p>
          <a:p>
            <a:pPr marL="0" indent="0">
              <a:buNone/>
            </a:pPr>
            <a:r>
              <a:rPr lang="en-GB" sz="2000" i="1" dirty="0"/>
              <a:t>3) sodium channels close, </a:t>
            </a:r>
            <a:r>
              <a:rPr lang="en-GB" sz="2000" i="1" dirty="0">
                <a:solidFill>
                  <a:srgbClr val="FF0000"/>
                </a:solidFill>
              </a:rPr>
              <a:t>halting positive feedback </a:t>
            </a:r>
          </a:p>
          <a:p>
            <a:pPr marL="0" indent="0">
              <a:buNone/>
            </a:pPr>
            <a:r>
              <a:rPr lang="en-GB" sz="2000" i="1" dirty="0"/>
              <a:t>(a “safety mechanism”)</a:t>
            </a:r>
          </a:p>
          <a:p>
            <a:endParaRPr lang="en-GB" sz="2000" dirty="0"/>
          </a:p>
          <a:p>
            <a:r>
              <a:rPr lang="en-GB" sz="2000" dirty="0"/>
              <a:t>Together, 1-3) explain the rapid rise and decay of the action potential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2322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826B8E5-6DA5-CAFC-64E7-0C00C4E62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5" y="600669"/>
            <a:ext cx="4725770" cy="602374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Active Ion Channels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101AE8F-017E-3DC4-CFE4-B65347743508}"/>
              </a:ext>
            </a:extLst>
          </p:cNvPr>
          <p:cNvSpPr txBox="1"/>
          <p:nvPr/>
        </p:nvSpPr>
        <p:spPr>
          <a:xfrm>
            <a:off x="5820396" y="1137376"/>
            <a:ext cx="585121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Ion channels may open and close, actively controlling the flow of current into and out of the cell. 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Various factors cause opening and closing – voltage, molecules that bind to the ion channel, and random/stochastic processes.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This figure shows a potassium channel, with a voltage sensor that opens a gate at high membrane potentials. It has a “selectivity filter” that only allows potassium through.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E9FFF5-B5BE-808A-B6DA-7206113DD2DA}"/>
              </a:ext>
            </a:extLst>
          </p:cNvPr>
          <p:cNvSpPr/>
          <p:nvPr/>
        </p:nvSpPr>
        <p:spPr>
          <a:xfrm>
            <a:off x="4555816" y="4766209"/>
            <a:ext cx="299384" cy="202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926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Active Ion Channels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E9FFF5-B5BE-808A-B6DA-7206113DD2DA}"/>
              </a:ext>
            </a:extLst>
          </p:cNvPr>
          <p:cNvSpPr/>
          <p:nvPr/>
        </p:nvSpPr>
        <p:spPr>
          <a:xfrm>
            <a:off x="4555816" y="4766209"/>
            <a:ext cx="299384" cy="202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84A7FD-BBA4-1B96-5167-DEC690288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672" y="910731"/>
            <a:ext cx="5513374" cy="55021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BDBD6C-2DC5-F460-7BAD-2DB233B018FD}"/>
              </a:ext>
            </a:extLst>
          </p:cNvPr>
          <p:cNvSpPr txBox="1"/>
          <p:nvPr/>
        </p:nvSpPr>
        <p:spPr>
          <a:xfrm>
            <a:off x="7243067" y="1306512"/>
            <a:ext cx="41107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We can now measure current through single ion channels – this was not possible at the time of Hodgkin and Huxley!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52318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Outline of Lecture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D71E2A-2C8D-446E-83E3-2DF7DBF3A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724" y="1498507"/>
            <a:ext cx="9605990" cy="7035358"/>
          </a:xfrm>
        </p:spPr>
        <p:txBody>
          <a:bodyPr>
            <a:normAutofit/>
          </a:bodyPr>
          <a:lstStyle/>
          <a:p>
            <a:r>
              <a:rPr lang="en-GB" sz="2400" dirty="0"/>
              <a:t>Action potentials</a:t>
            </a:r>
          </a:p>
          <a:p>
            <a:endParaRPr lang="en-GB" sz="2400" dirty="0"/>
          </a:p>
          <a:p>
            <a:r>
              <a:rPr lang="en-GB" sz="2400" dirty="0"/>
              <a:t>The voltage clamp</a:t>
            </a:r>
          </a:p>
          <a:p>
            <a:endParaRPr lang="en-GB" sz="2400" dirty="0"/>
          </a:p>
          <a:p>
            <a:r>
              <a:rPr lang="en-GB" sz="2400" dirty="0"/>
              <a:t>Voltage-gated ion channels</a:t>
            </a:r>
          </a:p>
          <a:p>
            <a:endParaRPr lang="en-GB" sz="2400" dirty="0"/>
          </a:p>
          <a:p>
            <a:r>
              <a:rPr lang="en-GB" sz="2400" dirty="0"/>
              <a:t>Markov models for ion channel gating</a:t>
            </a:r>
          </a:p>
          <a:p>
            <a:endParaRPr lang="en-GB" sz="2400" dirty="0"/>
          </a:p>
          <a:p>
            <a:r>
              <a:rPr lang="en-GB" sz="2400" dirty="0"/>
              <a:t>The Hodgkin-Huxley model</a:t>
            </a:r>
          </a:p>
          <a:p>
            <a:endParaRPr lang="en-GB" sz="20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3" name="Picture 2" descr="Diagram, schematic&#10;&#10;Description automatically generated with medium confidence">
            <a:extLst>
              <a:ext uri="{FF2B5EF4-FFF2-40B4-BE49-F238E27FC236}">
                <a16:creationId xmlns:a16="http://schemas.microsoft.com/office/drawing/2014/main" id="{54E8FF5C-8643-44EA-CBC1-03D398CDCE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99"/>
          <a:stretch/>
        </p:blipFill>
        <p:spPr>
          <a:xfrm>
            <a:off x="7919467" y="821431"/>
            <a:ext cx="3420550" cy="2802410"/>
          </a:xfrm>
          <a:prstGeom prst="rect">
            <a:avLst/>
          </a:prstGeom>
        </p:spPr>
      </p:pic>
      <p:pic>
        <p:nvPicPr>
          <p:cNvPr id="7" name="Picture 6" descr="A picture containing text, outdoor, ground&#10;&#10;Description automatically generated">
            <a:extLst>
              <a:ext uri="{FF2B5EF4-FFF2-40B4-BE49-F238E27FC236}">
                <a16:creationId xmlns:a16="http://schemas.microsoft.com/office/drawing/2014/main" id="{86ED22E6-3316-0C55-838F-DC5CC5429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447" y="3764236"/>
            <a:ext cx="4782590" cy="285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47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Membrane Conductance Revisited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101AE8F-017E-3DC4-CFE4-B65347743508}"/>
              </a:ext>
            </a:extLst>
          </p:cNvPr>
          <p:cNvSpPr txBox="1"/>
          <p:nvPr/>
        </p:nvSpPr>
        <p:spPr>
          <a:xfrm>
            <a:off x="544389" y="1060057"/>
            <a:ext cx="10695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Last lecture, we considered the membrane conductance for the cell membrane to each species of ion. We considered membranes with fixed </a:t>
            </a:r>
            <a:r>
              <a:rPr lang="en-GB" sz="2400" dirty="0" err="1"/>
              <a:t>conductances</a:t>
            </a:r>
            <a:r>
              <a:rPr lang="en-GB" sz="2400" dirty="0"/>
              <a:t> (“passive membranes”)</a:t>
            </a:r>
          </a:p>
          <a:p>
            <a:endParaRPr lang="en-GB" sz="2400" dirty="0"/>
          </a:p>
          <a:p>
            <a:r>
              <a:rPr lang="en-GB" sz="2400" dirty="0"/>
              <a:t>How does the conductance change when ion channels open and close? </a:t>
            </a:r>
          </a:p>
          <a:p>
            <a:endParaRPr lang="en-GB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E9FFF5-B5BE-808A-B6DA-7206113DD2DA}"/>
              </a:ext>
            </a:extLst>
          </p:cNvPr>
          <p:cNvSpPr/>
          <p:nvPr/>
        </p:nvSpPr>
        <p:spPr>
          <a:xfrm>
            <a:off x="4555816" y="4766209"/>
            <a:ext cx="299384" cy="202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543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Membrane Conductance Revisited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101AE8F-017E-3DC4-CFE4-B65347743508}"/>
              </a:ext>
            </a:extLst>
          </p:cNvPr>
          <p:cNvSpPr txBox="1"/>
          <p:nvPr/>
        </p:nvSpPr>
        <p:spPr>
          <a:xfrm>
            <a:off x="544389" y="1060057"/>
            <a:ext cx="10695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Last lecture, we considered the membrane conductance for the cell membrane to each species of ion. We considered membranes with fixed </a:t>
            </a:r>
            <a:r>
              <a:rPr lang="en-GB" sz="2400" dirty="0" err="1"/>
              <a:t>conductances</a:t>
            </a:r>
            <a:r>
              <a:rPr lang="en-GB" sz="2400" dirty="0"/>
              <a:t> (“passive membranes”)</a:t>
            </a:r>
          </a:p>
          <a:p>
            <a:endParaRPr lang="en-GB" sz="2400" dirty="0"/>
          </a:p>
          <a:p>
            <a:r>
              <a:rPr lang="en-GB" sz="2400" dirty="0"/>
              <a:t>How does the conductance change when ion channels open and close? </a:t>
            </a:r>
          </a:p>
          <a:p>
            <a:endParaRPr lang="en-GB" sz="2400" dirty="0"/>
          </a:p>
          <a:p>
            <a:r>
              <a:rPr lang="en-GB" sz="2400" dirty="0"/>
              <a:t>The total conductance depends on the number of open channels and the conductance of each channel: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E9FFF5-B5BE-808A-B6DA-7206113DD2DA}"/>
              </a:ext>
            </a:extLst>
          </p:cNvPr>
          <p:cNvSpPr/>
          <p:nvPr/>
        </p:nvSpPr>
        <p:spPr>
          <a:xfrm>
            <a:off x="4555816" y="4766209"/>
            <a:ext cx="299384" cy="202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7C3D5BD-713B-C51E-B05D-9A2962F6273F}"/>
              </a:ext>
            </a:extLst>
          </p:cNvPr>
          <p:cNvCxnSpPr/>
          <p:nvPr/>
        </p:nvCxnSpPr>
        <p:spPr>
          <a:xfrm flipV="1">
            <a:off x="3195361" y="5276005"/>
            <a:ext cx="0" cy="614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538D49F-861D-FC11-38F5-8B9F64600317}"/>
              </a:ext>
            </a:extLst>
          </p:cNvPr>
          <p:cNvSpPr txBox="1"/>
          <p:nvPr/>
        </p:nvSpPr>
        <p:spPr>
          <a:xfrm>
            <a:off x="2685563" y="5890999"/>
            <a:ext cx="220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conductance </a:t>
            </a:r>
          </a:p>
          <a:p>
            <a:r>
              <a:rPr lang="en-GB" dirty="0"/>
              <a:t>per channel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264A383-FABC-33A3-C4AC-5E95DBDEE71A}"/>
              </a:ext>
            </a:extLst>
          </p:cNvPr>
          <p:cNvCxnSpPr/>
          <p:nvPr/>
        </p:nvCxnSpPr>
        <p:spPr>
          <a:xfrm flipV="1">
            <a:off x="1728303" y="5232255"/>
            <a:ext cx="0" cy="614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4985AFF-FB49-37C2-2593-4EE29E53AB84}"/>
              </a:ext>
            </a:extLst>
          </p:cNvPr>
          <p:cNvSpPr txBox="1"/>
          <p:nvPr/>
        </p:nvSpPr>
        <p:spPr>
          <a:xfrm>
            <a:off x="1080940" y="5847249"/>
            <a:ext cx="220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number of </a:t>
            </a:r>
          </a:p>
          <a:p>
            <a:r>
              <a:rPr lang="en-GB" dirty="0"/>
              <a:t>open channels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900E050-13DD-2C7D-B45C-C63F8316C2DA}"/>
              </a:ext>
            </a:extLst>
          </p:cNvPr>
          <p:cNvCxnSpPr/>
          <p:nvPr/>
        </p:nvCxnSpPr>
        <p:spPr>
          <a:xfrm flipV="1">
            <a:off x="4834618" y="5276005"/>
            <a:ext cx="0" cy="614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C6B27E1-F633-4AB4-6E14-6F6D186036A0}"/>
              </a:ext>
            </a:extLst>
          </p:cNvPr>
          <p:cNvSpPr txBox="1"/>
          <p:nvPr/>
        </p:nvSpPr>
        <p:spPr>
          <a:xfrm>
            <a:off x="4349095" y="5890999"/>
            <a:ext cx="220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number of </a:t>
            </a:r>
          </a:p>
          <a:p>
            <a:r>
              <a:rPr lang="en-GB" dirty="0"/>
              <a:t>channels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694AE19-D84F-4B1D-5BA8-CE88CE512939}"/>
              </a:ext>
            </a:extLst>
          </p:cNvPr>
          <p:cNvCxnSpPr/>
          <p:nvPr/>
        </p:nvCxnSpPr>
        <p:spPr>
          <a:xfrm flipV="1">
            <a:off x="6659990" y="5276005"/>
            <a:ext cx="0" cy="614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7B0498A-6C3D-04DA-6E0A-F88733400DA5}"/>
              </a:ext>
            </a:extLst>
          </p:cNvPr>
          <p:cNvSpPr txBox="1"/>
          <p:nvPr/>
        </p:nvSpPr>
        <p:spPr>
          <a:xfrm>
            <a:off x="6012627" y="5890999"/>
            <a:ext cx="220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probability of </a:t>
            </a:r>
          </a:p>
          <a:p>
            <a:r>
              <a:rPr lang="en-GB" dirty="0"/>
              <a:t>channel being open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07BEF3-CF58-9184-8B64-A0490A1FC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71" y="4366855"/>
            <a:ext cx="10305900" cy="839892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4F93387-A7E6-75B6-55B8-5E68DDADF681}"/>
              </a:ext>
            </a:extLst>
          </p:cNvPr>
          <p:cNvCxnSpPr/>
          <p:nvPr/>
        </p:nvCxnSpPr>
        <p:spPr>
          <a:xfrm flipV="1">
            <a:off x="9132725" y="5232255"/>
            <a:ext cx="0" cy="614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508A4F8-7AD2-A936-CEC6-97750A01A9FA}"/>
              </a:ext>
            </a:extLst>
          </p:cNvPr>
          <p:cNvSpPr txBox="1"/>
          <p:nvPr/>
        </p:nvSpPr>
        <p:spPr>
          <a:xfrm>
            <a:off x="8485362" y="5847249"/>
            <a:ext cx="220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conductance if all channels are open</a:t>
            </a:r>
          </a:p>
        </p:txBody>
      </p:sp>
    </p:spTree>
    <p:extLst>
      <p:ext uri="{BB962C8B-B14F-4D97-AF65-F5344CB8AC3E}">
        <p14:creationId xmlns:p14="http://schemas.microsoft.com/office/powerpoint/2010/main" val="382179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Membrane Conductance Revisited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101AE8F-017E-3DC4-CFE4-B65347743508}"/>
              </a:ext>
            </a:extLst>
          </p:cNvPr>
          <p:cNvSpPr txBox="1"/>
          <p:nvPr/>
        </p:nvSpPr>
        <p:spPr>
          <a:xfrm>
            <a:off x="544389" y="1060057"/>
            <a:ext cx="10695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Last lecture, we considered the membrane conductance for the cell membrane to each species of ion. We considered membranes with fixed </a:t>
            </a:r>
            <a:r>
              <a:rPr lang="en-GB" sz="2400" dirty="0" err="1"/>
              <a:t>conductances</a:t>
            </a:r>
            <a:r>
              <a:rPr lang="en-GB" sz="2400" dirty="0"/>
              <a:t> (“passive membranes”)</a:t>
            </a:r>
          </a:p>
          <a:p>
            <a:endParaRPr lang="en-GB" sz="2400" dirty="0"/>
          </a:p>
          <a:p>
            <a:r>
              <a:rPr lang="en-GB" sz="2400" dirty="0"/>
              <a:t>How does the conductance change when ion channels open and close? </a:t>
            </a:r>
          </a:p>
          <a:p>
            <a:endParaRPr lang="en-GB" sz="2400" dirty="0"/>
          </a:p>
          <a:p>
            <a:r>
              <a:rPr lang="en-GB" sz="2400" dirty="0"/>
              <a:t>The total conductance depends on the number of open channels and the conductance of each channel: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E9FFF5-B5BE-808A-B6DA-7206113DD2DA}"/>
              </a:ext>
            </a:extLst>
          </p:cNvPr>
          <p:cNvSpPr/>
          <p:nvPr/>
        </p:nvSpPr>
        <p:spPr>
          <a:xfrm>
            <a:off x="4555816" y="4766209"/>
            <a:ext cx="299384" cy="202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7C3D5BD-713B-C51E-B05D-9A2962F6273F}"/>
              </a:ext>
            </a:extLst>
          </p:cNvPr>
          <p:cNvCxnSpPr/>
          <p:nvPr/>
        </p:nvCxnSpPr>
        <p:spPr>
          <a:xfrm flipV="1">
            <a:off x="3195361" y="5276005"/>
            <a:ext cx="0" cy="614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538D49F-861D-FC11-38F5-8B9F64600317}"/>
              </a:ext>
            </a:extLst>
          </p:cNvPr>
          <p:cNvSpPr txBox="1"/>
          <p:nvPr/>
        </p:nvSpPr>
        <p:spPr>
          <a:xfrm>
            <a:off x="2685563" y="5890999"/>
            <a:ext cx="220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conductance </a:t>
            </a:r>
          </a:p>
          <a:p>
            <a:r>
              <a:rPr lang="en-GB" dirty="0"/>
              <a:t>per channel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264A383-FABC-33A3-C4AC-5E95DBDEE71A}"/>
              </a:ext>
            </a:extLst>
          </p:cNvPr>
          <p:cNvCxnSpPr/>
          <p:nvPr/>
        </p:nvCxnSpPr>
        <p:spPr>
          <a:xfrm flipV="1">
            <a:off x="1728303" y="5232255"/>
            <a:ext cx="0" cy="614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4985AFF-FB49-37C2-2593-4EE29E53AB84}"/>
              </a:ext>
            </a:extLst>
          </p:cNvPr>
          <p:cNvSpPr txBox="1"/>
          <p:nvPr/>
        </p:nvSpPr>
        <p:spPr>
          <a:xfrm>
            <a:off x="1080940" y="5847249"/>
            <a:ext cx="220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number of </a:t>
            </a:r>
          </a:p>
          <a:p>
            <a:r>
              <a:rPr lang="en-GB" dirty="0"/>
              <a:t>open channels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900E050-13DD-2C7D-B45C-C63F8316C2DA}"/>
              </a:ext>
            </a:extLst>
          </p:cNvPr>
          <p:cNvCxnSpPr/>
          <p:nvPr/>
        </p:nvCxnSpPr>
        <p:spPr>
          <a:xfrm flipV="1">
            <a:off x="4834618" y="5276005"/>
            <a:ext cx="0" cy="614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C6B27E1-F633-4AB4-6E14-6F6D186036A0}"/>
              </a:ext>
            </a:extLst>
          </p:cNvPr>
          <p:cNvSpPr txBox="1"/>
          <p:nvPr/>
        </p:nvSpPr>
        <p:spPr>
          <a:xfrm>
            <a:off x="4349095" y="5890999"/>
            <a:ext cx="220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number of </a:t>
            </a:r>
          </a:p>
          <a:p>
            <a:r>
              <a:rPr lang="en-GB" dirty="0"/>
              <a:t>channels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694AE19-D84F-4B1D-5BA8-CE88CE512939}"/>
              </a:ext>
            </a:extLst>
          </p:cNvPr>
          <p:cNvCxnSpPr/>
          <p:nvPr/>
        </p:nvCxnSpPr>
        <p:spPr>
          <a:xfrm flipV="1">
            <a:off x="6659990" y="5276005"/>
            <a:ext cx="0" cy="614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7B0498A-6C3D-04DA-6E0A-F88733400DA5}"/>
              </a:ext>
            </a:extLst>
          </p:cNvPr>
          <p:cNvSpPr txBox="1"/>
          <p:nvPr/>
        </p:nvSpPr>
        <p:spPr>
          <a:xfrm>
            <a:off x="6012627" y="5890999"/>
            <a:ext cx="220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probability of </a:t>
            </a:r>
          </a:p>
          <a:p>
            <a:r>
              <a:rPr lang="en-GB" dirty="0"/>
              <a:t>channel being open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07BEF3-CF58-9184-8B64-A0490A1FC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71" y="4366855"/>
            <a:ext cx="10305900" cy="839892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4F93387-A7E6-75B6-55B8-5E68DDADF681}"/>
              </a:ext>
            </a:extLst>
          </p:cNvPr>
          <p:cNvCxnSpPr/>
          <p:nvPr/>
        </p:nvCxnSpPr>
        <p:spPr>
          <a:xfrm flipV="1">
            <a:off x="9132725" y="5232255"/>
            <a:ext cx="0" cy="614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508A4F8-7AD2-A936-CEC6-97750A01A9FA}"/>
              </a:ext>
            </a:extLst>
          </p:cNvPr>
          <p:cNvSpPr txBox="1"/>
          <p:nvPr/>
        </p:nvSpPr>
        <p:spPr>
          <a:xfrm>
            <a:off x="8485362" y="5847249"/>
            <a:ext cx="220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conductance if all channels are open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23D645-1BE7-1ED6-7676-9DC5924311CA}"/>
              </a:ext>
            </a:extLst>
          </p:cNvPr>
          <p:cNvSpPr/>
          <p:nvPr/>
        </p:nvSpPr>
        <p:spPr>
          <a:xfrm>
            <a:off x="8991945" y="4580546"/>
            <a:ext cx="331517" cy="6149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B45A747-BA48-9057-AB22-3542699239C2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8930355" y="4107045"/>
            <a:ext cx="227349" cy="4735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F67E01E-BF83-A85C-F3AE-F54454B82FF6}"/>
              </a:ext>
            </a:extLst>
          </p:cNvPr>
          <p:cNvSpPr txBox="1"/>
          <p:nvPr/>
        </p:nvSpPr>
        <p:spPr>
          <a:xfrm>
            <a:off x="8485362" y="3757208"/>
            <a:ext cx="1452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Fixed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8511054-22E4-B49E-A774-96D056753C2F}"/>
              </a:ext>
            </a:extLst>
          </p:cNvPr>
          <p:cNvSpPr/>
          <p:nvPr/>
        </p:nvSpPr>
        <p:spPr>
          <a:xfrm>
            <a:off x="9382167" y="4580546"/>
            <a:ext cx="1304229" cy="6149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96B1258-1A54-2041-FE69-0E7965D7238D}"/>
              </a:ext>
            </a:extLst>
          </p:cNvPr>
          <p:cNvCxnSpPr>
            <a:cxnSpLocks/>
          </p:cNvCxnSpPr>
          <p:nvPr/>
        </p:nvCxnSpPr>
        <p:spPr>
          <a:xfrm flipH="1">
            <a:off x="9665293" y="4076190"/>
            <a:ext cx="381676" cy="5043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3E322A6-D97F-D2FB-8960-7324E31ABA48}"/>
              </a:ext>
            </a:extLst>
          </p:cNvPr>
          <p:cNvSpPr txBox="1"/>
          <p:nvPr/>
        </p:nvSpPr>
        <p:spPr>
          <a:xfrm>
            <a:off x="9611242" y="3735285"/>
            <a:ext cx="1452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Variable</a:t>
            </a:r>
          </a:p>
        </p:txBody>
      </p:sp>
    </p:spTree>
    <p:extLst>
      <p:ext uri="{BB962C8B-B14F-4D97-AF65-F5344CB8AC3E}">
        <p14:creationId xmlns:p14="http://schemas.microsoft.com/office/powerpoint/2010/main" val="2545509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Markov Model For Channel Opening/Closing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E9FFF5-B5BE-808A-B6DA-7206113DD2DA}"/>
              </a:ext>
            </a:extLst>
          </p:cNvPr>
          <p:cNvSpPr/>
          <p:nvPr/>
        </p:nvSpPr>
        <p:spPr>
          <a:xfrm>
            <a:off x="4555816" y="4766209"/>
            <a:ext cx="299384" cy="202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51FD449-E844-87A3-6343-6BAEA1E37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171" y="761404"/>
            <a:ext cx="10146066" cy="46279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123208-C5C4-D7C4-DEBC-A72E08276CBC}"/>
              </a:ext>
            </a:extLst>
          </p:cNvPr>
          <p:cNvSpPr txBox="1"/>
          <p:nvPr/>
        </p:nvSpPr>
        <p:spPr>
          <a:xfrm>
            <a:off x="282546" y="5543107"/>
            <a:ext cx="6984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Markov assumption: probability of state (open/closed) at time </a:t>
            </a:r>
            <a:r>
              <a:rPr lang="en-GB" sz="2400" i="1" dirty="0" err="1"/>
              <a:t>t+dt</a:t>
            </a:r>
            <a:r>
              <a:rPr lang="en-GB" sz="2400" dirty="0"/>
              <a:t> depends only on state at time </a:t>
            </a:r>
            <a:r>
              <a:rPr lang="en-GB" sz="2400" i="1" dirty="0"/>
              <a:t>t</a:t>
            </a:r>
            <a:r>
              <a:rPr lang="en-GB" sz="2400" dirty="0"/>
              <a:t>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E2C711-E70A-6063-1B7C-184514A90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8652" y="5402554"/>
            <a:ext cx="39624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11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Markov Model For Channel Opening/Closing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C893AA-19D0-B0A4-8AE9-F09F28B8A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214" y="1140424"/>
            <a:ext cx="2616350" cy="117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ECCB72-8EA0-66B1-C741-2E0EAD5EB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584" y="2741443"/>
            <a:ext cx="6067425" cy="762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408F607-87D5-7753-6E53-2A21B45EBCE6}"/>
              </a:ext>
            </a:extLst>
          </p:cNvPr>
          <p:cNvSpPr txBox="1"/>
          <p:nvPr/>
        </p:nvSpPr>
        <p:spPr>
          <a:xfrm>
            <a:off x="1137584" y="1023823"/>
            <a:ext cx="2709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closed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9AF493-13B7-50F3-C309-106C28F0E44D}"/>
              </a:ext>
            </a:extLst>
          </p:cNvPr>
          <p:cNvSpPr txBox="1"/>
          <p:nvPr/>
        </p:nvSpPr>
        <p:spPr>
          <a:xfrm>
            <a:off x="2535987" y="1016588"/>
            <a:ext cx="2709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open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ADE7E9-0FC8-2C1F-D621-8643F4DB6F6C}"/>
              </a:ext>
            </a:extLst>
          </p:cNvPr>
          <p:cNvSpPr txBox="1"/>
          <p:nvPr/>
        </p:nvSpPr>
        <p:spPr>
          <a:xfrm>
            <a:off x="1137583" y="2495699"/>
            <a:ext cx="2709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change in number open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5CF744-2CE7-6BE8-FAA3-B76957EC3BBA}"/>
              </a:ext>
            </a:extLst>
          </p:cNvPr>
          <p:cNvSpPr txBox="1"/>
          <p:nvPr/>
        </p:nvSpPr>
        <p:spPr>
          <a:xfrm>
            <a:off x="4096450" y="2504619"/>
            <a:ext cx="2709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open to closed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DFCC1A-73BD-6689-221C-3B7C99A7D068}"/>
              </a:ext>
            </a:extLst>
          </p:cNvPr>
          <p:cNvSpPr txBox="1"/>
          <p:nvPr/>
        </p:nvSpPr>
        <p:spPr>
          <a:xfrm>
            <a:off x="5850047" y="2495699"/>
            <a:ext cx="2709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closed to open</a:t>
            </a:r>
          </a:p>
        </p:txBody>
      </p:sp>
    </p:spTree>
    <p:extLst>
      <p:ext uri="{BB962C8B-B14F-4D97-AF65-F5344CB8AC3E}">
        <p14:creationId xmlns:p14="http://schemas.microsoft.com/office/powerpoint/2010/main" val="17826519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Markov Model For Channel Opening/Closing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E9FFF5-B5BE-808A-B6DA-7206113DD2DA}"/>
              </a:ext>
            </a:extLst>
          </p:cNvPr>
          <p:cNvSpPr/>
          <p:nvPr/>
        </p:nvSpPr>
        <p:spPr>
          <a:xfrm>
            <a:off x="4555816" y="4766209"/>
            <a:ext cx="299384" cy="202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C893AA-19D0-B0A4-8AE9-F09F28B8A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214" y="1140424"/>
            <a:ext cx="2616350" cy="117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ECCB72-8EA0-66B1-C741-2E0EAD5EB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584" y="2741443"/>
            <a:ext cx="6067425" cy="762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D0D0BAB-EC20-4AA0-7B94-C7E631218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584" y="5654658"/>
            <a:ext cx="7724775" cy="723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408F607-87D5-7753-6E53-2A21B45EBCE6}"/>
              </a:ext>
            </a:extLst>
          </p:cNvPr>
          <p:cNvSpPr txBox="1"/>
          <p:nvPr/>
        </p:nvSpPr>
        <p:spPr>
          <a:xfrm>
            <a:off x="1137584" y="1023823"/>
            <a:ext cx="2709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closed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9AF493-13B7-50F3-C309-106C28F0E44D}"/>
              </a:ext>
            </a:extLst>
          </p:cNvPr>
          <p:cNvSpPr txBox="1"/>
          <p:nvPr/>
        </p:nvSpPr>
        <p:spPr>
          <a:xfrm>
            <a:off x="2535987" y="1016588"/>
            <a:ext cx="2709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open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6EB006-C242-86E5-B124-D31675D4C6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6156" y="4553707"/>
            <a:ext cx="3549352" cy="7190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653325A-4A97-94E0-9BBF-1BB654B29E09}"/>
              </a:ext>
            </a:extLst>
          </p:cNvPr>
          <p:cNvSpPr txBox="1"/>
          <p:nvPr/>
        </p:nvSpPr>
        <p:spPr>
          <a:xfrm>
            <a:off x="1184686" y="4136717"/>
            <a:ext cx="3548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Fraction open + fraction closed =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ADE7E9-0FC8-2C1F-D621-8643F4DB6F6C}"/>
              </a:ext>
            </a:extLst>
          </p:cNvPr>
          <p:cNvSpPr txBox="1"/>
          <p:nvPr/>
        </p:nvSpPr>
        <p:spPr>
          <a:xfrm>
            <a:off x="1137583" y="2495699"/>
            <a:ext cx="2709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change in number open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5CF744-2CE7-6BE8-FAA3-B76957EC3BBA}"/>
              </a:ext>
            </a:extLst>
          </p:cNvPr>
          <p:cNvSpPr txBox="1"/>
          <p:nvPr/>
        </p:nvSpPr>
        <p:spPr>
          <a:xfrm>
            <a:off x="4096450" y="2504619"/>
            <a:ext cx="2709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open to closed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DFCC1A-73BD-6689-221C-3B7C99A7D068}"/>
              </a:ext>
            </a:extLst>
          </p:cNvPr>
          <p:cNvSpPr txBox="1"/>
          <p:nvPr/>
        </p:nvSpPr>
        <p:spPr>
          <a:xfrm>
            <a:off x="5850047" y="2495699"/>
            <a:ext cx="2709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closed to open</a:t>
            </a:r>
          </a:p>
        </p:txBody>
      </p:sp>
    </p:spTree>
    <p:extLst>
      <p:ext uri="{BB962C8B-B14F-4D97-AF65-F5344CB8AC3E}">
        <p14:creationId xmlns:p14="http://schemas.microsoft.com/office/powerpoint/2010/main" val="1529577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Solution to Markov Model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B6B530-883D-1552-124A-8597B4A2F714}"/>
              </a:ext>
            </a:extLst>
          </p:cNvPr>
          <p:cNvSpPr txBox="1"/>
          <p:nvPr/>
        </p:nvSpPr>
        <p:spPr>
          <a:xfrm>
            <a:off x="616143" y="942923"/>
            <a:ext cx="88525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 Markov equation is of the same form as the passive membrane potential dynamics equation - we can rewrite as: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3E1954-3A17-0227-CBB6-84BF76D26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143" y="1856591"/>
            <a:ext cx="5890902" cy="12645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AC3D54-4568-0930-48EA-79561B7FA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969" y="3471342"/>
            <a:ext cx="4619625" cy="6381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25861A-0BC9-7A93-B42B-926199B4D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1967" y="3447710"/>
            <a:ext cx="344805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229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Solution to Markov Model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C6B74F5-1BB0-5F2A-2885-9DE0C0BD9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143" y="5424488"/>
            <a:ext cx="10677525" cy="75247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4B6B530-883D-1552-124A-8597B4A2F714}"/>
              </a:ext>
            </a:extLst>
          </p:cNvPr>
          <p:cNvSpPr txBox="1"/>
          <p:nvPr/>
        </p:nvSpPr>
        <p:spPr>
          <a:xfrm>
            <a:off x="616143" y="942923"/>
            <a:ext cx="88525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 Markov equation is of the same form as the passive membrane potential dynamics equation - we can rewrite as: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So we already know the solution: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3E1954-3A17-0227-CBB6-84BF76D26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43" y="1856591"/>
            <a:ext cx="5890902" cy="12645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AC3D54-4568-0930-48EA-79561B7FA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969" y="3471342"/>
            <a:ext cx="4619625" cy="6381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25861A-0BC9-7A93-B42B-926199B4D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1967" y="3447710"/>
            <a:ext cx="344805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408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Summary Markov Models for Ion Channel Gating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F429C6C-649A-B3D4-DD50-5AC9F479C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14" y="982483"/>
            <a:ext cx="11666361" cy="7035358"/>
          </a:xfrm>
        </p:spPr>
        <p:txBody>
          <a:bodyPr>
            <a:normAutofit/>
          </a:bodyPr>
          <a:lstStyle/>
          <a:p>
            <a:r>
              <a:rPr lang="en-GB" sz="2400" dirty="0"/>
              <a:t>Ion channels stochastically open and close</a:t>
            </a:r>
          </a:p>
          <a:p>
            <a:endParaRPr lang="en-GB" sz="2400" dirty="0"/>
          </a:p>
          <a:p>
            <a:r>
              <a:rPr lang="en-GB" sz="2400" dirty="0"/>
              <a:t>A simple model is to assume that opening/closing occurs at a fixed rate, with no history- or time-dependence (Markov assumption)</a:t>
            </a:r>
          </a:p>
          <a:p>
            <a:endParaRPr lang="en-GB" sz="2400" dirty="0"/>
          </a:p>
          <a:p>
            <a:r>
              <a:rPr lang="en-GB" sz="2400" dirty="0"/>
              <a:t>This model predicts that the fraction of open gates will relax exponentially towards a fixed asymptotic value</a:t>
            </a:r>
          </a:p>
          <a:p>
            <a:endParaRPr lang="en-GB" sz="2400" dirty="0"/>
          </a:p>
          <a:p>
            <a:r>
              <a:rPr lang="en-GB" sz="2400" dirty="0"/>
              <a:t>The asymptotic value and relaxation time constant depend on the Markov transition rates</a:t>
            </a:r>
          </a:p>
          <a:p>
            <a:endParaRPr lang="en-GB" sz="2400" dirty="0"/>
          </a:p>
          <a:p>
            <a:pPr marL="0" indent="0">
              <a:buNone/>
            </a:pPr>
            <a:endParaRPr lang="en-GB" sz="20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53692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Summary Markov Models for Ion Channel Gating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F429C6C-649A-B3D4-DD50-5AC9F479C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14" y="982483"/>
            <a:ext cx="11666361" cy="7035358"/>
          </a:xfrm>
        </p:spPr>
        <p:txBody>
          <a:bodyPr>
            <a:normAutofit/>
          </a:bodyPr>
          <a:lstStyle/>
          <a:p>
            <a:r>
              <a:rPr lang="en-GB" sz="2400" dirty="0"/>
              <a:t>Ion channels stochastically open and close</a:t>
            </a:r>
          </a:p>
          <a:p>
            <a:endParaRPr lang="en-GB" sz="2400" dirty="0"/>
          </a:p>
          <a:p>
            <a:r>
              <a:rPr lang="en-GB" sz="2400" dirty="0"/>
              <a:t>A simple model is to assume that opening/closing occurs at a fixed rate, with no history- or time-dependence (Markov assumption)</a:t>
            </a:r>
          </a:p>
          <a:p>
            <a:endParaRPr lang="en-GB" sz="2400" dirty="0"/>
          </a:p>
          <a:p>
            <a:r>
              <a:rPr lang="en-GB" sz="2400" dirty="0"/>
              <a:t>This model predicts that the fraction of open gates will relax exponentially towards a fixed asymptotic value</a:t>
            </a:r>
          </a:p>
          <a:p>
            <a:endParaRPr lang="en-GB" sz="2400" dirty="0"/>
          </a:p>
          <a:p>
            <a:r>
              <a:rPr lang="en-GB" sz="2400" dirty="0"/>
              <a:t>The asymptotic value and relaxation time constant depend on the Markov transition rates</a:t>
            </a:r>
          </a:p>
          <a:p>
            <a:endParaRPr lang="en-GB" sz="2400" dirty="0"/>
          </a:p>
          <a:p>
            <a:r>
              <a:rPr lang="en-GB" sz="2400" dirty="0"/>
              <a:t>BUT!!! This turns out to be insufficient to explain ion channels for two reasons: </a:t>
            </a:r>
          </a:p>
          <a:p>
            <a:pPr marL="0" indent="0">
              <a:buNone/>
            </a:pPr>
            <a:r>
              <a:rPr lang="en-GB" sz="2400" dirty="0"/>
              <a:t>    1) Transition rates are voltage-dependent  2) Ion channels have multiple gates</a:t>
            </a:r>
          </a:p>
          <a:p>
            <a:endParaRPr lang="en-GB" sz="20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773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Action Potentials (or “Spikes”)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D71E2A-2C8D-446E-83E3-2DF7DBF3A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415" y="966493"/>
            <a:ext cx="9605990" cy="7035358"/>
          </a:xfrm>
        </p:spPr>
        <p:txBody>
          <a:bodyPr>
            <a:normAutofit/>
          </a:bodyPr>
          <a:lstStyle/>
          <a:p>
            <a:r>
              <a:rPr lang="en-GB" sz="2000" dirty="0"/>
              <a:t>Action potentials propagate from the soma down the axon.</a:t>
            </a:r>
          </a:p>
          <a:p>
            <a:r>
              <a:rPr lang="en-GB" sz="2000" dirty="0"/>
              <a:t>The speed of action potential propagation is generally quite slow (metres per second)</a:t>
            </a:r>
          </a:p>
          <a:p>
            <a:r>
              <a:rPr lang="en-GB" sz="2000" dirty="0"/>
              <a:t>Action potentials are a </a:t>
            </a:r>
            <a:r>
              <a:rPr lang="en-GB" sz="2000" dirty="0">
                <a:solidFill>
                  <a:srgbClr val="FF0000"/>
                </a:solidFill>
              </a:rPr>
              <a:t>noise-robust and energetically efficient</a:t>
            </a:r>
            <a:r>
              <a:rPr lang="en-GB" sz="2000" dirty="0"/>
              <a:t> method for </a:t>
            </a:r>
            <a:r>
              <a:rPr lang="en-GB" sz="2000" dirty="0">
                <a:solidFill>
                  <a:srgbClr val="FF0000"/>
                </a:solidFill>
              </a:rPr>
              <a:t>communication over long distances</a:t>
            </a:r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86B3B440-C1B3-4D32-8F87-8AC91CE549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88" b="12134"/>
          <a:stretch/>
        </p:blipFill>
        <p:spPr>
          <a:xfrm>
            <a:off x="2348245" y="2585089"/>
            <a:ext cx="7295840" cy="413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686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Voltage-Gated Potassium Channels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picture containing map&#10;&#10;Description automatically generated">
            <a:extLst>
              <a:ext uri="{FF2B5EF4-FFF2-40B4-BE49-F238E27FC236}">
                <a16:creationId xmlns:a16="http://schemas.microsoft.com/office/drawing/2014/main" id="{E6664831-2493-DBC5-9EC1-5A48E4534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90" y="1629677"/>
            <a:ext cx="3757626" cy="50012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D9D164F-F2D2-E07D-1FE4-039DA6DDCB06}"/>
              </a:ext>
            </a:extLst>
          </p:cNvPr>
          <p:cNvSpPr txBox="1"/>
          <p:nvPr/>
        </p:nvSpPr>
        <p:spPr>
          <a:xfrm>
            <a:off x="626090" y="983346"/>
            <a:ext cx="3890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Molecular structure of a voltage-gated potassium channel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921A7C-1C29-F626-6F42-DADDEC621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1999" y="1180407"/>
            <a:ext cx="4169600" cy="531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180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Voltage-Gated Potassium Channels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picture containing map&#10;&#10;Description automatically generated">
            <a:extLst>
              <a:ext uri="{FF2B5EF4-FFF2-40B4-BE49-F238E27FC236}">
                <a16:creationId xmlns:a16="http://schemas.microsoft.com/office/drawing/2014/main" id="{E6664831-2493-DBC5-9EC1-5A48E4534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90" y="1629677"/>
            <a:ext cx="3757626" cy="50012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D9D164F-F2D2-E07D-1FE4-039DA6DDCB06}"/>
              </a:ext>
            </a:extLst>
          </p:cNvPr>
          <p:cNvSpPr txBox="1"/>
          <p:nvPr/>
        </p:nvSpPr>
        <p:spPr>
          <a:xfrm>
            <a:off x="626090" y="983346"/>
            <a:ext cx="3890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Molecular structure of a voltage-gated potassium channel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921A7C-1C29-F626-6F42-DADDEC621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1999" y="1180407"/>
            <a:ext cx="4169600" cy="53148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896464C-7064-6D6D-20DB-974BB217F00A}"/>
              </a:ext>
            </a:extLst>
          </p:cNvPr>
          <p:cNvSpPr txBox="1"/>
          <p:nvPr/>
        </p:nvSpPr>
        <p:spPr>
          <a:xfrm>
            <a:off x="9177251" y="2527069"/>
            <a:ext cx="2168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Voltage-Sensor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2A04A9-F053-E1C4-202D-FE24707F7D29}"/>
              </a:ext>
            </a:extLst>
          </p:cNvPr>
          <p:cNvCxnSpPr/>
          <p:nvPr/>
        </p:nvCxnSpPr>
        <p:spPr>
          <a:xfrm flipH="1">
            <a:off x="7988531" y="2801389"/>
            <a:ext cx="1188720" cy="440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BE441A6-F7A8-E7F9-B4A4-08D8F938E955}"/>
              </a:ext>
            </a:extLst>
          </p:cNvPr>
          <p:cNvCxnSpPr>
            <a:cxnSpLocks/>
          </p:cNvCxnSpPr>
          <p:nvPr/>
        </p:nvCxnSpPr>
        <p:spPr>
          <a:xfrm flipH="1" flipV="1">
            <a:off x="8703425" y="4023360"/>
            <a:ext cx="1122219" cy="219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9E7B735-45C1-ECDB-E9A8-827E7BA568C2}"/>
              </a:ext>
            </a:extLst>
          </p:cNvPr>
          <p:cNvSpPr txBox="1"/>
          <p:nvPr/>
        </p:nvSpPr>
        <p:spPr>
          <a:xfrm>
            <a:off x="9937172" y="3582786"/>
            <a:ext cx="21682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There are actually</a:t>
            </a:r>
          </a:p>
          <a:p>
            <a:r>
              <a:rPr lang="en-GB" dirty="0"/>
              <a:t>4 of these!!!</a:t>
            </a:r>
          </a:p>
          <a:p>
            <a:r>
              <a:rPr lang="en-GB" dirty="0"/>
              <a:t>The channel is only open when all 4 gates are open…</a:t>
            </a:r>
          </a:p>
        </p:txBody>
      </p:sp>
    </p:spTree>
    <p:extLst>
      <p:ext uri="{BB962C8B-B14F-4D97-AF65-F5344CB8AC3E}">
        <p14:creationId xmlns:p14="http://schemas.microsoft.com/office/powerpoint/2010/main" val="36144412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Application to Potassium Channels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8F1FAE-AE3C-0D19-DAE1-0E99ECB2F483}"/>
              </a:ext>
            </a:extLst>
          </p:cNvPr>
          <p:cNvSpPr txBox="1"/>
          <p:nvPr/>
        </p:nvSpPr>
        <p:spPr>
          <a:xfrm>
            <a:off x="6814019" y="2358178"/>
            <a:ext cx="4802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Each potassium channel has 4 gates, all of which need to be open for ions to pass through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5C7164-00F2-A01F-6A4B-6D395B0A9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812" y="2344355"/>
            <a:ext cx="4776988" cy="6488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F2CE99-CB74-2D26-A88F-574F53151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25" y="1073761"/>
            <a:ext cx="5557702" cy="80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00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E9FFF5-B5BE-808A-B6DA-7206113DD2DA}"/>
              </a:ext>
            </a:extLst>
          </p:cNvPr>
          <p:cNvSpPr/>
          <p:nvPr/>
        </p:nvSpPr>
        <p:spPr>
          <a:xfrm>
            <a:off x="4555816" y="4766209"/>
            <a:ext cx="299384" cy="202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F54697-D0B2-2ACB-5247-4644898EACCF}"/>
              </a:ext>
            </a:extLst>
          </p:cNvPr>
          <p:cNvSpPr txBox="1"/>
          <p:nvPr/>
        </p:nvSpPr>
        <p:spPr>
          <a:xfrm>
            <a:off x="7020370" y="3853491"/>
            <a:ext cx="5289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Markov dynamics for each gate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66D8E55-F84F-9DFB-70BC-0CC6381D7074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Application to Potassium Channels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4A0763-BDDD-2E4E-1D1A-FFEDD652EA95}"/>
              </a:ext>
            </a:extLst>
          </p:cNvPr>
          <p:cNvSpPr txBox="1"/>
          <p:nvPr/>
        </p:nvSpPr>
        <p:spPr>
          <a:xfrm>
            <a:off x="6814019" y="2358178"/>
            <a:ext cx="4802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Each potassium channel has 4 gates, all of which need to be open for ions to pass through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D17B3E-DD59-9120-D4C9-FF9BCBC18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07" y="3481836"/>
            <a:ext cx="5944678" cy="11126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43BB51-AE8F-2062-BEAD-379CC1BD3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812" y="2344355"/>
            <a:ext cx="4776988" cy="6488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D35B18-2E23-AD66-B2B8-48F3E8119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25" y="1073761"/>
            <a:ext cx="5557702" cy="80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460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E9FFF5-B5BE-808A-B6DA-7206113DD2DA}"/>
              </a:ext>
            </a:extLst>
          </p:cNvPr>
          <p:cNvSpPr/>
          <p:nvPr/>
        </p:nvSpPr>
        <p:spPr>
          <a:xfrm>
            <a:off x="4555816" y="4766209"/>
            <a:ext cx="299384" cy="202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CD1ED73-FD7A-12CE-56A2-617ED918D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96" y="4650841"/>
            <a:ext cx="5580076" cy="177417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7FB1AD9-E1FA-AD61-3917-6FC902456936}"/>
              </a:ext>
            </a:extLst>
          </p:cNvPr>
          <p:cNvSpPr txBox="1"/>
          <p:nvPr/>
        </p:nvSpPr>
        <p:spPr>
          <a:xfrm>
            <a:off x="6902153" y="5353264"/>
            <a:ext cx="4386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These functions are essentially fit to data based on voltage clamp experiments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F54697-D0B2-2ACB-5247-4644898EACCF}"/>
              </a:ext>
            </a:extLst>
          </p:cNvPr>
          <p:cNvSpPr txBox="1"/>
          <p:nvPr/>
        </p:nvSpPr>
        <p:spPr>
          <a:xfrm>
            <a:off x="7020370" y="3853491"/>
            <a:ext cx="5289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Markov dynamics for each gate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F94C544-4737-9A15-FC9C-E0E90A587052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Application to Potassium Channels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E83A32F-7EC0-5D2C-15CE-C6A997FA7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812" y="2344355"/>
            <a:ext cx="4776988" cy="6488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DB52A21-2A4B-320C-8901-88284E7C4F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25" y="1073761"/>
            <a:ext cx="5557702" cy="8054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68D41F2-5C2E-CF8A-4534-892B291EC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607" y="3481836"/>
            <a:ext cx="5944678" cy="11126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5CCF67-9F44-EF06-7191-EDBE69BE4D8B}"/>
              </a:ext>
            </a:extLst>
          </p:cNvPr>
          <p:cNvSpPr txBox="1"/>
          <p:nvPr/>
        </p:nvSpPr>
        <p:spPr>
          <a:xfrm>
            <a:off x="6814019" y="2358178"/>
            <a:ext cx="4802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Each potassium channel has 4 gates, all of which need to be open for ions to pass through </a:t>
            </a:r>
          </a:p>
        </p:txBody>
      </p:sp>
    </p:spTree>
    <p:extLst>
      <p:ext uri="{BB962C8B-B14F-4D97-AF65-F5344CB8AC3E}">
        <p14:creationId xmlns:p14="http://schemas.microsoft.com/office/powerpoint/2010/main" val="13289570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Fitting the Model to Potassium Channels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E9FFF5-B5BE-808A-B6DA-7206113DD2DA}"/>
              </a:ext>
            </a:extLst>
          </p:cNvPr>
          <p:cNvSpPr/>
          <p:nvPr/>
        </p:nvSpPr>
        <p:spPr>
          <a:xfrm>
            <a:off x="4555816" y="4766209"/>
            <a:ext cx="299384" cy="202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90B610-EFCF-1184-9EDC-286A8EE0B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15" y="3280306"/>
            <a:ext cx="11906970" cy="352213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8B51C71-AE0C-70DE-0BC9-0EEFF1E18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200" y="2357341"/>
            <a:ext cx="3517436" cy="9229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10A2FC0-4485-1D42-C775-B6A820EAB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3305" y="2516618"/>
            <a:ext cx="3266180" cy="76933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6BACFA4-82A8-876E-CA6E-194FF02D2D08}"/>
              </a:ext>
            </a:extLst>
          </p:cNvPr>
          <p:cNvSpPr txBox="1"/>
          <p:nvPr/>
        </p:nvSpPr>
        <p:spPr>
          <a:xfrm>
            <a:off x="4977864" y="1847016"/>
            <a:ext cx="3055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Fraction open at equilibrium</a:t>
            </a:r>
          </a:p>
          <a:p>
            <a:r>
              <a:rPr lang="en-GB" dirty="0"/>
              <a:t>(clamped at V)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64B2CC3-97B7-6855-6EB9-D858A0A15A28}"/>
              </a:ext>
            </a:extLst>
          </p:cNvPr>
          <p:cNvSpPr txBox="1"/>
          <p:nvPr/>
        </p:nvSpPr>
        <p:spPr>
          <a:xfrm>
            <a:off x="8706393" y="1847016"/>
            <a:ext cx="3055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Time to approach equilibrium</a:t>
            </a:r>
          </a:p>
          <a:p>
            <a:r>
              <a:rPr lang="en-GB" dirty="0"/>
              <a:t>(clamped at V)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57E0D6-D0F6-3407-818C-A12D68F9C6A1}"/>
              </a:ext>
            </a:extLst>
          </p:cNvPr>
          <p:cNvSpPr/>
          <p:nvPr/>
        </p:nvSpPr>
        <p:spPr>
          <a:xfrm>
            <a:off x="4214553" y="1554480"/>
            <a:ext cx="7977447" cy="5303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8596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Fitting the Model to Potassium Channels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E9FFF5-B5BE-808A-B6DA-7206113DD2DA}"/>
              </a:ext>
            </a:extLst>
          </p:cNvPr>
          <p:cNvSpPr/>
          <p:nvPr/>
        </p:nvSpPr>
        <p:spPr>
          <a:xfrm>
            <a:off x="4555816" y="4766209"/>
            <a:ext cx="299384" cy="202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90B610-EFCF-1184-9EDC-286A8EE0B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15" y="3280306"/>
            <a:ext cx="11906970" cy="352213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8B51C71-AE0C-70DE-0BC9-0EEFF1E18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200" y="2357341"/>
            <a:ext cx="3517436" cy="9229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10A2FC0-4485-1D42-C775-B6A820EAB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3305" y="2516618"/>
            <a:ext cx="3266180" cy="76933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6BACFA4-82A8-876E-CA6E-194FF02D2D08}"/>
              </a:ext>
            </a:extLst>
          </p:cNvPr>
          <p:cNvSpPr txBox="1"/>
          <p:nvPr/>
        </p:nvSpPr>
        <p:spPr>
          <a:xfrm>
            <a:off x="4977864" y="1847016"/>
            <a:ext cx="3055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Fraction open at equilibrium</a:t>
            </a:r>
          </a:p>
          <a:p>
            <a:r>
              <a:rPr lang="en-GB" dirty="0"/>
              <a:t>(clamped at V)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64B2CC3-97B7-6855-6EB9-D858A0A15A28}"/>
              </a:ext>
            </a:extLst>
          </p:cNvPr>
          <p:cNvSpPr txBox="1"/>
          <p:nvPr/>
        </p:nvSpPr>
        <p:spPr>
          <a:xfrm>
            <a:off x="8706393" y="1847016"/>
            <a:ext cx="3055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Time to approach equilibrium</a:t>
            </a:r>
          </a:p>
          <a:p>
            <a:r>
              <a:rPr lang="en-GB" dirty="0"/>
              <a:t>(clamped at V)</a:t>
            </a:r>
          </a:p>
        </p:txBody>
      </p:sp>
    </p:spTree>
    <p:extLst>
      <p:ext uri="{BB962C8B-B14F-4D97-AF65-F5344CB8AC3E}">
        <p14:creationId xmlns:p14="http://schemas.microsoft.com/office/powerpoint/2010/main" val="29694727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Sodium Channels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E9FFF5-B5BE-808A-B6DA-7206113DD2DA}"/>
              </a:ext>
            </a:extLst>
          </p:cNvPr>
          <p:cNvSpPr/>
          <p:nvPr/>
        </p:nvSpPr>
        <p:spPr>
          <a:xfrm>
            <a:off x="4555816" y="4766209"/>
            <a:ext cx="299384" cy="202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47893-86CD-3548-B63F-639588E85B24}"/>
              </a:ext>
            </a:extLst>
          </p:cNvPr>
          <p:cNvSpPr/>
          <p:nvPr/>
        </p:nvSpPr>
        <p:spPr>
          <a:xfrm>
            <a:off x="838200" y="761405"/>
            <a:ext cx="299384" cy="298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495B36-37A5-A810-1BFE-E01E3FC3A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26" y="1306512"/>
            <a:ext cx="7586352" cy="51411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6A3279-FE8C-2E9B-30ED-34B9015AB740}"/>
              </a:ext>
            </a:extLst>
          </p:cNvPr>
          <p:cNvSpPr txBox="1"/>
          <p:nvPr/>
        </p:nvSpPr>
        <p:spPr>
          <a:xfrm>
            <a:off x="389946" y="850650"/>
            <a:ext cx="4802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 activation gates (m) + 1 inactivation gate (h) </a:t>
            </a:r>
          </a:p>
          <a:p>
            <a:r>
              <a:rPr lang="en-GB" dirty="0"/>
              <a:t>– need all open for ions to pass through!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5C0F744-C06F-F002-3EA8-F2D9AD02F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311" y="4587112"/>
            <a:ext cx="4967958" cy="13963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1B4F91-8279-B24A-1BAF-A8D7A3AD8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0525" y="2304007"/>
            <a:ext cx="3830066" cy="6601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17EF6F-6963-0195-B585-DFB1A3083E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5604" y="3084271"/>
            <a:ext cx="3831860" cy="68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054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Sodium Channels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DA7BEBB-AFF0-F328-18B5-46158AAE0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912128"/>
            <a:ext cx="10668000" cy="46958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BBE5AC-169A-9CED-FDDF-23ABB0FF73CE}"/>
              </a:ext>
            </a:extLst>
          </p:cNvPr>
          <p:cNvSpPr txBox="1"/>
          <p:nvPr/>
        </p:nvSpPr>
        <p:spPr>
          <a:xfrm>
            <a:off x="685799" y="1059253"/>
            <a:ext cx="8948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The </a:t>
            </a:r>
            <a:r>
              <a:rPr lang="en-GB" sz="2000" i="1" dirty="0"/>
              <a:t>h</a:t>
            </a:r>
            <a:r>
              <a:rPr lang="en-GB" sz="2000" dirty="0"/>
              <a:t> and </a:t>
            </a:r>
            <a:r>
              <a:rPr lang="en-GB" sz="2000" i="1" dirty="0"/>
              <a:t>m</a:t>
            </a:r>
            <a:r>
              <a:rPr lang="en-GB" sz="2000" dirty="0"/>
              <a:t> sodium variables are modelled/fit in the exactly the same as way as the </a:t>
            </a:r>
            <a:r>
              <a:rPr lang="en-GB" sz="2000" i="1" dirty="0"/>
              <a:t>n</a:t>
            </a:r>
            <a:r>
              <a:rPr lang="en-GB" sz="2000" dirty="0"/>
              <a:t> potassium variables, but with different experimentally-derived parameter values: </a:t>
            </a:r>
          </a:p>
        </p:txBody>
      </p:sp>
    </p:spTree>
    <p:extLst>
      <p:ext uri="{BB962C8B-B14F-4D97-AF65-F5344CB8AC3E}">
        <p14:creationId xmlns:p14="http://schemas.microsoft.com/office/powerpoint/2010/main" val="37475026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Putting it all together…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F92B169-DC89-FCEC-1DB5-84078AF3C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30" y="1824801"/>
            <a:ext cx="11738940" cy="6437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42F594-EF52-131E-6A9C-0832C0E1F6D1}"/>
              </a:ext>
            </a:extLst>
          </p:cNvPr>
          <p:cNvSpPr txBox="1"/>
          <p:nvPr/>
        </p:nvSpPr>
        <p:spPr>
          <a:xfrm>
            <a:off x="269735" y="797860"/>
            <a:ext cx="102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 Hodgkin-Huxley model is a set of 4 coupled nonlinear differential equations (1 voltage + 3 gating variables)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5D9593-B124-0FD2-45A2-3263FCD84E0B}"/>
              </a:ext>
            </a:extLst>
          </p:cNvPr>
          <p:cNvSpPr txBox="1"/>
          <p:nvPr/>
        </p:nvSpPr>
        <p:spPr>
          <a:xfrm>
            <a:off x="365350" y="3913072"/>
            <a:ext cx="993319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sz="2400" dirty="0"/>
              <a:t>It has no known analytical solution. It can be solved numerically using the Euler method (or other ODE solvers).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895CA23-3446-FBAE-3385-A513FC9E3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40" y="2772620"/>
            <a:ext cx="4343308" cy="8129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4E56973-6C0D-C333-2990-E6A94DE8F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501" y="3753117"/>
            <a:ext cx="4708966" cy="811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D058A85-680A-E150-B1D8-6C04F0D4E9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840" y="4767092"/>
            <a:ext cx="4421024" cy="79546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53CB763-EC8C-F64D-C0D3-6F6649F3488E}"/>
              </a:ext>
            </a:extLst>
          </p:cNvPr>
          <p:cNvSpPr txBox="1"/>
          <p:nvPr/>
        </p:nvSpPr>
        <p:spPr>
          <a:xfrm>
            <a:off x="5114960" y="2973726"/>
            <a:ext cx="2965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Potassium gate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A3DEC3-0439-6077-9643-7D63EA49D697}"/>
              </a:ext>
            </a:extLst>
          </p:cNvPr>
          <p:cNvSpPr txBox="1"/>
          <p:nvPr/>
        </p:nvSpPr>
        <p:spPr>
          <a:xfrm>
            <a:off x="5711821" y="3974261"/>
            <a:ext cx="3302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Sodium activation gate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6A33C9-7D52-B624-FF56-D135D95E284B}"/>
              </a:ext>
            </a:extLst>
          </p:cNvPr>
          <p:cNvSpPr txBox="1"/>
          <p:nvPr/>
        </p:nvSpPr>
        <p:spPr>
          <a:xfrm>
            <a:off x="5496805" y="4921584"/>
            <a:ext cx="3466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Sodium inactivation gate</a:t>
            </a:r>
          </a:p>
        </p:txBody>
      </p:sp>
    </p:spTree>
    <p:extLst>
      <p:ext uri="{BB962C8B-B14F-4D97-AF65-F5344CB8AC3E}">
        <p14:creationId xmlns:p14="http://schemas.microsoft.com/office/powerpoint/2010/main" val="2139727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Action Potentials (or “Spikes”)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D71E2A-2C8D-446E-83E3-2DF7DBF3A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415" y="966493"/>
            <a:ext cx="9605990" cy="70353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052E68-2AB7-F33A-E0D0-9CE3ED678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62" y="1966779"/>
            <a:ext cx="10427938" cy="292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0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36099F-0D34-439D-AFDB-AA43A893BFE7}"/>
              </a:ext>
            </a:extLst>
          </p:cNvPr>
          <p:cNvSpPr txBox="1">
            <a:spLocks/>
          </p:cNvSpPr>
          <p:nvPr/>
        </p:nvSpPr>
        <p:spPr>
          <a:xfrm>
            <a:off x="838200" y="47324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Behaviour of the Hodgkin-Huxley Model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E5602E-975D-4772-AC95-E42824EE60B6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933F9E4-1E63-4411-B532-29FAAB2B6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46" y="862503"/>
            <a:ext cx="11935908" cy="60800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DD444E-0204-41F5-84BE-0175EE200285}"/>
              </a:ext>
            </a:extLst>
          </p:cNvPr>
          <p:cNvSpPr txBox="1">
            <a:spLocks/>
          </p:cNvSpPr>
          <p:nvPr/>
        </p:nvSpPr>
        <p:spPr>
          <a:xfrm>
            <a:off x="128046" y="3011173"/>
            <a:ext cx="12063954" cy="6080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CB246E09-A3ED-6DB1-97C8-55E981004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593" y="980136"/>
            <a:ext cx="8219528" cy="583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3510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36099F-0D34-439D-AFDB-AA43A893BFE7}"/>
              </a:ext>
            </a:extLst>
          </p:cNvPr>
          <p:cNvSpPr txBox="1">
            <a:spLocks/>
          </p:cNvSpPr>
          <p:nvPr/>
        </p:nvSpPr>
        <p:spPr>
          <a:xfrm>
            <a:off x="838200" y="47324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Overview of the Hodgkin-Huxley Model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E5602E-975D-4772-AC95-E42824EE60B6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933F9E4-1E63-4411-B532-29FAAB2B6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46" y="862503"/>
            <a:ext cx="11935908" cy="60800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DD444E-0204-41F5-84BE-0175EE200285}"/>
              </a:ext>
            </a:extLst>
          </p:cNvPr>
          <p:cNvSpPr txBox="1">
            <a:spLocks/>
          </p:cNvSpPr>
          <p:nvPr/>
        </p:nvSpPr>
        <p:spPr>
          <a:xfrm>
            <a:off x="128046" y="3011173"/>
            <a:ext cx="12063954" cy="6080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A371F5-3FB6-41E5-8BAF-65A60A132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351" y="1027179"/>
            <a:ext cx="7419933" cy="541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0333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36099F-0D34-439D-AFDB-AA43A893BFE7}"/>
              </a:ext>
            </a:extLst>
          </p:cNvPr>
          <p:cNvSpPr txBox="1">
            <a:spLocks/>
          </p:cNvSpPr>
          <p:nvPr/>
        </p:nvSpPr>
        <p:spPr>
          <a:xfrm>
            <a:off x="838200" y="47324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The “Threshold</a:t>
            </a:r>
            <a:r>
              <a:rPr lang="en-GB" b="1"/>
              <a:t>” in the Hodgkin-Huxley </a:t>
            </a:r>
            <a:r>
              <a:rPr lang="en-GB" b="1" dirty="0"/>
              <a:t>Model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E5602E-975D-4772-AC95-E42824EE60B6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933F9E4-1E63-4411-B532-29FAAB2B6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46" y="862503"/>
            <a:ext cx="11935908" cy="60800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DD444E-0204-41F5-84BE-0175EE200285}"/>
              </a:ext>
            </a:extLst>
          </p:cNvPr>
          <p:cNvSpPr txBox="1">
            <a:spLocks/>
          </p:cNvSpPr>
          <p:nvPr/>
        </p:nvSpPr>
        <p:spPr>
          <a:xfrm>
            <a:off x="128046" y="3011173"/>
            <a:ext cx="12063954" cy="6080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91767DC-A348-4DB5-817A-5AFE3CB68618}"/>
              </a:ext>
            </a:extLst>
          </p:cNvPr>
          <p:cNvSpPr txBox="1">
            <a:spLocks/>
          </p:cNvSpPr>
          <p:nvPr/>
        </p:nvSpPr>
        <p:spPr>
          <a:xfrm>
            <a:off x="191286" y="989169"/>
            <a:ext cx="11809428" cy="6134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If the Hodgkin-Huxley neuron is injected with a constant input current, it will not fire any action potentials below a certain strength of current </a:t>
            </a:r>
          </a:p>
          <a:p>
            <a:r>
              <a:rPr lang="en-GB" sz="2000" dirty="0"/>
              <a:t>The current strength at which the neuron switches from non-spiking to spiking is called the </a:t>
            </a:r>
            <a:r>
              <a:rPr lang="en-GB" sz="2000" dirty="0">
                <a:solidFill>
                  <a:srgbClr val="FF0000"/>
                </a:solidFill>
              </a:rPr>
              <a:t>threshold</a:t>
            </a:r>
          </a:p>
          <a:p>
            <a:r>
              <a:rPr lang="en-GB" sz="2000" dirty="0"/>
              <a:t>There is no well-defined voltage threshold in the Hodgkin-Huxley model, only a current threshold</a:t>
            </a:r>
          </a:p>
          <a:p>
            <a:pPr marL="0" indent="0">
              <a:buNone/>
            </a:pPr>
            <a:endParaRPr lang="en-GB" sz="20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dirty="0"/>
          </a:p>
        </p:txBody>
      </p:sp>
      <p:pic>
        <p:nvPicPr>
          <p:cNvPr id="10" name="Picture 9" descr="A picture containing screenshot, light, standing, boat&#10;&#10;Description automatically generated">
            <a:extLst>
              <a:ext uri="{FF2B5EF4-FFF2-40B4-BE49-F238E27FC236}">
                <a16:creationId xmlns:a16="http://schemas.microsoft.com/office/drawing/2014/main" id="{2E505F65-4FC9-4391-B49A-E6F266992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592" y="2614503"/>
            <a:ext cx="6126710" cy="384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70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36099F-0D34-439D-AFDB-AA43A893BFE7}"/>
              </a:ext>
            </a:extLst>
          </p:cNvPr>
          <p:cNvSpPr txBox="1">
            <a:spLocks/>
          </p:cNvSpPr>
          <p:nvPr/>
        </p:nvSpPr>
        <p:spPr>
          <a:xfrm>
            <a:off x="838200" y="47324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The f-I Curve in the Hodgkin-Huxley Model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E5602E-975D-4772-AC95-E42824EE60B6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DD444E-0204-41F5-84BE-0175EE200285}"/>
              </a:ext>
            </a:extLst>
          </p:cNvPr>
          <p:cNvSpPr txBox="1">
            <a:spLocks/>
          </p:cNvSpPr>
          <p:nvPr/>
        </p:nvSpPr>
        <p:spPr>
          <a:xfrm>
            <a:off x="128046" y="3011173"/>
            <a:ext cx="12063954" cy="6080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2" name="Picture 11" descr="Diagram, histogram&#10;&#10;Description automatically generated">
            <a:extLst>
              <a:ext uri="{FF2B5EF4-FFF2-40B4-BE49-F238E27FC236}">
                <a16:creationId xmlns:a16="http://schemas.microsoft.com/office/drawing/2014/main" id="{D8C3DFB9-8933-531F-43B7-A0AA9ECF68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4"/>
          <a:stretch/>
        </p:blipFill>
        <p:spPr>
          <a:xfrm>
            <a:off x="3082945" y="2085369"/>
            <a:ext cx="2571355" cy="2238375"/>
          </a:xfrm>
          <a:prstGeom prst="rect">
            <a:avLst/>
          </a:prstGeom>
        </p:spPr>
      </p:pic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0612BBDF-B79D-D037-955E-D11E813773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3"/>
          <a:stretch/>
        </p:blipFill>
        <p:spPr>
          <a:xfrm>
            <a:off x="3158836" y="4239923"/>
            <a:ext cx="2495464" cy="2095500"/>
          </a:xfrm>
          <a:prstGeom prst="rect">
            <a:avLst/>
          </a:prstGeom>
        </p:spPr>
      </p:pic>
      <p:pic>
        <p:nvPicPr>
          <p:cNvPr id="18" name="Picture 17" descr="A picture containing diagram&#10;&#10;Description automatically generated">
            <a:extLst>
              <a:ext uri="{FF2B5EF4-FFF2-40B4-BE49-F238E27FC236}">
                <a16:creationId xmlns:a16="http://schemas.microsoft.com/office/drawing/2014/main" id="{CCCC6444-DF57-2505-7AAA-928F078193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501" y="2102427"/>
            <a:ext cx="2790825" cy="2238375"/>
          </a:xfrm>
          <a:prstGeom prst="rect">
            <a:avLst/>
          </a:prstGeom>
        </p:spPr>
      </p:pic>
      <p:pic>
        <p:nvPicPr>
          <p:cNvPr id="20" name="Picture 19" descr="A picture containing diagram&#10;&#10;Description automatically generated">
            <a:extLst>
              <a:ext uri="{FF2B5EF4-FFF2-40B4-BE49-F238E27FC236}">
                <a16:creationId xmlns:a16="http://schemas.microsoft.com/office/drawing/2014/main" id="{280793D0-E20D-6406-D2CA-ED8AA22A72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417" y="4277764"/>
            <a:ext cx="2790825" cy="2076450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1ACDE46-BCEA-1CB7-AD3E-91B87D131858}"/>
              </a:ext>
            </a:extLst>
          </p:cNvPr>
          <p:cNvSpPr txBox="1">
            <a:spLocks/>
          </p:cNvSpPr>
          <p:nvPr/>
        </p:nvSpPr>
        <p:spPr>
          <a:xfrm>
            <a:off x="191286" y="989169"/>
            <a:ext cx="11809428" cy="6134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Changes in model parameters can produce different types of firing rate vs input current (f-I curves)</a:t>
            </a:r>
          </a:p>
          <a:p>
            <a:r>
              <a:rPr lang="en-GB" sz="2000" dirty="0"/>
              <a:t>Different neurons in the brain also exhibit these different f-I curves</a:t>
            </a:r>
          </a:p>
          <a:p>
            <a:pPr marL="0" indent="0">
              <a:buNone/>
            </a:pPr>
            <a:endParaRPr lang="en-GB" sz="20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9656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36099F-0D34-439D-AFDB-AA43A893BFE7}"/>
              </a:ext>
            </a:extLst>
          </p:cNvPr>
          <p:cNvSpPr txBox="1">
            <a:spLocks/>
          </p:cNvSpPr>
          <p:nvPr/>
        </p:nvSpPr>
        <p:spPr>
          <a:xfrm>
            <a:off x="838200" y="47324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Why is the Hodgkin-Huxley Model a Good Model?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E5602E-975D-4772-AC95-E42824EE60B6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933F9E4-1E63-4411-B532-29FAAB2B6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45" y="672799"/>
            <a:ext cx="6200021" cy="60800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sz="2400" dirty="0"/>
          </a:p>
          <a:p>
            <a:r>
              <a:rPr lang="en-GB" sz="2000" dirty="0"/>
              <a:t>The Hodgkin-Huxley model is one of the most </a:t>
            </a:r>
            <a:r>
              <a:rPr lang="en-GB" sz="2000" dirty="0">
                <a:solidFill>
                  <a:srgbClr val="FF0000"/>
                </a:solidFill>
              </a:rPr>
              <a:t>successful</a:t>
            </a:r>
            <a:r>
              <a:rPr lang="en-GB" sz="2000" dirty="0"/>
              <a:t> models in neuroscience to date</a:t>
            </a:r>
          </a:p>
          <a:p>
            <a:endParaRPr lang="en-GB" sz="2000" dirty="0"/>
          </a:p>
          <a:p>
            <a:r>
              <a:rPr lang="en-GB" sz="2000" dirty="0"/>
              <a:t>They were awarded the Nobel Prize in 1963</a:t>
            </a:r>
          </a:p>
          <a:p>
            <a:endParaRPr lang="en-GB" sz="2000" dirty="0"/>
          </a:p>
          <a:p>
            <a:r>
              <a:rPr lang="en-GB" sz="2000" dirty="0"/>
              <a:t>It has led to many experimental </a:t>
            </a:r>
            <a:r>
              <a:rPr lang="en-GB" sz="2000" dirty="0">
                <a:solidFill>
                  <a:srgbClr val="FF0000"/>
                </a:solidFill>
              </a:rPr>
              <a:t>predictions</a:t>
            </a:r>
            <a:r>
              <a:rPr lang="en-GB" sz="2000" dirty="0"/>
              <a:t> that have been subsequently </a:t>
            </a:r>
            <a:r>
              <a:rPr lang="en-GB" sz="2000" dirty="0">
                <a:solidFill>
                  <a:srgbClr val="FF0000"/>
                </a:solidFill>
              </a:rPr>
              <a:t>confirmed</a:t>
            </a:r>
            <a:r>
              <a:rPr lang="en-GB" sz="2000" dirty="0"/>
              <a:t> (e.g., in terms of kinetics of ion channels, changes with temperature, blocking with TTX, etc.)</a:t>
            </a:r>
          </a:p>
          <a:p>
            <a:endParaRPr lang="en-GB" sz="2000" dirty="0"/>
          </a:p>
          <a:p>
            <a:r>
              <a:rPr lang="en-GB" sz="2000" dirty="0"/>
              <a:t>It can be augmented to account for many more biological phenomena – additional currents, more complex cellular morphology, stochastic ion channels gating, etc.</a:t>
            </a:r>
          </a:p>
          <a:p>
            <a:endParaRPr lang="en-GB" sz="2000" dirty="0"/>
          </a:p>
          <a:p>
            <a:r>
              <a:rPr lang="en-GB" sz="2000" dirty="0"/>
              <a:t>It </a:t>
            </a:r>
            <a:r>
              <a:rPr lang="en-GB" sz="2000" dirty="0">
                <a:solidFill>
                  <a:srgbClr val="FF0000"/>
                </a:solidFill>
              </a:rPr>
              <a:t>provides crucial insight </a:t>
            </a:r>
            <a:r>
              <a:rPr lang="en-GB" sz="2000" dirty="0"/>
              <a:t>into the biophysical processes which govern electrical signalling in neurons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DD444E-0204-41F5-84BE-0175EE200285}"/>
              </a:ext>
            </a:extLst>
          </p:cNvPr>
          <p:cNvSpPr txBox="1">
            <a:spLocks/>
          </p:cNvSpPr>
          <p:nvPr/>
        </p:nvSpPr>
        <p:spPr>
          <a:xfrm>
            <a:off x="128046" y="3011173"/>
            <a:ext cx="12063954" cy="6080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91767DC-A348-4DB5-817A-5AFE3CB68618}"/>
              </a:ext>
            </a:extLst>
          </p:cNvPr>
          <p:cNvSpPr txBox="1">
            <a:spLocks/>
          </p:cNvSpPr>
          <p:nvPr/>
        </p:nvSpPr>
        <p:spPr>
          <a:xfrm>
            <a:off x="64024" y="807696"/>
            <a:ext cx="11999930" cy="6134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0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dirty="0"/>
          </a:p>
        </p:txBody>
      </p:sp>
      <p:pic>
        <p:nvPicPr>
          <p:cNvPr id="2" name="Picture 1" descr="A picture containing person, food, plate, table&#10;&#10;Description automatically generated">
            <a:extLst>
              <a:ext uri="{FF2B5EF4-FFF2-40B4-BE49-F238E27FC236}">
                <a16:creationId xmlns:a16="http://schemas.microsoft.com/office/drawing/2014/main" id="{25AF7788-A683-40D4-9B76-745EA2803F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112" y="730584"/>
            <a:ext cx="5722440" cy="608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2175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36099F-0D34-439D-AFDB-AA43A893BFE7}"/>
              </a:ext>
            </a:extLst>
          </p:cNvPr>
          <p:cNvSpPr txBox="1">
            <a:spLocks/>
          </p:cNvSpPr>
          <p:nvPr/>
        </p:nvSpPr>
        <p:spPr>
          <a:xfrm>
            <a:off x="838200" y="47324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Summary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E5602E-975D-4772-AC95-E42824EE60B6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933F9E4-1E63-4411-B532-29FAAB2B6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180" y="807696"/>
            <a:ext cx="11419256" cy="60800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Action potentials are generated via the interplay of two voltage-gated ion channels (sodium and potassium)</a:t>
            </a:r>
          </a:p>
          <a:p>
            <a:endParaRPr lang="en-GB" sz="2000" dirty="0"/>
          </a:p>
          <a:p>
            <a:r>
              <a:rPr lang="en-GB" sz="2400" dirty="0"/>
              <a:t>Voltage changes cause ion channels to open or close, which causes current to flow or stop, which causes voltage to change</a:t>
            </a:r>
          </a:p>
          <a:p>
            <a:endParaRPr lang="en-GB" sz="2000" dirty="0"/>
          </a:p>
          <a:p>
            <a:r>
              <a:rPr lang="en-GB" sz="2400" dirty="0"/>
              <a:t>The dynamics of these processes can be described by the Hodgkin-Huxley model – a 4D dynamical system describing the time evolution of the membrane potential and sodium and potassium channel states</a:t>
            </a:r>
          </a:p>
          <a:p>
            <a:endParaRPr lang="en-GB" sz="2400" dirty="0"/>
          </a:p>
          <a:p>
            <a:r>
              <a:rPr lang="en-GB" sz="2400" dirty="0"/>
              <a:t>The model is too complex to be solved analytically – it has to simulated, or approximated by simpler models (e.g., Fitzhugh-Nagumo, integrate and fire)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DD444E-0204-41F5-84BE-0175EE200285}"/>
              </a:ext>
            </a:extLst>
          </p:cNvPr>
          <p:cNvSpPr txBox="1">
            <a:spLocks/>
          </p:cNvSpPr>
          <p:nvPr/>
        </p:nvSpPr>
        <p:spPr>
          <a:xfrm>
            <a:off x="128046" y="3011173"/>
            <a:ext cx="12063954" cy="6080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91767DC-A348-4DB5-817A-5AFE3CB68618}"/>
              </a:ext>
            </a:extLst>
          </p:cNvPr>
          <p:cNvSpPr txBox="1">
            <a:spLocks/>
          </p:cNvSpPr>
          <p:nvPr/>
        </p:nvSpPr>
        <p:spPr>
          <a:xfrm>
            <a:off x="64024" y="807696"/>
            <a:ext cx="11999930" cy="6134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0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38339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36099F-0D34-439D-AFDB-AA43A893BFE7}"/>
              </a:ext>
            </a:extLst>
          </p:cNvPr>
          <p:cNvSpPr txBox="1">
            <a:spLocks/>
          </p:cNvSpPr>
          <p:nvPr/>
        </p:nvSpPr>
        <p:spPr>
          <a:xfrm>
            <a:off x="838200" y="47324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Bibliography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E5602E-975D-4772-AC95-E42824EE60B6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DD444E-0204-41F5-84BE-0175EE200285}"/>
              </a:ext>
            </a:extLst>
          </p:cNvPr>
          <p:cNvSpPr txBox="1">
            <a:spLocks/>
          </p:cNvSpPr>
          <p:nvPr/>
        </p:nvSpPr>
        <p:spPr>
          <a:xfrm>
            <a:off x="128046" y="3011173"/>
            <a:ext cx="12063954" cy="6080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91767DC-A348-4DB5-817A-5AFE3CB68618}"/>
              </a:ext>
            </a:extLst>
          </p:cNvPr>
          <p:cNvSpPr txBox="1">
            <a:spLocks/>
          </p:cNvSpPr>
          <p:nvPr/>
        </p:nvSpPr>
        <p:spPr>
          <a:xfrm>
            <a:off x="64024" y="807696"/>
            <a:ext cx="11999930" cy="6134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000" dirty="0"/>
          </a:p>
          <a:p>
            <a:endParaRPr lang="en-GB" sz="2400" dirty="0"/>
          </a:p>
          <a:p>
            <a:endParaRPr lang="en-GB" sz="2400" b="1" dirty="0"/>
          </a:p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23E92-FE07-257D-5DCC-3B7FAAACA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i="1" dirty="0"/>
              <a:t>Neuronal Dynamics Ch. 1 </a:t>
            </a:r>
            <a:r>
              <a:rPr lang="en-GB" sz="2800" dirty="0"/>
              <a:t>(Gerstner et al.) </a:t>
            </a:r>
            <a:r>
              <a:rPr lang="en-GB" sz="2800" dirty="0">
                <a:hlinkClick r:id="rId2"/>
              </a:rPr>
              <a:t>https://neuronaldynamics.epfl.ch/online/index.html</a:t>
            </a:r>
            <a:endParaRPr lang="en-GB" sz="2800" dirty="0"/>
          </a:p>
          <a:p>
            <a:endParaRPr lang="en-GB" sz="2800" dirty="0"/>
          </a:p>
          <a:p>
            <a:r>
              <a:rPr lang="en-GB" sz="2800" i="1" dirty="0"/>
              <a:t>Theoretical Neuroscience Ch. 5-6 </a:t>
            </a:r>
            <a:r>
              <a:rPr lang="en-GB" sz="2800" dirty="0"/>
              <a:t>(Dayan and Abbott)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i="1" dirty="0"/>
              <a:t>Mathematical Foundations of Neuroscience Ch. 1 </a:t>
            </a:r>
            <a:r>
              <a:rPr lang="en-GB" sz="2800" dirty="0"/>
              <a:t>(Ermentrout and </a:t>
            </a:r>
            <a:r>
              <a:rPr lang="en-GB" sz="2800" dirty="0" err="1"/>
              <a:t>Terman</a:t>
            </a:r>
            <a:r>
              <a:rPr lang="en-GB" sz="2800" dirty="0"/>
              <a:t>)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i="1" dirty="0"/>
              <a:t>Dynamical Systems in Neuroscience Ch. 1-2 </a:t>
            </a:r>
            <a:r>
              <a:rPr lang="en-GB" sz="2800" dirty="0"/>
              <a:t>(</a:t>
            </a:r>
            <a:r>
              <a:rPr lang="en-GB" sz="2800" dirty="0" err="1"/>
              <a:t>Izhikevich</a:t>
            </a:r>
            <a:r>
              <a:rPr lang="en-GB" sz="2800" dirty="0"/>
              <a:t>) https://www.izhikevich.org/publications/dsn.pdf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9242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Action Potentials (or “Spikes”)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D71E2A-2C8D-446E-83E3-2DF7DBF3A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415" y="966493"/>
            <a:ext cx="9605990" cy="70353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8" name="Picture 4" descr="Action potential - DocCheck Flexikon">
            <a:extLst>
              <a:ext uri="{FF2B5EF4-FFF2-40B4-BE49-F238E27FC236}">
                <a16:creationId xmlns:a16="http://schemas.microsoft.com/office/drawing/2014/main" id="{10159E9F-F153-F24B-93F5-817D3F69F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716" y="763063"/>
            <a:ext cx="7036036" cy="598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046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Recap – Membrane Potential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D71E2A-2C8D-446E-83E3-2DF7DBF3A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221" y="982677"/>
            <a:ext cx="11514967" cy="7035358"/>
          </a:xfrm>
        </p:spPr>
        <p:txBody>
          <a:bodyPr>
            <a:normAutofit/>
          </a:bodyPr>
          <a:lstStyle/>
          <a:p>
            <a:r>
              <a:rPr lang="en-GB" sz="2400" dirty="0"/>
              <a:t>Neurons have multiple species of ions inside and outside, with different concentrations</a:t>
            </a:r>
          </a:p>
          <a:p>
            <a:endParaRPr lang="en-GB" sz="2400" dirty="0"/>
          </a:p>
          <a:p>
            <a:r>
              <a:rPr lang="en-GB" sz="2400" dirty="0"/>
              <a:t>Ions can flow in and out through open ion channels, due to concentration gradient and voltage</a:t>
            </a:r>
          </a:p>
          <a:p>
            <a:endParaRPr lang="en-GB" sz="2400" dirty="0"/>
          </a:p>
          <a:p>
            <a:r>
              <a:rPr lang="en-GB" sz="2400" dirty="0"/>
              <a:t>At the resting potential, no net current flows across the cell membrane</a:t>
            </a:r>
          </a:p>
          <a:p>
            <a:endParaRPr lang="en-GB" sz="2400" dirty="0"/>
          </a:p>
          <a:p>
            <a:r>
              <a:rPr lang="en-GB" sz="2400" dirty="0"/>
              <a:t>Using Ohm’s law, we find an equation for the dynamics of the membrane potential</a:t>
            </a:r>
          </a:p>
          <a:p>
            <a:endParaRPr lang="en-GB" sz="2400" dirty="0"/>
          </a:p>
          <a:p>
            <a:r>
              <a:rPr lang="en-GB" sz="2400" dirty="0"/>
              <a:t>This equation predicts a membrane time constant of around 20 </a:t>
            </a:r>
            <a:r>
              <a:rPr lang="en-GB" sz="2400" dirty="0" err="1"/>
              <a:t>ms</a:t>
            </a:r>
            <a:r>
              <a:rPr lang="en-GB" sz="2400" dirty="0"/>
              <a:t>, and can’t explain spikes which last around 1 </a:t>
            </a:r>
            <a:r>
              <a:rPr lang="en-GB" sz="2400" dirty="0" err="1"/>
              <a:t>ms</a:t>
            </a:r>
            <a:endParaRPr lang="en-GB" sz="2400" dirty="0"/>
          </a:p>
          <a:p>
            <a:pPr marL="0" indent="0">
              <a:buNone/>
            </a:pPr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669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Recap – Membrane Potential Equations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D71E2A-2C8D-446E-83E3-2DF7DBF3A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516" y="1025406"/>
            <a:ext cx="11514967" cy="70353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Membrane current: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Membrane potential dynamics: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i="1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91E689-43EF-EAF5-2972-B5A22BE1D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533" y="882212"/>
            <a:ext cx="2606897" cy="8485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6C787C-94BC-DC96-FB9C-D179F4DC5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521" y="939945"/>
            <a:ext cx="3011852" cy="5341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F58558-025E-7C21-2987-42CE7C9AD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345" y="1985488"/>
            <a:ext cx="5052442" cy="95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4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Recap – Membrane Potential Equations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D71E2A-2C8D-446E-83E3-2DF7DBF3A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516" y="1016860"/>
            <a:ext cx="11514967" cy="70353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Membrane current: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Membrane potential dynamics: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Rewriting in terms of a single membrane conductance: 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i="1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91E689-43EF-EAF5-2972-B5A22BE1D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533" y="882212"/>
            <a:ext cx="2606897" cy="8485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6C787C-94BC-DC96-FB9C-D179F4DC5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521" y="939945"/>
            <a:ext cx="3011852" cy="5341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F58558-025E-7C21-2987-42CE7C9AD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345" y="1985488"/>
            <a:ext cx="5052442" cy="9592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B6B4AB-43BC-8158-A9A0-1D82B2E4B7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7623" y="3232049"/>
            <a:ext cx="4481170" cy="7557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0D1F85-A093-FA87-FA6C-01875A7A17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5787" y="4226399"/>
            <a:ext cx="2110923" cy="9525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B9DC13-F546-9337-1204-091E4145BF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9423" y="4127665"/>
            <a:ext cx="1862368" cy="102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08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63784F-CEDD-40F2-A7CA-AA0EAD131C60}"/>
              </a:ext>
            </a:extLst>
          </p:cNvPr>
          <p:cNvSpPr txBox="1">
            <a:spLocks/>
          </p:cNvSpPr>
          <p:nvPr/>
        </p:nvSpPr>
        <p:spPr>
          <a:xfrm>
            <a:off x="838200" y="55562"/>
            <a:ext cx="105156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/>
              <a:t>Recap – Membrane Potential Equations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B1D1F-4F9C-4FD2-AA09-4643FF1C7F85}"/>
              </a:ext>
            </a:extLst>
          </p:cNvPr>
          <p:cNvCxnSpPr/>
          <p:nvPr/>
        </p:nvCxnSpPr>
        <p:spPr>
          <a:xfrm>
            <a:off x="0" y="68103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D71E2A-2C8D-446E-83E3-2DF7DBF3A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516" y="1008314"/>
            <a:ext cx="11514967" cy="70353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Membrane current: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Membrane potential dynamics: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Rewriting in terms of a single membrane conductance: 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How can we decrease the time constant to get fast spikes? 1) Decrease </a:t>
            </a:r>
            <a:r>
              <a:rPr lang="en-GB" sz="2000" i="1" dirty="0"/>
              <a:t>Cm </a:t>
            </a:r>
            <a:r>
              <a:rPr lang="en-GB" sz="2000" dirty="0"/>
              <a:t>2) Increase </a:t>
            </a:r>
            <a:r>
              <a:rPr lang="en-GB" sz="2000" i="1" dirty="0"/>
              <a:t>g’s…</a:t>
            </a:r>
          </a:p>
          <a:p>
            <a:pPr marL="0" indent="0">
              <a:buNone/>
            </a:pPr>
            <a:r>
              <a:rPr lang="en-GB" sz="2000" dirty="0"/>
              <a:t>1 is not biologically plausible, but 2 turns out to be basis of action potential!</a:t>
            </a:r>
          </a:p>
          <a:p>
            <a:pPr marL="0" indent="0">
              <a:buNone/>
            </a:pPr>
            <a:endParaRPr lang="en-GB" sz="2000" i="1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91E689-43EF-EAF5-2972-B5A22BE1D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533" y="882212"/>
            <a:ext cx="2606897" cy="8485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6C787C-94BC-DC96-FB9C-D179F4DC5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521" y="939945"/>
            <a:ext cx="3011852" cy="5341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F58558-025E-7C21-2987-42CE7C9AD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345" y="1985488"/>
            <a:ext cx="5052442" cy="9592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B6B4AB-43BC-8158-A9A0-1D82B2E4B7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7623" y="3232049"/>
            <a:ext cx="4481170" cy="7557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0D1F85-A093-FA87-FA6C-01875A7A17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5787" y="4226399"/>
            <a:ext cx="2110923" cy="9525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B9DC13-F546-9337-1204-091E4145BF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9423" y="4127665"/>
            <a:ext cx="1862368" cy="102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90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7554</TotalTime>
  <Words>2169</Words>
  <Application>Microsoft Office PowerPoint</Application>
  <PresentationFormat>Widescreen</PresentationFormat>
  <Paragraphs>480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Office Theme</vt:lpstr>
      <vt:lpstr>Models of Neurons 2:  The Hodgkin-Huxley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CHADWICK Angus</dc:creator>
  <cp:lastModifiedBy>Angus Chadwick</cp:lastModifiedBy>
  <cp:revision>1620</cp:revision>
  <dcterms:created xsi:type="dcterms:W3CDTF">2020-09-11T13:12:48Z</dcterms:created>
  <dcterms:modified xsi:type="dcterms:W3CDTF">2024-10-01T09:12:26Z</dcterms:modified>
</cp:coreProperties>
</file>