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7" r:id="rId7"/>
    <p:sldId id="268" r:id="rId8"/>
    <p:sldId id="260" r:id="rId9"/>
    <p:sldId id="266" r:id="rId10"/>
    <p:sldId id="261" r:id="rId11"/>
    <p:sldId id="270" r:id="rId12"/>
    <p:sldId id="271" r:id="rId13"/>
    <p:sldId id="272" r:id="rId14"/>
    <p:sldId id="262" r:id="rId15"/>
    <p:sldId id="263" r:id="rId16"/>
    <p:sldId id="275" r:id="rId17"/>
    <p:sldId id="273" r:id="rId18"/>
    <p:sldId id="264" r:id="rId19"/>
    <p:sldId id="276" r:id="rId20"/>
    <p:sldId id="277" r:id="rId21"/>
    <p:sldId id="274" r:id="rId22"/>
    <p:sldId id="265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CE0EC4-0FD9-F449-9FE7-2B34D61DE60D}" v="23" dt="2024-02-29T08:49:36.2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AED4F-634E-D8C0-CC31-450F081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367BAD-51AE-5753-E558-E53094D86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CBAE7-302F-E3DC-F6C6-42A59765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C9A06-C199-7C4A-D99E-305CB137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A90CF-925E-1B50-4593-2A25764CC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0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2B58D-38CA-1909-6459-7D885931A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783584-A16D-87E3-96A6-B05FD37CA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A9FEE-E72E-1CED-A25C-44F3985F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C7F06-EED1-C43C-D40F-75166D1A4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08F72-CBD9-09F8-9B45-9A286881E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2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C49D27-ECE4-CCE6-C183-9C3610FE2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80811-80AC-1CC9-0991-B5D465763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0B47F-2EDC-8D2A-125A-6747886F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107AF-B7A7-B533-5665-B5622F482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DFFAB-ED3D-18BC-FFD9-8A286F09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94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14B1B-CF37-2948-8142-1FF52FC04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875AF-8A38-61A8-C08C-607F2DA53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F523E-C1C8-3372-3670-5C3C95CA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DBF29-AEB0-C573-32E3-2AB153FD8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BD46A-1E6C-368B-DCC4-4F00B58FF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3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04327-733F-8C44-640D-C43D89BC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0DE9A-0235-2FEB-6EEB-879E3F10E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6C5A9-66B5-9398-2DA6-8C7F4FB3B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A5F5D-371C-DC04-532B-394546D2D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B432-E7C2-172D-1A04-9E30F844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18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FA102-D3A3-24A2-BBC2-A2413EEB4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C84E8-3A44-93EF-FDE7-5BA52F037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EE031B-423B-BD46-F39A-457F40031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C3C37-BC2F-D30B-D9B7-37EE106DC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BEA6C3-1EC1-7028-A6C5-ED64DDAC8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04B98E-166B-EEF1-5E66-5D72994AE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4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F7ACF-DB0F-AFD6-9B0C-845F60F1B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4DB6F-2709-94CA-94C4-6CDC5464E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1B129F-E7FF-1622-718A-7B4DACEBB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815BD-39DE-88C2-20FF-6CC92EF60F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6816A-1F34-769D-9BC8-4E77E1EC0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E5723B-2937-6C50-8BF7-060084CE1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1F7AE9-A691-B270-3D42-95FA6F52F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1523BC-D64A-F937-D841-BC514B7D8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2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D51A6-2923-0B26-E2D5-88738288E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FF5D6-383B-34A1-E2C5-3EF23C222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49266F-5AC9-29AD-608A-D7622C5DF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6AE59-4505-0A3C-2C3C-C384D3CD6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3E1E31-B4D4-3E5D-86C0-3E2650C54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A3C7E8-678D-FE6E-CB54-A0302EC6F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C8A0E-810F-53C3-51B2-24181B63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87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A44BA-6583-6669-CD46-5447512F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CDC31-1767-9DCA-BE3D-879B46154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8C7F75-74EB-7FA4-A940-ED3221670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F9CC-0366-D19D-3492-B0621BF42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CA781E-EE33-61F2-1F1D-EFBC33B77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C9BC1-A95A-8B7D-A7C3-9665EBDF3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96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4BB4-7936-C9F5-FB8C-0B1A16B73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C795BC-4250-5AB6-6C26-9D7605781A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5DAE6A-2046-F101-2DC5-F639344DB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0B766-4980-11ED-CA4A-BC4B15E63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6C06B-6338-CA5F-1BA6-AACBADF4B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F327F8-EC88-09A5-AC95-8B672E081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6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6A2E87-3F43-DE8E-97D5-264859031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C2B2B-E136-1C1A-81DD-45A07F0C5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239E0-77BE-BF6A-A5B5-859ECBA9B4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995DB-4E6F-DB4A-BD4E-98A686F7848C}" type="datetimeFigureOut">
              <a:rPr lang="en-US" smtClean="0"/>
              <a:t>2/25/24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A7896-33ED-6826-286E-906FDBE0B0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A2D6D-448E-72E9-F802-C5C1CA27E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95D38-9054-DB4C-86A1-E1F84EEA8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04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amasoftware.com/blog/what-are-do-178c-and-ed-12c#:~:text=The%20primary%20objective%20of%20DO,%2C%20configuration%20management%2C%20and%20verification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60F1A-2209-EC1E-8947-FBF23462AC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Standards Working Together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84766-92F6-D1F3-B9BB-6BB56AB81F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SCSD Lecture</a:t>
            </a:r>
          </a:p>
          <a:p>
            <a:r>
              <a:rPr lang="en-US" dirty="0"/>
              <a:t>Thursday 29 February</a:t>
            </a:r>
          </a:p>
        </p:txBody>
      </p:sp>
    </p:spTree>
    <p:extLst>
      <p:ext uri="{BB962C8B-B14F-4D97-AF65-F5344CB8AC3E}">
        <p14:creationId xmlns:p14="http://schemas.microsoft.com/office/powerpoint/2010/main" val="3489571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DF5FF-E254-959B-4974-55A45DEFD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Deciding what standards are needed?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13902-4252-4211-FC03-AFC133F87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many </a:t>
            </a:r>
            <a:r>
              <a:rPr lang="en-US" dirty="0" err="1"/>
              <a:t>organisations</a:t>
            </a:r>
            <a:r>
              <a:rPr lang="en-US" dirty="0"/>
              <a:t> standards adoption will be considered because:</a:t>
            </a:r>
          </a:p>
          <a:p>
            <a:pPr lvl="1"/>
            <a:r>
              <a:rPr lang="en-US" dirty="0"/>
              <a:t>Standards capture good practice in the sector and demonstrating good practice can be important in mitigating product liability.</a:t>
            </a:r>
          </a:p>
          <a:p>
            <a:pPr lvl="1"/>
            <a:r>
              <a:rPr lang="en-US" dirty="0"/>
              <a:t>Standards compliance can widen access to markets e.g. compliance to harmonized standards can give access to EU markets.</a:t>
            </a:r>
          </a:p>
          <a:p>
            <a:pPr lvl="1"/>
            <a:r>
              <a:rPr lang="en-US" dirty="0"/>
              <a:t>Compliance can help expand market share.  For example, compliance to sustainability standards can increase market share.</a:t>
            </a:r>
          </a:p>
          <a:p>
            <a:pPr lvl="1"/>
            <a:r>
              <a:rPr lang="en-US" dirty="0"/>
              <a:t>Standards can contribute to interoperability of interoperating products.</a:t>
            </a:r>
          </a:p>
          <a:p>
            <a:r>
              <a:rPr lang="en-US" dirty="0"/>
              <a:t>Harmonization can make compliance essential to enter the market.</a:t>
            </a:r>
          </a:p>
        </p:txBody>
      </p:sp>
    </p:spTree>
    <p:extLst>
      <p:ext uri="{BB962C8B-B14F-4D97-AF65-F5344CB8AC3E}">
        <p14:creationId xmlns:p14="http://schemas.microsoft.com/office/powerpoint/2010/main" val="2124523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77452-4250-60E9-F0D7-42253C645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Liability</a:t>
            </a:r>
          </a:p>
        </p:txBody>
      </p:sp>
      <p:pic>
        <p:nvPicPr>
          <p:cNvPr id="5" name="Content Placeholder 4" descr="A close-up of a text&#10;&#10;Description automatically generated">
            <a:extLst>
              <a:ext uri="{FF2B5EF4-FFF2-40B4-BE49-F238E27FC236}">
                <a16:creationId xmlns:a16="http://schemas.microsoft.com/office/drawing/2014/main" id="{B26837B8-A2B3-6965-949F-AA2D1EEC96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10694229" cy="2411755"/>
          </a:xfrm>
        </p:spPr>
      </p:pic>
    </p:spTree>
    <p:extLst>
      <p:ext uri="{BB962C8B-B14F-4D97-AF65-F5344CB8AC3E}">
        <p14:creationId xmlns:p14="http://schemas.microsoft.com/office/powerpoint/2010/main" val="3707585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5ED57-AD1D-6873-91F0-4DE9F899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Liability covers digital</a:t>
            </a:r>
          </a:p>
        </p:txBody>
      </p:sp>
      <p:pic>
        <p:nvPicPr>
          <p:cNvPr id="5" name="Content Placeholder 4" descr="A screenshot of a product directory&#10;&#10;Description automatically generated">
            <a:extLst>
              <a:ext uri="{FF2B5EF4-FFF2-40B4-BE49-F238E27FC236}">
                <a16:creationId xmlns:a16="http://schemas.microsoft.com/office/drawing/2014/main" id="{4B23A3FE-2BE2-BBC1-43EC-D81F63D07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9936892" cy="4983734"/>
          </a:xfrm>
        </p:spPr>
      </p:pic>
    </p:spTree>
    <p:extLst>
      <p:ext uri="{BB962C8B-B14F-4D97-AF65-F5344CB8AC3E}">
        <p14:creationId xmlns:p14="http://schemas.microsoft.com/office/powerpoint/2010/main" val="1093037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0DED8-E90D-2480-2211-6D41B314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Liability arising from non-compliance</a:t>
            </a:r>
          </a:p>
        </p:txBody>
      </p:sp>
      <p:pic>
        <p:nvPicPr>
          <p:cNvPr id="5" name="Content Placeholder 4" descr="A close-up of a message&#10;&#10;Description automatically generated">
            <a:extLst>
              <a:ext uri="{FF2B5EF4-FFF2-40B4-BE49-F238E27FC236}">
                <a16:creationId xmlns:a16="http://schemas.microsoft.com/office/drawing/2014/main" id="{4C8B55CF-CD36-2E32-2D77-74C27997F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690687"/>
            <a:ext cx="10933533" cy="4079917"/>
          </a:xfrm>
        </p:spPr>
      </p:pic>
    </p:spTree>
    <p:extLst>
      <p:ext uri="{BB962C8B-B14F-4D97-AF65-F5344CB8AC3E}">
        <p14:creationId xmlns:p14="http://schemas.microsoft.com/office/powerpoint/2010/main" val="4069385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47269-C419-C30E-42C9-4A200C2E4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for omissions and 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F9740-39CA-3639-C526-58329DE0B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considering a developing a product there are considerations that go beyond the immediate domain-specific standards.  This may involve a considering the relevance of at least:</a:t>
            </a:r>
          </a:p>
          <a:p>
            <a:pPr lvl="1"/>
            <a:r>
              <a:rPr lang="en-US" dirty="0"/>
              <a:t>Security</a:t>
            </a:r>
          </a:p>
          <a:p>
            <a:pPr lvl="1"/>
            <a:r>
              <a:rPr lang="en-US" dirty="0"/>
              <a:t>Data Protection</a:t>
            </a:r>
          </a:p>
          <a:p>
            <a:pPr lvl="1"/>
            <a:r>
              <a:rPr lang="en-US" dirty="0"/>
              <a:t>Product liability</a:t>
            </a:r>
          </a:p>
          <a:p>
            <a:pPr lvl="1"/>
            <a:r>
              <a:rPr lang="en-US" dirty="0"/>
              <a:t>Safety</a:t>
            </a:r>
          </a:p>
          <a:p>
            <a:pPr lvl="1"/>
            <a:r>
              <a:rPr lang="en-US" dirty="0"/>
              <a:t>Sustainability</a:t>
            </a:r>
          </a:p>
          <a:p>
            <a:pPr lvl="1"/>
            <a:r>
              <a:rPr lang="en-US" dirty="0"/>
              <a:t>Accessibility</a:t>
            </a:r>
          </a:p>
          <a:p>
            <a:pPr lvl="1"/>
            <a:r>
              <a:rPr lang="en-US" dirty="0"/>
              <a:t>Equity </a:t>
            </a:r>
          </a:p>
          <a:p>
            <a:pPr lvl="1"/>
            <a:r>
              <a:rPr lang="en-US" dirty="0"/>
              <a:t>Transparency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576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5A42A-EFBD-974C-BAE6-D9BA8D4CD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Constraints on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CDFF8-AEBF-BF74-B535-A68BD59F7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Risk: DO 178C</a:t>
            </a:r>
          </a:p>
          <a:p>
            <a:r>
              <a:rPr lang="en-US" dirty="0"/>
              <a:t>Engineering:</a:t>
            </a:r>
          </a:p>
          <a:p>
            <a:pPr lvl="1"/>
            <a:r>
              <a:rPr lang="en-US" dirty="0"/>
              <a:t>Interoperability: IEEE 802.11</a:t>
            </a:r>
          </a:p>
          <a:p>
            <a:pPr lvl="1"/>
            <a:r>
              <a:rPr lang="en-US" dirty="0"/>
              <a:t>Architecture:  </a:t>
            </a:r>
            <a:r>
              <a:rPr lang="en-US" dirty="0" err="1"/>
              <a:t>AutoSAR</a:t>
            </a:r>
            <a:endParaRPr lang="en-US" dirty="0"/>
          </a:p>
          <a:p>
            <a:pPr lvl="1"/>
            <a:r>
              <a:rPr lang="en-US" dirty="0"/>
              <a:t>Best practice in a domain will help define products that are recognized for quality.</a:t>
            </a:r>
          </a:p>
          <a:p>
            <a:pPr lvl="2"/>
            <a:r>
              <a:rPr lang="en-US" dirty="0"/>
              <a:t>Many products are similar to existing products.</a:t>
            </a:r>
          </a:p>
          <a:p>
            <a:pPr lvl="2"/>
            <a:r>
              <a:rPr lang="en-US" dirty="0"/>
              <a:t>This is often recognized by regulators.</a:t>
            </a:r>
          </a:p>
          <a:p>
            <a:pPr lvl="2"/>
            <a:r>
              <a:rPr lang="en-US" dirty="0"/>
              <a:t>In the USA, the FDA has a Medical Device approval route named 510k that is based on establishing a product is similar to an already approved product.</a:t>
            </a:r>
          </a:p>
        </p:txBody>
      </p:sp>
    </p:spTree>
    <p:extLst>
      <p:ext uri="{BB962C8B-B14F-4D97-AF65-F5344CB8AC3E}">
        <p14:creationId xmlns:p14="http://schemas.microsoft.com/office/powerpoint/2010/main" val="289031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F6B23-04F2-181B-0494-15C5A04C0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DO178 C</a:t>
            </a:r>
          </a:p>
        </p:txBody>
      </p:sp>
      <p:pic>
        <p:nvPicPr>
          <p:cNvPr id="5" name="Content Placeholder 4" descr="A text on a screen&#10;&#10;Description automatically generated">
            <a:extLst>
              <a:ext uri="{FF2B5EF4-FFF2-40B4-BE49-F238E27FC236}">
                <a16:creationId xmlns:a16="http://schemas.microsoft.com/office/drawing/2014/main" id="{448A61F4-2C86-10AE-D5F3-AD21CA3DE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78145"/>
            <a:ext cx="10515600" cy="244629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E1A93-F88C-36C4-D364-1286486618D2}"/>
              </a:ext>
            </a:extLst>
          </p:cNvPr>
          <p:cNvSpPr txBox="1"/>
          <p:nvPr/>
        </p:nvSpPr>
        <p:spPr>
          <a:xfrm>
            <a:off x="5257800" y="5486400"/>
            <a:ext cx="6295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https://www.jamasoftware.com/blog/what-are-do-178c-and-ed-12c#:~:text=The%20primary%20objective%20of%20DO,%2C%20configuration%20management%2C%20and%20verification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9933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9C154-52FE-A263-A4B0-B0C674090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Autosar</a:t>
            </a:r>
            <a:r>
              <a:rPr lang="en-US" dirty="0"/>
              <a:t> architecture</a:t>
            </a:r>
          </a:p>
        </p:txBody>
      </p:sp>
      <p:pic>
        <p:nvPicPr>
          <p:cNvPr id="6" name="Content Placeholder 5" descr="A diagram of a computer application&#10;&#10;Description automatically generated">
            <a:extLst>
              <a:ext uri="{FF2B5EF4-FFF2-40B4-BE49-F238E27FC236}">
                <a16:creationId xmlns:a16="http://schemas.microsoft.com/office/drawing/2014/main" id="{45745990-35B9-9470-6E07-6AA01E745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6670" y="1825625"/>
            <a:ext cx="8358659" cy="4351338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41D134-545C-0EA7-E42D-73DA4AB396B9}"/>
              </a:ext>
            </a:extLst>
          </p:cNvPr>
          <p:cNvSpPr txBox="1"/>
          <p:nvPr/>
        </p:nvSpPr>
        <p:spPr>
          <a:xfrm>
            <a:off x="3929448" y="6311900"/>
            <a:ext cx="7624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gi.de</a:t>
            </a:r>
            <a:r>
              <a:rPr lang="en-US" dirty="0"/>
              <a:t>/</a:t>
            </a:r>
            <a:r>
              <a:rPr lang="en-US" dirty="0" err="1"/>
              <a:t>informatiklexikon</a:t>
            </a:r>
            <a:r>
              <a:rPr lang="en-US" dirty="0"/>
              <a:t>/</a:t>
            </a:r>
            <a:r>
              <a:rPr lang="en-US" dirty="0" err="1"/>
              <a:t>autosar</a:t>
            </a:r>
            <a:r>
              <a:rPr lang="en-US" dirty="0"/>
              <a:t>-the-standardized-software-architecture</a:t>
            </a:r>
          </a:p>
        </p:txBody>
      </p:sp>
    </p:spTree>
    <p:extLst>
      <p:ext uri="{BB962C8B-B14F-4D97-AF65-F5344CB8AC3E}">
        <p14:creationId xmlns:p14="http://schemas.microsoft.com/office/powerpoint/2010/main" val="3369996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50D91-BEC5-FF00-FF4A-D2AA8B7DB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Related Constraints on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11104-427E-6DD0-99E3-C60D0AC16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Compliance to Data Standards: DICOM, JSON, HTML, …</a:t>
            </a:r>
          </a:p>
          <a:p>
            <a:r>
              <a:rPr lang="en-US" dirty="0"/>
              <a:t>Compliance to Coding Standards: MISRA C</a:t>
            </a:r>
          </a:p>
          <a:p>
            <a:r>
              <a:rPr lang="en-US" dirty="0"/>
              <a:t>Compliance to other National/Local Law e.g. Equality act.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620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B61B0-3589-0CE7-DC43-35168486A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DICOM</a:t>
            </a:r>
          </a:p>
        </p:txBody>
      </p:sp>
      <p:pic>
        <p:nvPicPr>
          <p:cNvPr id="5" name="Content Placeholder 4" descr="A close-up of a medical document&#10;&#10;Description automatically generated">
            <a:extLst>
              <a:ext uri="{FF2B5EF4-FFF2-40B4-BE49-F238E27FC236}">
                <a16:creationId xmlns:a16="http://schemas.microsoft.com/office/drawing/2014/main" id="{F10D1B41-A6DF-B476-E112-EBDF4F629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80770"/>
            <a:ext cx="10515600" cy="324104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41A040-A0B6-B035-7EFC-0DCD75E7F7FA}"/>
              </a:ext>
            </a:extLst>
          </p:cNvPr>
          <p:cNvSpPr txBox="1"/>
          <p:nvPr/>
        </p:nvSpPr>
        <p:spPr>
          <a:xfrm>
            <a:off x="7492037" y="6123543"/>
            <a:ext cx="3861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www.dicomstandard.org</a:t>
            </a:r>
            <a:r>
              <a:rPr lang="en-US" dirty="0"/>
              <a:t>/about</a:t>
            </a:r>
          </a:p>
        </p:txBody>
      </p:sp>
    </p:spTree>
    <p:extLst>
      <p:ext uri="{BB962C8B-B14F-4D97-AF65-F5344CB8AC3E}">
        <p14:creationId xmlns:p14="http://schemas.microsoft.com/office/powerpoint/2010/main" val="71869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CEF6B-398A-B3B8-9702-E5110A39A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 and Regulation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7614E8-7AAA-1654-7473-37750FE054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7"/>
            <a:ext cx="9775352" cy="456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B72ED7-DD2F-7711-176B-9BB1A137E542}"/>
              </a:ext>
            </a:extLst>
          </p:cNvPr>
          <p:cNvSpPr txBox="1"/>
          <p:nvPr/>
        </p:nvSpPr>
        <p:spPr>
          <a:xfrm>
            <a:off x="10354060" y="6308209"/>
            <a:ext cx="1730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Johner</a:t>
            </a:r>
            <a:r>
              <a:rPr lang="en-US" i="1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2716364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99C2F-15DF-175E-F9BC-66B36566F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DICOM Conformance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7D38DE-9A8A-ABBE-4E66-4DAAB1ED1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0848" y="1825625"/>
            <a:ext cx="5930304" cy="4351338"/>
          </a:xfrm>
        </p:spPr>
      </p:pic>
    </p:spTree>
    <p:extLst>
      <p:ext uri="{BB962C8B-B14F-4D97-AF65-F5344CB8AC3E}">
        <p14:creationId xmlns:p14="http://schemas.microsoft.com/office/powerpoint/2010/main" val="1897366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5E2E2-1D13-AB65-2C07-E9DABBC1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MISRA-C constraint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240F17D4-6945-C7E6-70CB-AEA049C610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23845"/>
            <a:ext cx="10515600" cy="4154898"/>
          </a:xfrm>
        </p:spPr>
      </p:pic>
    </p:spTree>
    <p:extLst>
      <p:ext uri="{BB962C8B-B14F-4D97-AF65-F5344CB8AC3E}">
        <p14:creationId xmlns:p14="http://schemas.microsoft.com/office/powerpoint/2010/main" val="304910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AB5D8-41FA-3F32-D3A6-5D368C6B4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Related constraints on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DB743-5566-8ABB-75BE-895ECE948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 roles and responsibilities: AI roles described in ISO 42001</a:t>
            </a:r>
          </a:p>
          <a:p>
            <a:r>
              <a:rPr lang="en-US" dirty="0"/>
              <a:t>Lifecycle stages: ISO 15288: Systems and software engineering — System life cycle processes </a:t>
            </a:r>
          </a:p>
          <a:p>
            <a:r>
              <a:rPr lang="en-US" dirty="0"/>
              <a:t>Process standards</a:t>
            </a:r>
          </a:p>
          <a:p>
            <a:pPr lvl="1"/>
            <a:r>
              <a:rPr lang="en-US" dirty="0"/>
              <a:t>Risk Management: ISO 14971 for medical devices</a:t>
            </a:r>
          </a:p>
          <a:p>
            <a:pPr lvl="1"/>
            <a:r>
              <a:rPr lang="en-US" dirty="0"/>
              <a:t>Quality Management: ISO 13485 for medical devices</a:t>
            </a:r>
          </a:p>
        </p:txBody>
      </p:sp>
    </p:spTree>
    <p:extLst>
      <p:ext uri="{BB962C8B-B14F-4D97-AF65-F5344CB8AC3E}">
        <p14:creationId xmlns:p14="http://schemas.microsoft.com/office/powerpoint/2010/main" val="16016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617C2-6FC9-D8F9-FF22-4CDCB0F24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 ISO/IEC/IEEE 15288 </a:t>
            </a:r>
          </a:p>
        </p:txBody>
      </p:sp>
      <p:pic>
        <p:nvPicPr>
          <p:cNvPr id="5" name="Content Placeholder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C7E4513B-5179-0DB8-1117-606CE92FA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94866"/>
            <a:ext cx="10515600" cy="2612856"/>
          </a:xfrm>
        </p:spPr>
      </p:pic>
    </p:spTree>
    <p:extLst>
      <p:ext uri="{BB962C8B-B14F-4D97-AF65-F5344CB8AC3E}">
        <p14:creationId xmlns:p14="http://schemas.microsoft.com/office/powerpoint/2010/main" val="1325088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518FE-2F1B-8CE0-92B6-9CFB669B7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5CDC-F964-F02E-8E11-B72603E4F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 ISO/IEC/IEEE 15288 </a:t>
            </a:r>
          </a:p>
        </p:txBody>
      </p:sp>
      <p:pic>
        <p:nvPicPr>
          <p:cNvPr id="5" name="Content Placeholder 4" descr="A diagram of a system life cycle process&#10;&#10;Description automatically generated">
            <a:extLst>
              <a:ext uri="{FF2B5EF4-FFF2-40B4-BE49-F238E27FC236}">
                <a16:creationId xmlns:a16="http://schemas.microsoft.com/office/drawing/2014/main" id="{F5B6976C-192A-2142-5CE0-47C8EC1FB3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976" y="1825625"/>
            <a:ext cx="5010048" cy="4351338"/>
          </a:xfrm>
        </p:spPr>
      </p:pic>
    </p:spTree>
    <p:extLst>
      <p:ext uri="{BB962C8B-B14F-4D97-AF65-F5344CB8AC3E}">
        <p14:creationId xmlns:p14="http://schemas.microsoft.com/office/powerpoint/2010/main" val="199045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537B1-A6F6-1D07-3F8C-193A9B0AE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52C75-6FC4-0BA7-1F46-307F19F55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 ISO/IEC/IEEE 15288 </a:t>
            </a:r>
          </a:p>
        </p:txBody>
      </p:sp>
      <p:pic>
        <p:nvPicPr>
          <p:cNvPr id="5" name="Content Placeholder 4" descr="A document with text on it&#10;&#10;Description automatically generated">
            <a:extLst>
              <a:ext uri="{FF2B5EF4-FFF2-40B4-BE49-F238E27FC236}">
                <a16:creationId xmlns:a16="http://schemas.microsoft.com/office/drawing/2014/main" id="{D9FE572D-EC57-91CB-780A-827821FCB0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5533" y="1825625"/>
            <a:ext cx="7900933" cy="4351338"/>
          </a:xfrm>
        </p:spPr>
      </p:pic>
    </p:spTree>
    <p:extLst>
      <p:ext uri="{BB962C8B-B14F-4D97-AF65-F5344CB8AC3E}">
        <p14:creationId xmlns:p14="http://schemas.microsoft.com/office/powerpoint/2010/main" val="3749832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6BB32-255D-D388-5F13-33B672B8E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07E07-713D-3D14-8832-33E341E90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considered collections of standards.</a:t>
            </a:r>
          </a:p>
          <a:p>
            <a:r>
              <a:rPr lang="en-US" dirty="0"/>
              <a:t>How standards are interrelated.</a:t>
            </a:r>
          </a:p>
          <a:p>
            <a:r>
              <a:rPr lang="en-US" dirty="0"/>
              <a:t>How standards constrain products </a:t>
            </a:r>
            <a:r>
              <a:rPr lang="en-US"/>
              <a:t>and processes.</a:t>
            </a:r>
          </a:p>
        </p:txBody>
      </p:sp>
    </p:spTree>
    <p:extLst>
      <p:ext uri="{BB962C8B-B14F-4D97-AF65-F5344CB8AC3E}">
        <p14:creationId xmlns:p14="http://schemas.microsoft.com/office/powerpoint/2010/main" val="1288522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B268-6379-69BB-4BFD-36BA8E19B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Harmonized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BC11A-2B0C-C942-5BF8-23A67B25B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Standards compliance:</a:t>
            </a:r>
          </a:p>
          <a:p>
            <a:pPr lvl="1"/>
            <a:r>
              <a:rPr lang="en-US" dirty="0"/>
              <a:t>Is voluntary on the part of the complying organization.</a:t>
            </a:r>
          </a:p>
          <a:p>
            <a:pPr lvl="1"/>
            <a:r>
              <a:rPr lang="en-US" dirty="0"/>
              <a:t>Can be part of establishing regulatory compliance.</a:t>
            </a:r>
          </a:p>
          <a:p>
            <a:pPr lvl="1"/>
            <a:r>
              <a:rPr lang="en-US" dirty="0"/>
              <a:t>In the EU this can be particularly important as part of Harmonization across member states.</a:t>
            </a:r>
          </a:p>
          <a:p>
            <a:r>
              <a:rPr lang="en-US" dirty="0"/>
              <a:t>Definition: EU Regulation 1025/2012 defines the term harmonized standard as "</a:t>
            </a:r>
            <a:r>
              <a:rPr lang="en-US" i="1" dirty="0"/>
              <a:t>a European standard adopted on the basis of a request made by the Commission for the application of Union </a:t>
            </a:r>
            <a:r>
              <a:rPr lang="en-US" b="1" i="1" dirty="0" err="1"/>
              <a:t>harmonisation</a:t>
            </a:r>
            <a:r>
              <a:rPr lang="en-US" i="1" dirty="0"/>
              <a:t> legislation.</a:t>
            </a:r>
            <a:r>
              <a:rPr lang="en-US" dirty="0"/>
              <a:t>"</a:t>
            </a:r>
          </a:p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harmonized standards include:</a:t>
            </a:r>
          </a:p>
          <a:p>
            <a:pPr lvl="2"/>
            <a:r>
              <a:rPr lang="en-US" dirty="0"/>
              <a:t>EN IEC 62304: Software life-cycle processes for medical devices.</a:t>
            </a:r>
          </a:p>
          <a:p>
            <a:pPr lvl="2"/>
            <a:r>
              <a:rPr lang="en-US" dirty="0"/>
              <a:t>EN IEC 62366-1: Application of usability to medical devices</a:t>
            </a:r>
          </a:p>
          <a:p>
            <a:pPr lvl="2"/>
            <a:r>
              <a:rPr lang="en-US" dirty="0"/>
              <a:t>EN ISO 14971: Application of risk management to medical devices</a:t>
            </a:r>
          </a:p>
          <a:p>
            <a:pPr lvl="2"/>
            <a:r>
              <a:rPr lang="en-US" dirty="0"/>
              <a:t>EN IEC 60601-1: Medical electrical equipment and systems: Basic safety and essential performance</a:t>
            </a:r>
          </a:p>
          <a:p>
            <a:pPr lvl="2"/>
            <a:r>
              <a:rPr lang="en-US" dirty="0"/>
              <a:t>EN ISO 13485: Medical devices - Quality management systems - Requirements for regulatory purposes</a:t>
            </a:r>
          </a:p>
          <a:p>
            <a:r>
              <a:rPr lang="en-US" dirty="0"/>
              <a:t>Inadequacy</a:t>
            </a:r>
          </a:p>
        </p:txBody>
      </p:sp>
    </p:spTree>
    <p:extLst>
      <p:ext uri="{BB962C8B-B14F-4D97-AF65-F5344CB8AC3E}">
        <p14:creationId xmlns:p14="http://schemas.microsoft.com/office/powerpoint/2010/main" val="3944103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491E6-D89A-8A55-580A-D02CB7D72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 annexes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D861A-998D-0624-FB81-71D78985D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record the extent to which meeting a standard is accepted as complying with a regulation.</a:t>
            </a:r>
          </a:p>
          <a:p>
            <a:r>
              <a:rPr lang="en-US" dirty="0"/>
              <a:t>For more technical standards this can be a close match.</a:t>
            </a:r>
          </a:p>
          <a:p>
            <a:r>
              <a:rPr lang="en-US" dirty="0"/>
              <a:t>More procedural regulatory requirements are often more difficult to match in a standard:</a:t>
            </a:r>
          </a:p>
          <a:p>
            <a:pPr lvl="1"/>
            <a:r>
              <a:rPr lang="en-US" dirty="0"/>
              <a:t>Standards will not cover issues like registering products.</a:t>
            </a:r>
          </a:p>
          <a:p>
            <a:pPr lvl="1"/>
            <a:r>
              <a:rPr lang="en-US" dirty="0"/>
              <a:t>International standards generated by SDOs will avoid being too specific.</a:t>
            </a:r>
          </a:p>
        </p:txBody>
      </p:sp>
    </p:spTree>
    <p:extLst>
      <p:ext uri="{BB962C8B-B14F-4D97-AF65-F5344CB8AC3E}">
        <p14:creationId xmlns:p14="http://schemas.microsoft.com/office/powerpoint/2010/main" val="2473494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6114D-0D23-1E67-E20E-C581B6C5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 </a:t>
            </a:r>
            <a:r>
              <a:rPr lang="en-US" dirty="0" err="1"/>
              <a:t>Annexe</a:t>
            </a:r>
            <a:r>
              <a:rPr lang="en-US" dirty="0"/>
              <a:t> of ISO 14971 (Risk Management, Medical Devices)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0E3228-A2AC-AB74-4BC6-FC4DFDA41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1034" y="1825625"/>
            <a:ext cx="7649932" cy="4351338"/>
          </a:xfrm>
        </p:spPr>
      </p:pic>
    </p:spTree>
    <p:extLst>
      <p:ext uri="{BB962C8B-B14F-4D97-AF65-F5344CB8AC3E}">
        <p14:creationId xmlns:p14="http://schemas.microsoft.com/office/powerpoint/2010/main" val="35373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63177-852B-4649-299E-BCEB8141A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 </a:t>
            </a:r>
            <a:r>
              <a:rPr lang="en-US" dirty="0" err="1"/>
              <a:t>Annexe</a:t>
            </a:r>
            <a:r>
              <a:rPr lang="en-US" dirty="0"/>
              <a:t> of ISO 13485</a:t>
            </a:r>
          </a:p>
        </p:txBody>
      </p:sp>
      <p:pic>
        <p:nvPicPr>
          <p:cNvPr id="5" name="Content Placeholder 4" descr="A document with text on it&#10;&#10;Description automatically generated">
            <a:extLst>
              <a:ext uri="{FF2B5EF4-FFF2-40B4-BE49-F238E27FC236}">
                <a16:creationId xmlns:a16="http://schemas.microsoft.com/office/drawing/2014/main" id="{33CE9993-F614-33B5-7FB9-68CF27862D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7798" y="1825625"/>
            <a:ext cx="7596403" cy="4351338"/>
          </a:xfrm>
        </p:spPr>
      </p:pic>
    </p:spTree>
    <p:extLst>
      <p:ext uri="{BB962C8B-B14F-4D97-AF65-F5344CB8AC3E}">
        <p14:creationId xmlns:p14="http://schemas.microsoft.com/office/powerpoint/2010/main" val="3771341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8C576-4F9A-6434-D17D-8B6A84E9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Council Directive 93/42/EEC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D53C6C19-AACD-463B-6C4D-7AFF7331E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270" y="1690687"/>
            <a:ext cx="9470833" cy="5025999"/>
          </a:xfrm>
        </p:spPr>
      </p:pic>
    </p:spTree>
    <p:extLst>
      <p:ext uri="{BB962C8B-B14F-4D97-AF65-F5344CB8AC3E}">
        <p14:creationId xmlns:p14="http://schemas.microsoft.com/office/powerpoint/2010/main" val="518461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CE1EA-F3DF-2539-3A0F-12C492E33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Standards are necessary?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44BD3-CBDC-4097-6B39-4363ACCA4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Regulation: If the developer of a product requires regulatory compliance to a European regulator, this will often be achieved by meeting a harmonized standard.</a:t>
            </a:r>
          </a:p>
          <a:p>
            <a:r>
              <a:rPr lang="en-US" b="1" dirty="0"/>
              <a:t>International</a:t>
            </a:r>
            <a:r>
              <a:rPr lang="en-US" dirty="0"/>
              <a:t> standards reflect international consensus and this results in standards where compliance will allow considerable variation in implementation.</a:t>
            </a:r>
          </a:p>
          <a:p>
            <a:r>
              <a:rPr lang="en-US" b="1" dirty="0"/>
              <a:t>Regional: </a:t>
            </a:r>
            <a:r>
              <a:rPr lang="en-US" dirty="0"/>
              <a:t>These capture the needs of particular regions.  For example, at the moment the EU is considering how best to harmonize data protection for cross-border data flows that will likely result in a harmonized standard.</a:t>
            </a:r>
          </a:p>
          <a:p>
            <a:r>
              <a:rPr lang="en-US" b="1" dirty="0"/>
              <a:t>National</a:t>
            </a:r>
            <a:r>
              <a:rPr lang="en-US" dirty="0"/>
              <a:t>: These are necessary to capture national difference.  For example, there are differences in Medical Device approval between UK and EU.</a:t>
            </a:r>
          </a:p>
          <a:p>
            <a:r>
              <a:rPr lang="en-US" b="1" dirty="0"/>
              <a:t>Cross Reference</a:t>
            </a:r>
            <a:r>
              <a:rPr lang="en-US" dirty="0"/>
              <a:t>: Standards cross-refer and influence each other – most standards will list relevant other standards.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101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medical device&#10;&#10;Description automatically generated">
            <a:extLst>
              <a:ext uri="{FF2B5EF4-FFF2-40B4-BE49-F238E27FC236}">
                <a16:creationId xmlns:a16="http://schemas.microsoft.com/office/drawing/2014/main" id="{1AB692AC-1A14-2A52-8DEF-E5341C8661C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81665" y="84025"/>
            <a:ext cx="8353168" cy="6773975"/>
          </a:xfrm>
        </p:spPr>
      </p:pic>
    </p:spTree>
    <p:extLst>
      <p:ext uri="{BB962C8B-B14F-4D97-AF65-F5344CB8AC3E}">
        <p14:creationId xmlns:p14="http://schemas.microsoft.com/office/powerpoint/2010/main" val="3587429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5013</TotalTime>
  <Words>787</Words>
  <Application>Microsoft Macintosh PowerPoint</Application>
  <PresentationFormat>Widescreen</PresentationFormat>
  <Paragraphs>88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Standards Working Together</vt:lpstr>
      <vt:lpstr>Standards and Regulation</vt:lpstr>
      <vt:lpstr>Harmonized Standards</vt:lpstr>
      <vt:lpstr>Z annexes</vt:lpstr>
      <vt:lpstr>Z Annexe of ISO 14971 (Risk Management, Medical Devices)</vt:lpstr>
      <vt:lpstr>Z Annexe of ISO 13485</vt:lpstr>
      <vt:lpstr>Council Directive 93/42/EEC</vt:lpstr>
      <vt:lpstr>What Standards are necessary?</vt:lpstr>
      <vt:lpstr>PowerPoint Presentation</vt:lpstr>
      <vt:lpstr>Deciding what standards are needed?</vt:lpstr>
      <vt:lpstr>Product Liability</vt:lpstr>
      <vt:lpstr>Liability covers digital</vt:lpstr>
      <vt:lpstr>Liability arising from non-compliance</vt:lpstr>
      <vt:lpstr>Checking for omissions and consistency</vt:lpstr>
      <vt:lpstr>Constraints on systems</vt:lpstr>
      <vt:lpstr>DO178 C</vt:lpstr>
      <vt:lpstr>Autosar architecture</vt:lpstr>
      <vt:lpstr>Product Related Constraints on Systems</vt:lpstr>
      <vt:lpstr>DICOM</vt:lpstr>
      <vt:lpstr>DICOM Conformance</vt:lpstr>
      <vt:lpstr>Typical MISRA-C constraint</vt:lpstr>
      <vt:lpstr>Process Related constraints on systems</vt:lpstr>
      <vt:lpstr>BS ISO/IEC/IEEE 15288 </vt:lpstr>
      <vt:lpstr>BS ISO/IEC/IEEE 15288 </vt:lpstr>
      <vt:lpstr>BS ISO/IEC/IEEE 15288 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Standards Working Together</dc:title>
  <dc:creator>Stuart Anderson</dc:creator>
  <cp:lastModifiedBy>Stuart Anderson</cp:lastModifiedBy>
  <cp:revision>1</cp:revision>
  <dcterms:created xsi:type="dcterms:W3CDTF">2024-02-25T21:17:16Z</dcterms:created>
  <dcterms:modified xsi:type="dcterms:W3CDTF">2024-02-29T08:51:10Z</dcterms:modified>
</cp:coreProperties>
</file>