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79" r:id="rId4"/>
    <p:sldId id="277" r:id="rId5"/>
    <p:sldId id="271" r:id="rId6"/>
    <p:sldId id="280" r:id="rId7"/>
    <p:sldId id="281" r:id="rId8"/>
    <p:sldId id="272" r:id="rId9"/>
    <p:sldId id="273" r:id="rId10"/>
    <p:sldId id="274" r:id="rId11"/>
    <p:sldId id="275" r:id="rId12"/>
    <p:sldId id="282" r:id="rId13"/>
    <p:sldId id="283" r:id="rId14"/>
    <p:sldId id="276" r:id="rId15"/>
    <p:sldId id="284" r:id="rId16"/>
    <p:sldId id="278" r:id="rId17"/>
    <p:sldId id="285" r:id="rId18"/>
    <p:sldId id="286" r:id="rId19"/>
    <p:sldId id="287" r:id="rId20"/>
    <p:sldId id="288" r:id="rId21"/>
    <p:sldId id="289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D6"/>
    <a:srgbClr val="FFC000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7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dvanced Algorithmic Techniques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100"/>
            </a:pPr>
            <a:r>
              <a:rPr lang="en-US" dirty="0"/>
              <a:t>Introduction to Algorithms </a:t>
            </a:r>
            <a:br>
              <a:rPr lang="en-US" dirty="0"/>
            </a:br>
            <a:r>
              <a:rPr lang="en-US" dirty="0"/>
              <a:t>and Data Structures</a:t>
            </a:r>
            <a:endParaRPr dirty="0"/>
          </a:p>
        </p:txBody>
      </p:sp>
      <p:sp>
        <p:nvSpPr>
          <p:cNvPr id="120" name="Recursion and Divide and Conquer Techniques #2"/>
          <p:cNvSpPr txBox="1">
            <a:spLocks noGrp="1"/>
          </p:cNvSpPr>
          <p:nvPr>
            <p:ph type="subTitle" sz="quarter" idx="1"/>
          </p:nvPr>
        </p:nvSpPr>
        <p:spPr>
          <a:xfrm>
            <a:off x="814635" y="5035550"/>
            <a:ext cx="11375530" cy="11303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Quicksort and limitations of sorting algorithms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Running time of Quickso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Running time of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</a:p>
        </p:txBody>
      </p:sp>
      <p:sp>
        <p:nvSpPr>
          <p:cNvPr id="395" name="Mergesort: T(n) ≤ 2T(n/2) + c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4000">
                <a:solidFill>
                  <a:schemeClr val="accent5">
                    <a:lumOff val="-29866"/>
                  </a:schemeClr>
                </a:solidFill>
              </a:rPr>
              <a:t>Mergesort: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 ≤ 2T(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n/2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 + c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</a:p>
          <a:p>
            <a:pPr marL="0" indent="0">
              <a:buSzTx/>
              <a:buNone/>
              <a:defRPr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4000">
                <a:solidFill>
                  <a:schemeClr val="accent5">
                    <a:lumOff val="-29866"/>
                  </a:schemeClr>
                </a:solidFill>
              </a:rPr>
              <a:t>Quicksort: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 ≤ 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i="1" baseline="-5999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 + 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i="1" baseline="-5999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 + c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</a:p>
          <a:p>
            <a:pPr marL="0" indent="0">
              <a:buSzTx/>
              <a:buNone/>
              <a:defRPr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When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i="1" baseline="-5999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i="1" baseline="-5999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, the running time is the same as </a:t>
            </a:r>
            <a:r>
              <a:rPr sz="4000">
                <a:solidFill>
                  <a:schemeClr val="accent5">
                    <a:lumOff val="-29866"/>
                  </a:schemeClr>
                </a:solidFill>
              </a:rPr>
              <a:t>Mergesort.</a:t>
            </a:r>
          </a:p>
          <a:p>
            <a:pPr marL="0" indent="0">
              <a:buSzTx/>
              <a:buNone/>
              <a:defRPr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b="1" i="1">
                <a:latin typeface="Helvetica Neue"/>
                <a:ea typeface="Helvetica Neue"/>
                <a:cs typeface="Helvetica Neue"/>
                <a:sym typeface="Helvetica Neue"/>
              </a:rPr>
              <a:t>What is the worst possible running time?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Running time of Quickso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Running time of </a:t>
            </a:r>
            <a:r>
              <a:rPr dirty="0"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</a:p>
        </p:txBody>
      </p:sp>
      <p:sp>
        <p:nvSpPr>
          <p:cNvPr id="398" name="Consider the case where we have an unbalanced partitioning in every step.  n1 = n-1 n2 = 0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Consider the case where we have an </a:t>
            </a:r>
            <a:r>
              <a:rPr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unbalanced partitioning</a:t>
            </a:r>
            <a:r>
              <a:rPr dirty="0"/>
              <a:t> in every step.</a:t>
            </a:r>
            <a:br>
              <a:rPr dirty="0"/>
            </a:br>
            <a:br>
              <a:rPr dirty="0"/>
            </a:b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i="1"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1 </a:t>
            </a:r>
            <a:r>
              <a:rPr dirty="0"/>
              <a:t>=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n-1</a:t>
            </a:r>
            <a:b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</a:b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i="1"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2 </a:t>
            </a:r>
            <a:r>
              <a:rPr dirty="0"/>
              <a:t>=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  <a:p>
            <a:r>
              <a:rPr dirty="0"/>
              <a:t>We get T(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/>
              <a:t>) = T(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n-1</a:t>
            </a:r>
            <a:r>
              <a:rPr dirty="0"/>
              <a:t>) + </a:t>
            </a:r>
            <a:r>
              <a:rPr dirty="0" err="1"/>
              <a:t>c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endParaRPr i="1" dirty="0">
              <a:solidFill>
                <a:schemeClr val="accent1">
                  <a:hueOff val="114395"/>
                  <a:lumOff val="-24975"/>
                </a:schemeClr>
              </a:solidFill>
            </a:endParaRPr>
          </a:p>
          <a:p>
            <a:r>
              <a:rPr dirty="0"/>
              <a:t>What is the solution to this recurrence?</a:t>
            </a:r>
          </a:p>
          <a:p>
            <a:pPr lvl="1"/>
            <a:r>
              <a:rPr dirty="0"/>
              <a:t>T(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/>
              <a:t>) = Θ(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i="1" baseline="31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5417-6C6B-CFA3-22BA-17EBEAF1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“</a:t>
            </a:r>
            <a:r>
              <a:rPr lang="en-US" dirty="0" err="1"/>
              <a:t>Quick”sort</a:t>
            </a:r>
            <a:r>
              <a:rPr lang="en-US" dirty="0"/>
              <a:t>?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C2F25-1D56-C756-DE95-18DC67803B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average case</a:t>
            </a:r>
            <a:r>
              <a:rPr lang="en-US" dirty="0"/>
              <a:t>:</a:t>
            </a:r>
          </a:p>
          <a:p>
            <a:pPr marL="444500" lvl="1" indent="0">
              <a:buNone/>
            </a:pPr>
            <a:r>
              <a:rPr lang="en-US" dirty="0"/>
              <a:t>i.e., every possible of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n!</a:t>
            </a:r>
            <a:r>
              <a:rPr lang="en-US" dirty="0"/>
              <a:t> possible input arrays appears with the same probability. </a:t>
            </a:r>
          </a:p>
          <a:p>
            <a:pPr marL="444500" lvl="1" indent="0">
              <a:buNone/>
            </a:pPr>
            <a:r>
              <a:rPr lang="en-US" dirty="0"/>
              <a:t>Some calls will be reasonably well-balanced, some will be fairly unbalanced. </a:t>
            </a:r>
          </a:p>
          <a:p>
            <a:pPr marL="444500" lvl="1" indent="0">
              <a:buNone/>
            </a:pPr>
            <a:r>
              <a:rPr lang="en-US" dirty="0"/>
              <a:t>In fact, about 80% of the splits will be reasonably well-balanced.</a:t>
            </a:r>
          </a:p>
          <a:p>
            <a:pPr marL="444500" lvl="1" indent="0">
              <a:buNone/>
            </a:pPr>
            <a:r>
              <a:rPr lang="en-US" dirty="0"/>
              <a:t>	What does that mean? 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9 to 1 split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average case running time </a:t>
            </a:r>
            <a:r>
              <a:rPr lang="en-US" dirty="0"/>
              <a:t>of </a:t>
            </a:r>
            <a:r>
              <a:rPr lang="en-US" dirty="0">
                <a:latin typeface="DIN Condensed Bold"/>
                <a:ea typeface="DIN Condensed Bold"/>
                <a:cs typeface="DIN Condensed Bold"/>
                <a:sym typeface="DIN Condensed Bold"/>
              </a:rPr>
              <a:t>Quicksort is </a:t>
            </a:r>
            <a:r>
              <a:rPr lang="el-GR" dirty="0"/>
              <a:t>Θ(</a:t>
            </a:r>
            <a:r>
              <a:rPr lang="en-US"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 lg n</a:t>
            </a:r>
            <a:r>
              <a:rPr lang="en-US" dirty="0"/>
              <a:t>).</a:t>
            </a:r>
            <a:endParaRPr lang="LID409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0FEF1-3DBE-0537-82E3-9586644C24AC}"/>
              </a:ext>
            </a:extLst>
          </p:cNvPr>
          <p:cNvSpPr txBox="1"/>
          <p:nvPr/>
        </p:nvSpPr>
        <p:spPr>
          <a:xfrm>
            <a:off x="6177644" y="2081272"/>
            <a:ext cx="626293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Think about it: What is the running time when</a:t>
            </a:r>
            <a:b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we have a 9 to 1 split?</a:t>
            </a:r>
            <a:endParaRPr kumimoji="0" lang="LID4096" sz="2400" b="0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67182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A279-B896-BEBD-C20D-27500958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Randomized </a:t>
            </a:r>
            <a:r>
              <a:rPr lang="en-US" dirty="0"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69AB6-EF46-9ACA-B8D1-95E3335E1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180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average case gives us an idea: What if we choose the pivot element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at random</a:t>
            </a:r>
            <a:r>
              <a:rPr lang="en-US" dirty="0"/>
              <a:t>? </a:t>
            </a:r>
            <a:endParaRPr lang="LID4096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8BCCDD-9CFB-F4FB-4E83-2B3845E6E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865" y="4572000"/>
            <a:ext cx="8904635" cy="36265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156DE7-608B-0DDE-8835-3BBCF3175B9C}"/>
              </a:ext>
            </a:extLst>
          </p:cNvPr>
          <p:cNvSpPr txBox="1"/>
          <p:nvPr/>
        </p:nvSpPr>
        <p:spPr>
          <a:xfrm>
            <a:off x="5680860" y="8198553"/>
            <a:ext cx="1643079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CLRS pp 192</a:t>
            </a:r>
            <a:endParaRPr kumimoji="0" lang="LID4096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0DA64BC-6FD2-7740-9306-A830A75C3BCC}"/>
              </a:ext>
            </a:extLst>
          </p:cNvPr>
          <p:cNvSpPr txBox="1">
            <a:spLocks/>
          </p:cNvSpPr>
          <p:nvPr/>
        </p:nvSpPr>
        <p:spPr>
          <a:xfrm>
            <a:off x="850900" y="8376353"/>
            <a:ext cx="12344401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indent="0" hangingPunct="1">
              <a:buNone/>
            </a:pPr>
            <a:r>
              <a:rPr lang="en-US" dirty="0"/>
              <a:t>The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expected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worst case running time </a:t>
            </a:r>
            <a:r>
              <a:rPr lang="en-US" dirty="0"/>
              <a:t>of </a:t>
            </a:r>
            <a:r>
              <a:rPr lang="en-US" dirty="0">
                <a:latin typeface="DIN Condensed Bold"/>
                <a:ea typeface="DIN Condensed Bold"/>
                <a:cs typeface="DIN Condensed Bold"/>
                <a:sym typeface="DIN Condensed Bold"/>
              </a:rPr>
              <a:t>Quicksort is </a:t>
            </a:r>
            <a:r>
              <a:rPr lang="el-GR" dirty="0"/>
              <a:t>Θ(</a:t>
            </a:r>
            <a:r>
              <a:rPr lang="en-US"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 lg n</a:t>
            </a:r>
            <a:r>
              <a:rPr lang="en-US" dirty="0"/>
              <a:t>).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090936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unning time of Quickso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Back to the worst case</a:t>
            </a:r>
            <a:endParaRPr dirty="0">
              <a:latin typeface="DIN Condensed Bold"/>
              <a:ea typeface="DIN Condensed Bold"/>
              <a:cs typeface="DIN Condensed Bold"/>
              <a:sym typeface="DIN Condensed Bold"/>
            </a:endParaRPr>
          </a:p>
        </p:txBody>
      </p:sp>
      <p:sp>
        <p:nvSpPr>
          <p:cNvPr id="401" name="Can it be as fast as Mergesort? Y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Can it be as fast as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t>?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Yes</a:t>
            </a:r>
          </a:p>
          <a:p>
            <a:r>
              <a:t>Can it be slower than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t>?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Yes</a:t>
            </a:r>
          </a:p>
          <a:p>
            <a:r>
              <a:t>Can it be faster than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t>?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??</a:t>
            </a:r>
            <a:br/>
            <a:br/>
            <a:br/>
            <a:br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Lower bound for (comparison-based) sor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Lower bound for (comparison-based) sorting</a:t>
            </a:r>
          </a:p>
        </p:txBody>
      </p:sp>
      <p:sp>
        <p:nvSpPr>
          <p:cNvPr id="404" name="We will prove that no algorithm that is based on performing comparisons between the elements of the array can not run in time asymptotically faster than n log 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 will prove that no algorithm that is based on performing comparisons between the elements of the array can not run in time </a:t>
            </a:r>
            <a:r>
              <a:rPr i="1" dirty="0"/>
              <a:t>asymptotically</a:t>
            </a:r>
            <a:r>
              <a:rPr dirty="0"/>
              <a:t> faster than </a:t>
            </a:r>
            <a:r>
              <a:rPr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n log n </a:t>
            </a:r>
          </a:p>
          <a:p>
            <a:r>
              <a:rPr dirty="0"/>
              <a:t>In other words, we will prove that for any such algorithm, the running time is </a:t>
            </a:r>
            <a:r>
              <a:rPr b="1"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Ω(n log n).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ower bound for (comparison-based) sor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Lower bound for (comparison-based) sorting</a:t>
            </a:r>
          </a:p>
        </p:txBody>
      </p:sp>
      <p:sp>
        <p:nvSpPr>
          <p:cNvPr id="407" name="Is a1 &lt; a2 ?"/>
          <p:cNvSpPr/>
          <p:nvPr/>
        </p:nvSpPr>
        <p:spPr>
          <a:xfrm>
            <a:off x="4737100" y="2774950"/>
            <a:ext cx="3112691" cy="1270000"/>
          </a:xfrm>
          <a:prstGeom prst="roundRect">
            <a:avLst>
              <a:gd name="adj" fmla="val 15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Is a</a:t>
            </a:r>
            <a:r>
              <a:rPr baseline="-5999"/>
              <a:t>1</a:t>
            </a:r>
            <a:r>
              <a:t> &lt; a</a:t>
            </a:r>
            <a:r>
              <a:rPr baseline="-5999"/>
              <a:t>2</a:t>
            </a:r>
            <a:r>
              <a:t> ?</a:t>
            </a:r>
          </a:p>
        </p:txBody>
      </p:sp>
      <p:sp>
        <p:nvSpPr>
          <p:cNvPr id="408" name="Is a1 &lt; a3 ?"/>
          <p:cNvSpPr/>
          <p:nvPr/>
        </p:nvSpPr>
        <p:spPr>
          <a:xfrm>
            <a:off x="1104900" y="4356100"/>
            <a:ext cx="3112691" cy="1270000"/>
          </a:xfrm>
          <a:prstGeom prst="roundRect">
            <a:avLst>
              <a:gd name="adj" fmla="val 15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Is a</a:t>
            </a:r>
            <a:r>
              <a:rPr baseline="-5999"/>
              <a:t>1</a:t>
            </a:r>
            <a:r>
              <a:t> &lt; a</a:t>
            </a:r>
            <a:r>
              <a:rPr baseline="-5999"/>
              <a:t>3</a:t>
            </a:r>
            <a:r>
              <a:t> ?</a:t>
            </a:r>
          </a:p>
        </p:txBody>
      </p:sp>
      <p:sp>
        <p:nvSpPr>
          <p:cNvPr id="409" name="Is a3 &lt; a3 ?"/>
          <p:cNvSpPr/>
          <p:nvPr/>
        </p:nvSpPr>
        <p:spPr>
          <a:xfrm>
            <a:off x="8343900" y="4356100"/>
            <a:ext cx="3112691" cy="1270000"/>
          </a:xfrm>
          <a:prstGeom prst="roundRect">
            <a:avLst>
              <a:gd name="adj" fmla="val 15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dirty="0"/>
              <a:t>Is a</a:t>
            </a:r>
            <a:r>
              <a:rPr lang="en-US" baseline="-5999" dirty="0"/>
              <a:t>2</a:t>
            </a:r>
            <a:r>
              <a:rPr dirty="0"/>
              <a:t> &lt; a</a:t>
            </a:r>
            <a:r>
              <a:rPr baseline="-5999" dirty="0"/>
              <a:t>3</a:t>
            </a:r>
            <a:r>
              <a:rPr dirty="0"/>
              <a:t> ?</a:t>
            </a:r>
          </a:p>
        </p:txBody>
      </p:sp>
      <p:sp>
        <p:nvSpPr>
          <p:cNvPr id="410" name="Line"/>
          <p:cNvSpPr/>
          <p:nvPr/>
        </p:nvSpPr>
        <p:spPr>
          <a:xfrm flipV="1">
            <a:off x="2616199" y="3345457"/>
            <a:ext cx="2129732" cy="100429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11" name="Line"/>
          <p:cNvSpPr/>
          <p:nvPr/>
        </p:nvSpPr>
        <p:spPr>
          <a:xfrm>
            <a:off x="7835899" y="3359150"/>
            <a:ext cx="2338885" cy="97690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12" name="a2    a1    a3"/>
          <p:cNvSpPr/>
          <p:nvPr/>
        </p:nvSpPr>
        <p:spPr>
          <a:xfrm>
            <a:off x="3784600" y="6191250"/>
            <a:ext cx="2573685" cy="77008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</a:t>
            </a:r>
            <a:r>
              <a:rPr baseline="-5999"/>
              <a:t>2    </a:t>
            </a:r>
            <a:r>
              <a:t>a</a:t>
            </a:r>
            <a:r>
              <a:rPr baseline="-5999"/>
              <a:t>1    </a:t>
            </a:r>
            <a:r>
              <a:t>a</a:t>
            </a:r>
            <a:r>
              <a:rPr baseline="-5999"/>
              <a:t>3</a:t>
            </a:r>
          </a:p>
        </p:txBody>
      </p:sp>
      <p:sp>
        <p:nvSpPr>
          <p:cNvPr id="413" name="Line"/>
          <p:cNvSpPr/>
          <p:nvPr/>
        </p:nvSpPr>
        <p:spPr>
          <a:xfrm>
            <a:off x="2781299" y="5638800"/>
            <a:ext cx="2392513" cy="55666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14" name="Is a2 &lt; a3 ?"/>
          <p:cNvSpPr/>
          <p:nvPr/>
        </p:nvSpPr>
        <p:spPr>
          <a:xfrm>
            <a:off x="381000" y="6705600"/>
            <a:ext cx="3112691" cy="1270000"/>
          </a:xfrm>
          <a:prstGeom prst="roundRect">
            <a:avLst>
              <a:gd name="adj" fmla="val 15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Is a</a:t>
            </a:r>
            <a:r>
              <a:rPr baseline="-5999"/>
              <a:t>2</a:t>
            </a:r>
            <a:r>
              <a:t> &lt; a</a:t>
            </a:r>
            <a:r>
              <a:rPr baseline="-5999"/>
              <a:t>3</a:t>
            </a:r>
            <a:r>
              <a:t> ?</a:t>
            </a:r>
          </a:p>
        </p:txBody>
      </p:sp>
      <p:sp>
        <p:nvSpPr>
          <p:cNvPr id="415" name="a3    a2    a1"/>
          <p:cNvSpPr/>
          <p:nvPr/>
        </p:nvSpPr>
        <p:spPr>
          <a:xfrm>
            <a:off x="241300" y="8473363"/>
            <a:ext cx="2573685" cy="77008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</a:t>
            </a:r>
            <a:r>
              <a:rPr baseline="-5999"/>
              <a:t>3    </a:t>
            </a:r>
            <a:r>
              <a:t>a</a:t>
            </a:r>
            <a:r>
              <a:rPr baseline="-5999"/>
              <a:t>2    </a:t>
            </a:r>
            <a:r>
              <a:t>a</a:t>
            </a:r>
            <a:r>
              <a:rPr baseline="-5999"/>
              <a:t>1</a:t>
            </a:r>
          </a:p>
        </p:txBody>
      </p:sp>
      <p:sp>
        <p:nvSpPr>
          <p:cNvPr id="416" name="a2    a3    a1"/>
          <p:cNvSpPr/>
          <p:nvPr/>
        </p:nvSpPr>
        <p:spPr>
          <a:xfrm>
            <a:off x="3619500" y="8473363"/>
            <a:ext cx="2573685" cy="77008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</a:t>
            </a:r>
            <a:r>
              <a:rPr baseline="-5999"/>
              <a:t>2    </a:t>
            </a:r>
            <a:r>
              <a:t>a</a:t>
            </a:r>
            <a:r>
              <a:rPr baseline="-5999"/>
              <a:t>3    </a:t>
            </a:r>
            <a:r>
              <a:t>a</a:t>
            </a:r>
            <a:r>
              <a:rPr baseline="-5999"/>
              <a:t>1</a:t>
            </a:r>
          </a:p>
        </p:txBody>
      </p:sp>
      <p:sp>
        <p:nvSpPr>
          <p:cNvPr id="417" name="Line"/>
          <p:cNvSpPr/>
          <p:nvPr/>
        </p:nvSpPr>
        <p:spPr>
          <a:xfrm flipH="1">
            <a:off x="1930647" y="5638800"/>
            <a:ext cx="380753" cy="107007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18" name="Line"/>
          <p:cNvSpPr/>
          <p:nvPr/>
        </p:nvSpPr>
        <p:spPr>
          <a:xfrm flipH="1">
            <a:off x="7989465" y="5638800"/>
            <a:ext cx="1608238" cy="107007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19" name="Is a1 &lt; a3 ?"/>
          <p:cNvSpPr/>
          <p:nvPr/>
        </p:nvSpPr>
        <p:spPr>
          <a:xfrm>
            <a:off x="6515100" y="6705600"/>
            <a:ext cx="3112691" cy="1270000"/>
          </a:xfrm>
          <a:prstGeom prst="roundRect">
            <a:avLst>
              <a:gd name="adj" fmla="val 15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Is a</a:t>
            </a:r>
            <a:r>
              <a:rPr baseline="-5999"/>
              <a:t>1</a:t>
            </a:r>
            <a:r>
              <a:t> &lt; a</a:t>
            </a:r>
            <a:r>
              <a:rPr baseline="-5999"/>
              <a:t>3</a:t>
            </a:r>
            <a:r>
              <a:t> ?</a:t>
            </a:r>
          </a:p>
        </p:txBody>
      </p:sp>
      <p:sp>
        <p:nvSpPr>
          <p:cNvPr id="420" name="a1    a2    a3"/>
          <p:cNvSpPr/>
          <p:nvPr/>
        </p:nvSpPr>
        <p:spPr>
          <a:xfrm>
            <a:off x="9784605" y="6835063"/>
            <a:ext cx="2573686" cy="77008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</a:t>
            </a:r>
            <a:r>
              <a:rPr baseline="-5999"/>
              <a:t>1    </a:t>
            </a:r>
            <a:r>
              <a:t>a</a:t>
            </a:r>
            <a:r>
              <a:rPr baseline="-5999"/>
              <a:t>2    </a:t>
            </a:r>
            <a:r>
              <a:t>a</a:t>
            </a:r>
            <a:r>
              <a:rPr baseline="-5999"/>
              <a:t>3</a:t>
            </a:r>
          </a:p>
        </p:txBody>
      </p:sp>
      <p:sp>
        <p:nvSpPr>
          <p:cNvPr id="421" name="Line"/>
          <p:cNvSpPr/>
          <p:nvPr/>
        </p:nvSpPr>
        <p:spPr>
          <a:xfrm>
            <a:off x="9588499" y="5638799"/>
            <a:ext cx="1569592" cy="118356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22" name="a3    a1    a2"/>
          <p:cNvSpPr/>
          <p:nvPr/>
        </p:nvSpPr>
        <p:spPr>
          <a:xfrm>
            <a:off x="6784602" y="8473363"/>
            <a:ext cx="2573686" cy="77008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</a:t>
            </a:r>
            <a:r>
              <a:rPr baseline="-5999"/>
              <a:t>3    </a:t>
            </a:r>
            <a:r>
              <a:t>a</a:t>
            </a:r>
            <a:r>
              <a:rPr baseline="-5999"/>
              <a:t>1    </a:t>
            </a:r>
            <a:r>
              <a:t>a</a:t>
            </a:r>
            <a:r>
              <a:rPr baseline="-5999"/>
              <a:t>2</a:t>
            </a:r>
          </a:p>
        </p:txBody>
      </p:sp>
      <p:sp>
        <p:nvSpPr>
          <p:cNvPr id="423" name="a1    a3    a2"/>
          <p:cNvSpPr/>
          <p:nvPr/>
        </p:nvSpPr>
        <p:spPr>
          <a:xfrm>
            <a:off x="9594105" y="8473363"/>
            <a:ext cx="2573686" cy="77008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</a:t>
            </a:r>
            <a:r>
              <a:rPr baseline="-5999"/>
              <a:t>1    </a:t>
            </a:r>
            <a:r>
              <a:t>a</a:t>
            </a:r>
            <a:r>
              <a:rPr baseline="-5999"/>
              <a:t>3    </a:t>
            </a:r>
            <a:r>
              <a:t>a</a:t>
            </a:r>
            <a:r>
              <a:rPr baseline="-5999"/>
              <a:t>2</a:t>
            </a:r>
          </a:p>
        </p:txBody>
      </p:sp>
      <p:sp>
        <p:nvSpPr>
          <p:cNvPr id="424" name="Line"/>
          <p:cNvSpPr/>
          <p:nvPr/>
        </p:nvSpPr>
        <p:spPr>
          <a:xfrm>
            <a:off x="7989465" y="7999897"/>
            <a:ext cx="1" cy="48697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25" name="Line"/>
          <p:cNvSpPr/>
          <p:nvPr/>
        </p:nvSpPr>
        <p:spPr>
          <a:xfrm>
            <a:off x="7983388" y="8010038"/>
            <a:ext cx="3108652" cy="46669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26" name="No"/>
          <p:cNvSpPr txBox="1"/>
          <p:nvPr/>
        </p:nvSpPr>
        <p:spPr>
          <a:xfrm>
            <a:off x="2499055" y="3329891"/>
            <a:ext cx="5263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No</a:t>
            </a:r>
          </a:p>
        </p:txBody>
      </p:sp>
      <p:sp>
        <p:nvSpPr>
          <p:cNvPr id="427" name="Yes"/>
          <p:cNvSpPr txBox="1"/>
          <p:nvPr/>
        </p:nvSpPr>
        <p:spPr>
          <a:xfrm>
            <a:off x="9226513" y="3329891"/>
            <a:ext cx="62240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Yes</a:t>
            </a:r>
          </a:p>
        </p:txBody>
      </p:sp>
      <p:sp>
        <p:nvSpPr>
          <p:cNvPr id="428" name="Line"/>
          <p:cNvSpPr/>
          <p:nvPr/>
        </p:nvSpPr>
        <p:spPr>
          <a:xfrm>
            <a:off x="1969665" y="7999897"/>
            <a:ext cx="1" cy="48697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29" name="Line"/>
          <p:cNvSpPr/>
          <p:nvPr/>
        </p:nvSpPr>
        <p:spPr>
          <a:xfrm>
            <a:off x="1950888" y="8012456"/>
            <a:ext cx="3108652" cy="46669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Lower bound for (comparison-based) sor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Lower bound for (comparison-based) sorting</a:t>
            </a:r>
          </a:p>
        </p:txBody>
      </p:sp>
      <p:sp>
        <p:nvSpPr>
          <p:cNvPr id="432" name="We need as many comparisons as the depth of the tree (length of the longest path from the root to the leaves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need as many comparisons as the </a:t>
            </a:r>
            <a: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depth</a:t>
            </a:r>
            <a:r>
              <a:t> of the tree (length of the longest path from the root to the leaves).</a:t>
            </a:r>
            <a:endParaRPr>
              <a:solidFill>
                <a:schemeClr val="accent5">
                  <a:hueOff val="-82419"/>
                  <a:satOff val="-9513"/>
                  <a:lumOff val="-16343"/>
                </a:schemeClr>
              </a:solidFill>
            </a:endParaRPr>
          </a:p>
          <a:p>
            <a:r>
              <a:t>The decision tree has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n!</a:t>
            </a:r>
            <a:r>
              <a:t> leaves</a:t>
            </a:r>
          </a:p>
          <a:p>
            <a:pPr lvl="1"/>
            <a:r>
              <a:t>A leaf is a permutation of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{a</a:t>
            </a:r>
            <a:r>
              <a:rPr baseline="-5999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1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, a</a:t>
            </a:r>
            <a:r>
              <a:rPr baseline="-5999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2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, … , a</a:t>
            </a:r>
            <a:r>
              <a:rPr baseline="-5999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n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}</a:t>
            </a:r>
          </a:p>
          <a:p>
            <a:pPr lvl="1"/>
            <a:r>
              <a:t>Every possible permutation can appear as a leaf, since every possible permutation is a valid output.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" grpId="0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Lower bound for (comparison-based) sor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Lower bound for (comparison-based) sorting</a:t>
            </a:r>
          </a:p>
        </p:txBody>
      </p:sp>
      <p:sp>
        <p:nvSpPr>
          <p:cNvPr id="435" name="Fact: Every binary tree of depth d has at most 2d leaves.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11099800" cy="3960962"/>
          </a:xfrm>
          <a:prstGeom prst="rect">
            <a:avLst/>
          </a:prstGeom>
        </p:spPr>
        <p:txBody>
          <a:bodyPr/>
          <a:lstStyle/>
          <a:p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Fact:</a:t>
            </a:r>
            <a:r>
              <a:t> Every binary tree of depth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d</a:t>
            </a:r>
            <a:r>
              <a:t> has at most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2</a:t>
            </a:r>
            <a:r>
              <a:rPr baseline="31999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d</a:t>
            </a:r>
            <a:r>
              <a:t> leaves.</a:t>
            </a:r>
          </a:p>
          <a:p>
            <a:r>
              <a:t>Therefore the minimum number of comparisons is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log(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n!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)</a:t>
            </a:r>
          </a:p>
          <a:p>
            <a:r>
              <a:t>We claim that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log(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n!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)</a:t>
            </a:r>
            <a:r>
              <a:t>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= Ω(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n log n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)</a:t>
            </a:r>
          </a:p>
          <a:p>
            <a:pPr lvl="1"/>
            <a:r>
              <a:t>Why is that the case? Ideas?</a:t>
            </a:r>
          </a:p>
        </p:txBody>
      </p:sp>
      <p:sp>
        <p:nvSpPr>
          <p:cNvPr id="436" name="log(n!) = log (1 * 2 * … * n) = log(1) + log(2) + … + log(n)                                            ≥ log(n/2) + … + log(n) (half)                                           ≥ log(n/2) + … + log(n/2)                                           = (n/2) *"/>
          <p:cNvSpPr txBox="1"/>
          <p:nvPr/>
        </p:nvSpPr>
        <p:spPr>
          <a:xfrm>
            <a:off x="1105966" y="6920839"/>
            <a:ext cx="10132468" cy="2071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0"/>
            </a:pPr>
            <a:r>
              <a:t>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n!</a:t>
            </a:r>
            <a:r>
              <a:t>) = log 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 * 2 * … * n</a:t>
            </a:r>
            <a:r>
              <a:t>) =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) +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) + … +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) </a:t>
            </a:r>
            <a:br/>
            <a:r>
              <a:t>                                          ≥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n/2</a:t>
            </a:r>
            <a:r>
              <a:t>) + … +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)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(half)</a:t>
            </a:r>
            <a:b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</a:b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                                         </a:t>
            </a:r>
            <a:r>
              <a:t>≥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n/2</a:t>
            </a:r>
            <a:r>
              <a:t>) + … +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n/2</a:t>
            </a:r>
            <a:r>
              <a:t>)</a:t>
            </a:r>
            <a:br/>
            <a:r>
              <a:t>                                          = 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n/2</a:t>
            </a:r>
            <a:r>
              <a:t>) * log(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n/2</a:t>
            </a:r>
            <a: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" grpId="0" build="p" bldLvl="5" animBg="1" advAuto="0"/>
      <p:bldP spid="436" grpId="0" build="p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roving lower boun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Proving lower bounds</a:t>
            </a:r>
          </a:p>
        </p:txBody>
      </p:sp>
      <p:sp>
        <p:nvSpPr>
          <p:cNvPr id="439" name="Consider some criterion A that we would like to minimise  (could be running time, memory, etc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5604" indent="-395604" defTabSz="519937">
              <a:spcBef>
                <a:spcPts val="3700"/>
              </a:spcBef>
              <a:defRPr sz="2848"/>
            </a:pPr>
            <a:r>
              <a:t>Consider some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criterion A </a:t>
            </a:r>
            <a:r>
              <a:t>that we would like to minimise  (could be running time, memory, etc).</a:t>
            </a:r>
          </a:p>
          <a:p>
            <a:pPr marL="395604" indent="-395604" defTabSz="519937">
              <a:spcBef>
                <a:spcPts val="3700"/>
              </a:spcBef>
              <a:defRPr sz="2848"/>
            </a:pPr>
            <a:r>
              <a:t>We want to find the best algorithm (asymptotically) for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criterion A</a:t>
            </a:r>
            <a:r>
              <a:t>.</a:t>
            </a:r>
          </a:p>
          <a:p>
            <a:pPr marL="395604" indent="-395604" defTabSz="519937">
              <a:spcBef>
                <a:spcPts val="3700"/>
              </a:spcBef>
              <a:defRPr sz="2848"/>
            </a:pPr>
            <a:r>
              <a:t>The best possible achievable performance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Θ(g(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))</a:t>
            </a:r>
            <a:r>
              <a:t> for some function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).</a:t>
            </a:r>
          </a:p>
          <a:p>
            <a:pPr marL="395604" indent="-395604" defTabSz="519937">
              <a:spcBef>
                <a:spcPts val="3700"/>
              </a:spcBef>
              <a:defRPr sz="2848"/>
            </a:pPr>
            <a:r>
              <a:rPr b="1"/>
              <a:t>Upper bound:</a:t>
            </a:r>
            <a:r>
              <a:t> We construct an algorithm that has performance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O(g(n))</a:t>
            </a:r>
            <a:r>
              <a:t> for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criterion A.</a:t>
            </a:r>
          </a:p>
          <a:p>
            <a:pPr marL="395604" indent="-395604" defTabSz="519937">
              <a:spcBef>
                <a:spcPts val="3700"/>
              </a:spcBef>
              <a:defRPr sz="2848"/>
            </a:pPr>
            <a:r>
              <a:rPr b="1"/>
              <a:t>Lower bound:</a:t>
            </a:r>
            <a:r>
              <a:t> We show that for any algorithm, the performance for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criterion A</a:t>
            </a:r>
            <a:r>
              <a:t>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Ω(g(n)).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he Quicksort algorith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r>
              <a:t> algorithm</a:t>
            </a:r>
          </a:p>
        </p:txBody>
      </p:sp>
      <p:sp>
        <p:nvSpPr>
          <p:cNvPr id="350" name="Mergesort was based on the Merge procedure for joining the sorted sub-arrays into a sorted array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dirty="0" err="1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rPr dirty="0"/>
              <a:t> was based on the </a:t>
            </a: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Merge</a:t>
            </a:r>
            <a:r>
              <a:rPr dirty="0"/>
              <a:t> procedure for joining the sorted sub-arrays into a sorted array.</a:t>
            </a:r>
          </a:p>
          <a:p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r>
              <a:rPr dirty="0"/>
              <a:t> first divides the array into two parts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low side </a:t>
            </a:r>
            <a:r>
              <a:rPr lang="en-US" dirty="0"/>
              <a:t>and the </a:t>
            </a:r>
            <a:r>
              <a:rPr lang="en-US" dirty="0">
                <a:solidFill>
                  <a:srgbClr val="0070C0"/>
                </a:solidFill>
              </a:rPr>
              <a:t>high side</a:t>
            </a:r>
            <a:r>
              <a:rPr dirty="0"/>
              <a:t>, </a:t>
            </a:r>
            <a:endParaRPr lang="en-US" dirty="0"/>
          </a:p>
          <a:p>
            <a:pPr lvl="1"/>
            <a:r>
              <a:rPr dirty="0"/>
              <a:t>such that the </a:t>
            </a:r>
            <a:r>
              <a:rPr lang="en-US" dirty="0"/>
              <a:t>low side</a:t>
            </a:r>
            <a:r>
              <a:rPr dirty="0"/>
              <a:t> </a:t>
            </a:r>
            <a:r>
              <a:rPr lang="en-US" dirty="0"/>
              <a:t>contains smaller elements</a:t>
            </a:r>
            <a:r>
              <a:rPr dirty="0"/>
              <a:t> than </a:t>
            </a:r>
            <a:r>
              <a:rPr lang="en-US" dirty="0"/>
              <a:t>the high side.</a:t>
            </a:r>
            <a:endParaRPr dirty="0"/>
          </a:p>
          <a:p>
            <a:pPr lvl="1"/>
            <a:r>
              <a:rPr dirty="0"/>
              <a:t>This is done via the </a:t>
            </a: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r>
              <a:rPr dirty="0"/>
              <a:t> procedure.</a:t>
            </a:r>
          </a:p>
          <a:p>
            <a:r>
              <a:rPr dirty="0"/>
              <a:t>Then it calls itself recursively.</a:t>
            </a:r>
          </a:p>
          <a:p>
            <a:r>
              <a:rPr dirty="0"/>
              <a:t>The two parts are joined, but this is trivial.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3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1" uiExpan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roving lower boun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Proving lower bounds</a:t>
            </a:r>
          </a:p>
        </p:txBody>
      </p:sp>
      <p:sp>
        <p:nvSpPr>
          <p:cNvPr id="442" name="The best possible achievable performance is Θ(g(n)) for some function g(n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best possible achievable performance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Θ(g(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))</a:t>
            </a:r>
            <a:r>
              <a:t> for some function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).</a:t>
            </a:r>
          </a:p>
          <a:p>
            <a:r>
              <a:t>How do we find this function?</a:t>
            </a:r>
          </a:p>
          <a:p>
            <a:pPr lvl="1"/>
            <a:r>
              <a:t>No easy answer!</a:t>
            </a:r>
          </a:p>
          <a:p>
            <a:pPr lvl="1"/>
            <a:r>
              <a:t>We try to design algorithms which are as good as possible and when we feel that we can not improve more, we try to prove the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matching</a:t>
            </a:r>
            <a:r>
              <a:t> lower bound.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" grpId="0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roving lower boun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Proving lower bounds</a:t>
            </a:r>
          </a:p>
        </p:txBody>
      </p:sp>
      <p:sp>
        <p:nvSpPr>
          <p:cNvPr id="445" name="The best possible achievable performance is Θ(g(n)) for some function g(n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best possible achievable performance is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Θ(g(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))</a:t>
            </a:r>
            <a:r>
              <a:rPr dirty="0"/>
              <a:t> for some function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g(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).</a:t>
            </a:r>
          </a:p>
          <a:p>
            <a:r>
              <a:rPr dirty="0"/>
              <a:t>We want to find the best algorithm </a:t>
            </a:r>
            <a:r>
              <a:rPr b="1" dirty="0"/>
              <a:t>(asymptotically)</a:t>
            </a:r>
            <a:r>
              <a:rPr dirty="0"/>
              <a:t> for </a:t>
            </a:r>
            <a:r>
              <a:rPr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criterion A</a:t>
            </a:r>
            <a:r>
              <a:rPr dirty="0"/>
              <a:t>.</a:t>
            </a:r>
          </a:p>
          <a:p>
            <a:r>
              <a:rPr dirty="0"/>
              <a:t>This is only true if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g(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) </a:t>
            </a:r>
            <a:r>
              <a:rPr dirty="0"/>
              <a:t>is not a constant function.</a:t>
            </a:r>
          </a:p>
          <a:p>
            <a:pPr lvl="1"/>
            <a:r>
              <a:rPr dirty="0"/>
              <a:t>This </a:t>
            </a:r>
            <a:r>
              <a:rPr lang="en-US" dirty="0"/>
              <a:t>is </a:t>
            </a:r>
            <a:r>
              <a:rPr dirty="0"/>
              <a:t>more relevant </a:t>
            </a:r>
            <a:r>
              <a:rPr lang="en-US" dirty="0"/>
              <a:t>for </a:t>
            </a:r>
            <a:r>
              <a:rPr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approximation algorithms</a:t>
            </a:r>
            <a:r>
              <a:rPr lang="en-US"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he Quicksort algorith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Mergesort</a:t>
            </a:r>
            <a:r>
              <a:rPr lang="en-US" dirty="0"/>
              <a:t> vs Quicksort Philosophy</a:t>
            </a:r>
            <a:endParaRPr dirty="0"/>
          </a:p>
        </p:txBody>
      </p:sp>
      <p:sp>
        <p:nvSpPr>
          <p:cNvPr id="350" name="Mergesort was based on the Merge procedure for joining the sorted sub-arrays into a sorted array.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5943600" cy="6286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>
                <a:solidFill>
                  <a:srgbClr val="C00000"/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endParaRPr lang="en-US" u="sng" dirty="0">
              <a:solidFill>
                <a:srgbClr val="C00000"/>
              </a:solidFill>
              <a:latin typeface="DIN Condensed Bold"/>
              <a:ea typeface="DIN Condensed Bold"/>
              <a:cs typeface="DIN Condensed Bold"/>
              <a:sym typeface="DIN Condensed Bold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  <a:ea typeface="DIN Condensed Bold"/>
                <a:cs typeface="DIN Condensed Bold"/>
                <a:sym typeface="DIN Condensed Bold"/>
              </a:rPr>
              <a:t>The splitting into two parts is trivial.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  <a:ea typeface="DIN Condensed Bold"/>
                <a:cs typeface="DIN Condensed Bold"/>
                <a:sym typeface="DIN Condensed Bold"/>
              </a:rPr>
              <a:t>The combining of the two parts is based on the </a:t>
            </a: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Merge</a:t>
            </a:r>
            <a:r>
              <a:rPr dirty="0"/>
              <a:t> procedure</a:t>
            </a:r>
            <a:r>
              <a:rPr lang="en-US" dirty="0"/>
              <a:t>.</a:t>
            </a:r>
          </a:p>
        </p:txBody>
      </p:sp>
      <p:sp>
        <p:nvSpPr>
          <p:cNvPr id="2" name="Mergesort was based on the Merge procedure for joining the sorted sub-arrays into a sorted array.…">
            <a:extLst>
              <a:ext uri="{FF2B5EF4-FFF2-40B4-BE49-F238E27FC236}">
                <a16:creationId xmlns:a16="http://schemas.microsoft.com/office/drawing/2014/main" id="{02E82CF7-101A-5729-3754-99F0458BF127}"/>
              </a:ext>
            </a:extLst>
          </p:cNvPr>
          <p:cNvSpPr txBox="1">
            <a:spLocks/>
          </p:cNvSpPr>
          <p:nvPr/>
        </p:nvSpPr>
        <p:spPr>
          <a:xfrm>
            <a:off x="6896100" y="2590800"/>
            <a:ext cx="59436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indent="0" hangingPunct="1">
              <a:buNone/>
            </a:pPr>
            <a:r>
              <a:rPr lang="en-US" u="sng" dirty="0">
                <a:solidFill>
                  <a:srgbClr val="C00000"/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endParaRPr lang="en-US" dirty="0"/>
          </a:p>
          <a:p>
            <a:pPr marL="0" indent="0" hangingPunct="1">
              <a:buNone/>
            </a:pPr>
            <a:r>
              <a:rPr lang="en-US" dirty="0"/>
              <a:t>The splitting into two parts is based on the </a:t>
            </a:r>
            <a:r>
              <a:rPr lang="en-US"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r>
              <a:rPr lang="en-US" dirty="0"/>
              <a:t> procedure.</a:t>
            </a:r>
          </a:p>
          <a:p>
            <a:pPr marL="0" indent="0" hangingPunct="1">
              <a:buNone/>
            </a:pPr>
            <a:r>
              <a:rPr lang="en-US" dirty="0">
                <a:solidFill>
                  <a:schemeClr val="tx1"/>
                </a:solidFill>
                <a:latin typeface="+mj-lt"/>
                <a:ea typeface="DIN Condensed Bold"/>
                <a:cs typeface="DIN Condensed Bold"/>
                <a:sym typeface="DIN Condensed Bold"/>
              </a:rPr>
              <a:t>The combining into two parts is trivial.</a:t>
            </a:r>
          </a:p>
        </p:txBody>
      </p:sp>
    </p:spTree>
    <p:extLst>
      <p:ext uri="{BB962C8B-B14F-4D97-AF65-F5344CB8AC3E}">
        <p14:creationId xmlns:p14="http://schemas.microsoft.com/office/powerpoint/2010/main" val="3915116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2973-DDE9-4FAC-A213-42EE7057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r>
              <a:rPr lang="en-US" dirty="0"/>
              <a:t> procedure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68E99AA-D0A4-111A-6403-2664BB6C8E5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52500" y="4876800"/>
                <a:ext cx="11099800" cy="40005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Two pointers,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red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0070C0"/>
                    </a:solidFill>
                  </a:rPr>
                  <a:t>blue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Sometimes we will swap the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pointed by red with the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pointed by blue. </a:t>
                </a:r>
              </a:p>
              <a:p>
                <a:pPr lvl="1"/>
                <a:r>
                  <a:rPr lang="en-US" dirty="0"/>
                  <a:t>In particular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pivot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Red</a:t>
                </a:r>
                <a:r>
                  <a:rPr lang="en-US" dirty="0"/>
                  <a:t> is incremented in every step, </a:t>
                </a:r>
                <a:r>
                  <a:rPr lang="en-US" dirty="0">
                    <a:solidFill>
                      <a:srgbClr val="0070C0"/>
                    </a:solidFill>
                  </a:rPr>
                  <a:t>blue</a:t>
                </a:r>
                <a:r>
                  <a:rPr lang="en-US" dirty="0"/>
                  <a:t> is incremented only if a swap has taken place.</a:t>
                </a:r>
                <a:endParaRPr lang="LID4096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68E99AA-D0A4-111A-6403-2664BB6C8E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52500" y="4876800"/>
                <a:ext cx="11099800" cy="4000500"/>
              </a:xfrm>
              <a:blipFill>
                <a:blip r:embed="rId2"/>
                <a:stretch>
                  <a:fillRect l="-2306" t="-6860" r="-1867" b="-320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018F70F-6D07-4FB5-82F8-75E75D4F33A8}"/>
              </a:ext>
            </a:extLst>
          </p:cNvPr>
          <p:cNvSpPr/>
          <p:nvPr/>
        </p:nvSpPr>
        <p:spPr>
          <a:xfrm>
            <a:off x="1371600" y="2324100"/>
            <a:ext cx="10083800" cy="1447800"/>
          </a:xfrm>
          <a:prstGeom prst="rect">
            <a:avLst/>
          </a:prstGeom>
          <a:noFill/>
          <a:ln w="12700" cap="flat">
            <a:solidFill>
              <a:schemeClr val="tx1">
                <a:lumMod val="95000"/>
                <a:lumOff val="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ID4096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7BFE58-731A-4C3C-A806-EE98130F24D1}"/>
              </a:ext>
            </a:extLst>
          </p:cNvPr>
          <p:cNvCxnSpPr/>
          <p:nvPr/>
        </p:nvCxnSpPr>
        <p:spPr>
          <a:xfrm>
            <a:off x="26035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9E2377-9D1A-4E5B-B48F-96843C9005B1}"/>
              </a:ext>
            </a:extLst>
          </p:cNvPr>
          <p:cNvCxnSpPr/>
          <p:nvPr/>
        </p:nvCxnSpPr>
        <p:spPr>
          <a:xfrm>
            <a:off x="38608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81E4D-EA2E-405C-97A7-5D8BA69FF605}"/>
              </a:ext>
            </a:extLst>
          </p:cNvPr>
          <p:cNvCxnSpPr/>
          <p:nvPr/>
        </p:nvCxnSpPr>
        <p:spPr>
          <a:xfrm>
            <a:off x="51308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DC5540-EA73-47BF-A7E0-B5D3D7554034}"/>
              </a:ext>
            </a:extLst>
          </p:cNvPr>
          <p:cNvCxnSpPr/>
          <p:nvPr/>
        </p:nvCxnSpPr>
        <p:spPr>
          <a:xfrm>
            <a:off x="63627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D2E6CC-DC92-4C8F-A34B-CCF0E81D78E1}"/>
              </a:ext>
            </a:extLst>
          </p:cNvPr>
          <p:cNvCxnSpPr/>
          <p:nvPr/>
        </p:nvCxnSpPr>
        <p:spPr>
          <a:xfrm>
            <a:off x="75311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486258-80CD-488A-BC08-5102BE3DFFE6}"/>
              </a:ext>
            </a:extLst>
          </p:cNvPr>
          <p:cNvCxnSpPr/>
          <p:nvPr/>
        </p:nvCxnSpPr>
        <p:spPr>
          <a:xfrm>
            <a:off x="87630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DA4947-D7C5-4BD5-85FA-6CAED9E474A9}"/>
              </a:ext>
            </a:extLst>
          </p:cNvPr>
          <p:cNvCxnSpPr/>
          <p:nvPr/>
        </p:nvCxnSpPr>
        <p:spPr>
          <a:xfrm>
            <a:off x="101981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D8CA991-0686-4C55-8776-3D549F0D9A84}"/>
              </a:ext>
            </a:extLst>
          </p:cNvPr>
          <p:cNvSpPr txBox="1"/>
          <p:nvPr/>
        </p:nvSpPr>
        <p:spPr>
          <a:xfrm>
            <a:off x="188224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FF31BA-604B-4008-9F82-C78377686F06}"/>
              </a:ext>
            </a:extLst>
          </p:cNvPr>
          <p:cNvSpPr txBox="1"/>
          <p:nvPr/>
        </p:nvSpPr>
        <p:spPr>
          <a:xfrm>
            <a:off x="307604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8C6142-B1BF-492F-8D14-0CD96F9C6B8F}"/>
              </a:ext>
            </a:extLst>
          </p:cNvPr>
          <p:cNvSpPr txBox="1"/>
          <p:nvPr/>
        </p:nvSpPr>
        <p:spPr>
          <a:xfrm>
            <a:off x="4282543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6788E9-AD9B-4B9B-8AF3-EF03F45172B7}"/>
              </a:ext>
            </a:extLst>
          </p:cNvPr>
          <p:cNvSpPr txBox="1"/>
          <p:nvPr/>
        </p:nvSpPr>
        <p:spPr>
          <a:xfrm>
            <a:off x="564144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27E9B0-00E5-425E-920E-5F287F721AB6}"/>
              </a:ext>
            </a:extLst>
          </p:cNvPr>
          <p:cNvSpPr txBox="1"/>
          <p:nvPr/>
        </p:nvSpPr>
        <p:spPr>
          <a:xfrm>
            <a:off x="677809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33BB55-4CCE-44C5-B639-2A1B15462468}"/>
              </a:ext>
            </a:extLst>
          </p:cNvPr>
          <p:cNvSpPr txBox="1"/>
          <p:nvPr/>
        </p:nvSpPr>
        <p:spPr>
          <a:xfrm>
            <a:off x="7974536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42C94A-A1CC-4A76-9A44-59E053DC51A7}"/>
              </a:ext>
            </a:extLst>
          </p:cNvPr>
          <p:cNvSpPr txBox="1"/>
          <p:nvPr/>
        </p:nvSpPr>
        <p:spPr>
          <a:xfrm>
            <a:off x="9343493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21C1C0-20DA-41F3-8AB7-771A46FC39AC}"/>
              </a:ext>
            </a:extLst>
          </p:cNvPr>
          <p:cNvGrpSpPr/>
          <p:nvPr/>
        </p:nvGrpSpPr>
        <p:grpSpPr>
          <a:xfrm>
            <a:off x="10198100" y="2324100"/>
            <a:ext cx="1257294" cy="1447800"/>
            <a:chOff x="10198100" y="2324100"/>
            <a:chExt cx="1257294" cy="1447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D27757-748D-4A35-8974-18902E7D1F6D}"/>
                </a:ext>
              </a:extLst>
            </p:cNvPr>
            <p:cNvSpPr/>
            <p:nvPr/>
          </p:nvSpPr>
          <p:spPr>
            <a:xfrm>
              <a:off x="10198100" y="2324100"/>
              <a:ext cx="1257294" cy="1447800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LID4096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5D2BD8-2632-44AB-93B6-6FF17604267E}"/>
                </a:ext>
              </a:extLst>
            </p:cNvPr>
            <p:cNvSpPr txBox="1"/>
            <p:nvPr/>
          </p:nvSpPr>
          <p:spPr>
            <a:xfrm>
              <a:off x="10689693" y="2812038"/>
              <a:ext cx="274114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4</a:t>
              </a:r>
              <a:endParaRPr kumimoji="0" lang="LID4096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9AB757-37F5-4D47-97EB-7A9C6D3684EA}"/>
              </a:ext>
            </a:extLst>
          </p:cNvPr>
          <p:cNvCxnSpPr>
            <a:cxnSpLocks/>
          </p:cNvCxnSpPr>
          <p:nvPr/>
        </p:nvCxnSpPr>
        <p:spPr>
          <a:xfrm flipV="1">
            <a:off x="1884888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8183DD-775B-4681-82FA-4B668734A8AE}"/>
              </a:ext>
            </a:extLst>
          </p:cNvPr>
          <p:cNvCxnSpPr>
            <a:cxnSpLocks/>
          </p:cNvCxnSpPr>
          <p:nvPr/>
        </p:nvCxnSpPr>
        <p:spPr>
          <a:xfrm flipV="1">
            <a:off x="2257960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578C9B7-4030-4B82-ABAC-EC5727C1B468}"/>
              </a:ext>
            </a:extLst>
          </p:cNvPr>
          <p:cNvCxnSpPr>
            <a:cxnSpLocks/>
          </p:cNvCxnSpPr>
          <p:nvPr/>
        </p:nvCxnSpPr>
        <p:spPr>
          <a:xfrm flipV="1">
            <a:off x="2964388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8933985-1995-4DD2-B9F0-1CCFB644C41E}"/>
              </a:ext>
            </a:extLst>
          </p:cNvPr>
          <p:cNvCxnSpPr>
            <a:cxnSpLocks/>
          </p:cNvCxnSpPr>
          <p:nvPr/>
        </p:nvCxnSpPr>
        <p:spPr>
          <a:xfrm flipV="1">
            <a:off x="3502560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FAC264-69EC-442C-A008-8A8DD71228E8}"/>
              </a:ext>
            </a:extLst>
          </p:cNvPr>
          <p:cNvCxnSpPr>
            <a:cxnSpLocks/>
          </p:cNvCxnSpPr>
          <p:nvPr/>
        </p:nvCxnSpPr>
        <p:spPr>
          <a:xfrm flipV="1">
            <a:off x="42825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847785-E3CA-493E-A059-3216E8F38A52}"/>
              </a:ext>
            </a:extLst>
          </p:cNvPr>
          <p:cNvCxnSpPr>
            <a:cxnSpLocks/>
          </p:cNvCxnSpPr>
          <p:nvPr/>
        </p:nvCxnSpPr>
        <p:spPr>
          <a:xfrm flipV="1">
            <a:off x="53366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A8044DE-E1B2-47B8-960A-9ABEA1E6CB7F}"/>
              </a:ext>
            </a:extLst>
          </p:cNvPr>
          <p:cNvCxnSpPr>
            <a:cxnSpLocks/>
          </p:cNvCxnSpPr>
          <p:nvPr/>
        </p:nvCxnSpPr>
        <p:spPr>
          <a:xfrm flipV="1">
            <a:off x="6671208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805F83F-08F8-4099-9220-7BA1AD9132A9}"/>
              </a:ext>
            </a:extLst>
          </p:cNvPr>
          <p:cNvCxnSpPr>
            <a:cxnSpLocks/>
          </p:cNvCxnSpPr>
          <p:nvPr/>
        </p:nvCxnSpPr>
        <p:spPr>
          <a:xfrm flipV="1">
            <a:off x="4709060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9BD4CE2-B44A-40BC-9371-44791F2DF7F2}"/>
              </a:ext>
            </a:extLst>
          </p:cNvPr>
          <p:cNvCxnSpPr>
            <a:cxnSpLocks/>
          </p:cNvCxnSpPr>
          <p:nvPr/>
        </p:nvCxnSpPr>
        <p:spPr>
          <a:xfrm flipV="1">
            <a:off x="78512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DA63A90-591E-4388-88DA-B79081D3A917}"/>
              </a:ext>
            </a:extLst>
          </p:cNvPr>
          <p:cNvCxnSpPr>
            <a:cxnSpLocks/>
          </p:cNvCxnSpPr>
          <p:nvPr/>
        </p:nvCxnSpPr>
        <p:spPr>
          <a:xfrm flipV="1">
            <a:off x="5915558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4EDA8BD-8C46-4E4D-9A8A-014E807095FE}"/>
              </a:ext>
            </a:extLst>
          </p:cNvPr>
          <p:cNvCxnSpPr>
            <a:cxnSpLocks/>
          </p:cNvCxnSpPr>
          <p:nvPr/>
        </p:nvCxnSpPr>
        <p:spPr>
          <a:xfrm flipV="1">
            <a:off x="91720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6EAE840-FD99-4723-83DD-29694BEB035F}"/>
              </a:ext>
            </a:extLst>
          </p:cNvPr>
          <p:cNvCxnSpPr>
            <a:cxnSpLocks/>
          </p:cNvCxnSpPr>
          <p:nvPr/>
        </p:nvCxnSpPr>
        <p:spPr>
          <a:xfrm flipV="1">
            <a:off x="104166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55A0307-D87F-4F51-B627-37E5E300DB5E}"/>
              </a:ext>
            </a:extLst>
          </p:cNvPr>
          <p:cNvSpPr txBox="1"/>
          <p:nvPr/>
        </p:nvSpPr>
        <p:spPr>
          <a:xfrm>
            <a:off x="10668001" y="2820045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27149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25E-6 5.55112E-17 L -0.19996 0.00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98" y="6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7 5.55112E-17 L 0.19727 -2.08333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5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1875E-6 5.55112E-17 L -0.19019 -0.0039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9" y="-19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5.55112E-17 L 0.19189 2.08333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68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875E-7 5.55112E-17 L -0.38818 4.16667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0" y="-13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he Partition proced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</a:t>
            </a:r>
            <a:r>
              <a:rPr dirty="0"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r>
              <a:rPr dirty="0"/>
              <a:t> procedure</a:t>
            </a:r>
          </a:p>
        </p:txBody>
      </p:sp>
      <p:sp>
        <p:nvSpPr>
          <p:cNvPr id="355" name="Running time O(n)"/>
          <p:cNvSpPr txBox="1"/>
          <p:nvPr/>
        </p:nvSpPr>
        <p:spPr>
          <a:xfrm>
            <a:off x="1938785" y="7614671"/>
            <a:ext cx="2598726" cy="462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/>
            </a:pPr>
            <a:r>
              <a:rPr dirty="0"/>
              <a:t>Running time </a:t>
            </a:r>
            <a:r>
              <a:rPr b="1" dirty="0">
                <a:solidFill>
                  <a:schemeClr val="accent5">
                    <a:lumOff val="-29866"/>
                  </a:schemeClr>
                </a:solidFill>
              </a:rPr>
              <a:t>O(n)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58C4B2-B4AF-B9AD-AC84-1A6163B41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452" y="2400243"/>
            <a:ext cx="9030096" cy="3362454"/>
          </a:xfrm>
          <a:prstGeom prst="rect">
            <a:avLst/>
          </a:prstGeom>
        </p:spPr>
      </p:pic>
      <p:sp>
        <p:nvSpPr>
          <p:cNvPr id="6" name="Running time O(n)">
            <a:extLst>
              <a:ext uri="{FF2B5EF4-FFF2-40B4-BE49-F238E27FC236}">
                <a16:creationId xmlns:a16="http://schemas.microsoft.com/office/drawing/2014/main" id="{F3A21308-FBB4-105D-0896-9DC00FBDB2DE}"/>
              </a:ext>
            </a:extLst>
          </p:cNvPr>
          <p:cNvSpPr txBox="1"/>
          <p:nvPr/>
        </p:nvSpPr>
        <p:spPr>
          <a:xfrm>
            <a:off x="1938785" y="6948533"/>
            <a:ext cx="511678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/>
            </a:pPr>
            <a:r>
              <a:rPr lang="en-US" dirty="0"/>
              <a:t>What is the running time of partition?</a:t>
            </a:r>
            <a:endParaRPr b="1" dirty="0">
              <a:solidFill>
                <a:schemeClr val="accent5">
                  <a:lumOff val="-29866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A6BDE-5C75-4BCE-54D9-84326785DF53}"/>
              </a:ext>
            </a:extLst>
          </p:cNvPr>
          <p:cNvSpPr txBox="1"/>
          <p:nvPr/>
        </p:nvSpPr>
        <p:spPr>
          <a:xfrm>
            <a:off x="5540243" y="5759719"/>
            <a:ext cx="16430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CLRS pp 184</a:t>
            </a:r>
            <a:endParaRPr kumimoji="0" lang="LID4096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" grpId="2" animBg="1" advAuto="0"/>
      <p:bldP spid="6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2973-DDE9-4FAC-A213-42EE7057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Correctness of </a:t>
            </a:r>
            <a:r>
              <a:rPr lang="en-US" dirty="0"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68E99AA-D0A4-111A-6403-2664BB6C8E5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41400" y="2413000"/>
                <a:ext cx="11099800" cy="228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Loop invariant:</a:t>
                </a:r>
                <a:b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</a:br>
                <a:r>
                  <a:rPr lang="en-US" dirty="0"/>
                  <a:t>     Everything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is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pivot</a:t>
                </a:r>
                <a:b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</a:b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     </a:t>
                </a:r>
                <a:r>
                  <a:rPr lang="en-US" dirty="0">
                    <a:solidFill>
                      <a:schemeClr val="tx1"/>
                    </a:solidFill>
                  </a:rPr>
                  <a:t>Everything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is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pivot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68E99AA-D0A4-111A-6403-2664BB6C8E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41400" y="2413000"/>
                <a:ext cx="11099800" cy="2286000"/>
              </a:xfrm>
              <a:blipFill>
                <a:blip r:embed="rId2"/>
                <a:stretch>
                  <a:fillRect l="-175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57C3EA-1C92-7069-0B95-D5E2DC9F3ED6}"/>
              </a:ext>
            </a:extLst>
          </p:cNvPr>
          <p:cNvSpPr txBox="1"/>
          <p:nvPr/>
        </p:nvSpPr>
        <p:spPr>
          <a:xfrm>
            <a:off x="4732221" y="6152138"/>
            <a:ext cx="265136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Details: CLRS 7.1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662049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2973-DDE9-4FAC-A213-42EE7057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r>
              <a:rPr lang="en-US" dirty="0"/>
              <a:t> procedure</a:t>
            </a:r>
            <a:endParaRPr lang="LID4096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18F70F-6D07-4FB5-82F8-75E75D4F33A8}"/>
              </a:ext>
            </a:extLst>
          </p:cNvPr>
          <p:cNvSpPr/>
          <p:nvPr/>
        </p:nvSpPr>
        <p:spPr>
          <a:xfrm>
            <a:off x="1371600" y="2324100"/>
            <a:ext cx="10083800" cy="1447800"/>
          </a:xfrm>
          <a:prstGeom prst="rect">
            <a:avLst/>
          </a:prstGeom>
          <a:noFill/>
          <a:ln w="12700" cap="flat">
            <a:solidFill>
              <a:schemeClr val="tx1">
                <a:lumMod val="95000"/>
                <a:lumOff val="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ID4096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7BFE58-731A-4C3C-A806-EE98130F24D1}"/>
              </a:ext>
            </a:extLst>
          </p:cNvPr>
          <p:cNvCxnSpPr/>
          <p:nvPr/>
        </p:nvCxnSpPr>
        <p:spPr>
          <a:xfrm>
            <a:off x="26035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9E2377-9D1A-4E5B-B48F-96843C9005B1}"/>
              </a:ext>
            </a:extLst>
          </p:cNvPr>
          <p:cNvCxnSpPr/>
          <p:nvPr/>
        </p:nvCxnSpPr>
        <p:spPr>
          <a:xfrm>
            <a:off x="38608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81E4D-EA2E-405C-97A7-5D8BA69FF605}"/>
              </a:ext>
            </a:extLst>
          </p:cNvPr>
          <p:cNvCxnSpPr/>
          <p:nvPr/>
        </p:nvCxnSpPr>
        <p:spPr>
          <a:xfrm>
            <a:off x="51308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DC5540-EA73-47BF-A7E0-B5D3D7554034}"/>
              </a:ext>
            </a:extLst>
          </p:cNvPr>
          <p:cNvCxnSpPr/>
          <p:nvPr/>
        </p:nvCxnSpPr>
        <p:spPr>
          <a:xfrm>
            <a:off x="63627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D2E6CC-DC92-4C8F-A34B-CCF0E81D78E1}"/>
              </a:ext>
            </a:extLst>
          </p:cNvPr>
          <p:cNvCxnSpPr/>
          <p:nvPr/>
        </p:nvCxnSpPr>
        <p:spPr>
          <a:xfrm>
            <a:off x="75311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486258-80CD-488A-BC08-5102BE3DFFE6}"/>
              </a:ext>
            </a:extLst>
          </p:cNvPr>
          <p:cNvCxnSpPr/>
          <p:nvPr/>
        </p:nvCxnSpPr>
        <p:spPr>
          <a:xfrm>
            <a:off x="87630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DA4947-D7C5-4BD5-85FA-6CAED9E474A9}"/>
              </a:ext>
            </a:extLst>
          </p:cNvPr>
          <p:cNvCxnSpPr/>
          <p:nvPr/>
        </p:nvCxnSpPr>
        <p:spPr>
          <a:xfrm>
            <a:off x="10198100" y="2324100"/>
            <a:ext cx="0" cy="14478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D8CA991-0686-4C55-8776-3D549F0D9A84}"/>
              </a:ext>
            </a:extLst>
          </p:cNvPr>
          <p:cNvSpPr txBox="1"/>
          <p:nvPr/>
        </p:nvSpPr>
        <p:spPr>
          <a:xfrm>
            <a:off x="188224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FF31BA-604B-4008-9F82-C78377686F06}"/>
              </a:ext>
            </a:extLst>
          </p:cNvPr>
          <p:cNvSpPr txBox="1"/>
          <p:nvPr/>
        </p:nvSpPr>
        <p:spPr>
          <a:xfrm>
            <a:off x="307604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8C6142-B1BF-492F-8D14-0CD96F9C6B8F}"/>
              </a:ext>
            </a:extLst>
          </p:cNvPr>
          <p:cNvSpPr txBox="1"/>
          <p:nvPr/>
        </p:nvSpPr>
        <p:spPr>
          <a:xfrm>
            <a:off x="4282543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6788E9-AD9B-4B9B-8AF3-EF03F45172B7}"/>
              </a:ext>
            </a:extLst>
          </p:cNvPr>
          <p:cNvSpPr txBox="1"/>
          <p:nvPr/>
        </p:nvSpPr>
        <p:spPr>
          <a:xfrm>
            <a:off x="564144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27E9B0-00E5-425E-920E-5F287F721AB6}"/>
              </a:ext>
            </a:extLst>
          </p:cNvPr>
          <p:cNvSpPr txBox="1"/>
          <p:nvPr/>
        </p:nvSpPr>
        <p:spPr>
          <a:xfrm>
            <a:off x="6778094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33BB55-4CCE-44C5-B639-2A1B15462468}"/>
              </a:ext>
            </a:extLst>
          </p:cNvPr>
          <p:cNvSpPr txBox="1"/>
          <p:nvPr/>
        </p:nvSpPr>
        <p:spPr>
          <a:xfrm>
            <a:off x="7974536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42C94A-A1CC-4A76-9A44-59E053DC51A7}"/>
              </a:ext>
            </a:extLst>
          </p:cNvPr>
          <p:cNvSpPr txBox="1"/>
          <p:nvPr/>
        </p:nvSpPr>
        <p:spPr>
          <a:xfrm>
            <a:off x="9343493" y="2812038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21C1C0-20DA-41F3-8AB7-771A46FC39AC}"/>
              </a:ext>
            </a:extLst>
          </p:cNvPr>
          <p:cNvGrpSpPr/>
          <p:nvPr/>
        </p:nvGrpSpPr>
        <p:grpSpPr>
          <a:xfrm>
            <a:off x="10198100" y="2324100"/>
            <a:ext cx="1257294" cy="1447800"/>
            <a:chOff x="10198100" y="2324100"/>
            <a:chExt cx="1257294" cy="1447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D27757-748D-4A35-8974-18902E7D1F6D}"/>
                </a:ext>
              </a:extLst>
            </p:cNvPr>
            <p:cNvSpPr/>
            <p:nvPr/>
          </p:nvSpPr>
          <p:spPr>
            <a:xfrm>
              <a:off x="10198100" y="2324100"/>
              <a:ext cx="1257294" cy="1447800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LID4096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5D2BD8-2632-44AB-93B6-6FF17604267E}"/>
                </a:ext>
              </a:extLst>
            </p:cNvPr>
            <p:cNvSpPr txBox="1"/>
            <p:nvPr/>
          </p:nvSpPr>
          <p:spPr>
            <a:xfrm>
              <a:off x="10689693" y="2812038"/>
              <a:ext cx="274114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4</a:t>
              </a:r>
              <a:endParaRPr kumimoji="0" lang="LID4096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9AB757-37F5-4D47-97EB-7A9C6D3684EA}"/>
              </a:ext>
            </a:extLst>
          </p:cNvPr>
          <p:cNvCxnSpPr>
            <a:cxnSpLocks/>
          </p:cNvCxnSpPr>
          <p:nvPr/>
        </p:nvCxnSpPr>
        <p:spPr>
          <a:xfrm flipV="1">
            <a:off x="1884888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8183DD-775B-4681-82FA-4B668734A8AE}"/>
              </a:ext>
            </a:extLst>
          </p:cNvPr>
          <p:cNvCxnSpPr>
            <a:cxnSpLocks/>
          </p:cNvCxnSpPr>
          <p:nvPr/>
        </p:nvCxnSpPr>
        <p:spPr>
          <a:xfrm flipV="1">
            <a:off x="2257960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578C9B7-4030-4B82-ABAC-EC5727C1B468}"/>
              </a:ext>
            </a:extLst>
          </p:cNvPr>
          <p:cNvCxnSpPr>
            <a:cxnSpLocks/>
          </p:cNvCxnSpPr>
          <p:nvPr/>
        </p:nvCxnSpPr>
        <p:spPr>
          <a:xfrm flipV="1">
            <a:off x="2964388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8933985-1995-4DD2-B9F0-1CCFB644C41E}"/>
              </a:ext>
            </a:extLst>
          </p:cNvPr>
          <p:cNvCxnSpPr>
            <a:cxnSpLocks/>
          </p:cNvCxnSpPr>
          <p:nvPr/>
        </p:nvCxnSpPr>
        <p:spPr>
          <a:xfrm flipV="1">
            <a:off x="3502560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FAC264-69EC-442C-A008-8A8DD71228E8}"/>
              </a:ext>
            </a:extLst>
          </p:cNvPr>
          <p:cNvCxnSpPr>
            <a:cxnSpLocks/>
          </p:cNvCxnSpPr>
          <p:nvPr/>
        </p:nvCxnSpPr>
        <p:spPr>
          <a:xfrm flipV="1">
            <a:off x="42825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847785-E3CA-493E-A059-3216E8F38A52}"/>
              </a:ext>
            </a:extLst>
          </p:cNvPr>
          <p:cNvCxnSpPr>
            <a:cxnSpLocks/>
          </p:cNvCxnSpPr>
          <p:nvPr/>
        </p:nvCxnSpPr>
        <p:spPr>
          <a:xfrm flipV="1">
            <a:off x="53366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A8044DE-E1B2-47B8-960A-9ABEA1E6CB7F}"/>
              </a:ext>
            </a:extLst>
          </p:cNvPr>
          <p:cNvCxnSpPr>
            <a:cxnSpLocks/>
          </p:cNvCxnSpPr>
          <p:nvPr/>
        </p:nvCxnSpPr>
        <p:spPr>
          <a:xfrm flipV="1">
            <a:off x="6671208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805F83F-08F8-4099-9220-7BA1AD9132A9}"/>
              </a:ext>
            </a:extLst>
          </p:cNvPr>
          <p:cNvCxnSpPr>
            <a:cxnSpLocks/>
          </p:cNvCxnSpPr>
          <p:nvPr/>
        </p:nvCxnSpPr>
        <p:spPr>
          <a:xfrm flipV="1">
            <a:off x="4709060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9BD4CE2-B44A-40BC-9371-44791F2DF7F2}"/>
              </a:ext>
            </a:extLst>
          </p:cNvPr>
          <p:cNvCxnSpPr>
            <a:cxnSpLocks/>
          </p:cNvCxnSpPr>
          <p:nvPr/>
        </p:nvCxnSpPr>
        <p:spPr>
          <a:xfrm flipV="1">
            <a:off x="78512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DA63A90-591E-4388-88DA-B79081D3A917}"/>
              </a:ext>
            </a:extLst>
          </p:cNvPr>
          <p:cNvCxnSpPr>
            <a:cxnSpLocks/>
          </p:cNvCxnSpPr>
          <p:nvPr/>
        </p:nvCxnSpPr>
        <p:spPr>
          <a:xfrm flipV="1">
            <a:off x="5915558" y="3771900"/>
            <a:ext cx="0" cy="596900"/>
          </a:xfrm>
          <a:prstGeom prst="straightConnector1">
            <a:avLst/>
          </a:prstGeom>
          <a:noFill/>
          <a:ln w="5715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4EDA8BD-8C46-4E4D-9A8A-014E807095FE}"/>
              </a:ext>
            </a:extLst>
          </p:cNvPr>
          <p:cNvCxnSpPr>
            <a:cxnSpLocks/>
          </p:cNvCxnSpPr>
          <p:nvPr/>
        </p:nvCxnSpPr>
        <p:spPr>
          <a:xfrm flipV="1">
            <a:off x="91720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6EAE840-FD99-4723-83DD-29694BEB035F}"/>
              </a:ext>
            </a:extLst>
          </p:cNvPr>
          <p:cNvCxnSpPr>
            <a:cxnSpLocks/>
          </p:cNvCxnSpPr>
          <p:nvPr/>
        </p:nvCxnSpPr>
        <p:spPr>
          <a:xfrm flipV="1">
            <a:off x="10416643" y="3771900"/>
            <a:ext cx="0" cy="596900"/>
          </a:xfrm>
          <a:prstGeom prst="straightConnector1">
            <a:avLst/>
          </a:prstGeom>
          <a:noFill/>
          <a:ln w="571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55A0307-D87F-4F51-B627-37E5E300DB5E}"/>
              </a:ext>
            </a:extLst>
          </p:cNvPr>
          <p:cNvSpPr txBox="1"/>
          <p:nvPr/>
        </p:nvSpPr>
        <p:spPr>
          <a:xfrm>
            <a:off x="10668001" y="2820045"/>
            <a:ext cx="2741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endParaRPr kumimoji="0" lang="LID4096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Placeholder 2">
                <a:extLst>
                  <a:ext uri="{FF2B5EF4-FFF2-40B4-BE49-F238E27FC236}">
                    <a16:creationId xmlns:a16="http://schemas.microsoft.com/office/drawing/2014/main" id="{8B8CF275-C793-1C0E-AACC-118BB6302EF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28194" y="6108700"/>
                <a:ext cx="11099800" cy="228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Loop invariant:</a:t>
                </a:r>
                <a:b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</a:br>
                <a:r>
                  <a:rPr lang="en-US" dirty="0"/>
                  <a:t>     Everything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is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pivot</a:t>
                </a:r>
                <a:b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</a:b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     </a:t>
                </a:r>
                <a:r>
                  <a:rPr lang="en-US" dirty="0">
                    <a:solidFill>
                      <a:schemeClr val="tx1"/>
                    </a:solidFill>
                  </a:rPr>
                  <a:t>Everything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is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pivot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xt Placeholder 2">
                <a:extLst>
                  <a:ext uri="{FF2B5EF4-FFF2-40B4-BE49-F238E27FC236}">
                    <a16:creationId xmlns:a16="http://schemas.microsoft.com/office/drawing/2014/main" id="{8B8CF275-C793-1C0E-AACC-118BB6302E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28194" y="6108700"/>
                <a:ext cx="11099800" cy="2286000"/>
              </a:xfrm>
              <a:blipFill>
                <a:blip r:embed="rId2"/>
                <a:stretch>
                  <a:fillRect l="-175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153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25E-6 5.55112E-17 L -0.19996 0.00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98" y="6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7 5.55112E-17 L 0.19727 -2.08333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5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1875E-6 5.55112E-17 L -0.19019 -0.0039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9" y="-19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5.55112E-17 L 0.19189 2.08333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68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875E-7 5.55112E-17 L -0.38818 4.16667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0" y="-13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8437E-6 2.29167E-6 L 0.08741 -0.0006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0" y="-3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0938E-6 2.29167E-6 L 0.12573 -0.0019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7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02D02-1629-B087-FAD1-E888476F51D1}"/>
              </a:ext>
            </a:extLst>
          </p:cNvPr>
          <p:cNvSpPr/>
          <p:nvPr/>
        </p:nvSpPr>
        <p:spPr>
          <a:xfrm>
            <a:off x="774700" y="5257800"/>
            <a:ext cx="7620000" cy="3619500"/>
          </a:xfrm>
          <a:prstGeom prst="rect">
            <a:avLst/>
          </a:prstGeom>
          <a:solidFill>
            <a:srgbClr val="FEF2D6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ID4096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57" name="Rectangle"/>
          <p:cNvSpPr/>
          <p:nvPr/>
        </p:nvSpPr>
        <p:spPr>
          <a:xfrm>
            <a:off x="8219577" y="2743200"/>
            <a:ext cx="919187" cy="1270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8" name="Rectangle"/>
          <p:cNvSpPr/>
          <p:nvPr/>
        </p:nvSpPr>
        <p:spPr>
          <a:xfrm>
            <a:off x="7244852" y="2743200"/>
            <a:ext cx="922143" cy="1270000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9" name="Rectangle"/>
          <p:cNvSpPr/>
          <p:nvPr/>
        </p:nvSpPr>
        <p:spPr>
          <a:xfrm>
            <a:off x="6273800" y="2743200"/>
            <a:ext cx="947490" cy="1270000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0" name="Rectangle"/>
          <p:cNvSpPr/>
          <p:nvPr/>
        </p:nvSpPr>
        <p:spPr>
          <a:xfrm>
            <a:off x="5168900" y="2743200"/>
            <a:ext cx="1048147" cy="1270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1" name="Rectangle"/>
          <p:cNvSpPr/>
          <p:nvPr/>
        </p:nvSpPr>
        <p:spPr>
          <a:xfrm>
            <a:off x="4064000" y="2743200"/>
            <a:ext cx="1048147" cy="1270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2" name="Rectangle"/>
          <p:cNvSpPr/>
          <p:nvPr/>
        </p:nvSpPr>
        <p:spPr>
          <a:xfrm>
            <a:off x="2997200" y="2743200"/>
            <a:ext cx="1048147" cy="1270000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3" name="Rectangle"/>
          <p:cNvSpPr/>
          <p:nvPr/>
        </p:nvSpPr>
        <p:spPr>
          <a:xfrm>
            <a:off x="9194800" y="2743200"/>
            <a:ext cx="1048147" cy="1270000"/>
          </a:xfrm>
          <a:prstGeom prst="rect">
            <a:avLst/>
          </a:prstGeom>
          <a:solidFill>
            <a:schemeClr val="accent3">
              <a:hueOff val="362282"/>
              <a:satOff val="31803"/>
              <a:lumOff val="-182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4" name="The Quicksort algorith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r>
              <a:t> algorithm</a:t>
            </a:r>
          </a:p>
        </p:txBody>
      </p:sp>
      <p:grpSp>
        <p:nvGrpSpPr>
          <p:cNvPr id="371" name="Group"/>
          <p:cNvGrpSpPr/>
          <p:nvPr/>
        </p:nvGrpSpPr>
        <p:grpSpPr>
          <a:xfrm>
            <a:off x="2952066" y="2692400"/>
            <a:ext cx="3349812" cy="1371601"/>
            <a:chOff x="-50799" y="-50799"/>
            <a:chExt cx="3349810" cy="1371600"/>
          </a:xfrm>
        </p:grpSpPr>
        <p:pic>
          <p:nvPicPr>
            <p:cNvPr id="365" name="Rectangle Rectangle" descr="Rectangle Rectangl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0800" y="-50800"/>
              <a:ext cx="3349811" cy="1371600"/>
            </a:xfrm>
            <a:prstGeom prst="rect">
              <a:avLst/>
            </a:prstGeom>
            <a:effectLst/>
          </p:spPr>
        </p:pic>
        <p:pic>
          <p:nvPicPr>
            <p:cNvPr id="367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342900" y="584200"/>
              <a:ext cx="1371600" cy="101601"/>
            </a:xfrm>
            <a:prstGeom prst="rect">
              <a:avLst/>
            </a:prstGeom>
            <a:effectLst/>
          </p:spPr>
        </p:pic>
        <p:pic>
          <p:nvPicPr>
            <p:cNvPr id="369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1448296" y="584200"/>
              <a:ext cx="1371601" cy="101601"/>
            </a:xfrm>
            <a:prstGeom prst="rect">
              <a:avLst/>
            </a:prstGeom>
            <a:effectLst/>
          </p:spPr>
        </p:pic>
      </p:grpSp>
      <p:sp>
        <p:nvSpPr>
          <p:cNvPr id="372" name="2"/>
          <p:cNvSpPr txBox="1"/>
          <p:nvPr/>
        </p:nvSpPr>
        <p:spPr>
          <a:xfrm>
            <a:off x="3394881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</a:t>
            </a:r>
          </a:p>
        </p:txBody>
      </p:sp>
      <p:sp>
        <p:nvSpPr>
          <p:cNvPr id="373" name="8"/>
          <p:cNvSpPr txBox="1"/>
          <p:nvPr/>
        </p:nvSpPr>
        <p:spPr>
          <a:xfrm>
            <a:off x="4442380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8</a:t>
            </a:r>
          </a:p>
        </p:txBody>
      </p:sp>
      <p:sp>
        <p:nvSpPr>
          <p:cNvPr id="374" name="7"/>
          <p:cNvSpPr txBox="1"/>
          <p:nvPr/>
        </p:nvSpPr>
        <p:spPr>
          <a:xfrm>
            <a:off x="5547776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7</a:t>
            </a:r>
          </a:p>
        </p:txBody>
      </p:sp>
      <p:pic>
        <p:nvPicPr>
          <p:cNvPr id="375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587627" y="3327400"/>
            <a:ext cx="1371601" cy="101601"/>
          </a:xfrm>
          <a:prstGeom prst="rect">
            <a:avLst/>
          </a:prstGeom>
        </p:spPr>
      </p:pic>
      <p:pic>
        <p:nvPicPr>
          <p:cNvPr id="377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533777" y="3327400"/>
            <a:ext cx="1371601" cy="101601"/>
          </a:xfrm>
          <a:prstGeom prst="rect">
            <a:avLst/>
          </a:prstGeom>
        </p:spPr>
      </p:pic>
      <p:pic>
        <p:nvPicPr>
          <p:cNvPr id="379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479927" y="3327400"/>
            <a:ext cx="1371601" cy="101601"/>
          </a:xfrm>
          <a:prstGeom prst="rect">
            <a:avLst/>
          </a:prstGeom>
        </p:spPr>
      </p:pic>
      <p:sp>
        <p:nvSpPr>
          <p:cNvPr id="381" name="1"/>
          <p:cNvSpPr txBox="1"/>
          <p:nvPr/>
        </p:nvSpPr>
        <p:spPr>
          <a:xfrm>
            <a:off x="6629892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</a:t>
            </a:r>
          </a:p>
        </p:txBody>
      </p:sp>
      <p:sp>
        <p:nvSpPr>
          <p:cNvPr id="382" name="3"/>
          <p:cNvSpPr txBox="1"/>
          <p:nvPr/>
        </p:nvSpPr>
        <p:spPr>
          <a:xfrm>
            <a:off x="7576042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3</a:t>
            </a:r>
          </a:p>
        </p:txBody>
      </p:sp>
      <p:sp>
        <p:nvSpPr>
          <p:cNvPr id="383" name="5"/>
          <p:cNvSpPr txBox="1"/>
          <p:nvPr/>
        </p:nvSpPr>
        <p:spPr>
          <a:xfrm>
            <a:off x="8549156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5</a:t>
            </a:r>
          </a:p>
        </p:txBody>
      </p:sp>
      <p:sp>
        <p:nvSpPr>
          <p:cNvPr id="384" name="4"/>
          <p:cNvSpPr txBox="1"/>
          <p:nvPr/>
        </p:nvSpPr>
        <p:spPr>
          <a:xfrm>
            <a:off x="9498529" y="31476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4</a:t>
            </a:r>
          </a:p>
        </p:txBody>
      </p:sp>
      <p:pic>
        <p:nvPicPr>
          <p:cNvPr id="385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219079" y="2692400"/>
            <a:ext cx="4098665" cy="1371600"/>
          </a:xfrm>
          <a:prstGeom prst="rect">
            <a:avLst/>
          </a:prstGeom>
        </p:spPr>
      </p:pic>
      <p:sp>
        <p:nvSpPr>
          <p:cNvPr id="387" name="Sort this using…"/>
          <p:cNvSpPr txBox="1"/>
          <p:nvPr/>
        </p:nvSpPr>
        <p:spPr>
          <a:xfrm>
            <a:off x="3366008" y="4138929"/>
            <a:ext cx="2951387" cy="777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Sort this using</a:t>
            </a:r>
          </a:p>
          <a:p>
            <a:pPr>
              <a:defRPr b="0"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t>Quicksort</a:t>
            </a:r>
          </a:p>
        </p:txBody>
      </p:sp>
      <p:sp>
        <p:nvSpPr>
          <p:cNvPr id="388" name="Sort this using…"/>
          <p:cNvSpPr txBox="1"/>
          <p:nvPr/>
        </p:nvSpPr>
        <p:spPr>
          <a:xfrm>
            <a:off x="7087108" y="4138929"/>
            <a:ext cx="2951388" cy="777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Sort this using</a:t>
            </a:r>
          </a:p>
          <a:p>
            <a:pPr>
              <a:defRPr b="0"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t>Quicksort</a:t>
            </a:r>
          </a:p>
        </p:txBody>
      </p:sp>
      <p:sp>
        <p:nvSpPr>
          <p:cNvPr id="389" name="Algorithm Quicksort(A[i,…,j])              y = Partition(A[i,…,j])                   Quicksort(A[i,…,y-1])                   Quicksort(A[y+1,…,j])"/>
          <p:cNvSpPr txBox="1">
            <a:spLocks noGrp="1"/>
          </p:cNvSpPr>
          <p:nvPr>
            <p:ph type="body" sz="half" idx="1"/>
          </p:nvPr>
        </p:nvSpPr>
        <p:spPr>
          <a:xfrm>
            <a:off x="952500" y="4854525"/>
            <a:ext cx="11099800" cy="402277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Algorithm </a:t>
            </a:r>
            <a:r>
              <a:rPr sz="4000"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r>
              <a:rPr dirty="0"/>
              <a:t>(</a:t>
            </a:r>
            <a:r>
              <a:rPr b="1" dirty="0"/>
              <a:t>A</a:t>
            </a:r>
            <a:r>
              <a:rPr dirty="0"/>
              <a:t>[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,…,j</a:t>
            </a:r>
            <a:r>
              <a:rPr dirty="0"/>
              <a:t>])</a:t>
            </a:r>
            <a:br>
              <a:rPr dirty="0"/>
            </a:br>
            <a:br>
              <a:rPr dirty="0"/>
            </a:br>
            <a:r>
              <a:rPr dirty="0"/>
              <a:t>            </a:t>
            </a:r>
            <a:r>
              <a:rPr i="1" dirty="0">
                <a:solidFill>
                  <a:schemeClr val="accent1">
                    <a:lumOff val="-13575"/>
                  </a:schemeClr>
                </a:solidFill>
              </a:rPr>
              <a:t>y</a:t>
            </a:r>
            <a:r>
              <a:rPr dirty="0"/>
              <a:t> = </a:t>
            </a:r>
            <a:r>
              <a:rPr sz="4000"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Partition</a:t>
            </a:r>
            <a:r>
              <a:rPr dirty="0"/>
              <a:t>(</a:t>
            </a:r>
            <a:r>
              <a:rPr b="1" dirty="0"/>
              <a:t>A</a:t>
            </a:r>
            <a:r>
              <a:rPr dirty="0"/>
              <a:t>[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,…,j</a:t>
            </a:r>
            <a:r>
              <a:rPr dirty="0"/>
              <a:t>])</a:t>
            </a:r>
            <a:br>
              <a:rPr dirty="0"/>
            </a:br>
            <a:r>
              <a:rPr dirty="0"/>
              <a:t>                  </a:t>
            </a:r>
            <a:r>
              <a:rPr sz="4000"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r>
              <a:rPr dirty="0"/>
              <a:t>(</a:t>
            </a:r>
            <a:r>
              <a:rPr b="1" dirty="0"/>
              <a:t>A</a:t>
            </a:r>
            <a:r>
              <a:rPr dirty="0"/>
              <a:t>[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,…,y-1</a:t>
            </a:r>
            <a:r>
              <a:rPr dirty="0"/>
              <a:t>])</a:t>
            </a:r>
            <a:br>
              <a:rPr dirty="0"/>
            </a:br>
            <a:r>
              <a:rPr dirty="0"/>
              <a:t>                  </a:t>
            </a:r>
            <a:r>
              <a:rPr sz="4000"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  <a:r>
              <a:rPr dirty="0"/>
              <a:t>(</a:t>
            </a:r>
            <a:r>
              <a:rPr b="1" dirty="0"/>
              <a:t>A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y+1,…,j</a:t>
            </a:r>
            <a:r>
              <a:rPr dirty="0"/>
              <a:t>])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68068 -0.002457" pathEditMode="relative">
                                      <p:cBhvr>
                                        <p:cTn id="31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65154 -0.002406" pathEditMode="relative">
                                      <p:cBhvr>
                                        <p:cTn id="34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67778 -0.001704" pathEditMode="relative">
                                      <p:cBhvr>
                                        <p:cTn id="37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66052 0.000000" pathEditMode="relative">
                                      <p:cBhvr>
                                        <p:cTn id="40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359"/>
                                        </p:tgtEl>
                                      </p:cBhvr>
                                      <p:by x="106885" y="106885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60512 0.000000" pathEditMode="relative">
                                      <p:cBhvr>
                                        <p:cTn id="52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360"/>
                                        </p:tgtEl>
                                      </p:cBhvr>
                                      <p:by x="93100" y="931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56467 -0.000671" pathEditMode="relative">
                                      <p:cBhvr>
                                        <p:cTn id="58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55935 0.000000" pathEditMode="relative">
                                      <p:cBhvr>
                                        <p:cTn id="61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1000" fill="hold"/>
                                        <p:tgtEl>
                                          <p:spTgt spid="358"/>
                                        </p:tgtEl>
                                      </p:cBhvr>
                                      <p:by x="106955" y="106955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56570 -0.001755" pathEditMode="relative">
                                      <p:cBhvr>
                                        <p:cTn id="67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26742 -0.000381" pathEditMode="relative">
                                      <p:cBhvr>
                                        <p:cTn id="76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21252 -0.002146" pathEditMode="relative">
                                      <p:cBhvr>
                                        <p:cTn id="79" dur="1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154 -0.002406 L 0.392231 -0.002886" pathEditMode="relative">
                                      <p:cBhvr>
                                        <p:cTn id="82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068 -0.002457 L 0.389656 -0.002001" pathEditMode="relative">
                                      <p:cBhvr>
                                        <p:cTn id="85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fill="hold" grpId="2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" grpId="18" animBg="1" advAuto="0"/>
      <p:bldP spid="358" grpId="11" animBg="1" advAuto="0"/>
      <p:bldP spid="358" grpId="16" animBg="1" advAuto="0"/>
      <p:bldP spid="359" grpId="5" animBg="1" advAuto="0"/>
      <p:bldP spid="359" grpId="10" animBg="1" advAuto="0"/>
      <p:bldP spid="360" grpId="4" animBg="1" advAuto="0"/>
      <p:bldP spid="360" grpId="13" animBg="1" advAuto="0"/>
      <p:bldP spid="361" grpId="3" animBg="1" advAuto="0"/>
      <p:bldP spid="362" grpId="2" animBg="1" advAuto="0"/>
      <p:bldP spid="363" grpId="1" animBg="1" advAuto="0"/>
      <p:bldP spid="387" grpId="23" animBg="1" advAuto="0"/>
      <p:bldP spid="388" grpId="24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Running time of Quickso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Running time of </a:t>
            </a:r>
            <a:r>
              <a:rPr dirty="0">
                <a:latin typeface="DIN Condensed Bold"/>
                <a:ea typeface="DIN Condensed Bold"/>
                <a:cs typeface="DIN Condensed Bold"/>
                <a:sym typeface="DIN Condensed Bold"/>
              </a:rPr>
              <a:t>Quicksort</a:t>
            </a:r>
          </a:p>
        </p:txBody>
      </p:sp>
      <p:sp>
        <p:nvSpPr>
          <p:cNvPr id="392" name="Can it be as fast as Mergesort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Can it be as fast as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t>?</a:t>
            </a:r>
          </a:p>
          <a:p>
            <a:r>
              <a:t>Can it be slower than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t>?</a:t>
            </a:r>
          </a:p>
          <a:p>
            <a:r>
              <a:t>Can it be faster than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Mergesort</a:t>
            </a:r>
            <a:r>
              <a:t>?</a:t>
            </a:r>
          </a:p>
          <a:p>
            <a:endParaRPr/>
          </a:p>
          <a:p>
            <a:r>
              <a:t>This will depend on the pivot element!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" grpId="1" build="p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1207</Words>
  <Application>Microsoft Office PowerPoint</Application>
  <PresentationFormat>Custom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Cambria Math</vt:lpstr>
      <vt:lpstr>DIN Condensed Bold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Introduction to Algorithms  and Data Structures</vt:lpstr>
      <vt:lpstr>The Quicksort algorithm</vt:lpstr>
      <vt:lpstr>Mergesort vs Quicksort Philosophy</vt:lpstr>
      <vt:lpstr>The Partition procedure</vt:lpstr>
      <vt:lpstr>The Partition procedure</vt:lpstr>
      <vt:lpstr>Correctness of Partition</vt:lpstr>
      <vt:lpstr>The Partition procedure</vt:lpstr>
      <vt:lpstr>The Quicksort algorithm</vt:lpstr>
      <vt:lpstr>Running time of Quicksort</vt:lpstr>
      <vt:lpstr>Running time of Quicksort</vt:lpstr>
      <vt:lpstr>Running time of Quicksort</vt:lpstr>
      <vt:lpstr>Why “Quick”sort?</vt:lpstr>
      <vt:lpstr>Randomized Quicksort</vt:lpstr>
      <vt:lpstr>Back to the worst case</vt:lpstr>
      <vt:lpstr>Lower bound for (comparison-based) sorting</vt:lpstr>
      <vt:lpstr>Lower bound for (comparison-based) sorting</vt:lpstr>
      <vt:lpstr>Lower bound for (comparison-based) sorting</vt:lpstr>
      <vt:lpstr>Lower bound for (comparison-based) sorting</vt:lpstr>
      <vt:lpstr>Proving lower bounds</vt:lpstr>
      <vt:lpstr>Proving lower bounds</vt:lpstr>
      <vt:lpstr>Proving lower bounds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Algorithmic Techniques  (COMP523)</dc:title>
  <cp:lastModifiedBy>Aris Filos-Ratsikas</cp:lastModifiedBy>
  <cp:revision>11</cp:revision>
  <dcterms:modified xsi:type="dcterms:W3CDTF">2023-11-04T15:01:21Z</dcterms:modified>
</cp:coreProperties>
</file>