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5" d="100"/>
          <a:sy n="85" d="100"/>
        </p:scale>
        <p:origin x="1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dvanced Algorithmic Techniques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100"/>
            </a:pPr>
            <a:r>
              <a:t>Advanced Algorithmic Techniques </a:t>
            </a:r>
          </a:p>
          <a:p>
            <a:pPr>
              <a:defRPr sz="5100"/>
            </a:pPr>
            <a:r>
              <a:t>(COMP523)</a:t>
            </a:r>
          </a:p>
        </p:txBody>
      </p:sp>
      <p:sp>
        <p:nvSpPr>
          <p:cNvPr id="120" name="Graph Algorithms #2"/>
          <p:cNvSpPr txBox="1">
            <a:spLocks noGrp="1"/>
          </p:cNvSpPr>
          <p:nvPr>
            <p:ph type="subTitle" sz="quarter" idx="1"/>
          </p:nvPr>
        </p:nvSpPr>
        <p:spPr>
          <a:xfrm>
            <a:off x="814635" y="5035550"/>
            <a:ext cx="11375530" cy="11303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Testing for bipartiteness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9BCD63-9D2E-FED5-F021-721C847CC83D}"/>
              </a:ext>
            </a:extLst>
          </p:cNvPr>
          <p:cNvSpPr/>
          <p:nvPr/>
        </p:nvSpPr>
        <p:spPr>
          <a:xfrm>
            <a:off x="819671" y="2597149"/>
            <a:ext cx="6851129" cy="6411939"/>
          </a:xfrm>
          <a:prstGeom prst="rect">
            <a:avLst/>
          </a:prstGeom>
          <a:solidFill>
            <a:srgbClr val="FEF2D6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ID4096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78" name="Breadth-First Search Pseudoco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Breadth-First Search Pseudocode</a:t>
            </a:r>
          </a:p>
        </p:txBody>
      </p:sp>
      <p:sp>
        <p:nvSpPr>
          <p:cNvPr id="279" name="Algorithm BFS(G,s)  Initialise empty list L0 Initialise colour list C Insert s into L0 Set C[s] = red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292100">
              <a:spcBef>
                <a:spcPts val="2100"/>
              </a:spcBef>
              <a:buSzTx/>
              <a:buNone/>
              <a:defRPr sz="1600"/>
            </a:pPr>
            <a:r>
              <a:t>Algorithm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BFS</a:t>
            </a:r>
            <a:r>
              <a:t>(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,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s</a:t>
            </a:r>
            <a:r>
              <a:t>)</a:t>
            </a:r>
            <a:br/>
            <a:br/>
            <a:r>
              <a:t>Initialise empty list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L</a:t>
            </a: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0</a:t>
            </a:r>
            <a:br>
              <a:rPr b="1" baseline="-5999">
                <a:solidFill>
                  <a:schemeClr val="accent5">
                    <a:lumOff val="-29866"/>
                  </a:schemeClr>
                </a:solidFill>
              </a:rPr>
            </a:b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Initialise colour list C</a:t>
            </a:r>
            <a:br>
              <a:rPr b="1"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</a:br>
            <a:r>
              <a:t>Insert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s</a:t>
            </a:r>
            <a:r>
              <a:t> into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L</a:t>
            </a: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0</a:t>
            </a:r>
            <a:br>
              <a:rPr b="1" baseline="-5999">
                <a:solidFill>
                  <a:schemeClr val="accent5">
                    <a:lumOff val="-29866"/>
                  </a:schemeClr>
                </a:solidFill>
              </a:rPr>
            </a:b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Set C[s] =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red</a:t>
            </a:r>
            <a:endParaRPr baseline="-5999"/>
          </a:p>
          <a:p>
            <a:pPr marL="0" indent="0" defTabSz="292100">
              <a:spcBef>
                <a:spcPts val="2100"/>
              </a:spcBef>
              <a:buSzTx/>
              <a:buNone/>
              <a:defRPr sz="1600"/>
            </a:pPr>
            <a:r>
              <a:t>Set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=0</a:t>
            </a:r>
            <a:br/>
            <a:r>
              <a:t>While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L</a:t>
            </a: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i</a:t>
            </a:r>
            <a:r>
              <a:rPr b="1" baseline="-5999"/>
              <a:t> </a:t>
            </a:r>
            <a:r>
              <a:t>is not empty</a:t>
            </a:r>
            <a:br/>
            <a:r>
              <a:t>      Initialise empty list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L</a:t>
            </a: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i+1</a:t>
            </a:r>
            <a:br>
              <a:rPr b="1" baseline="-5999">
                <a:solidFill>
                  <a:schemeClr val="accent5">
                    <a:lumOff val="-29866"/>
                  </a:schemeClr>
                </a:solidFill>
              </a:rPr>
            </a:br>
            <a:r>
              <a:rPr b="1" baseline="-5999"/>
              <a:t>         </a:t>
            </a:r>
            <a:r>
              <a:t>for each node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v</a:t>
            </a:r>
            <a:r>
              <a:t> in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L</a:t>
            </a: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i</a:t>
            </a:r>
            <a:br>
              <a:rPr b="1" baseline="-5999">
                <a:solidFill>
                  <a:schemeClr val="accent5">
                    <a:lumOff val="-29866"/>
                  </a:schemeClr>
                </a:solidFill>
              </a:rPr>
            </a:b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             </a:t>
            </a:r>
            <a:r>
              <a:t>for all edges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 incident to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v</a:t>
            </a:r>
            <a:b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</a:b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           </a:t>
            </a:r>
            <a:r>
              <a:t>if edge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unexplored</a:t>
            </a:r>
            <a:br/>
            <a:r>
              <a:t>             let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w</a:t>
            </a:r>
            <a:r>
              <a:t> be the other endpoint of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br/>
            <a:r>
              <a:t>             if node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w</a:t>
            </a:r>
            <a:r>
              <a:t>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unexplored</a:t>
            </a:r>
            <a:br/>
            <a:r>
              <a:t>                label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 as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discovery edge</a:t>
            </a:r>
            <a:br/>
            <a:r>
              <a:t>                insert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w</a:t>
            </a:r>
            <a:r>
              <a:t> into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L</a:t>
            </a: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i+1</a:t>
            </a:r>
            <a:br>
              <a:rPr b="1" baseline="-5999">
                <a:solidFill>
                  <a:schemeClr val="accent5">
                    <a:lumOff val="-29866"/>
                  </a:schemeClr>
                </a:solidFill>
              </a:rPr>
            </a:br>
            <a:r>
              <a:rPr b="1" baseline="-5999">
                <a:solidFill>
                  <a:schemeClr val="accent5">
                    <a:lumOff val="-29866"/>
                  </a:schemeClr>
                </a:solidFill>
              </a:rPr>
              <a:t>                       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If i+1 is odd, set C[w] =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red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, else set C[w] =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green</a:t>
            </a:r>
            <a:br/>
            <a:r>
              <a:t>             else</a:t>
            </a:r>
            <a:br/>
            <a:r>
              <a:t>                label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 as </a:t>
            </a:r>
            <a: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cross edge</a:t>
            </a:r>
            <a:b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</a:b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 </a:t>
            </a:r>
            <a:r>
              <a:t>=</a:t>
            </a:r>
            <a: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+1</a:t>
            </a:r>
            <a:br/>
            <a:br/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For all edges e=(u,v) in G</a:t>
            </a:r>
            <a:b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</a:b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     if C[u] = C[v] return “not bipartite”</a:t>
            </a:r>
            <a:b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</a:b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Return “bipartite”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unning 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Running time</a:t>
            </a:r>
          </a:p>
        </p:txBody>
      </p:sp>
      <p:sp>
        <p:nvSpPr>
          <p:cNvPr id="282" name="What did we add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What did we add?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 colour assignment for the starting node.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An odd/even check and a colour assignment for each node in the loop.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An extra loop for checking the edges of their graph for the colours of their endpoints.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How much more do we “pay” (asymptotically)?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Nothing!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Running time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O(m+n)</a:t>
            </a:r>
            <a: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orrect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Correctness</a:t>
            </a:r>
          </a:p>
        </p:txBody>
      </p:sp>
      <p:sp>
        <p:nvSpPr>
          <p:cNvPr id="285" name="We started at an arbitrary node 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started at an arbitrary node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s</a:t>
            </a:r>
            <a:r>
              <a:t>. </a:t>
            </a:r>
          </a:p>
          <a:p>
            <a:r>
              <a:t>Maybe we were lucky / unlucky?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roperties of BF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Properties of BFS</a:t>
            </a:r>
          </a:p>
        </p:txBody>
      </p:sp>
      <p:sp>
        <p:nvSpPr>
          <p:cNvPr id="288" name="For simplicity, assume that the graph is connected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For simplicity, assume that the graph is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connected.</a:t>
            </a:r>
          </a:p>
          <a:p>
            <a:r>
              <a:t>The traversal visits all vertices of the graph.</a:t>
            </a:r>
          </a:p>
          <a:p>
            <a:r>
              <a:t>The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discovery edges</a:t>
            </a:r>
            <a:r>
              <a:t> form a spanning tree.</a:t>
            </a:r>
          </a:p>
          <a:p>
            <a:r>
              <a:t>The path of the spanning tree from </a:t>
            </a:r>
            <a:r>
              <a:rPr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s</a:t>
            </a:r>
            <a:r>
              <a:t> to a node </a:t>
            </a:r>
            <a:r>
              <a:rPr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v</a:t>
            </a:r>
            <a:r>
              <a:t> at level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i="1"/>
              <a:t> </a:t>
            </a:r>
            <a:r>
              <a:t>has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edges, and this is the shortest path.</a:t>
            </a:r>
          </a:p>
          <a:p>
            <a:r>
              <a:t>If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=(</a:t>
            </a:r>
            <a:r>
              <a:rPr b="1"/>
              <a:t>u</a:t>
            </a:r>
            <a:r>
              <a:t>,</a:t>
            </a:r>
            <a:r>
              <a:rPr b="1"/>
              <a:t>v</a:t>
            </a:r>
            <a:r>
              <a:t>) is a </a:t>
            </a:r>
            <a: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cross edge</a:t>
            </a:r>
            <a:r>
              <a:t>, then the </a:t>
            </a:r>
            <a:r>
              <a:rPr b="1"/>
              <a:t>u</a:t>
            </a:r>
            <a:r>
              <a:t> and </a:t>
            </a:r>
            <a:r>
              <a:rPr b="1"/>
              <a:t>v</a:t>
            </a:r>
            <a:r>
              <a:t> differ by at most one level.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roperties of BF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Properties of BFS</a:t>
            </a:r>
          </a:p>
        </p:txBody>
      </p:sp>
      <p:sp>
        <p:nvSpPr>
          <p:cNvPr id="291" name="If e=(u,v) is a cross edge, then the u and v differ by at most one level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If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=(</a:t>
            </a:r>
            <a:r>
              <a:rPr b="1"/>
              <a:t>u</a:t>
            </a:r>
            <a:r>
              <a:t>,</a:t>
            </a:r>
            <a:r>
              <a:rPr b="1"/>
              <a:t>v</a:t>
            </a:r>
            <a:r>
              <a:t>) is a </a:t>
            </a:r>
            <a:r>
              <a:rPr i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cross edge</a:t>
            </a:r>
            <a:r>
              <a:t>, then the </a:t>
            </a:r>
            <a:r>
              <a:rPr b="1"/>
              <a:t>u</a:t>
            </a:r>
            <a:r>
              <a:t> and </a:t>
            </a:r>
            <a:r>
              <a:rPr b="1"/>
              <a:t>v</a:t>
            </a:r>
            <a:r>
              <a:t> differ by at most one level.</a:t>
            </a:r>
          </a:p>
          <a:p>
            <a:r>
              <a:t>If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t>=(</a:t>
            </a:r>
            <a:r>
              <a:rPr b="1"/>
              <a:t>u</a:t>
            </a:r>
            <a:r>
              <a:t>,</a:t>
            </a:r>
            <a:r>
              <a:rPr b="1"/>
              <a:t>v</a:t>
            </a:r>
            <a:r>
              <a:t>) is a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discovery edge</a:t>
            </a:r>
            <a:r>
              <a:t>, then the </a:t>
            </a:r>
            <a:r>
              <a:rPr b="1"/>
              <a:t>u</a:t>
            </a:r>
            <a:r>
              <a:t> and </a:t>
            </a:r>
            <a:r>
              <a:rPr b="1"/>
              <a:t>v</a:t>
            </a:r>
            <a:r>
              <a:t> differ by at most one level.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orrect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Correctness</a:t>
            </a:r>
          </a:p>
        </p:txBody>
      </p:sp>
      <p:sp>
        <p:nvSpPr>
          <p:cNvPr id="294" name="Suppose that G is bipartite. Then, all cycles must be of even length.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5338566"/>
          </a:xfrm>
          <a:prstGeom prst="rect">
            <a:avLst/>
          </a:prstGeom>
        </p:spPr>
        <p:txBody>
          <a:bodyPr/>
          <a:lstStyle/>
          <a:p>
            <a:pPr marL="395604" indent="-395604" defTabSz="519937">
              <a:spcBef>
                <a:spcPts val="3700"/>
              </a:spcBef>
              <a:defRPr sz="2848"/>
            </a:pPr>
            <a:r>
              <a:t>Suppose that G is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bipartite</a:t>
            </a:r>
            <a:r>
              <a:t>. Then, all cycles must be of even length.</a:t>
            </a:r>
          </a:p>
          <a:p>
            <a:pPr marL="395604" indent="-395604" defTabSz="519937">
              <a:spcBef>
                <a:spcPts val="3700"/>
              </a:spcBef>
              <a:defRPr sz="2848"/>
            </a:pPr>
            <a:r>
              <a:t>Suppose </a:t>
            </a:r>
            <a:r>
              <a:rPr i="1"/>
              <a:t>to the contrary </a:t>
            </a:r>
            <a:r>
              <a:t>that the algorithm returns “</a:t>
            </a:r>
            <a:r>
              <a:rPr i="1"/>
              <a:t>not bipartite</a:t>
            </a:r>
            <a:r>
              <a:t>”.</a:t>
            </a:r>
          </a:p>
          <a:p>
            <a:pPr marL="791209" lvl="1" indent="-395604" defTabSz="519937">
              <a:spcBef>
                <a:spcPts val="3700"/>
              </a:spcBef>
              <a:defRPr sz="2848"/>
            </a:pPr>
            <a:r>
              <a:t>This means that it has found an edge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e=(x,y)</a:t>
            </a:r>
            <a:r>
              <a:t> with endpoints of the same colour. </a:t>
            </a:r>
          </a:p>
          <a:p>
            <a:pPr marL="791209" lvl="1" indent="-395604" defTabSz="519937">
              <a:spcBef>
                <a:spcPts val="3700"/>
              </a:spcBef>
              <a:defRPr sz="2848"/>
            </a:pPr>
            <a:r>
              <a:t>Since the endpoints of any edge can not differ by more than one layer and layers have alternating colours,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x</a:t>
            </a:r>
            <a:r>
              <a:t> and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y</a:t>
            </a:r>
            <a:r>
              <a:t> must be in the same layer.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orrect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Correctness</a:t>
            </a:r>
          </a:p>
        </p:txBody>
      </p:sp>
      <p:sp>
        <p:nvSpPr>
          <p:cNvPr id="297" name="Consider the lowest common ancestor z of x and y in the BFS tree.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984692" cy="6286500"/>
          </a:xfrm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Consider the lowest common ancestor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z</a:t>
            </a:r>
            <a:r>
              <a:rPr dirty="0"/>
              <a:t> of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x</a:t>
            </a:r>
            <a:r>
              <a:rPr dirty="0"/>
              <a:t> and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y </a:t>
            </a:r>
            <a:r>
              <a:rPr dirty="0"/>
              <a:t>in the BFS tree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Let </a:t>
            </a:r>
            <a:r>
              <a:rPr b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L</a:t>
            </a:r>
            <a:r>
              <a:rPr b="1"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b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 dirty="0"/>
              <a:t>be the</a:t>
            </a:r>
            <a:r>
              <a:rPr lang="en-US" dirty="0"/>
              <a:t> layer </a:t>
            </a:r>
            <a:r>
              <a:rPr dirty="0"/>
              <a:t>of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z</a:t>
            </a:r>
            <a:r>
              <a:rPr dirty="0"/>
              <a:t> and let </a:t>
            </a:r>
            <a:r>
              <a:rPr b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L</a:t>
            </a:r>
            <a:r>
              <a:rPr b="1"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 be the l</a:t>
            </a:r>
            <a:r>
              <a:rPr lang="en-US" dirty="0"/>
              <a:t>ayer</a:t>
            </a:r>
            <a:r>
              <a:rPr dirty="0"/>
              <a:t> of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x</a:t>
            </a:r>
            <a:r>
              <a:rPr dirty="0"/>
              <a:t> and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y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Consider the cycle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(z … x), (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x,y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), (y … z).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Length: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(j-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</a:rPr>
              <a:t>i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) + 1 + (j-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</a:rPr>
              <a:t>i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) (odd)</a:t>
            </a:r>
          </a:p>
          <a:p>
            <a:pPr marL="422275" indent="-422275" defTabSz="554990">
              <a:spcBef>
                <a:spcPts val="3900"/>
              </a:spcBef>
              <a:defRPr sz="3040" b="1"/>
            </a:pPr>
            <a:r>
              <a:rPr dirty="0"/>
              <a:t>Contradiction!</a:t>
            </a:r>
          </a:p>
        </p:txBody>
      </p:sp>
      <p:sp>
        <p:nvSpPr>
          <p:cNvPr id="298" name="X"/>
          <p:cNvSpPr/>
          <p:nvPr/>
        </p:nvSpPr>
        <p:spPr>
          <a:xfrm>
            <a:off x="8349095" y="584661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X</a:t>
            </a:r>
          </a:p>
        </p:txBody>
      </p:sp>
      <p:sp>
        <p:nvSpPr>
          <p:cNvPr id="299" name="Y"/>
          <p:cNvSpPr/>
          <p:nvPr/>
        </p:nvSpPr>
        <p:spPr>
          <a:xfrm>
            <a:off x="10262911" y="584661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Y</a:t>
            </a:r>
          </a:p>
        </p:txBody>
      </p:sp>
      <p:sp>
        <p:nvSpPr>
          <p:cNvPr id="300" name="Z"/>
          <p:cNvSpPr/>
          <p:nvPr/>
        </p:nvSpPr>
        <p:spPr>
          <a:xfrm>
            <a:off x="9376220" y="319263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Z</a:t>
            </a:r>
          </a:p>
        </p:txBody>
      </p:sp>
      <p:cxnSp>
        <p:nvCxnSpPr>
          <p:cNvPr id="301" name="Connection Line"/>
          <p:cNvCxnSpPr>
            <a:cxnSpLocks/>
            <a:stCxn id="298" idx="0"/>
          </p:cNvCxnSpPr>
          <p:nvPr/>
        </p:nvCxnSpPr>
        <p:spPr>
          <a:xfrm flipV="1">
            <a:off x="8760901" y="4020548"/>
            <a:ext cx="827599" cy="1826070"/>
          </a:xfrm>
          <a:prstGeom prst="straightConnector1">
            <a:avLst/>
          </a:prstGeom>
          <a:ln w="76200">
            <a:solidFill>
              <a:srgbClr val="000000"/>
            </a:solidFill>
            <a:prstDash val="sysDot"/>
            <a:miter lim="400000"/>
          </a:ln>
        </p:spPr>
      </p:cxnSp>
      <p:cxnSp>
        <p:nvCxnSpPr>
          <p:cNvPr id="302" name="Connection Line"/>
          <p:cNvCxnSpPr>
            <a:cxnSpLocks/>
            <a:endCxn id="299" idx="0"/>
          </p:cNvCxnSpPr>
          <p:nvPr/>
        </p:nvCxnSpPr>
        <p:spPr>
          <a:xfrm>
            <a:off x="9969500" y="4020548"/>
            <a:ext cx="705217" cy="1826070"/>
          </a:xfrm>
          <a:prstGeom prst="straightConnector1">
            <a:avLst/>
          </a:prstGeom>
          <a:ln w="76200">
            <a:solidFill>
              <a:srgbClr val="000000"/>
            </a:solidFill>
            <a:prstDash val="sysDot"/>
            <a:miter lim="400000"/>
          </a:ln>
        </p:spPr>
      </p:cxnSp>
      <p:cxnSp>
        <p:nvCxnSpPr>
          <p:cNvPr id="303" name="Connection Line"/>
          <p:cNvCxnSpPr>
            <a:cxnSpLocks/>
            <a:stCxn id="298" idx="6"/>
            <a:endCxn id="299" idx="2"/>
          </p:cNvCxnSpPr>
          <p:nvPr/>
        </p:nvCxnSpPr>
        <p:spPr>
          <a:xfrm>
            <a:off x="9172706" y="6260576"/>
            <a:ext cx="1090205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orrect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Correctness</a:t>
            </a:r>
          </a:p>
        </p:txBody>
      </p:sp>
      <p:sp>
        <p:nvSpPr>
          <p:cNvPr id="306" name="Suppose that G is not bipartite. Then, it must contain a cycle of odd length.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15594" indent="-315594" defTabSz="414781">
              <a:spcBef>
                <a:spcPts val="2900"/>
              </a:spcBef>
              <a:defRPr sz="2272"/>
            </a:pPr>
            <a:r>
              <a:t>Suppose that G is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not</a:t>
            </a:r>
            <a:r>
              <a:t>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bipartite</a:t>
            </a:r>
            <a:r>
              <a:t>. Then, it must contain a cycle of odd length.</a:t>
            </a:r>
          </a:p>
          <a:p>
            <a:pPr marL="315594" indent="-315594" defTabSz="414781">
              <a:spcBef>
                <a:spcPts val="2900"/>
              </a:spcBef>
              <a:defRPr sz="2272"/>
            </a:pPr>
            <a:r>
              <a:t>Suppose </a:t>
            </a:r>
            <a:r>
              <a:rPr i="1"/>
              <a:t>to the contrary </a:t>
            </a:r>
            <a:r>
              <a:t>that the algorithm returns “</a:t>
            </a:r>
            <a:r>
              <a:rPr i="1"/>
              <a:t>bipartite</a:t>
            </a:r>
            <a:r>
              <a:t>”.</a:t>
            </a:r>
          </a:p>
          <a:p>
            <a:pPr marL="631189" lvl="1" indent="-315594" defTabSz="414781">
              <a:spcBef>
                <a:spcPts val="2900"/>
              </a:spcBef>
              <a:defRPr sz="2272"/>
            </a:pPr>
            <a:r>
              <a:t>This means that it has not found any edge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e=(x,y)</a:t>
            </a:r>
            <a:r>
              <a:t> with endpoints of the same colour. </a:t>
            </a:r>
          </a:p>
          <a:p>
            <a:pPr marL="631189" lvl="1" indent="-315594" defTabSz="414781">
              <a:spcBef>
                <a:spcPts val="2900"/>
              </a:spcBef>
              <a:defRPr sz="2272"/>
            </a:pPr>
            <a:r>
              <a:t>This also obviously means that there is no edge with endpoints in the same layer.</a:t>
            </a:r>
          </a:p>
          <a:p>
            <a:pPr marL="631189" lvl="1" indent="-315594" defTabSz="414781">
              <a:spcBef>
                <a:spcPts val="2900"/>
              </a:spcBef>
              <a:defRPr sz="2272"/>
            </a:pPr>
            <a:r>
              <a:t>By the earlier discussion, all edges must have endpoints that lie in consecutive layers.</a:t>
            </a:r>
          </a:p>
          <a:p>
            <a:pPr marL="631189" lvl="1" indent="-315594" defTabSz="414781">
              <a:spcBef>
                <a:spcPts val="2900"/>
              </a:spcBef>
              <a:defRPr sz="2272"/>
            </a:pPr>
            <a:r>
              <a:t>Take any cycle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(z, … , z)</a:t>
            </a:r>
            <a:r>
              <a:t>. Since for every edge in this cycle there is a change of layer (from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to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j+1</a:t>
            </a:r>
            <a:r>
              <a:t> or from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j+1</a:t>
            </a:r>
            <a:r>
              <a:t> to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), the cycle must have even length.</a:t>
            </a:r>
          </a:p>
          <a:p>
            <a:pPr marL="631189" lvl="1" indent="-315594" defTabSz="414781">
              <a:spcBef>
                <a:spcPts val="2900"/>
              </a:spcBef>
              <a:defRPr sz="2272" b="1"/>
            </a:pPr>
            <a:r>
              <a:t>Contradiction!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Directed graph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Directed graphs</a:t>
            </a:r>
          </a:p>
        </p:txBody>
      </p:sp>
      <p:sp>
        <p:nvSpPr>
          <p:cNvPr id="309" name="Nodes are arranged as a list, each node points to the neighbours.…"/>
          <p:cNvSpPr txBox="1">
            <a:spLocks noGrp="1"/>
          </p:cNvSpPr>
          <p:nvPr>
            <p:ph type="body" sz="half" idx="4294967295"/>
          </p:nvPr>
        </p:nvSpPr>
        <p:spPr>
          <a:xfrm>
            <a:off x="952500" y="2590800"/>
            <a:ext cx="11099800" cy="3205229"/>
          </a:xfrm>
          <a:prstGeom prst="rect">
            <a:avLst/>
          </a:prstGeom>
        </p:spPr>
        <p:txBody>
          <a:bodyPr/>
          <a:lstStyle/>
          <a:p>
            <a:pPr lvl="1"/>
            <a:r>
              <a:t>Nodes are arranged as a list, each node points to the neighbours.</a:t>
            </a:r>
          </a:p>
          <a:p>
            <a:pPr lvl="1"/>
            <a:r>
              <a:t>For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directed</a:t>
            </a:r>
            <a:r>
              <a:t> graphs, the node points in two directions, for in-degree and for out-degree.</a:t>
            </a:r>
          </a:p>
        </p:txBody>
      </p:sp>
      <p:sp>
        <p:nvSpPr>
          <p:cNvPr id="310" name="1"/>
          <p:cNvSpPr/>
          <p:nvPr/>
        </p:nvSpPr>
        <p:spPr>
          <a:xfrm>
            <a:off x="1541423" y="6626461"/>
            <a:ext cx="511044" cy="52143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311" name="4"/>
          <p:cNvSpPr/>
          <p:nvPr/>
        </p:nvSpPr>
        <p:spPr>
          <a:xfrm>
            <a:off x="4664363" y="6444462"/>
            <a:ext cx="511045" cy="52143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sp>
        <p:nvSpPr>
          <p:cNvPr id="312" name="3"/>
          <p:cNvSpPr/>
          <p:nvPr/>
        </p:nvSpPr>
        <p:spPr>
          <a:xfrm>
            <a:off x="2837242" y="8540277"/>
            <a:ext cx="511045" cy="52143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313" name="5"/>
          <p:cNvSpPr/>
          <p:nvPr/>
        </p:nvSpPr>
        <p:spPr>
          <a:xfrm>
            <a:off x="5228621" y="7747630"/>
            <a:ext cx="511044" cy="52143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5</a:t>
            </a:r>
          </a:p>
        </p:txBody>
      </p:sp>
      <p:sp>
        <p:nvSpPr>
          <p:cNvPr id="314" name="2"/>
          <p:cNvSpPr/>
          <p:nvPr/>
        </p:nvSpPr>
        <p:spPr>
          <a:xfrm>
            <a:off x="3146241" y="7169937"/>
            <a:ext cx="511045" cy="52143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315" name="Line"/>
          <p:cNvSpPr/>
          <p:nvPr/>
        </p:nvSpPr>
        <p:spPr>
          <a:xfrm>
            <a:off x="2051942" y="6915727"/>
            <a:ext cx="1120434" cy="451727"/>
          </a:xfrm>
          <a:prstGeom prst="line">
            <a:avLst/>
          </a:prstGeom>
          <a:ln w="254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6" name="Line"/>
          <p:cNvSpPr/>
          <p:nvPr/>
        </p:nvSpPr>
        <p:spPr>
          <a:xfrm flipV="1">
            <a:off x="3637185" y="6801724"/>
            <a:ext cx="1076720" cy="536202"/>
          </a:xfrm>
          <a:prstGeom prst="line">
            <a:avLst/>
          </a:prstGeom>
          <a:ln w="254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7" name="Line"/>
          <p:cNvSpPr/>
          <p:nvPr/>
        </p:nvSpPr>
        <p:spPr>
          <a:xfrm>
            <a:off x="3615328" y="7542144"/>
            <a:ext cx="1631898" cy="387754"/>
          </a:xfrm>
          <a:prstGeom prst="line">
            <a:avLst/>
          </a:prstGeom>
          <a:ln w="254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8" name="Line"/>
          <p:cNvSpPr/>
          <p:nvPr/>
        </p:nvSpPr>
        <p:spPr>
          <a:xfrm flipH="1" flipV="1">
            <a:off x="1926359" y="7114798"/>
            <a:ext cx="1018834" cy="1496731"/>
          </a:xfrm>
          <a:prstGeom prst="line">
            <a:avLst/>
          </a:prstGeom>
          <a:ln w="254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319" name="Table"/>
          <p:cNvGraphicFramePr/>
          <p:nvPr/>
        </p:nvGraphicFramePr>
        <p:xfrm>
          <a:off x="8953024" y="6466440"/>
          <a:ext cx="910467" cy="2539160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910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8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0" name="Table"/>
          <p:cNvGraphicFramePr/>
          <p:nvPr/>
        </p:nvGraphicFramePr>
        <p:xfrm>
          <a:off x="10692189" y="6453006"/>
          <a:ext cx="570663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7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1" name="Table"/>
          <p:cNvGraphicFramePr/>
          <p:nvPr/>
        </p:nvGraphicFramePr>
        <p:xfrm>
          <a:off x="10692189" y="6968426"/>
          <a:ext cx="570663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7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 dirty="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2" name="Table"/>
          <p:cNvGraphicFramePr/>
          <p:nvPr/>
        </p:nvGraphicFramePr>
        <p:xfrm>
          <a:off x="10692189" y="7483846"/>
          <a:ext cx="570663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7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3" name="Table"/>
          <p:cNvGraphicFramePr/>
          <p:nvPr/>
        </p:nvGraphicFramePr>
        <p:xfrm>
          <a:off x="7579061" y="7973583"/>
          <a:ext cx="570663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7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4" name="Table"/>
          <p:cNvGraphicFramePr/>
          <p:nvPr/>
        </p:nvGraphicFramePr>
        <p:xfrm>
          <a:off x="10692189" y="8487375"/>
          <a:ext cx="570663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7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5" name="Line"/>
          <p:cNvSpPr/>
          <p:nvPr/>
        </p:nvSpPr>
        <p:spPr>
          <a:xfrm flipV="1">
            <a:off x="9870944" y="6758341"/>
            <a:ext cx="798999" cy="960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6" name="Line"/>
          <p:cNvSpPr/>
          <p:nvPr/>
        </p:nvSpPr>
        <p:spPr>
          <a:xfrm flipV="1">
            <a:off x="9870944" y="7218585"/>
            <a:ext cx="798999" cy="960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7" name="Line"/>
          <p:cNvSpPr/>
          <p:nvPr/>
        </p:nvSpPr>
        <p:spPr>
          <a:xfrm flipV="1">
            <a:off x="9870944" y="7734005"/>
            <a:ext cx="798999" cy="960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328" name="Table"/>
          <p:cNvGraphicFramePr/>
          <p:nvPr/>
        </p:nvGraphicFramePr>
        <p:xfrm>
          <a:off x="7579061" y="6453006"/>
          <a:ext cx="570663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7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9" name="Line"/>
          <p:cNvSpPr/>
          <p:nvPr/>
        </p:nvSpPr>
        <p:spPr>
          <a:xfrm flipV="1">
            <a:off x="8130519" y="6752767"/>
            <a:ext cx="798999" cy="9605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330" name="Table"/>
          <p:cNvGraphicFramePr/>
          <p:nvPr/>
        </p:nvGraphicFramePr>
        <p:xfrm>
          <a:off x="7027974" y="6968426"/>
          <a:ext cx="1121750" cy="50434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56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50800">
                      <a:solidFill>
                        <a:srgbClr val="000000"/>
                      </a:solidFill>
                      <a:miter lim="400000"/>
                    </a:lnL>
                    <a:lnR w="50800">
                      <a:solidFill>
                        <a:srgbClr val="000000"/>
                      </a:solidFill>
                      <a:miter lim="400000"/>
                    </a:lnR>
                    <a:lnT w="50800">
                      <a:solidFill>
                        <a:srgbClr val="000000"/>
                      </a:solidFill>
                      <a:miter lim="400000"/>
                    </a:lnT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D6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Line"/>
          <p:cNvSpPr/>
          <p:nvPr/>
        </p:nvSpPr>
        <p:spPr>
          <a:xfrm flipV="1">
            <a:off x="8130519" y="7213011"/>
            <a:ext cx="798999" cy="9605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2" name="Line"/>
          <p:cNvSpPr/>
          <p:nvPr/>
        </p:nvSpPr>
        <p:spPr>
          <a:xfrm flipV="1">
            <a:off x="8130519" y="8218169"/>
            <a:ext cx="798999" cy="9604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3" name="Line"/>
          <p:cNvSpPr/>
          <p:nvPr/>
        </p:nvSpPr>
        <p:spPr>
          <a:xfrm flipV="1">
            <a:off x="9870944" y="8737535"/>
            <a:ext cx="798999" cy="9604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DFS and BFS on directed graph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r>
              <a:t>DFS and BFS on directed graphs</a:t>
            </a:r>
          </a:p>
        </p:txBody>
      </p:sp>
      <p:sp>
        <p:nvSpPr>
          <p:cNvPr id="336" name="Very similar to their version on undirected graph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Very similar to their version on undirected graphs.</a:t>
            </a:r>
          </a:p>
          <a:p>
            <a:r>
              <a:t>When we are at a node and we examine its neighbours, a neighbour is now only a node that we can reach with a directed edge.</a:t>
            </a:r>
          </a:p>
          <a:p>
            <a:r>
              <a:t>The running time is still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O(n+m)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ipartite graph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Bipartite graphs</a:t>
            </a:r>
          </a:p>
        </p:txBody>
      </p:sp>
      <p:sp>
        <p:nvSpPr>
          <p:cNvPr id="126" name="A graph G=(V,E) is bipartite if any only if it can be partitioned into sets A and B such that each edge has one endpoint in A and one endpoint in B.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11099800" cy="2923887"/>
          </a:xfrm>
          <a:prstGeom prst="rect">
            <a:avLst/>
          </a:prstGeom>
        </p:spPr>
        <p:txBody>
          <a:bodyPr/>
          <a:lstStyle/>
          <a:p>
            <a:r>
              <a:t>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t> is bipartite </a:t>
            </a:r>
            <a:r>
              <a:rPr i="1"/>
              <a:t>if any only if </a:t>
            </a:r>
            <a:r>
              <a:t>it can be partitioned into sets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A</a:t>
            </a:r>
            <a:r>
              <a:t> and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B</a:t>
            </a:r>
            <a:r>
              <a:t> such that each edge has one endpoint in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A</a:t>
            </a:r>
            <a:r>
              <a:t> and one endpoint in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B</a:t>
            </a:r>
            <a:r>
              <a:t>.</a:t>
            </a:r>
          </a:p>
          <a:p>
            <a:pPr lvl="1"/>
            <a:r>
              <a:t>Often, we write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A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U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B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,E)</a:t>
            </a:r>
            <a:r>
              <a:t>.</a:t>
            </a:r>
          </a:p>
        </p:txBody>
      </p:sp>
      <p:sp>
        <p:nvSpPr>
          <p:cNvPr id="127" name="Oval"/>
          <p:cNvSpPr/>
          <p:nvPr/>
        </p:nvSpPr>
        <p:spPr>
          <a:xfrm>
            <a:off x="2347505" y="5793509"/>
            <a:ext cx="522695" cy="532613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Oval"/>
          <p:cNvSpPr/>
          <p:nvPr/>
        </p:nvSpPr>
        <p:spPr>
          <a:xfrm>
            <a:off x="2347505" y="6604944"/>
            <a:ext cx="522695" cy="532614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9" name="Oval"/>
          <p:cNvSpPr/>
          <p:nvPr/>
        </p:nvSpPr>
        <p:spPr>
          <a:xfrm>
            <a:off x="2347505" y="7416379"/>
            <a:ext cx="522695" cy="532614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Oval"/>
          <p:cNvSpPr/>
          <p:nvPr/>
        </p:nvSpPr>
        <p:spPr>
          <a:xfrm>
            <a:off x="2347505" y="8227815"/>
            <a:ext cx="522695" cy="532614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1" name="Oval"/>
          <p:cNvSpPr/>
          <p:nvPr/>
        </p:nvSpPr>
        <p:spPr>
          <a:xfrm>
            <a:off x="5295794" y="5907074"/>
            <a:ext cx="522696" cy="532614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2" name="Oval"/>
          <p:cNvSpPr/>
          <p:nvPr/>
        </p:nvSpPr>
        <p:spPr>
          <a:xfrm>
            <a:off x="5295794" y="6832075"/>
            <a:ext cx="522696" cy="532614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3" name="Oval"/>
          <p:cNvSpPr/>
          <p:nvPr/>
        </p:nvSpPr>
        <p:spPr>
          <a:xfrm>
            <a:off x="5295794" y="7757076"/>
            <a:ext cx="522696" cy="532613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134" name="Connection Line"/>
          <p:cNvCxnSpPr>
            <a:cxnSpLocks/>
            <a:stCxn id="127" idx="6"/>
            <a:endCxn id="131" idx="2"/>
          </p:cNvCxnSpPr>
          <p:nvPr/>
        </p:nvCxnSpPr>
        <p:spPr>
          <a:xfrm>
            <a:off x="2870200" y="6059816"/>
            <a:ext cx="2425594" cy="11356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35" name="Connection Line"/>
          <p:cNvCxnSpPr>
            <a:cxnSpLocks/>
            <a:stCxn id="127" idx="5"/>
            <a:endCxn id="133" idx="1"/>
          </p:cNvCxnSpPr>
          <p:nvPr/>
        </p:nvCxnSpPr>
        <p:spPr>
          <a:xfrm>
            <a:off x="2793653" y="6248123"/>
            <a:ext cx="2578688" cy="158695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36" name="Connection Line"/>
          <p:cNvCxnSpPr>
            <a:cxnSpLocks/>
            <a:stCxn id="130" idx="7"/>
            <a:endCxn id="132" idx="3"/>
          </p:cNvCxnSpPr>
          <p:nvPr/>
        </p:nvCxnSpPr>
        <p:spPr>
          <a:xfrm flipV="1">
            <a:off x="2793653" y="7286689"/>
            <a:ext cx="2578688" cy="101912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37" name="Connection Line"/>
          <p:cNvCxnSpPr>
            <a:cxnSpLocks/>
            <a:stCxn id="128" idx="6"/>
            <a:endCxn id="131" idx="2"/>
          </p:cNvCxnSpPr>
          <p:nvPr/>
        </p:nvCxnSpPr>
        <p:spPr>
          <a:xfrm flipV="1">
            <a:off x="2870200" y="6173381"/>
            <a:ext cx="2425594" cy="69787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38" name="Connection Line"/>
          <p:cNvCxnSpPr>
            <a:cxnSpLocks/>
            <a:stCxn id="129" idx="6"/>
            <a:endCxn id="133" idx="2"/>
          </p:cNvCxnSpPr>
          <p:nvPr/>
        </p:nvCxnSpPr>
        <p:spPr>
          <a:xfrm>
            <a:off x="2870200" y="7682686"/>
            <a:ext cx="2425594" cy="340697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39" name="Connection Line"/>
          <p:cNvCxnSpPr>
            <a:cxnSpLocks/>
            <a:stCxn id="129" idx="6"/>
            <a:endCxn id="132" idx="2"/>
          </p:cNvCxnSpPr>
          <p:nvPr/>
        </p:nvCxnSpPr>
        <p:spPr>
          <a:xfrm flipV="1">
            <a:off x="2870200" y="7098382"/>
            <a:ext cx="2425594" cy="58430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140" name="Oval"/>
          <p:cNvSpPr/>
          <p:nvPr/>
        </p:nvSpPr>
        <p:spPr>
          <a:xfrm>
            <a:off x="7445348" y="6604944"/>
            <a:ext cx="522695" cy="532614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1" name="Oval"/>
          <p:cNvSpPr/>
          <p:nvPr/>
        </p:nvSpPr>
        <p:spPr>
          <a:xfrm>
            <a:off x="10111509" y="6604944"/>
            <a:ext cx="522695" cy="532614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2" name="Oval"/>
          <p:cNvSpPr/>
          <p:nvPr/>
        </p:nvSpPr>
        <p:spPr>
          <a:xfrm>
            <a:off x="8768037" y="5793509"/>
            <a:ext cx="522695" cy="532613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Oval"/>
          <p:cNvSpPr/>
          <p:nvPr/>
        </p:nvSpPr>
        <p:spPr>
          <a:xfrm>
            <a:off x="8768037" y="7605935"/>
            <a:ext cx="522695" cy="532614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144" name="Connection Line"/>
          <p:cNvCxnSpPr>
            <a:cxnSpLocks/>
            <a:stCxn id="140" idx="7"/>
            <a:endCxn id="142" idx="2"/>
          </p:cNvCxnSpPr>
          <p:nvPr/>
        </p:nvCxnSpPr>
        <p:spPr>
          <a:xfrm flipV="1">
            <a:off x="7891496" y="6059816"/>
            <a:ext cx="876541" cy="62312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45" name="Connection Line"/>
          <p:cNvCxnSpPr>
            <a:cxnSpLocks/>
            <a:stCxn id="142" idx="6"/>
            <a:endCxn id="141" idx="1"/>
          </p:cNvCxnSpPr>
          <p:nvPr/>
        </p:nvCxnSpPr>
        <p:spPr>
          <a:xfrm>
            <a:off x="9290732" y="6059816"/>
            <a:ext cx="897324" cy="62312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46" name="Connection Line"/>
          <p:cNvCxnSpPr>
            <a:cxnSpLocks/>
            <a:stCxn id="140" idx="5"/>
            <a:endCxn id="143" idx="1"/>
          </p:cNvCxnSpPr>
          <p:nvPr/>
        </p:nvCxnSpPr>
        <p:spPr>
          <a:xfrm>
            <a:off x="7891496" y="7059558"/>
            <a:ext cx="953088" cy="624377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147" name="Connection Line"/>
          <p:cNvCxnSpPr>
            <a:cxnSpLocks/>
            <a:stCxn id="143" idx="7"/>
            <a:endCxn id="141" idx="3"/>
          </p:cNvCxnSpPr>
          <p:nvPr/>
        </p:nvCxnSpPr>
        <p:spPr>
          <a:xfrm flipV="1">
            <a:off x="9214185" y="7059558"/>
            <a:ext cx="973871" cy="624377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Breadth-First Sear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Breadth-First Search</a:t>
            </a:r>
          </a:p>
        </p:txBody>
      </p:sp>
      <p:sp>
        <p:nvSpPr>
          <p:cNvPr id="339" name="A"/>
          <p:cNvSpPr/>
          <p:nvPr/>
        </p:nvSpPr>
        <p:spPr>
          <a:xfrm>
            <a:off x="1442709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</a:t>
            </a:r>
          </a:p>
        </p:txBody>
      </p:sp>
      <p:sp>
        <p:nvSpPr>
          <p:cNvPr id="340" name="B"/>
          <p:cNvSpPr/>
          <p:nvPr/>
        </p:nvSpPr>
        <p:spPr>
          <a:xfrm>
            <a:off x="4579084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</a:t>
            </a:r>
          </a:p>
        </p:txBody>
      </p:sp>
      <p:sp>
        <p:nvSpPr>
          <p:cNvPr id="341" name="C"/>
          <p:cNvSpPr/>
          <p:nvPr/>
        </p:nvSpPr>
        <p:spPr>
          <a:xfrm>
            <a:off x="7594547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C</a:t>
            </a:r>
          </a:p>
        </p:txBody>
      </p:sp>
      <p:sp>
        <p:nvSpPr>
          <p:cNvPr id="342" name="D"/>
          <p:cNvSpPr/>
          <p:nvPr/>
        </p:nvSpPr>
        <p:spPr>
          <a:xfrm>
            <a:off x="10818878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</a:t>
            </a:r>
          </a:p>
        </p:txBody>
      </p:sp>
      <p:sp>
        <p:nvSpPr>
          <p:cNvPr id="343" name="E"/>
          <p:cNvSpPr/>
          <p:nvPr/>
        </p:nvSpPr>
        <p:spPr>
          <a:xfrm>
            <a:off x="1402510" y="457703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</a:t>
            </a:r>
          </a:p>
        </p:txBody>
      </p:sp>
      <p:sp>
        <p:nvSpPr>
          <p:cNvPr id="344" name="F"/>
          <p:cNvSpPr/>
          <p:nvPr/>
        </p:nvSpPr>
        <p:spPr>
          <a:xfrm>
            <a:off x="4538885" y="457703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</a:t>
            </a:r>
          </a:p>
        </p:txBody>
      </p:sp>
      <p:sp>
        <p:nvSpPr>
          <p:cNvPr id="345" name="G"/>
          <p:cNvSpPr/>
          <p:nvPr/>
        </p:nvSpPr>
        <p:spPr>
          <a:xfrm>
            <a:off x="7554348" y="457703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G</a:t>
            </a:r>
          </a:p>
        </p:txBody>
      </p:sp>
      <p:sp>
        <p:nvSpPr>
          <p:cNvPr id="346" name="H"/>
          <p:cNvSpPr/>
          <p:nvPr/>
        </p:nvSpPr>
        <p:spPr>
          <a:xfrm>
            <a:off x="10778679" y="457703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</a:t>
            </a:r>
          </a:p>
        </p:txBody>
      </p:sp>
      <p:sp>
        <p:nvSpPr>
          <p:cNvPr id="347" name="I"/>
          <p:cNvSpPr/>
          <p:nvPr/>
        </p:nvSpPr>
        <p:spPr>
          <a:xfrm>
            <a:off x="1402510" y="657146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</a:t>
            </a:r>
          </a:p>
        </p:txBody>
      </p:sp>
      <p:sp>
        <p:nvSpPr>
          <p:cNvPr id="348" name="J"/>
          <p:cNvSpPr/>
          <p:nvPr/>
        </p:nvSpPr>
        <p:spPr>
          <a:xfrm>
            <a:off x="4538885" y="657146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J</a:t>
            </a:r>
          </a:p>
        </p:txBody>
      </p:sp>
      <p:sp>
        <p:nvSpPr>
          <p:cNvPr id="349" name="K"/>
          <p:cNvSpPr/>
          <p:nvPr/>
        </p:nvSpPr>
        <p:spPr>
          <a:xfrm>
            <a:off x="7554348" y="657146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K</a:t>
            </a:r>
          </a:p>
        </p:txBody>
      </p:sp>
      <p:sp>
        <p:nvSpPr>
          <p:cNvPr id="350" name="L"/>
          <p:cNvSpPr/>
          <p:nvPr/>
        </p:nvSpPr>
        <p:spPr>
          <a:xfrm>
            <a:off x="10778679" y="657146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L</a:t>
            </a:r>
          </a:p>
        </p:txBody>
      </p:sp>
      <p:sp>
        <p:nvSpPr>
          <p:cNvPr id="351" name="M"/>
          <p:cNvSpPr/>
          <p:nvPr/>
        </p:nvSpPr>
        <p:spPr>
          <a:xfrm>
            <a:off x="1402510" y="8446234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</a:t>
            </a:r>
          </a:p>
        </p:txBody>
      </p:sp>
      <p:sp>
        <p:nvSpPr>
          <p:cNvPr id="352" name="N"/>
          <p:cNvSpPr/>
          <p:nvPr/>
        </p:nvSpPr>
        <p:spPr>
          <a:xfrm>
            <a:off x="4538885" y="844623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</a:t>
            </a:r>
          </a:p>
        </p:txBody>
      </p:sp>
      <p:sp>
        <p:nvSpPr>
          <p:cNvPr id="353" name="O"/>
          <p:cNvSpPr/>
          <p:nvPr/>
        </p:nvSpPr>
        <p:spPr>
          <a:xfrm>
            <a:off x="7554348" y="8446234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</a:t>
            </a:r>
          </a:p>
        </p:txBody>
      </p:sp>
      <p:sp>
        <p:nvSpPr>
          <p:cNvPr id="354" name="P"/>
          <p:cNvSpPr/>
          <p:nvPr/>
        </p:nvSpPr>
        <p:spPr>
          <a:xfrm>
            <a:off x="10778679" y="844623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</a:t>
            </a:r>
          </a:p>
        </p:txBody>
      </p:sp>
      <p:sp>
        <p:nvSpPr>
          <p:cNvPr id="355" name="Line"/>
          <p:cNvSpPr/>
          <p:nvPr/>
        </p:nvSpPr>
        <p:spPr>
          <a:xfrm>
            <a:off x="2266897" y="3006226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6" name="Line"/>
          <p:cNvSpPr/>
          <p:nvPr/>
        </p:nvSpPr>
        <p:spPr>
          <a:xfrm>
            <a:off x="5386794" y="2996570"/>
            <a:ext cx="22312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7" name="Line"/>
          <p:cNvSpPr/>
          <p:nvPr/>
        </p:nvSpPr>
        <p:spPr>
          <a:xfrm flipV="1">
            <a:off x="8416899" y="2983765"/>
            <a:ext cx="2404604" cy="106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8" name="Line"/>
          <p:cNvSpPr/>
          <p:nvPr/>
        </p:nvSpPr>
        <p:spPr>
          <a:xfrm>
            <a:off x="5335994" y="6985420"/>
            <a:ext cx="22312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9" name="Line"/>
          <p:cNvSpPr/>
          <p:nvPr/>
        </p:nvSpPr>
        <p:spPr>
          <a:xfrm flipV="1">
            <a:off x="1836986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0" name="Line"/>
          <p:cNvSpPr/>
          <p:nvPr/>
        </p:nvSpPr>
        <p:spPr>
          <a:xfrm flipV="1">
            <a:off x="1814315" y="5394141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1" name="Line"/>
          <p:cNvSpPr/>
          <p:nvPr/>
        </p:nvSpPr>
        <p:spPr>
          <a:xfrm flipV="1">
            <a:off x="1836986" y="7396962"/>
            <a:ext cx="1" cy="105635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2" name="Line"/>
          <p:cNvSpPr/>
          <p:nvPr/>
        </p:nvSpPr>
        <p:spPr>
          <a:xfrm flipV="1">
            <a:off x="7977489" y="3387226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3" name="Line"/>
          <p:cNvSpPr/>
          <p:nvPr/>
        </p:nvSpPr>
        <p:spPr>
          <a:xfrm flipV="1">
            <a:off x="7954817" y="5385325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4" name="Line"/>
          <p:cNvSpPr/>
          <p:nvPr/>
        </p:nvSpPr>
        <p:spPr>
          <a:xfrm flipV="1">
            <a:off x="7977488" y="7400846"/>
            <a:ext cx="1" cy="1056357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5" name="Line"/>
          <p:cNvSpPr/>
          <p:nvPr/>
        </p:nvSpPr>
        <p:spPr>
          <a:xfrm flipV="1">
            <a:off x="4990890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6" name="Line"/>
          <p:cNvSpPr/>
          <p:nvPr/>
        </p:nvSpPr>
        <p:spPr>
          <a:xfrm flipV="1">
            <a:off x="11190484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7" name="Line"/>
          <p:cNvSpPr/>
          <p:nvPr/>
        </p:nvSpPr>
        <p:spPr>
          <a:xfrm flipV="1">
            <a:off x="11190484" y="5394141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8" name="Line"/>
          <p:cNvSpPr/>
          <p:nvPr/>
        </p:nvSpPr>
        <p:spPr>
          <a:xfrm flipV="1">
            <a:off x="11190484" y="7396962"/>
            <a:ext cx="1" cy="105635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9" name="Line"/>
          <p:cNvSpPr/>
          <p:nvPr/>
        </p:nvSpPr>
        <p:spPr>
          <a:xfrm>
            <a:off x="8374574" y="8851978"/>
            <a:ext cx="2417409" cy="1642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70" name="Line"/>
          <p:cNvSpPr/>
          <p:nvPr/>
        </p:nvSpPr>
        <p:spPr>
          <a:xfrm>
            <a:off x="2220872" y="8860191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96" name="Connection Line"/>
          <p:cNvSpPr/>
          <p:nvPr/>
        </p:nvSpPr>
        <p:spPr>
          <a:xfrm>
            <a:off x="2137841" y="3293647"/>
            <a:ext cx="2459692" cy="1484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397" name="Connection Line"/>
          <p:cNvSpPr/>
          <p:nvPr/>
        </p:nvSpPr>
        <p:spPr>
          <a:xfrm>
            <a:off x="2155487" y="5116455"/>
            <a:ext cx="2407741" cy="1637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endParaRPr/>
          </a:p>
        </p:txBody>
      </p:sp>
      <p:sp>
        <p:nvSpPr>
          <p:cNvPr id="373" name="Line"/>
          <p:cNvSpPr/>
          <p:nvPr/>
        </p:nvSpPr>
        <p:spPr>
          <a:xfrm>
            <a:off x="2220872" y="4990994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374" name="Connection Line"/>
          <p:cNvCxnSpPr>
            <a:cxnSpLocks/>
            <a:stCxn id="385" idx="7"/>
          </p:cNvCxnSpPr>
          <p:nvPr/>
        </p:nvCxnSpPr>
        <p:spPr>
          <a:xfrm flipV="1">
            <a:off x="5241882" y="5219700"/>
            <a:ext cx="2311207" cy="147626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75" name="Connection Line"/>
          <p:cNvCxnSpPr>
            <a:cxnSpLocks/>
          </p:cNvCxnSpPr>
          <p:nvPr/>
        </p:nvCxnSpPr>
        <p:spPr>
          <a:xfrm>
            <a:off x="8374574" y="5170895"/>
            <a:ext cx="2417409" cy="158256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76" name="Connection Line"/>
          <p:cNvCxnSpPr>
            <a:cxnSpLocks/>
            <a:endCxn id="391" idx="3"/>
          </p:cNvCxnSpPr>
          <p:nvPr/>
        </p:nvCxnSpPr>
        <p:spPr>
          <a:xfrm flipV="1">
            <a:off x="8374574" y="3289283"/>
            <a:ext cx="2564920" cy="14733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77" name="Connection Line"/>
          <p:cNvCxnSpPr>
            <a:cxnSpLocks/>
          </p:cNvCxnSpPr>
          <p:nvPr/>
        </p:nvCxnSpPr>
        <p:spPr>
          <a:xfrm flipV="1">
            <a:off x="5362497" y="7226301"/>
            <a:ext cx="2190592" cy="149859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78" name="Connection Line"/>
          <p:cNvCxnSpPr>
            <a:cxnSpLocks/>
            <a:stCxn id="383" idx="5"/>
            <a:endCxn id="395" idx="1"/>
          </p:cNvCxnSpPr>
          <p:nvPr/>
        </p:nvCxnSpPr>
        <p:spPr>
          <a:xfrm>
            <a:off x="2105506" y="7278133"/>
            <a:ext cx="2553994" cy="128934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379" name="Line"/>
          <p:cNvSpPr/>
          <p:nvPr/>
        </p:nvSpPr>
        <p:spPr>
          <a:xfrm>
            <a:off x="2220872" y="6975763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80" name="A"/>
          <p:cNvSpPr/>
          <p:nvPr/>
        </p:nvSpPr>
        <p:spPr>
          <a:xfrm>
            <a:off x="1442709" y="2582613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</a:t>
            </a:r>
          </a:p>
        </p:txBody>
      </p:sp>
      <p:sp>
        <p:nvSpPr>
          <p:cNvPr id="381" name="E"/>
          <p:cNvSpPr/>
          <p:nvPr/>
        </p:nvSpPr>
        <p:spPr>
          <a:xfrm>
            <a:off x="1402510" y="4577772"/>
            <a:ext cx="823611" cy="82791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</a:t>
            </a:r>
          </a:p>
        </p:txBody>
      </p:sp>
      <p:sp>
        <p:nvSpPr>
          <p:cNvPr id="382" name="F"/>
          <p:cNvSpPr/>
          <p:nvPr/>
        </p:nvSpPr>
        <p:spPr>
          <a:xfrm>
            <a:off x="4538885" y="4577038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</a:t>
            </a:r>
          </a:p>
        </p:txBody>
      </p:sp>
      <p:sp>
        <p:nvSpPr>
          <p:cNvPr id="383" name="I"/>
          <p:cNvSpPr/>
          <p:nvPr/>
        </p:nvSpPr>
        <p:spPr>
          <a:xfrm>
            <a:off x="1402510" y="6571463"/>
            <a:ext cx="823611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</a:t>
            </a:r>
          </a:p>
        </p:txBody>
      </p:sp>
      <p:sp>
        <p:nvSpPr>
          <p:cNvPr id="384" name="B"/>
          <p:cNvSpPr/>
          <p:nvPr/>
        </p:nvSpPr>
        <p:spPr>
          <a:xfrm>
            <a:off x="4579084" y="2582613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</a:t>
            </a:r>
          </a:p>
        </p:txBody>
      </p:sp>
      <p:sp>
        <p:nvSpPr>
          <p:cNvPr id="385" name="J"/>
          <p:cNvSpPr/>
          <p:nvPr/>
        </p:nvSpPr>
        <p:spPr>
          <a:xfrm>
            <a:off x="4538885" y="6574716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J</a:t>
            </a:r>
          </a:p>
        </p:txBody>
      </p:sp>
      <p:sp>
        <p:nvSpPr>
          <p:cNvPr id="386" name="C"/>
          <p:cNvSpPr/>
          <p:nvPr/>
        </p:nvSpPr>
        <p:spPr>
          <a:xfrm>
            <a:off x="7592710" y="2579360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C</a:t>
            </a:r>
          </a:p>
        </p:txBody>
      </p:sp>
      <p:sp>
        <p:nvSpPr>
          <p:cNvPr id="387" name="G"/>
          <p:cNvSpPr/>
          <p:nvPr/>
        </p:nvSpPr>
        <p:spPr>
          <a:xfrm>
            <a:off x="7554348" y="4570685"/>
            <a:ext cx="823611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G</a:t>
            </a:r>
          </a:p>
        </p:txBody>
      </p:sp>
      <p:sp>
        <p:nvSpPr>
          <p:cNvPr id="388" name="K"/>
          <p:cNvSpPr/>
          <p:nvPr/>
        </p:nvSpPr>
        <p:spPr>
          <a:xfrm>
            <a:off x="7553089" y="655875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K</a:t>
            </a:r>
          </a:p>
        </p:txBody>
      </p:sp>
      <p:sp>
        <p:nvSpPr>
          <p:cNvPr id="389" name="O"/>
          <p:cNvSpPr/>
          <p:nvPr/>
        </p:nvSpPr>
        <p:spPr>
          <a:xfrm>
            <a:off x="7554348" y="8437418"/>
            <a:ext cx="823611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</a:t>
            </a:r>
          </a:p>
        </p:txBody>
      </p:sp>
      <p:sp>
        <p:nvSpPr>
          <p:cNvPr id="390" name="L"/>
          <p:cNvSpPr/>
          <p:nvPr/>
        </p:nvSpPr>
        <p:spPr>
          <a:xfrm>
            <a:off x="10778679" y="6561806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L</a:t>
            </a:r>
          </a:p>
        </p:txBody>
      </p:sp>
      <p:sp>
        <p:nvSpPr>
          <p:cNvPr id="391" name="D"/>
          <p:cNvSpPr/>
          <p:nvPr/>
        </p:nvSpPr>
        <p:spPr>
          <a:xfrm>
            <a:off x="10818879" y="2582613"/>
            <a:ext cx="823611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</a:t>
            </a:r>
          </a:p>
        </p:txBody>
      </p:sp>
      <p:sp>
        <p:nvSpPr>
          <p:cNvPr id="392" name="P"/>
          <p:cNvSpPr/>
          <p:nvPr/>
        </p:nvSpPr>
        <p:spPr>
          <a:xfrm>
            <a:off x="10778679" y="8446234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</a:t>
            </a:r>
          </a:p>
        </p:txBody>
      </p:sp>
      <p:sp>
        <p:nvSpPr>
          <p:cNvPr id="393" name="H"/>
          <p:cNvSpPr/>
          <p:nvPr/>
        </p:nvSpPr>
        <p:spPr>
          <a:xfrm>
            <a:off x="10778679" y="4577772"/>
            <a:ext cx="823612" cy="82791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</a:t>
            </a:r>
          </a:p>
        </p:txBody>
      </p:sp>
      <p:sp>
        <p:nvSpPr>
          <p:cNvPr id="394" name="M"/>
          <p:cNvSpPr/>
          <p:nvPr/>
        </p:nvSpPr>
        <p:spPr>
          <a:xfrm>
            <a:off x="1402510" y="8446234"/>
            <a:ext cx="823611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</a:t>
            </a:r>
          </a:p>
        </p:txBody>
      </p:sp>
      <p:sp>
        <p:nvSpPr>
          <p:cNvPr id="395" name="N"/>
          <p:cNvSpPr/>
          <p:nvPr/>
        </p:nvSpPr>
        <p:spPr>
          <a:xfrm>
            <a:off x="4538885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"/>
                            </p:stCondLst>
                            <p:childTnLst>
                              <p:par>
                                <p:cTn id="3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"/>
                            </p:stCondLst>
                            <p:childTnLst>
                              <p:par>
                                <p:cTn id="4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"/>
                            </p:stCondLst>
                            <p:childTnLst>
                              <p:par>
                                <p:cTn id="50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"/>
                            </p:stCondLst>
                            <p:childTnLst>
                              <p:par>
                                <p:cTn id="5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"/>
                            </p:stCondLst>
                            <p:childTnLst>
                              <p:par>
                                <p:cTn id="6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 advAuto="0"/>
      <p:bldP spid="381" grpId="0" animBg="1" advAuto="0"/>
      <p:bldP spid="382" grpId="0" animBg="1" advAuto="0"/>
      <p:bldP spid="383" grpId="0" animBg="1" advAuto="0"/>
      <p:bldP spid="384" grpId="0" animBg="1" advAuto="0"/>
      <p:bldP spid="385" grpId="0" animBg="1" advAuto="0"/>
      <p:bldP spid="386" grpId="0" animBg="1" advAuto="0"/>
      <p:bldP spid="387" grpId="0" animBg="1" advAuto="0"/>
      <p:bldP spid="388" grpId="0" animBg="1" advAuto="0"/>
      <p:bldP spid="389" grpId="0" animBg="1" advAuto="0"/>
      <p:bldP spid="390" grpId="0" animBg="1" advAuto="0"/>
      <p:bldP spid="391" grpId="0" animBg="1" advAuto="0"/>
      <p:bldP spid="392" grpId="0" animBg="1" advAuto="0"/>
      <p:bldP spid="393" grpId="0" animBg="1" advAuto="0"/>
      <p:bldP spid="394" grpId="0" animBg="1" advAuto="0"/>
      <p:bldP spid="395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irected Acyclic Graph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t>Directed Acyclic Graphs </a:t>
            </a:r>
          </a:p>
        </p:txBody>
      </p:sp>
      <p:sp>
        <p:nvSpPr>
          <p:cNvPr id="126" name="A directed acyclic graph (DAG) G is a graph that does not have any cycles."/>
          <p:cNvSpPr txBox="1">
            <a:spLocks noGrp="1"/>
          </p:cNvSpPr>
          <p:nvPr>
            <p:ph type="body" sz="quarter" idx="1"/>
          </p:nvPr>
        </p:nvSpPr>
        <p:spPr>
          <a:xfrm>
            <a:off x="952500" y="2590800"/>
            <a:ext cx="11099800" cy="1873985"/>
          </a:xfrm>
          <a:prstGeom prst="rect">
            <a:avLst/>
          </a:prstGeom>
        </p:spPr>
        <p:txBody>
          <a:bodyPr/>
          <a:lstStyle/>
          <a:p>
            <a:r>
              <a:t>A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directed acyclic graph (DAG) G</a:t>
            </a:r>
            <a:r>
              <a:t> is a graph that does not have any cycles. </a:t>
            </a:r>
          </a:p>
        </p:txBody>
      </p:sp>
      <p:sp>
        <p:nvSpPr>
          <p:cNvPr id="127" name="1"/>
          <p:cNvSpPr/>
          <p:nvPr/>
        </p:nvSpPr>
        <p:spPr>
          <a:xfrm>
            <a:off x="823557" y="542804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128" name="2"/>
          <p:cNvSpPr/>
          <p:nvPr/>
        </p:nvSpPr>
        <p:spPr>
          <a:xfrm>
            <a:off x="823557" y="7261251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129" name="0"/>
          <p:cNvSpPr/>
          <p:nvPr/>
        </p:nvSpPr>
        <p:spPr>
          <a:xfrm>
            <a:off x="2508984" y="6347690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0</a:t>
            </a:r>
          </a:p>
        </p:txBody>
      </p:sp>
      <p:sp>
        <p:nvSpPr>
          <p:cNvPr id="130" name="3"/>
          <p:cNvSpPr/>
          <p:nvPr/>
        </p:nvSpPr>
        <p:spPr>
          <a:xfrm>
            <a:off x="4067411" y="542804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131" name="4"/>
          <p:cNvSpPr/>
          <p:nvPr/>
        </p:nvSpPr>
        <p:spPr>
          <a:xfrm>
            <a:off x="4067411" y="7435902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cxnSp>
        <p:nvCxnSpPr>
          <p:cNvPr id="132" name="Connection Line"/>
          <p:cNvCxnSpPr>
            <a:cxnSpLocks/>
            <a:stCxn id="127" idx="5"/>
          </p:cNvCxnSpPr>
          <p:nvPr/>
        </p:nvCxnSpPr>
        <p:spPr>
          <a:xfrm>
            <a:off x="1526554" y="6134713"/>
            <a:ext cx="982430" cy="431187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33" name="Connection Line"/>
          <p:cNvCxnSpPr>
            <a:cxnSpLocks/>
            <a:stCxn id="128" idx="0"/>
            <a:endCxn id="127" idx="4"/>
          </p:cNvCxnSpPr>
          <p:nvPr/>
        </p:nvCxnSpPr>
        <p:spPr>
          <a:xfrm flipV="1">
            <a:off x="1235363" y="6255958"/>
            <a:ext cx="0" cy="100529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34" name="Connection Line"/>
          <p:cNvCxnSpPr>
            <a:cxnSpLocks/>
          </p:cNvCxnSpPr>
          <p:nvPr/>
        </p:nvCxnSpPr>
        <p:spPr>
          <a:xfrm flipV="1">
            <a:off x="1647169" y="6985000"/>
            <a:ext cx="861815" cy="45090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135" name="Connection Line"/>
          <p:cNvCxnSpPr>
            <a:cxnSpLocks/>
            <a:endCxn id="130" idx="3"/>
          </p:cNvCxnSpPr>
          <p:nvPr/>
        </p:nvCxnSpPr>
        <p:spPr>
          <a:xfrm flipV="1">
            <a:off x="3332596" y="6134713"/>
            <a:ext cx="855430" cy="43118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36" name="Connection Line"/>
          <p:cNvCxnSpPr>
            <a:cxnSpLocks/>
            <a:stCxn id="131" idx="0"/>
            <a:endCxn id="130" idx="4"/>
          </p:cNvCxnSpPr>
          <p:nvPr/>
        </p:nvCxnSpPr>
        <p:spPr>
          <a:xfrm flipV="1">
            <a:off x="4479217" y="6255958"/>
            <a:ext cx="0" cy="117994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137" name="1"/>
          <p:cNvSpPr/>
          <p:nvPr/>
        </p:nvSpPr>
        <p:spPr>
          <a:xfrm>
            <a:off x="7855999" y="5343761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138" name="2"/>
          <p:cNvSpPr/>
          <p:nvPr/>
        </p:nvSpPr>
        <p:spPr>
          <a:xfrm>
            <a:off x="7855999" y="7176969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139" name="0"/>
          <p:cNvSpPr/>
          <p:nvPr/>
        </p:nvSpPr>
        <p:spPr>
          <a:xfrm>
            <a:off x="9541426" y="626340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0</a:t>
            </a:r>
          </a:p>
        </p:txBody>
      </p:sp>
      <p:sp>
        <p:nvSpPr>
          <p:cNvPr id="140" name="3"/>
          <p:cNvSpPr/>
          <p:nvPr/>
        </p:nvSpPr>
        <p:spPr>
          <a:xfrm>
            <a:off x="11099852" y="5343761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141" name="4"/>
          <p:cNvSpPr/>
          <p:nvPr/>
        </p:nvSpPr>
        <p:spPr>
          <a:xfrm>
            <a:off x="11099852" y="7351621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cxnSp>
        <p:nvCxnSpPr>
          <p:cNvPr id="142" name="Connection Line"/>
          <p:cNvCxnSpPr>
            <a:cxnSpLocks/>
          </p:cNvCxnSpPr>
          <p:nvPr/>
        </p:nvCxnSpPr>
        <p:spPr>
          <a:xfrm>
            <a:off x="8679611" y="5981700"/>
            <a:ext cx="861815" cy="58420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43" name="Connection Line"/>
          <p:cNvCxnSpPr>
            <a:cxnSpLocks/>
            <a:stCxn id="138" idx="0"/>
            <a:endCxn id="137" idx="4"/>
          </p:cNvCxnSpPr>
          <p:nvPr/>
        </p:nvCxnSpPr>
        <p:spPr>
          <a:xfrm flipV="1">
            <a:off x="8267805" y="6171676"/>
            <a:ext cx="0" cy="100529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144" name="Connection Line"/>
          <p:cNvCxnSpPr>
            <a:cxnSpLocks/>
          </p:cNvCxnSpPr>
          <p:nvPr/>
        </p:nvCxnSpPr>
        <p:spPr>
          <a:xfrm flipV="1">
            <a:off x="8679611" y="6845300"/>
            <a:ext cx="861815" cy="5063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145" name="Connection Line"/>
          <p:cNvCxnSpPr>
            <a:cxnSpLocks/>
          </p:cNvCxnSpPr>
          <p:nvPr/>
        </p:nvCxnSpPr>
        <p:spPr>
          <a:xfrm flipV="1">
            <a:off x="10365037" y="5981701"/>
            <a:ext cx="734815" cy="48259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46" name="Connection Line"/>
          <p:cNvCxnSpPr>
            <a:cxnSpLocks/>
            <a:stCxn id="141" idx="0"/>
            <a:endCxn id="140" idx="4"/>
          </p:cNvCxnSpPr>
          <p:nvPr/>
        </p:nvCxnSpPr>
        <p:spPr>
          <a:xfrm flipV="1">
            <a:off x="11511658" y="6171676"/>
            <a:ext cx="0" cy="117994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147" name="not a DAG"/>
          <p:cNvSpPr txBox="1"/>
          <p:nvPr/>
        </p:nvSpPr>
        <p:spPr>
          <a:xfrm>
            <a:off x="2155132" y="8656378"/>
            <a:ext cx="1531316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not a DAG</a:t>
            </a:r>
          </a:p>
        </p:txBody>
      </p:sp>
      <p:sp>
        <p:nvSpPr>
          <p:cNvPr id="148" name="a DAG"/>
          <p:cNvSpPr txBox="1"/>
          <p:nvPr/>
        </p:nvSpPr>
        <p:spPr>
          <a:xfrm>
            <a:off x="9450158" y="8656378"/>
            <a:ext cx="1006146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a DAG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roperties on DA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Properties o</a:t>
            </a:r>
            <a:r>
              <a:rPr lang="en-US" dirty="0"/>
              <a:t>f</a:t>
            </a:r>
            <a:r>
              <a:rPr dirty="0"/>
              <a:t> DAGs</a:t>
            </a:r>
          </a:p>
        </p:txBody>
      </p:sp>
      <p:sp>
        <p:nvSpPr>
          <p:cNvPr id="151" name="They appear quite often in many application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They appear quite often in many applications.</a:t>
            </a:r>
          </a:p>
          <a:p>
            <a:r>
              <a:rPr dirty="0"/>
              <a:t>Example - prerequisite modules: To take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module A</a:t>
            </a:r>
            <a:r>
              <a:rPr dirty="0"/>
              <a:t> you need to have taken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module B</a:t>
            </a:r>
            <a:r>
              <a:rPr dirty="0"/>
              <a:t> and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module C.</a:t>
            </a:r>
          </a:p>
          <a:p>
            <a:r>
              <a:rPr dirty="0"/>
              <a:t>If the module prerequisite relation has a cycle, then it is impossible to get a degree!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opological Ord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Topological Ordering</a:t>
            </a:r>
          </a:p>
        </p:txBody>
      </p:sp>
      <p:sp>
        <p:nvSpPr>
          <p:cNvPr id="154" name="Given a directed graph G, a topological ordering of G is an ordering of the nodes u1, u2, … , un, such that for every edge e=(ui,  uj), it holds that i &lt; j.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11099800" cy="3445112"/>
          </a:xfrm>
          <a:prstGeom prst="rect">
            <a:avLst/>
          </a:prstGeom>
        </p:spPr>
        <p:txBody>
          <a:bodyPr/>
          <a:lstStyle/>
          <a:p>
            <a:r>
              <a:t>Given a directed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, a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topological ordering</a:t>
            </a:r>
            <a:r>
              <a:t>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 is an ordering of the nodes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 … 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, such that for every edge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e=(u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, 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)</a:t>
            </a:r>
            <a:r>
              <a:t>, it holds that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&lt;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.</a:t>
            </a:r>
          </a:p>
          <a:p>
            <a:r>
              <a:t>Intuitively, a topological ordering orders the nodes in a way such that all edges point “forward”.</a:t>
            </a:r>
          </a:p>
        </p:txBody>
      </p:sp>
      <p:sp>
        <p:nvSpPr>
          <p:cNvPr id="165" name="1"/>
          <p:cNvSpPr/>
          <p:nvPr/>
        </p:nvSpPr>
        <p:spPr>
          <a:xfrm>
            <a:off x="6384268" y="702918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166" name="0"/>
          <p:cNvSpPr/>
          <p:nvPr/>
        </p:nvSpPr>
        <p:spPr>
          <a:xfrm>
            <a:off x="7693523" y="702918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0</a:t>
            </a:r>
          </a:p>
        </p:txBody>
      </p:sp>
      <p:sp>
        <p:nvSpPr>
          <p:cNvPr id="167" name="2"/>
          <p:cNvSpPr/>
          <p:nvPr/>
        </p:nvSpPr>
        <p:spPr>
          <a:xfrm>
            <a:off x="9002778" y="702918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168" name="3"/>
          <p:cNvSpPr/>
          <p:nvPr/>
        </p:nvSpPr>
        <p:spPr>
          <a:xfrm>
            <a:off x="10312032" y="702918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169" name="4"/>
          <p:cNvSpPr/>
          <p:nvPr/>
        </p:nvSpPr>
        <p:spPr>
          <a:xfrm>
            <a:off x="11621287" y="702918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cxnSp>
        <p:nvCxnSpPr>
          <p:cNvPr id="170" name="Connection Line"/>
          <p:cNvCxnSpPr>
            <a:cxnSpLocks/>
            <a:stCxn id="165" idx="6"/>
          </p:cNvCxnSpPr>
          <p:nvPr/>
        </p:nvCxnSpPr>
        <p:spPr>
          <a:xfrm>
            <a:off x="7207880" y="7443145"/>
            <a:ext cx="48564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71" name="Connection Line"/>
          <p:cNvCxnSpPr>
            <a:cxnSpLocks/>
            <a:stCxn id="166" idx="6"/>
            <a:endCxn id="167" idx="2"/>
          </p:cNvCxnSpPr>
          <p:nvPr/>
        </p:nvCxnSpPr>
        <p:spPr>
          <a:xfrm>
            <a:off x="8517135" y="7443145"/>
            <a:ext cx="48564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172" name="Connection Line"/>
          <p:cNvCxnSpPr>
            <a:cxnSpLocks/>
            <a:stCxn id="168" idx="6"/>
            <a:endCxn id="169" idx="2"/>
          </p:cNvCxnSpPr>
          <p:nvPr/>
        </p:nvCxnSpPr>
        <p:spPr>
          <a:xfrm>
            <a:off x="11135644" y="7443145"/>
            <a:ext cx="48564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sp>
        <p:nvSpPr>
          <p:cNvPr id="24" name="1">
            <a:extLst>
              <a:ext uri="{FF2B5EF4-FFF2-40B4-BE49-F238E27FC236}">
                <a16:creationId xmlns:a16="http://schemas.microsoft.com/office/drawing/2014/main" id="{519C4264-FD56-4019-B782-0D4A7A6E1012}"/>
              </a:ext>
            </a:extLst>
          </p:cNvPr>
          <p:cNvSpPr/>
          <p:nvPr/>
        </p:nvSpPr>
        <p:spPr>
          <a:xfrm>
            <a:off x="1264648" y="6035912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25" name="2">
            <a:extLst>
              <a:ext uri="{FF2B5EF4-FFF2-40B4-BE49-F238E27FC236}">
                <a16:creationId xmlns:a16="http://schemas.microsoft.com/office/drawing/2014/main" id="{5ACA1719-2241-4F09-B54E-47734865EF18}"/>
              </a:ext>
            </a:extLst>
          </p:cNvPr>
          <p:cNvSpPr/>
          <p:nvPr/>
        </p:nvSpPr>
        <p:spPr>
          <a:xfrm>
            <a:off x="1264648" y="7869120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26" name="0">
            <a:extLst>
              <a:ext uri="{FF2B5EF4-FFF2-40B4-BE49-F238E27FC236}">
                <a16:creationId xmlns:a16="http://schemas.microsoft.com/office/drawing/2014/main" id="{770B05E4-F53A-4794-A67E-C5CFCFBE0400}"/>
              </a:ext>
            </a:extLst>
          </p:cNvPr>
          <p:cNvSpPr/>
          <p:nvPr/>
        </p:nvSpPr>
        <p:spPr>
          <a:xfrm>
            <a:off x="2950075" y="6955559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0</a:t>
            </a:r>
          </a:p>
        </p:txBody>
      </p:sp>
      <p:sp>
        <p:nvSpPr>
          <p:cNvPr id="27" name="3">
            <a:extLst>
              <a:ext uri="{FF2B5EF4-FFF2-40B4-BE49-F238E27FC236}">
                <a16:creationId xmlns:a16="http://schemas.microsoft.com/office/drawing/2014/main" id="{3FA67225-3857-4711-B04C-D08D3C05B7EF}"/>
              </a:ext>
            </a:extLst>
          </p:cNvPr>
          <p:cNvSpPr/>
          <p:nvPr/>
        </p:nvSpPr>
        <p:spPr>
          <a:xfrm>
            <a:off x="4508501" y="6035912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28" name="4">
            <a:extLst>
              <a:ext uri="{FF2B5EF4-FFF2-40B4-BE49-F238E27FC236}">
                <a16:creationId xmlns:a16="http://schemas.microsoft.com/office/drawing/2014/main" id="{9B4D551B-EABF-4F81-9C3E-9ACB547500B1}"/>
              </a:ext>
            </a:extLst>
          </p:cNvPr>
          <p:cNvSpPr/>
          <p:nvPr/>
        </p:nvSpPr>
        <p:spPr>
          <a:xfrm>
            <a:off x="4508501" y="8043772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cxnSp>
        <p:nvCxnSpPr>
          <p:cNvPr id="29" name="Connection Line">
            <a:extLst>
              <a:ext uri="{FF2B5EF4-FFF2-40B4-BE49-F238E27FC236}">
                <a16:creationId xmlns:a16="http://schemas.microsoft.com/office/drawing/2014/main" id="{B116695A-8F88-4BFB-B9F4-4D3E9CBB9BD1}"/>
              </a:ext>
            </a:extLst>
          </p:cNvPr>
          <p:cNvCxnSpPr>
            <a:cxnSpLocks/>
          </p:cNvCxnSpPr>
          <p:nvPr/>
        </p:nvCxnSpPr>
        <p:spPr>
          <a:xfrm>
            <a:off x="2088260" y="6673851"/>
            <a:ext cx="861815" cy="58420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0" name="Connection Line">
            <a:extLst>
              <a:ext uri="{FF2B5EF4-FFF2-40B4-BE49-F238E27FC236}">
                <a16:creationId xmlns:a16="http://schemas.microsoft.com/office/drawing/2014/main" id="{86C6CA1D-A22B-4E30-AA78-8E965145E2E7}"/>
              </a:ext>
            </a:extLst>
          </p:cNvPr>
          <p:cNvCxnSpPr>
            <a:cxnSpLocks/>
            <a:stCxn id="25" idx="0"/>
            <a:endCxn id="24" idx="4"/>
          </p:cNvCxnSpPr>
          <p:nvPr/>
        </p:nvCxnSpPr>
        <p:spPr>
          <a:xfrm flipV="1">
            <a:off x="1676454" y="6863827"/>
            <a:ext cx="0" cy="100529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31" name="Connection Line">
            <a:extLst>
              <a:ext uri="{FF2B5EF4-FFF2-40B4-BE49-F238E27FC236}">
                <a16:creationId xmlns:a16="http://schemas.microsoft.com/office/drawing/2014/main" id="{B5476E70-798B-4D52-B850-43DEC2F2BCB4}"/>
              </a:ext>
            </a:extLst>
          </p:cNvPr>
          <p:cNvCxnSpPr>
            <a:cxnSpLocks/>
          </p:cNvCxnSpPr>
          <p:nvPr/>
        </p:nvCxnSpPr>
        <p:spPr>
          <a:xfrm flipV="1">
            <a:off x="2088260" y="7537451"/>
            <a:ext cx="861815" cy="5063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32" name="Connection Line">
            <a:extLst>
              <a:ext uri="{FF2B5EF4-FFF2-40B4-BE49-F238E27FC236}">
                <a16:creationId xmlns:a16="http://schemas.microsoft.com/office/drawing/2014/main" id="{0ACAF917-7CD5-45BB-80FF-836217967E82}"/>
              </a:ext>
            </a:extLst>
          </p:cNvPr>
          <p:cNvCxnSpPr>
            <a:cxnSpLocks/>
          </p:cNvCxnSpPr>
          <p:nvPr/>
        </p:nvCxnSpPr>
        <p:spPr>
          <a:xfrm flipV="1">
            <a:off x="3773686" y="6673852"/>
            <a:ext cx="734815" cy="48259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3" name="Connection Line">
            <a:extLst>
              <a:ext uri="{FF2B5EF4-FFF2-40B4-BE49-F238E27FC236}">
                <a16:creationId xmlns:a16="http://schemas.microsoft.com/office/drawing/2014/main" id="{41AA8E14-9F7E-4601-B0FE-7CD3E650EBE1}"/>
              </a:ext>
            </a:extLst>
          </p:cNvPr>
          <p:cNvCxnSpPr>
            <a:cxnSpLocks/>
            <a:stCxn id="28" idx="0"/>
            <a:endCxn id="27" idx="4"/>
          </p:cNvCxnSpPr>
          <p:nvPr/>
        </p:nvCxnSpPr>
        <p:spPr>
          <a:xfrm flipV="1">
            <a:off x="4920307" y="6863827"/>
            <a:ext cx="0" cy="117994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73B43C6-AF21-4864-AFAB-4ADD36422172}"/>
              </a:ext>
            </a:extLst>
          </p:cNvPr>
          <p:cNvCxnSpPr>
            <a:cxnSpLocks/>
            <a:stCxn id="165" idx="0"/>
            <a:endCxn id="167" idx="0"/>
          </p:cNvCxnSpPr>
          <p:nvPr/>
        </p:nvCxnSpPr>
        <p:spPr>
          <a:xfrm rot="5400000" flipH="1" flipV="1">
            <a:off x="8105329" y="5719932"/>
            <a:ext cx="12700" cy="2618510"/>
          </a:xfrm>
          <a:prstGeom prst="bentConnector3">
            <a:avLst>
              <a:gd name="adj1" fmla="val 52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CC2DC5D5-96ED-42DD-B46D-CE506EC23596}"/>
              </a:ext>
            </a:extLst>
          </p:cNvPr>
          <p:cNvCxnSpPr>
            <a:cxnSpLocks/>
            <a:stCxn id="166" idx="4"/>
            <a:endCxn id="168" idx="4"/>
          </p:cNvCxnSpPr>
          <p:nvPr/>
        </p:nvCxnSpPr>
        <p:spPr>
          <a:xfrm rot="16200000" flipH="1">
            <a:off x="9414583" y="6547847"/>
            <a:ext cx="12700" cy="2618509"/>
          </a:xfrm>
          <a:prstGeom prst="bentConnector3">
            <a:avLst>
              <a:gd name="adj1" fmla="val 47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opological Ordering implies D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Topological Ordering implies DAG</a:t>
            </a:r>
          </a:p>
        </p:txBody>
      </p:sp>
      <p:sp>
        <p:nvSpPr>
          <p:cNvPr id="177" name="If graph G has a topological ordering, then G is a DAG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If graph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rPr dirty="0"/>
              <a:t> has a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topological ordering</a:t>
            </a:r>
            <a:r>
              <a:rPr dirty="0"/>
              <a:t>, then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rPr dirty="0"/>
              <a:t> is a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DAG</a:t>
            </a:r>
            <a:r>
              <a:rPr dirty="0"/>
              <a:t>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Suppose by contradiction that G has a topological ordering (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 dirty="0"/>
              <a:t>,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 dirty="0"/>
              <a:t>, … ,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/>
              <a:t>) but it also has a cycle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C</a:t>
            </a:r>
            <a:r>
              <a:rPr dirty="0"/>
              <a:t>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Let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 dirty="0"/>
              <a:t>be the smallest element of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C</a:t>
            </a:r>
            <a:r>
              <a:rPr dirty="0"/>
              <a:t> according to the topological ordering.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Let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 dirty="0"/>
              <a:t>be its </a:t>
            </a:r>
            <a:r>
              <a:rPr i="1" dirty="0"/>
              <a:t>predecessor</a:t>
            </a:r>
            <a:r>
              <a:rPr dirty="0"/>
              <a:t> in the cycle (i.e., there is an edge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e</a:t>
            </a:r>
            <a:r>
              <a:rPr dirty="0"/>
              <a:t>=(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dirty="0"/>
              <a:t>,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)).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 dirty="0"/>
              <a:t>must appear before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lang="en-US"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 in the topological order, by the presence of this edge. 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This </a:t>
            </a:r>
            <a:r>
              <a:rPr b="1" dirty="0"/>
              <a:t>contradicts </a:t>
            </a:r>
            <a:r>
              <a:rPr dirty="0"/>
              <a:t>the fact that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baseline="-5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 </a:t>
            </a:r>
            <a:r>
              <a:rPr dirty="0"/>
              <a:t>was the smallest element of C according to the topological ordering.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Does DAG imply topological ordering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Does DAG imply topological ordering?</a:t>
            </a:r>
          </a:p>
        </p:txBody>
      </p:sp>
      <p:sp>
        <p:nvSpPr>
          <p:cNvPr id="180" name="TO =&gt; DAG was proved via proof-by-contradiction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>
                <a:solidFill>
                  <a:schemeClr val="accent5">
                    <a:lumOff val="-29866"/>
                  </a:schemeClr>
                </a:solidFill>
              </a:rPr>
              <a:t>TO</a:t>
            </a:r>
            <a:r>
              <a:t> =&gt;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DAG</a:t>
            </a:r>
            <a:r>
              <a:t> was proved via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proof-by-contradiction</a:t>
            </a:r>
            <a:r>
              <a:t>.</a:t>
            </a:r>
          </a:p>
          <a:p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DAG</a:t>
            </a:r>
            <a:r>
              <a:t> =&gt;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TO</a:t>
            </a:r>
            <a:r>
              <a:t> will be proved via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“proof-by-algorithm”.</a:t>
            </a:r>
          </a:p>
          <a:p>
            <a:r>
              <a:t>We will design an </a:t>
            </a:r>
            <a:r>
              <a:rPr i="1"/>
              <a:t>efficient</a:t>
            </a:r>
            <a:r>
              <a:t> algorithm that, given a DAG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, finds a topological ordering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How do we star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do we start?</a:t>
            </a:r>
          </a:p>
        </p:txBody>
      </p:sp>
      <p:sp>
        <p:nvSpPr>
          <p:cNvPr id="203" name="Could we have started with anything other than node 1?…"/>
          <p:cNvSpPr txBox="1">
            <a:spLocks noGrp="1"/>
          </p:cNvSpPr>
          <p:nvPr>
            <p:ph type="body" sz="half" idx="1"/>
          </p:nvPr>
        </p:nvSpPr>
        <p:spPr>
          <a:xfrm>
            <a:off x="952500" y="6256429"/>
            <a:ext cx="11099800" cy="262087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t>Could we have started with anything other than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node 1</a:t>
            </a:r>
            <a:r>
              <a:t>?</a:t>
            </a:r>
          </a:p>
          <a:p>
            <a:r>
              <a:t>The starting node must have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no incoming edges</a:t>
            </a:r>
            <a:r>
              <a:t>!</a:t>
            </a:r>
          </a:p>
          <a:p>
            <a:r>
              <a:t>Can we always find such a node?</a:t>
            </a:r>
          </a:p>
        </p:txBody>
      </p:sp>
      <p:sp>
        <p:nvSpPr>
          <p:cNvPr id="24" name="1">
            <a:extLst>
              <a:ext uri="{FF2B5EF4-FFF2-40B4-BE49-F238E27FC236}">
                <a16:creationId xmlns:a16="http://schemas.microsoft.com/office/drawing/2014/main" id="{A5257F62-2BB6-41FD-BD53-5517958D2F00}"/>
              </a:ext>
            </a:extLst>
          </p:cNvPr>
          <p:cNvSpPr/>
          <p:nvPr/>
        </p:nvSpPr>
        <p:spPr>
          <a:xfrm>
            <a:off x="6435068" y="3662531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25" name="0">
            <a:extLst>
              <a:ext uri="{FF2B5EF4-FFF2-40B4-BE49-F238E27FC236}">
                <a16:creationId xmlns:a16="http://schemas.microsoft.com/office/drawing/2014/main" id="{1A2AA89A-F4C0-4CF8-BF4A-6A55AAE2AA2B}"/>
              </a:ext>
            </a:extLst>
          </p:cNvPr>
          <p:cNvSpPr/>
          <p:nvPr/>
        </p:nvSpPr>
        <p:spPr>
          <a:xfrm>
            <a:off x="7744323" y="3662531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0</a:t>
            </a:r>
          </a:p>
        </p:txBody>
      </p:sp>
      <p:sp>
        <p:nvSpPr>
          <p:cNvPr id="26" name="2">
            <a:extLst>
              <a:ext uri="{FF2B5EF4-FFF2-40B4-BE49-F238E27FC236}">
                <a16:creationId xmlns:a16="http://schemas.microsoft.com/office/drawing/2014/main" id="{E64237A7-2596-41AE-A9C1-4D7CBDC15E53}"/>
              </a:ext>
            </a:extLst>
          </p:cNvPr>
          <p:cNvSpPr/>
          <p:nvPr/>
        </p:nvSpPr>
        <p:spPr>
          <a:xfrm>
            <a:off x="9053578" y="3662531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27" name="3">
            <a:extLst>
              <a:ext uri="{FF2B5EF4-FFF2-40B4-BE49-F238E27FC236}">
                <a16:creationId xmlns:a16="http://schemas.microsoft.com/office/drawing/2014/main" id="{81156008-A7ED-42D0-B777-6AF992EF1960}"/>
              </a:ext>
            </a:extLst>
          </p:cNvPr>
          <p:cNvSpPr/>
          <p:nvPr/>
        </p:nvSpPr>
        <p:spPr>
          <a:xfrm>
            <a:off x="10362832" y="3662531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28" name="4">
            <a:extLst>
              <a:ext uri="{FF2B5EF4-FFF2-40B4-BE49-F238E27FC236}">
                <a16:creationId xmlns:a16="http://schemas.microsoft.com/office/drawing/2014/main" id="{FF701F90-471D-460E-A868-5C7895F51DA2}"/>
              </a:ext>
            </a:extLst>
          </p:cNvPr>
          <p:cNvSpPr/>
          <p:nvPr/>
        </p:nvSpPr>
        <p:spPr>
          <a:xfrm>
            <a:off x="11672087" y="3662531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cxnSp>
        <p:nvCxnSpPr>
          <p:cNvPr id="29" name="Connection Line">
            <a:extLst>
              <a:ext uri="{FF2B5EF4-FFF2-40B4-BE49-F238E27FC236}">
                <a16:creationId xmlns:a16="http://schemas.microsoft.com/office/drawing/2014/main" id="{102E97A9-E302-48C1-8D9C-ED2050AF8834}"/>
              </a:ext>
            </a:extLst>
          </p:cNvPr>
          <p:cNvCxnSpPr>
            <a:cxnSpLocks/>
            <a:stCxn id="24" idx="6"/>
          </p:cNvCxnSpPr>
          <p:nvPr/>
        </p:nvCxnSpPr>
        <p:spPr>
          <a:xfrm>
            <a:off x="7258680" y="4076489"/>
            <a:ext cx="48564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0" name="Connection Line">
            <a:extLst>
              <a:ext uri="{FF2B5EF4-FFF2-40B4-BE49-F238E27FC236}">
                <a16:creationId xmlns:a16="http://schemas.microsoft.com/office/drawing/2014/main" id="{E52E2953-12DF-4423-AEB8-3B7DE0EFB722}"/>
              </a:ext>
            </a:extLst>
          </p:cNvPr>
          <p:cNvCxnSpPr>
            <a:cxnSpLocks/>
            <a:stCxn id="25" idx="6"/>
            <a:endCxn id="26" idx="2"/>
          </p:cNvCxnSpPr>
          <p:nvPr/>
        </p:nvCxnSpPr>
        <p:spPr>
          <a:xfrm>
            <a:off x="8567935" y="4076489"/>
            <a:ext cx="48564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1" name="Connection Line">
            <a:extLst>
              <a:ext uri="{FF2B5EF4-FFF2-40B4-BE49-F238E27FC236}">
                <a16:creationId xmlns:a16="http://schemas.microsoft.com/office/drawing/2014/main" id="{E1026F10-20CB-4FF0-A825-69CC97585794}"/>
              </a:ext>
            </a:extLst>
          </p:cNvPr>
          <p:cNvCxnSpPr>
            <a:cxnSpLocks/>
            <a:stCxn id="27" idx="6"/>
            <a:endCxn id="28" idx="2"/>
          </p:cNvCxnSpPr>
          <p:nvPr/>
        </p:nvCxnSpPr>
        <p:spPr>
          <a:xfrm>
            <a:off x="11186444" y="4076489"/>
            <a:ext cx="48564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sp>
        <p:nvSpPr>
          <p:cNvPr id="32" name="1">
            <a:extLst>
              <a:ext uri="{FF2B5EF4-FFF2-40B4-BE49-F238E27FC236}">
                <a16:creationId xmlns:a16="http://schemas.microsoft.com/office/drawing/2014/main" id="{17DDC978-0DC8-40B4-9F00-56CFD12EA632}"/>
              </a:ext>
            </a:extLst>
          </p:cNvPr>
          <p:cNvSpPr/>
          <p:nvPr/>
        </p:nvSpPr>
        <p:spPr>
          <a:xfrm>
            <a:off x="1315448" y="2669256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</a:t>
            </a:r>
          </a:p>
        </p:txBody>
      </p:sp>
      <p:sp>
        <p:nvSpPr>
          <p:cNvPr id="33" name="2">
            <a:extLst>
              <a:ext uri="{FF2B5EF4-FFF2-40B4-BE49-F238E27FC236}">
                <a16:creationId xmlns:a16="http://schemas.microsoft.com/office/drawing/2014/main" id="{923A0431-FBAC-475C-AC49-51ECD43761EF}"/>
              </a:ext>
            </a:extLst>
          </p:cNvPr>
          <p:cNvSpPr/>
          <p:nvPr/>
        </p:nvSpPr>
        <p:spPr>
          <a:xfrm>
            <a:off x="1315448" y="450246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</a:t>
            </a:r>
          </a:p>
        </p:txBody>
      </p:sp>
      <p:sp>
        <p:nvSpPr>
          <p:cNvPr id="34" name="0">
            <a:extLst>
              <a:ext uri="{FF2B5EF4-FFF2-40B4-BE49-F238E27FC236}">
                <a16:creationId xmlns:a16="http://schemas.microsoft.com/office/drawing/2014/main" id="{CBE6B506-4A17-4D23-A0A2-5240FDCAB526}"/>
              </a:ext>
            </a:extLst>
          </p:cNvPr>
          <p:cNvSpPr/>
          <p:nvPr/>
        </p:nvSpPr>
        <p:spPr>
          <a:xfrm>
            <a:off x="3000875" y="358890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0</a:t>
            </a:r>
          </a:p>
        </p:txBody>
      </p:sp>
      <p:sp>
        <p:nvSpPr>
          <p:cNvPr id="35" name="3">
            <a:extLst>
              <a:ext uri="{FF2B5EF4-FFF2-40B4-BE49-F238E27FC236}">
                <a16:creationId xmlns:a16="http://schemas.microsoft.com/office/drawing/2014/main" id="{1CE801DB-4038-4C69-AED6-042F2C94ED98}"/>
              </a:ext>
            </a:extLst>
          </p:cNvPr>
          <p:cNvSpPr/>
          <p:nvPr/>
        </p:nvSpPr>
        <p:spPr>
          <a:xfrm>
            <a:off x="4559301" y="2669256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3</a:t>
            </a:r>
          </a:p>
        </p:txBody>
      </p:sp>
      <p:sp>
        <p:nvSpPr>
          <p:cNvPr id="36" name="4">
            <a:extLst>
              <a:ext uri="{FF2B5EF4-FFF2-40B4-BE49-F238E27FC236}">
                <a16:creationId xmlns:a16="http://schemas.microsoft.com/office/drawing/2014/main" id="{DC548AE1-0CCE-4164-B346-EFC2B98E1529}"/>
              </a:ext>
            </a:extLst>
          </p:cNvPr>
          <p:cNvSpPr/>
          <p:nvPr/>
        </p:nvSpPr>
        <p:spPr>
          <a:xfrm>
            <a:off x="4559301" y="4677116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4</a:t>
            </a:r>
          </a:p>
        </p:txBody>
      </p:sp>
      <p:cxnSp>
        <p:nvCxnSpPr>
          <p:cNvPr id="37" name="Connection Line">
            <a:extLst>
              <a:ext uri="{FF2B5EF4-FFF2-40B4-BE49-F238E27FC236}">
                <a16:creationId xmlns:a16="http://schemas.microsoft.com/office/drawing/2014/main" id="{A0C88C8E-F94F-4655-B571-B2FCC94DFC0D}"/>
              </a:ext>
            </a:extLst>
          </p:cNvPr>
          <p:cNvCxnSpPr>
            <a:cxnSpLocks/>
          </p:cNvCxnSpPr>
          <p:nvPr/>
        </p:nvCxnSpPr>
        <p:spPr>
          <a:xfrm>
            <a:off x="2139060" y="3307195"/>
            <a:ext cx="861815" cy="58420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38" name="Connection Line">
            <a:extLst>
              <a:ext uri="{FF2B5EF4-FFF2-40B4-BE49-F238E27FC236}">
                <a16:creationId xmlns:a16="http://schemas.microsoft.com/office/drawing/2014/main" id="{2DC0DEB6-A22E-42C0-8B70-40237F76711A}"/>
              </a:ext>
            </a:extLst>
          </p:cNvPr>
          <p:cNvCxnSpPr>
            <a:cxnSpLocks/>
            <a:stCxn id="33" idx="0"/>
            <a:endCxn id="32" idx="4"/>
          </p:cNvCxnSpPr>
          <p:nvPr/>
        </p:nvCxnSpPr>
        <p:spPr>
          <a:xfrm flipV="1">
            <a:off x="1727254" y="3497171"/>
            <a:ext cx="0" cy="100529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39" name="Connection Line">
            <a:extLst>
              <a:ext uri="{FF2B5EF4-FFF2-40B4-BE49-F238E27FC236}">
                <a16:creationId xmlns:a16="http://schemas.microsoft.com/office/drawing/2014/main" id="{AA3B359C-AB0C-48FC-8291-0B8A5E0C76D0}"/>
              </a:ext>
            </a:extLst>
          </p:cNvPr>
          <p:cNvCxnSpPr>
            <a:cxnSpLocks/>
          </p:cNvCxnSpPr>
          <p:nvPr/>
        </p:nvCxnSpPr>
        <p:spPr>
          <a:xfrm flipV="1">
            <a:off x="2139060" y="4170795"/>
            <a:ext cx="861815" cy="5063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40" name="Connection Line">
            <a:extLst>
              <a:ext uri="{FF2B5EF4-FFF2-40B4-BE49-F238E27FC236}">
                <a16:creationId xmlns:a16="http://schemas.microsoft.com/office/drawing/2014/main" id="{08963526-0820-4AAB-BB6E-E8DF651E7CE4}"/>
              </a:ext>
            </a:extLst>
          </p:cNvPr>
          <p:cNvCxnSpPr>
            <a:cxnSpLocks/>
          </p:cNvCxnSpPr>
          <p:nvPr/>
        </p:nvCxnSpPr>
        <p:spPr>
          <a:xfrm flipV="1">
            <a:off x="3824486" y="3307196"/>
            <a:ext cx="734815" cy="48259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41" name="Connection Line">
            <a:extLst>
              <a:ext uri="{FF2B5EF4-FFF2-40B4-BE49-F238E27FC236}">
                <a16:creationId xmlns:a16="http://schemas.microsoft.com/office/drawing/2014/main" id="{161769B7-B154-410D-8FA9-928CBB18206F}"/>
              </a:ext>
            </a:extLst>
          </p:cNvPr>
          <p:cNvCxnSpPr>
            <a:cxnSpLocks/>
            <a:stCxn id="36" idx="0"/>
            <a:endCxn id="35" idx="4"/>
          </p:cNvCxnSpPr>
          <p:nvPr/>
        </p:nvCxnSpPr>
        <p:spPr>
          <a:xfrm flipV="1">
            <a:off x="4971107" y="3497171"/>
            <a:ext cx="0" cy="117994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613E65C-0ABA-478A-B9A3-B055698AEE51}"/>
              </a:ext>
            </a:extLst>
          </p:cNvPr>
          <p:cNvCxnSpPr>
            <a:cxnSpLocks/>
            <a:stCxn id="24" idx="0"/>
            <a:endCxn id="26" idx="0"/>
          </p:cNvCxnSpPr>
          <p:nvPr/>
        </p:nvCxnSpPr>
        <p:spPr>
          <a:xfrm rot="5400000" flipH="1" flipV="1">
            <a:off x="8156129" y="2353276"/>
            <a:ext cx="12700" cy="2618510"/>
          </a:xfrm>
          <a:prstGeom prst="bentConnector3">
            <a:avLst>
              <a:gd name="adj1" fmla="val 52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33660188-6676-4476-85B5-BA0ED605060C}"/>
              </a:ext>
            </a:extLst>
          </p:cNvPr>
          <p:cNvCxnSpPr>
            <a:cxnSpLocks/>
            <a:stCxn id="25" idx="4"/>
            <a:endCxn id="27" idx="4"/>
          </p:cNvCxnSpPr>
          <p:nvPr/>
        </p:nvCxnSpPr>
        <p:spPr>
          <a:xfrm rot="16200000" flipH="1">
            <a:off x="9465383" y="3181191"/>
            <a:ext cx="12700" cy="2618509"/>
          </a:xfrm>
          <a:prstGeom prst="bentConnector3">
            <a:avLst>
              <a:gd name="adj1" fmla="val 47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build="p" bldLvl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ource no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Source node</a:t>
            </a:r>
          </a:p>
        </p:txBody>
      </p:sp>
      <p:sp>
        <p:nvSpPr>
          <p:cNvPr id="206" name="A source node is a node with no incoming edg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40"/>
            </a:pPr>
            <a:r>
              <a:t>A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source node</a:t>
            </a:r>
            <a:r>
              <a:t> is a node with no incoming edges.</a:t>
            </a:r>
          </a:p>
          <a:p>
            <a:pPr marL="311150" indent="-311150" defTabSz="408940">
              <a:spcBef>
                <a:spcPts val="2900"/>
              </a:spcBef>
              <a:defRPr sz="2240">
                <a:solidFill>
                  <a:schemeClr val="accent5">
                    <a:lumOff val="-29866"/>
                  </a:schemeClr>
                </a:solidFill>
              </a:defRPr>
            </a:pPr>
            <a:r>
              <a:rPr b="1"/>
              <a:t>Lemma:</a:t>
            </a:r>
            <a:r>
              <a:t> Every DAG has at least one source node.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Proof by contradiction: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Assume that every node has at least one incoming edge.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Start from any node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 </a:t>
            </a:r>
            <a:r>
              <a:t>and follow edges from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t> </a:t>
            </a:r>
            <a:r>
              <a:rPr i="1"/>
              <a:t>backwards</a:t>
            </a:r>
            <a:r>
              <a:t>.</a:t>
            </a:r>
          </a:p>
          <a:p>
            <a:pPr marL="933450" lvl="2" indent="-311150" defTabSz="408940">
              <a:spcBef>
                <a:spcPts val="2900"/>
              </a:spcBef>
              <a:defRPr sz="2240"/>
            </a:pPr>
            <a:r>
              <a:t>Equivalently, we move to a neighbour of u in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rPr i="1" baseline="31999">
                <a:solidFill>
                  <a:schemeClr val="accent1">
                    <a:hueOff val="114395"/>
                    <a:lumOff val="-24975"/>
                  </a:schemeClr>
                </a:solidFill>
              </a:rPr>
              <a:t>rev</a:t>
            </a:r>
            <a:r>
              <a:t>.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We can do that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for every node</a:t>
            </a:r>
            <a:r>
              <a:t>, since by assumption there is no source. 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After at least n+1 steps, we will have visited the same node twice.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The graph has a cycle, therefore it can’t be a DAG. </a:t>
            </a:r>
            <a:r>
              <a:rPr b="1"/>
              <a:t>Contradiction!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build="p" bldLvl="5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ictoriall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Pictorially</a:t>
            </a:r>
          </a:p>
        </p:txBody>
      </p:sp>
      <p:sp>
        <p:nvSpPr>
          <p:cNvPr id="209" name="Circle"/>
          <p:cNvSpPr/>
          <p:nvPr/>
        </p:nvSpPr>
        <p:spPr>
          <a:xfrm>
            <a:off x="6357399" y="3321207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0" name="Circle"/>
          <p:cNvSpPr/>
          <p:nvPr/>
        </p:nvSpPr>
        <p:spPr>
          <a:xfrm>
            <a:off x="3998977" y="3321207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211" name="Connection Line"/>
          <p:cNvCxnSpPr>
            <a:cxnSpLocks/>
            <a:stCxn id="210" idx="6"/>
            <a:endCxn id="209" idx="2"/>
          </p:cNvCxnSpPr>
          <p:nvPr/>
        </p:nvCxnSpPr>
        <p:spPr>
          <a:xfrm>
            <a:off x="4822589" y="3735165"/>
            <a:ext cx="1534810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sp>
        <p:nvSpPr>
          <p:cNvPr id="212" name="Circle"/>
          <p:cNvSpPr/>
          <p:nvPr/>
        </p:nvSpPr>
        <p:spPr>
          <a:xfrm>
            <a:off x="2634725" y="532644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213" name="Connection Line"/>
          <p:cNvCxnSpPr>
            <a:cxnSpLocks/>
            <a:stCxn id="212" idx="7"/>
            <a:endCxn id="210" idx="3"/>
          </p:cNvCxnSpPr>
          <p:nvPr/>
        </p:nvCxnSpPr>
        <p:spPr>
          <a:xfrm flipV="1">
            <a:off x="3337721" y="4027877"/>
            <a:ext cx="781871" cy="141981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sp>
        <p:nvSpPr>
          <p:cNvPr id="214" name="Circle"/>
          <p:cNvSpPr/>
          <p:nvPr/>
        </p:nvSpPr>
        <p:spPr>
          <a:xfrm>
            <a:off x="4884409" y="6232656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0" name="Connection Line"/>
          <p:cNvSpPr/>
          <p:nvPr/>
        </p:nvSpPr>
        <p:spPr>
          <a:xfrm>
            <a:off x="3290970" y="6093629"/>
            <a:ext cx="1634642" cy="832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148" extrusionOk="0">
                <a:moveTo>
                  <a:pt x="21600" y="15991"/>
                </a:moveTo>
                <a:cubicBezTo>
                  <a:pt x="12571" y="21600"/>
                  <a:pt x="5371" y="16270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16" name="…"/>
          <p:cNvSpPr txBox="1"/>
          <p:nvPr/>
        </p:nvSpPr>
        <p:spPr>
          <a:xfrm>
            <a:off x="6356927" y="6143330"/>
            <a:ext cx="609601" cy="684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/>
            </a:lvl1pPr>
          </a:lstStyle>
          <a:p>
            <a:r>
              <a:t>…</a:t>
            </a:r>
          </a:p>
        </p:txBody>
      </p:sp>
      <p:sp>
        <p:nvSpPr>
          <p:cNvPr id="217" name="Circle"/>
          <p:cNvSpPr/>
          <p:nvPr/>
        </p:nvSpPr>
        <p:spPr>
          <a:xfrm>
            <a:off x="7989086" y="446284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218" name="Connection Line"/>
          <p:cNvCxnSpPr>
            <a:cxnSpLocks/>
            <a:stCxn id="209" idx="5"/>
            <a:endCxn id="217" idx="1"/>
          </p:cNvCxnSpPr>
          <p:nvPr/>
        </p:nvCxnSpPr>
        <p:spPr>
          <a:xfrm>
            <a:off x="7060396" y="4027877"/>
            <a:ext cx="1049305" cy="55621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sp>
        <p:nvSpPr>
          <p:cNvPr id="219" name="Line"/>
          <p:cNvSpPr/>
          <p:nvPr/>
        </p:nvSpPr>
        <p:spPr>
          <a:xfrm flipV="1">
            <a:off x="7294140" y="5214541"/>
            <a:ext cx="908659" cy="99992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"/>
                            </p:stCondLst>
                            <p:childTnLst>
                              <p:par>
                                <p:cTn id="4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 advAuto="0"/>
      <p:bldP spid="211" grpId="0" animBg="1" advAuto="0"/>
      <p:bldP spid="212" grpId="0" animBg="1" advAuto="0"/>
      <p:bldP spid="213" grpId="0" animBg="1" advAuto="0"/>
      <p:bldP spid="214" grpId="0" animBg="1" advAuto="0"/>
      <p:bldP spid="220" grpId="0" animBg="1" advAuto="0"/>
      <p:bldP spid="216" grpId="0" animBg="1" advAuto="0"/>
      <p:bldP spid="217" grpId="0" animBg="1" advAuto="0"/>
      <p:bldP spid="218" grpId="0" animBg="1" advAuto="0"/>
      <p:bldP spid="219" grpId="0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Another simple fac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Another simple fact</a:t>
            </a:r>
          </a:p>
        </p:txBody>
      </p:sp>
      <p:sp>
        <p:nvSpPr>
          <p:cNvPr id="223" name="If we remove a node u and all its incident edges from a DAG G, the resulting graph G’ is still a DAG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If we remove a node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t> and all its incident edges from a DAG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, the resulting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G’</a:t>
            </a:r>
            <a:r>
              <a:t> is still a DAG.</a:t>
            </a:r>
          </a:p>
          <a:p>
            <a:pPr lvl="1"/>
            <a:r>
              <a:t>If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G’</a:t>
            </a:r>
            <a:r>
              <a:t> had a cycle, the same cycle would be present in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lternative defini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Alternative definitions</a:t>
            </a:r>
          </a:p>
        </p:txBody>
      </p:sp>
      <p:sp>
        <p:nvSpPr>
          <p:cNvPr id="150" name="A graph G=(V,E) is bipartite if any only if its nodes can be coloured with 2 colours (say red and green), such that every vertex has one red endpoint and one green endpoin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t> is bipartite </a:t>
            </a:r>
            <a:r>
              <a:rPr i="1"/>
              <a:t>if any only if </a:t>
            </a:r>
            <a:r>
              <a:t>its nodes can be coloured with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2 colours</a:t>
            </a:r>
            <a:r>
              <a:t> (say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red</a:t>
            </a:r>
            <a:r>
              <a:t> and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green</a:t>
            </a:r>
            <a:r>
              <a:t>), such that every vertex has one red endpoint and one green endpoint.</a:t>
            </a:r>
          </a:p>
          <a:p>
            <a:r>
              <a:t>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t> is bipartite </a:t>
            </a:r>
            <a:r>
              <a:rPr i="1"/>
              <a:t>if any only if </a:t>
            </a:r>
            <a:r>
              <a:t>it does not contain any cycles of odd length.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DAG implies topological ord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DAG implies topological ordering</a:t>
            </a:r>
          </a:p>
        </p:txBody>
      </p:sp>
      <p:sp>
        <p:nvSpPr>
          <p:cNvPr id="226" name="Proof-by-induction: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773823"/>
          </a:xfrm>
          <a:prstGeom prst="rect">
            <a:avLst/>
          </a:prstGeom>
        </p:spPr>
        <p:txBody>
          <a:bodyPr/>
          <a:lstStyle/>
          <a:p>
            <a:pPr marL="302260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Proof-by-induction:</a:t>
            </a:r>
          </a:p>
          <a:p>
            <a:pPr marL="604520" lvl="1" indent="-302260" defTabSz="397256">
              <a:spcBef>
                <a:spcPts val="2800"/>
              </a:spcBef>
              <a:defRPr sz="2176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Base Case: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t>If the DAG has one or two nodes, it clearly has a topological ordering.</a:t>
            </a:r>
          </a:p>
          <a:p>
            <a:pPr marL="604520" lvl="1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Inductive step: </a:t>
            </a:r>
            <a:r>
              <a:rPr>
                <a:solidFill>
                  <a:srgbClr val="000000"/>
                </a:solidFill>
              </a:rPr>
              <a:t>Assume that a DAG with </a:t>
            </a:r>
            <a:r>
              <a:t>up to k</a:t>
            </a:r>
            <a:r>
              <a:rPr>
                <a:solidFill>
                  <a:srgbClr val="000000"/>
                </a:solidFill>
              </a:rPr>
              <a:t> nodes has a topological ordering (</a:t>
            </a:r>
            <a:r>
              <a:t>Inductive Hypothesis</a:t>
            </a:r>
            <a:r>
              <a:rPr>
                <a:solidFill>
                  <a:srgbClr val="000000"/>
                </a:solidFill>
              </a:rPr>
              <a:t>). We will prove that a DAG with </a:t>
            </a:r>
            <a:r>
              <a:t>k+1</a:t>
            </a:r>
            <a:r>
              <a:rPr>
                <a:solidFill>
                  <a:srgbClr val="000000"/>
                </a:solidFill>
              </a:rPr>
              <a:t> nodes has a topological ordering.</a:t>
            </a:r>
          </a:p>
          <a:p>
            <a:pPr marL="906780" lvl="2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>
                <a:solidFill>
                  <a:srgbClr val="000000"/>
                </a:solidFill>
              </a:rPr>
              <a:t>By our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lemma</a:t>
            </a:r>
            <a:r>
              <a:rPr>
                <a:solidFill>
                  <a:srgbClr val="000000"/>
                </a:solidFill>
              </a:rPr>
              <a:t>, there is at least one source node in </a:t>
            </a:r>
            <a:r>
              <a:t>G</a:t>
            </a:r>
            <a:r>
              <a:rPr>
                <a:solidFill>
                  <a:srgbClr val="000000"/>
                </a:solidFill>
              </a:rPr>
              <a:t>, and let </a:t>
            </a:r>
            <a:r>
              <a:t>u</a:t>
            </a:r>
            <a:r>
              <a:rPr>
                <a:solidFill>
                  <a:srgbClr val="000000"/>
                </a:solidFill>
              </a:rPr>
              <a:t> be such a node.</a:t>
            </a:r>
          </a:p>
          <a:p>
            <a:pPr marL="906780" lvl="2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>
                <a:solidFill>
                  <a:srgbClr val="000000"/>
                </a:solidFill>
              </a:rPr>
              <a:t>Put </a:t>
            </a:r>
            <a:r>
              <a:t>u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first</a:t>
            </a:r>
            <a:r>
              <a:rPr>
                <a:solidFill>
                  <a:srgbClr val="000000"/>
                </a:solidFill>
              </a:rPr>
              <a:t> in the topological ordering (safe, since </a:t>
            </a:r>
            <a:r>
              <a:t>u</a:t>
            </a:r>
            <a:r>
              <a:rPr>
                <a:solidFill>
                  <a:srgbClr val="000000"/>
                </a:solidFill>
              </a:rPr>
              <a:t> is a source).</a:t>
            </a:r>
          </a:p>
          <a:p>
            <a:pPr marL="906780" lvl="2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>
                <a:solidFill>
                  <a:srgbClr val="000000"/>
                </a:solidFill>
              </a:rPr>
              <a:t>Consider the graph </a:t>
            </a:r>
            <a:r>
              <a:t>G’</a:t>
            </a:r>
            <a:r>
              <a:rPr>
                <a:solidFill>
                  <a:srgbClr val="000000"/>
                </a:solidFill>
              </a:rPr>
              <a:t>, obtained by </a:t>
            </a:r>
            <a:r>
              <a:t>G</a:t>
            </a:r>
            <a:r>
              <a:rPr>
                <a:solidFill>
                  <a:srgbClr val="000000"/>
                </a:solidFill>
              </a:rPr>
              <a:t> if we remove u and its incident edges.</a:t>
            </a:r>
          </a:p>
          <a:p>
            <a:pPr marL="906780" lvl="2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G’</a:t>
            </a:r>
            <a:r>
              <a:rPr>
                <a:solidFill>
                  <a:srgbClr val="000000"/>
                </a:solidFill>
              </a:rPr>
              <a:t> is a DAG (by the simple fact) with </a:t>
            </a:r>
            <a:r>
              <a:t>k</a:t>
            </a:r>
            <a:r>
              <a:rPr>
                <a:solidFill>
                  <a:srgbClr val="000000"/>
                </a:solidFill>
              </a:rPr>
              <a:t> nodes.</a:t>
            </a:r>
          </a:p>
          <a:p>
            <a:pPr marL="1209040" lvl="3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>
                <a:solidFill>
                  <a:srgbClr val="000000"/>
                </a:solidFill>
              </a:rPr>
              <a:t>It has a topological ordering by the induction hypothesis.</a:t>
            </a:r>
          </a:p>
          <a:p>
            <a:pPr marL="906780" lvl="2" indent="-302260" defTabSz="397256">
              <a:spcBef>
                <a:spcPts val="2800"/>
              </a:spcBef>
              <a:defRPr sz="2176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>
                <a:solidFill>
                  <a:srgbClr val="000000"/>
                </a:solidFill>
              </a:rPr>
              <a:t>Append this ordering to </a:t>
            </a:r>
            <a:r>
              <a:t>u</a:t>
            </a:r>
            <a:r>
              <a:rPr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build="p" bldLvl="5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Where is the “proof-by-algorithm”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Where is the “proof-by-algorithm”?</a:t>
            </a:r>
          </a:p>
        </p:txBody>
      </p:sp>
      <p:sp>
        <p:nvSpPr>
          <p:cNvPr id="229" name="We can turn that induction proof into an algorithm."/>
          <p:cNvSpPr txBox="1">
            <a:spLocks noGrp="1"/>
          </p:cNvSpPr>
          <p:nvPr>
            <p:ph type="body" sz="quarter" idx="1"/>
          </p:nvPr>
        </p:nvSpPr>
        <p:spPr>
          <a:xfrm>
            <a:off x="952500" y="2590800"/>
            <a:ext cx="11099800" cy="660768"/>
          </a:xfrm>
          <a:prstGeom prst="rect">
            <a:avLst/>
          </a:prstGeom>
        </p:spPr>
        <p:txBody>
          <a:bodyPr/>
          <a:lstStyle/>
          <a:p>
            <a:r>
              <a:t>We can turn that induction proof into an algorithm.</a:t>
            </a:r>
          </a:p>
        </p:txBody>
      </p:sp>
      <p:sp>
        <p:nvSpPr>
          <p:cNvPr id="230" name="Algorithm TopologicalSort(G)        Find a source vertex u and put it first in the order.        Let G’=G-{u}        TopologicalSort(G’)        Append this order after u"/>
          <p:cNvSpPr txBox="1"/>
          <p:nvPr/>
        </p:nvSpPr>
        <p:spPr>
          <a:xfrm>
            <a:off x="952500" y="3550752"/>
            <a:ext cx="11099800" cy="5611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>
              <a:spcBef>
                <a:spcPts val="4200"/>
              </a:spcBef>
              <a:defRPr sz="3200" b="0"/>
            </a:pPr>
            <a:r>
              <a:t>Algorithm </a:t>
            </a: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TopologicalSort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)</a:t>
            </a:r>
            <a:br/>
            <a:r>
              <a:t>       Find a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source vertex</a:t>
            </a:r>
            <a:r>
              <a:t>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t> and put it first in the order.</a:t>
            </a:r>
            <a:br/>
            <a:r>
              <a:t>       Let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G’</a:t>
            </a:r>
            <a:r>
              <a:t>=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</a:t>
            </a:r>
            <a:r>
              <a:t>-{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t>}</a:t>
            </a:r>
            <a:br/>
            <a:r>
              <a:t>       </a:t>
            </a: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TopologicalSort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G’</a:t>
            </a:r>
            <a:r>
              <a:t>)</a:t>
            </a:r>
            <a:br/>
            <a:r>
              <a:t>       Append this order after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 advAuto="0"/>
      <p:bldP spid="230" grpId="0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</a:t>
            </a:r>
          </a:p>
        </p:txBody>
      </p:sp>
      <p:sp>
        <p:nvSpPr>
          <p:cNvPr id="233" name="u2"/>
          <p:cNvSpPr/>
          <p:nvPr/>
        </p:nvSpPr>
        <p:spPr>
          <a:xfrm>
            <a:off x="3998977" y="3321207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2</a:t>
            </a:r>
          </a:p>
        </p:txBody>
      </p:sp>
      <p:sp>
        <p:nvSpPr>
          <p:cNvPr id="234" name="u3"/>
          <p:cNvSpPr/>
          <p:nvPr/>
        </p:nvSpPr>
        <p:spPr>
          <a:xfrm>
            <a:off x="8142956" y="3321207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3</a:t>
            </a:r>
          </a:p>
        </p:txBody>
      </p:sp>
      <p:sp>
        <p:nvSpPr>
          <p:cNvPr id="235" name="u5"/>
          <p:cNvSpPr/>
          <p:nvPr/>
        </p:nvSpPr>
        <p:spPr>
          <a:xfrm>
            <a:off x="6090594" y="477824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5</a:t>
            </a:r>
          </a:p>
        </p:txBody>
      </p:sp>
      <p:sp>
        <p:nvSpPr>
          <p:cNvPr id="236" name="u6"/>
          <p:cNvSpPr/>
          <p:nvPr/>
        </p:nvSpPr>
        <p:spPr>
          <a:xfrm>
            <a:off x="2392900" y="477824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6</a:t>
            </a:r>
          </a:p>
        </p:txBody>
      </p:sp>
      <p:sp>
        <p:nvSpPr>
          <p:cNvPr id="237" name="u4"/>
          <p:cNvSpPr/>
          <p:nvPr/>
        </p:nvSpPr>
        <p:spPr>
          <a:xfrm>
            <a:off x="9607339" y="477824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4</a:t>
            </a:r>
          </a:p>
        </p:txBody>
      </p:sp>
      <p:sp>
        <p:nvSpPr>
          <p:cNvPr id="238" name="u7"/>
          <p:cNvSpPr/>
          <p:nvPr/>
        </p:nvSpPr>
        <p:spPr>
          <a:xfrm>
            <a:off x="3998977" y="6202322"/>
            <a:ext cx="823612" cy="82791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7</a:t>
            </a:r>
          </a:p>
        </p:txBody>
      </p:sp>
      <p:sp>
        <p:nvSpPr>
          <p:cNvPr id="239" name="u1"/>
          <p:cNvSpPr/>
          <p:nvPr/>
        </p:nvSpPr>
        <p:spPr>
          <a:xfrm>
            <a:off x="8142956" y="6202322"/>
            <a:ext cx="823612" cy="82791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1</a:t>
            </a:r>
          </a:p>
        </p:txBody>
      </p:sp>
      <p:cxnSp>
        <p:nvCxnSpPr>
          <p:cNvPr id="240" name="Connection Line"/>
          <p:cNvCxnSpPr>
            <a:cxnSpLocks/>
            <a:endCxn id="254" idx="2"/>
          </p:cNvCxnSpPr>
          <p:nvPr/>
        </p:nvCxnSpPr>
        <p:spPr>
          <a:xfrm>
            <a:off x="4861845" y="3712477"/>
            <a:ext cx="3281111" cy="2268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241" name="Connection Line"/>
          <p:cNvCxnSpPr>
            <a:cxnSpLocks/>
            <a:stCxn id="254" idx="5"/>
            <a:endCxn id="255" idx="1"/>
          </p:cNvCxnSpPr>
          <p:nvPr/>
        </p:nvCxnSpPr>
        <p:spPr>
          <a:xfrm>
            <a:off x="8845953" y="4027877"/>
            <a:ext cx="882001" cy="87161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242" name="Connection Line"/>
          <p:cNvCxnSpPr>
            <a:cxnSpLocks/>
            <a:stCxn id="256" idx="6"/>
            <a:endCxn id="255" idx="2"/>
          </p:cNvCxnSpPr>
          <p:nvPr/>
        </p:nvCxnSpPr>
        <p:spPr>
          <a:xfrm>
            <a:off x="6914206" y="5192201"/>
            <a:ext cx="269313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243" name="Connection Line"/>
          <p:cNvCxnSpPr>
            <a:cxnSpLocks/>
            <a:stCxn id="257" idx="6"/>
            <a:endCxn id="256" idx="2"/>
          </p:cNvCxnSpPr>
          <p:nvPr/>
        </p:nvCxnSpPr>
        <p:spPr>
          <a:xfrm>
            <a:off x="3216512" y="5192201"/>
            <a:ext cx="2874082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244" name="Connection Line"/>
          <p:cNvCxnSpPr>
            <a:cxnSpLocks/>
            <a:stCxn id="257" idx="7"/>
            <a:endCxn id="253" idx="3"/>
          </p:cNvCxnSpPr>
          <p:nvPr/>
        </p:nvCxnSpPr>
        <p:spPr>
          <a:xfrm flipV="1">
            <a:off x="3095897" y="4027877"/>
            <a:ext cx="1023695" cy="87161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245" name="Connection Line"/>
          <p:cNvCxnSpPr>
            <a:cxnSpLocks/>
            <a:stCxn id="253" idx="5"/>
            <a:endCxn id="256" idx="1"/>
          </p:cNvCxnSpPr>
          <p:nvPr/>
        </p:nvCxnSpPr>
        <p:spPr>
          <a:xfrm>
            <a:off x="4701974" y="4027877"/>
            <a:ext cx="1509235" cy="87161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246" name="Connection Line"/>
          <p:cNvCxnSpPr>
            <a:cxnSpLocks/>
            <a:stCxn id="258" idx="7"/>
            <a:endCxn id="256" idx="3"/>
          </p:cNvCxnSpPr>
          <p:nvPr/>
        </p:nvCxnSpPr>
        <p:spPr>
          <a:xfrm flipV="1">
            <a:off x="4701974" y="5484913"/>
            <a:ext cx="1509235" cy="83865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247" name="Connection Line"/>
          <p:cNvCxnSpPr>
            <a:cxnSpLocks/>
            <a:stCxn id="257" idx="5"/>
          </p:cNvCxnSpPr>
          <p:nvPr/>
        </p:nvCxnSpPr>
        <p:spPr>
          <a:xfrm>
            <a:off x="3095897" y="5484913"/>
            <a:ext cx="903080" cy="915887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248" name="Connection Line"/>
          <p:cNvCxnSpPr>
            <a:cxnSpLocks/>
            <a:stCxn id="258" idx="6"/>
            <a:endCxn id="252" idx="2"/>
          </p:cNvCxnSpPr>
          <p:nvPr/>
        </p:nvCxnSpPr>
        <p:spPr>
          <a:xfrm>
            <a:off x="4822589" y="6616280"/>
            <a:ext cx="3320367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249" name="Connection Line"/>
          <p:cNvCxnSpPr>
            <a:cxnSpLocks/>
            <a:stCxn id="252" idx="7"/>
            <a:endCxn id="255" idx="3"/>
          </p:cNvCxnSpPr>
          <p:nvPr/>
        </p:nvCxnSpPr>
        <p:spPr>
          <a:xfrm flipV="1">
            <a:off x="8845953" y="5484913"/>
            <a:ext cx="882001" cy="83865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cxnSp>
        <p:nvCxnSpPr>
          <p:cNvPr id="250" name="Connection Line"/>
          <p:cNvCxnSpPr>
            <a:cxnSpLocks/>
            <a:stCxn id="256" idx="7"/>
            <a:endCxn id="254" idx="3"/>
          </p:cNvCxnSpPr>
          <p:nvPr/>
        </p:nvCxnSpPr>
        <p:spPr>
          <a:xfrm flipV="1">
            <a:off x="6793591" y="4027877"/>
            <a:ext cx="1469980" cy="87161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251" name="Connection Line"/>
          <p:cNvCxnSpPr>
            <a:cxnSpLocks/>
            <a:stCxn id="256" idx="5"/>
            <a:endCxn id="252" idx="1"/>
          </p:cNvCxnSpPr>
          <p:nvPr/>
        </p:nvCxnSpPr>
        <p:spPr>
          <a:xfrm>
            <a:off x="6793591" y="5484913"/>
            <a:ext cx="1469980" cy="83865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252" name="u1"/>
          <p:cNvSpPr/>
          <p:nvPr/>
        </p:nvSpPr>
        <p:spPr>
          <a:xfrm>
            <a:off x="8142956" y="6202322"/>
            <a:ext cx="823612" cy="82791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1</a:t>
            </a:r>
          </a:p>
        </p:txBody>
      </p:sp>
      <p:sp>
        <p:nvSpPr>
          <p:cNvPr id="253" name="u2"/>
          <p:cNvSpPr/>
          <p:nvPr/>
        </p:nvSpPr>
        <p:spPr>
          <a:xfrm>
            <a:off x="3998977" y="332120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2</a:t>
            </a:r>
          </a:p>
        </p:txBody>
      </p:sp>
      <p:sp>
        <p:nvSpPr>
          <p:cNvPr id="254" name="u3"/>
          <p:cNvSpPr/>
          <p:nvPr/>
        </p:nvSpPr>
        <p:spPr>
          <a:xfrm>
            <a:off x="8142956" y="3321207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3</a:t>
            </a:r>
          </a:p>
        </p:txBody>
      </p:sp>
      <p:sp>
        <p:nvSpPr>
          <p:cNvPr id="255" name="u4"/>
          <p:cNvSpPr/>
          <p:nvPr/>
        </p:nvSpPr>
        <p:spPr>
          <a:xfrm>
            <a:off x="9607339" y="4778243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4</a:t>
            </a:r>
          </a:p>
        </p:txBody>
      </p:sp>
      <p:sp>
        <p:nvSpPr>
          <p:cNvPr id="256" name="u5"/>
          <p:cNvSpPr/>
          <p:nvPr/>
        </p:nvSpPr>
        <p:spPr>
          <a:xfrm>
            <a:off x="6090594" y="4778243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5</a:t>
            </a:r>
          </a:p>
        </p:txBody>
      </p:sp>
      <p:sp>
        <p:nvSpPr>
          <p:cNvPr id="257" name="u6"/>
          <p:cNvSpPr/>
          <p:nvPr/>
        </p:nvSpPr>
        <p:spPr>
          <a:xfrm>
            <a:off x="2392900" y="4778243"/>
            <a:ext cx="823612" cy="827915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6</a:t>
            </a:r>
          </a:p>
        </p:txBody>
      </p:sp>
      <p:sp>
        <p:nvSpPr>
          <p:cNvPr id="258" name="u7"/>
          <p:cNvSpPr/>
          <p:nvPr/>
        </p:nvSpPr>
        <p:spPr>
          <a:xfrm>
            <a:off x="3998977" y="6202322"/>
            <a:ext cx="823612" cy="82791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</a:t>
            </a:r>
            <a:r>
              <a:rPr baseline="-5999"/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507465 0.205643" pathEditMode="relative">
                                      <p:cBhvr>
                                        <p:cTn id="11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300" fill="hold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300" fill="hold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300" fill="hold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300" fill="hold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4710 0.500065" pathEditMode="relative">
                                      <p:cBhvr>
                                        <p:cTn id="3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300" fill="hold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"/>
                            </p:stCondLst>
                            <p:childTnLst>
                              <p:par>
                                <p:cTn id="44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300" fill="hold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"/>
                            </p:stCondLst>
                            <p:childTnLst>
                              <p:par>
                                <p:cTn id="48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300" fill="hold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"/>
                            </p:stCondLst>
                            <p:childTnLst>
                              <p:par>
                                <p:cTn id="52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300" fill="hold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319776 0.501420" pathEditMode="relative">
                                      <p:cBhvr>
                                        <p:cTn id="63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300" fill="hold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"/>
                            </p:stCondLst>
                            <p:childTnLst>
                              <p:par>
                                <p:cTn id="70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300" fill="hold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"/>
                            </p:stCondLst>
                            <p:childTnLst>
                              <p:par>
                                <p:cTn id="74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300" fill="hold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5781E-6 3.4375E-6 L -0.3501 0.34961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5" y="17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300" fill="hold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"/>
                            </p:stCondLst>
                            <p:childTnLst>
                              <p:par>
                                <p:cTn id="92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300" fill="hold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5706 0.349475" pathEditMode="relative">
                                      <p:cBhvr>
                                        <p:cTn id="10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7" dur="300" fill="hold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"/>
                            </p:stCondLst>
                            <p:childTnLst>
                              <p:par>
                                <p:cTn id="110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" dur="300" fill="hold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"/>
                            </p:stCondLst>
                            <p:childTnLst>
                              <p:par>
                                <p:cTn id="114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300" fill="hold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63588 0.351164" pathEditMode="relative">
                                      <p:cBhvr>
                                        <p:cTn id="125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" dur="300" fill="hold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"/>
                            </p:stCondLst>
                            <p:childTnLst>
                              <p:par>
                                <p:cTn id="132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" dur="300" fill="hold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09595 0.203991" pathEditMode="relative">
                                      <p:cBhvr>
                                        <p:cTn id="14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0" presetClass="exit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6" dur="1000" fill="hold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 advAuto="0"/>
      <p:bldP spid="234" grpId="0" animBg="1" advAuto="0"/>
      <p:bldP spid="235" grpId="0" animBg="1" advAuto="0"/>
      <p:bldP spid="236" grpId="0" animBg="1" advAuto="0"/>
      <p:bldP spid="237" grpId="0" animBg="1" advAuto="0"/>
      <p:bldP spid="238" grpId="0" animBg="1" advAuto="0"/>
      <p:bldP spid="239" grpId="0" animBg="1" advAuto="0"/>
      <p:bldP spid="240" grpId="0" animBg="1" advAuto="0"/>
      <p:bldP spid="241" grpId="0" animBg="1" advAuto="0"/>
      <p:bldP spid="242" grpId="0" animBg="1" advAuto="0"/>
      <p:bldP spid="243" grpId="0" animBg="1" advAuto="0"/>
      <p:bldP spid="244" grpId="0" animBg="1" advAuto="0"/>
      <p:bldP spid="245" grpId="0" animBg="1" advAuto="0"/>
      <p:bldP spid="246" grpId="0" animBg="1" advAuto="0"/>
      <p:bldP spid="247" grpId="0" animBg="1" advAuto="0"/>
      <p:bldP spid="248" grpId="0" animBg="1" advAuto="0"/>
      <p:bldP spid="249" grpId="0" animBg="1" advAuto="0"/>
      <p:bldP spid="250" grpId="0" animBg="1" advAuto="0"/>
      <p:bldP spid="251" grpId="0" animBg="1" advAuto="0"/>
      <p:bldP spid="252" grpId="0" animBg="1" advAuto="0"/>
      <p:bldP spid="253" grpId="0" animBg="1" advAuto="0"/>
      <p:bldP spid="254" grpId="0" animBg="1" advAuto="0"/>
      <p:bldP spid="255" grpId="0" animBg="1" advAuto="0"/>
      <p:bldP spid="256" grpId="0" animBg="1" advAuto="0"/>
      <p:bldP spid="257" grpId="0" animBg="1" advAuto="0"/>
      <p:bldP spid="258" grpId="0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Running 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Running time</a:t>
            </a:r>
          </a:p>
        </p:txBody>
      </p:sp>
      <p:sp>
        <p:nvSpPr>
          <p:cNvPr id="261" name="We need to find a source u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need to find a source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t>.</a:t>
            </a:r>
          </a:p>
          <a:p>
            <a:r>
              <a:t>We could check each node of the graph.</a:t>
            </a:r>
          </a:p>
          <a:p>
            <a:r>
              <a:t>We check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 nodes in the first iteration,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n-1</a:t>
            </a:r>
            <a:r>
              <a:t> nodes in the second, and so on…</a:t>
            </a:r>
          </a:p>
          <a:p>
            <a:r>
              <a:t>What is the running time of this?</a:t>
            </a:r>
          </a:p>
          <a:p>
            <a:pPr lvl="1">
              <a:defRPr b="1">
                <a:solidFill>
                  <a:schemeClr val="accent5">
                    <a:lumOff val="-29866"/>
                  </a:schemeClr>
                </a:solidFill>
              </a:defRPr>
            </a:pPr>
            <a:r>
              <a:t>O(n</a:t>
            </a:r>
            <a:r>
              <a:rPr baseline="31999"/>
              <a:t>2</a:t>
            </a:r>
            <a:r>
              <a:t>)</a:t>
            </a:r>
          </a:p>
          <a:p>
            <a:r>
              <a:t>Can we do better?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build="p" bldLvl="5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A faster algorith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faster algorithm</a:t>
            </a:r>
          </a:p>
        </p:txBody>
      </p:sp>
      <p:sp>
        <p:nvSpPr>
          <p:cNvPr id="264" name="We will be more efficient in the choice of sourc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indent="-435609" defTabSz="572516">
              <a:spcBef>
                <a:spcPts val="4100"/>
              </a:spcBef>
              <a:defRPr sz="3136"/>
            </a:pPr>
            <a:r>
              <a:t>We will be more efficient in the choice of sources.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We will say that a node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active</a:t>
            </a:r>
            <a:r>
              <a:t>, if it has not been selected (and therefore removed) as a source by the algorithm.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We maintain two things:</a:t>
            </a:r>
          </a:p>
          <a:p>
            <a:pPr marL="871219" lvl="1" indent="-435609" defTabSz="572516">
              <a:spcBef>
                <a:spcPts val="4100"/>
              </a:spcBef>
              <a:defRPr sz="3136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(a)</a:t>
            </a:r>
            <a:r>
              <a:t> For each node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w</a:t>
            </a:r>
            <a:r>
              <a:t>, the number of </a:t>
            </a:r>
            <a:r>
              <a:rPr i="1"/>
              <a:t>incoming edges</a:t>
            </a:r>
            <a:r>
              <a:t> from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active</a:t>
            </a:r>
            <a:r>
              <a:t> nodes.</a:t>
            </a:r>
          </a:p>
          <a:p>
            <a:pPr marL="871219" lvl="1" indent="-435609" defTabSz="572516">
              <a:spcBef>
                <a:spcPts val="4100"/>
              </a:spcBef>
              <a:defRPr sz="3136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(b)</a:t>
            </a:r>
            <a:r>
              <a:t> The set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S</a:t>
            </a:r>
            <a:r>
              <a:t> of all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active</a:t>
            </a:r>
            <a:r>
              <a:t> nodes that have </a:t>
            </a:r>
            <a:r>
              <a:rPr i="1"/>
              <a:t>no incoming edges</a:t>
            </a:r>
            <a:r>
              <a:t> from other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active</a:t>
            </a:r>
            <a:r>
              <a:t> nodes.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A faster algorith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faster algorithm</a:t>
            </a:r>
          </a:p>
        </p:txBody>
      </p:sp>
      <p:sp>
        <p:nvSpPr>
          <p:cNvPr id="267" name="In the beginning, all nodes are active and we can initialise (a) and (b) via a pass through the graph (time O(m+n)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3379" indent="-373379" defTabSz="490727">
              <a:spcBef>
                <a:spcPts val="3500"/>
              </a:spcBef>
              <a:defRPr sz="2688"/>
            </a:pPr>
            <a:r>
              <a:t>In the beginning, all nodes are active and we can initialise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(a)</a:t>
            </a:r>
            <a:r>
              <a:t> and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(b)</a:t>
            </a:r>
            <a:r>
              <a:t> via a pass through the graph (time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O(m+n)</a:t>
            </a:r>
            <a:r>
              <a:t>)</a:t>
            </a:r>
          </a:p>
          <a:p>
            <a:pPr marL="373379" indent="-373379" defTabSz="490727">
              <a:spcBef>
                <a:spcPts val="3500"/>
              </a:spcBef>
              <a:defRPr sz="2688"/>
            </a:pPr>
            <a:r>
              <a:t>In each iteration:</a:t>
            </a:r>
          </a:p>
          <a:p>
            <a:pPr marL="746759" lvl="1" indent="-373379" defTabSz="490727">
              <a:spcBef>
                <a:spcPts val="3500"/>
              </a:spcBef>
              <a:defRPr sz="2688"/>
            </a:pPr>
            <a:r>
              <a:t>We select a node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t>from the set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S.</a:t>
            </a:r>
          </a:p>
          <a:p>
            <a:pPr marL="746759" lvl="1" indent="-373379" defTabSz="490727">
              <a:spcBef>
                <a:spcPts val="3500"/>
              </a:spcBef>
              <a:defRPr sz="2688"/>
            </a:pPr>
            <a:r>
              <a:t>We delete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u.</a:t>
            </a:r>
          </a:p>
          <a:p>
            <a:pPr marL="746759" lvl="1" indent="-373379" defTabSz="490727">
              <a:spcBef>
                <a:spcPts val="3500"/>
              </a:spcBef>
              <a:defRPr sz="2688"/>
            </a:pPr>
            <a:r>
              <a:t>We go through all the neighbours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w</a:t>
            </a:r>
            <a:r>
              <a:t>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u </a:t>
            </a:r>
            <a:r>
              <a:t>and we reduce their value in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(a)</a:t>
            </a:r>
            <a:r>
              <a:t> (i.e., number of incoming edges from active nodes) by 1.</a:t>
            </a:r>
          </a:p>
          <a:p>
            <a:pPr marL="746759" lvl="1" indent="-373379" defTabSz="490727">
              <a:spcBef>
                <a:spcPts val="3500"/>
              </a:spcBef>
              <a:defRPr sz="2688"/>
            </a:pPr>
            <a:r>
              <a:t>When the value of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(a)</a:t>
            </a:r>
            <a:r>
              <a:t> for some node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w</a:t>
            </a:r>
            <a:r>
              <a:t> goes to 0,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w</a:t>
            </a:r>
            <a:r>
              <a:t> is added to the set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S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564E-1F76-D0BF-297B-53D2E69E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7305A-5245-A6C4-352D-CDDD98F33C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Kleinberg and </a:t>
            </a:r>
            <a:r>
              <a:rPr lang="en-US" dirty="0" err="1"/>
              <a:t>Tardos</a:t>
            </a:r>
            <a:r>
              <a:rPr lang="en-US" dirty="0"/>
              <a:t> 3.4, 3.6 (for bipartiteness and topological sort)</a:t>
            </a:r>
          </a:p>
          <a:p>
            <a:pPr marL="0" indent="0">
              <a:buNone/>
            </a:pPr>
            <a:r>
              <a:rPr lang="en-US" dirty="0" err="1"/>
              <a:t>Roughgarden</a:t>
            </a:r>
            <a:r>
              <a:rPr lang="en-US" dirty="0"/>
              <a:t> 8.5 (for topological sort)</a:t>
            </a:r>
          </a:p>
          <a:p>
            <a:pPr marL="0" indent="0">
              <a:buNone/>
            </a:pPr>
            <a:r>
              <a:rPr lang="en-US" dirty="0"/>
              <a:t>CLRS 20.4 (for topological sort)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See you next year!</a:t>
            </a:r>
          </a:p>
        </p:txBody>
      </p:sp>
    </p:spTree>
    <p:extLst>
      <p:ext uri="{BB962C8B-B14F-4D97-AF65-F5344CB8AC3E}">
        <p14:creationId xmlns:p14="http://schemas.microsoft.com/office/powerpoint/2010/main" val="27497705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No odd cyc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 odd cycles</a:t>
            </a:r>
          </a:p>
        </p:txBody>
      </p:sp>
      <p:sp>
        <p:nvSpPr>
          <p:cNvPr id="153" name="A graph G=(V,E) is bipartite if any only if it does not contain any cycles of odd length.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7003211"/>
          </a:xfrm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A graph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rPr dirty="0"/>
              <a:t> is bipartite </a:t>
            </a:r>
            <a:r>
              <a:rPr i="1" dirty="0"/>
              <a:t>if any only if </a:t>
            </a:r>
            <a:r>
              <a:rPr dirty="0"/>
              <a:t>it does not contain any cycles of odd length.</a:t>
            </a:r>
          </a:p>
          <a:p>
            <a:pPr marL="711200" lvl="1" indent="-355600" defTabSz="467359">
              <a:spcBef>
                <a:spcPts val="3300"/>
              </a:spcBef>
              <a:defRPr sz="2560" b="1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dirty="0"/>
              <a:t>=&gt; </a:t>
            </a:r>
            <a:r>
              <a:rPr b="0" dirty="0">
                <a:solidFill>
                  <a:srgbClr val="000000"/>
                </a:solidFill>
              </a:rPr>
              <a:t>Assume that G is bipartite</a:t>
            </a:r>
          </a:p>
          <a:p>
            <a:pPr marL="711200" lvl="1" indent="-355600" defTabSz="467359">
              <a:spcBef>
                <a:spcPts val="3300"/>
              </a:spcBef>
              <a:defRPr sz="2560" b="1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b="0" dirty="0">
                <a:solidFill>
                  <a:srgbClr val="000000"/>
                </a:solidFill>
              </a:rPr>
              <a:t>Suppose that G does contain an odd cycle (proof by contradiction), </a:t>
            </a:r>
            <a:br>
              <a:rPr lang="en-US" b="0" dirty="0">
                <a:solidFill>
                  <a:srgbClr val="000000"/>
                </a:solidFill>
              </a:rPr>
            </a:br>
            <a:r>
              <a:rPr b="0" dirty="0"/>
              <a:t>C = </a:t>
            </a:r>
            <a:r>
              <a:rPr b="0" dirty="0">
                <a:solidFill>
                  <a:schemeClr val="accent5">
                    <a:lumOff val="-29866"/>
                  </a:schemeClr>
                </a:solidFill>
              </a:rPr>
              <a:t>u</a:t>
            </a:r>
            <a:r>
              <a:rPr b="0" baseline="-5999" dirty="0">
                <a:solidFill>
                  <a:schemeClr val="accent5">
                    <a:lumOff val="-29866"/>
                  </a:schemeClr>
                </a:solidFill>
              </a:rPr>
              <a:t>1</a:t>
            </a:r>
            <a:r>
              <a:rPr b="0" dirty="0"/>
              <a:t> u</a:t>
            </a:r>
            <a:r>
              <a:rPr b="0" baseline="-5999" dirty="0"/>
              <a:t>2</a:t>
            </a:r>
            <a:r>
              <a:rPr b="0" dirty="0"/>
              <a:t> u</a:t>
            </a:r>
            <a:r>
              <a:rPr b="0" baseline="-5999" dirty="0"/>
              <a:t>3</a:t>
            </a:r>
            <a:r>
              <a:rPr b="0" dirty="0"/>
              <a:t> … u</a:t>
            </a:r>
            <a:r>
              <a:rPr b="0" baseline="-5999" dirty="0"/>
              <a:t>n</a:t>
            </a:r>
            <a:r>
              <a:rPr b="0" dirty="0"/>
              <a:t> </a:t>
            </a:r>
            <a:r>
              <a:rPr b="0" dirty="0">
                <a:solidFill>
                  <a:schemeClr val="accent5">
                    <a:lumOff val="-29866"/>
                  </a:schemeClr>
                </a:solidFill>
              </a:rPr>
              <a:t>u </a:t>
            </a:r>
            <a:r>
              <a:rPr b="0" dirty="0">
                <a:solidFill>
                  <a:srgbClr val="000000"/>
                </a:solidFill>
              </a:rPr>
              <a:t>for some </a:t>
            </a:r>
            <a:r>
              <a:rPr b="0" dirty="0">
                <a:solidFill>
                  <a:schemeClr val="accent5">
                    <a:lumOff val="-29866"/>
                  </a:schemeClr>
                </a:solidFill>
              </a:rPr>
              <a:t>u</a:t>
            </a:r>
            <a:r>
              <a:rPr b="0" dirty="0">
                <a:solidFill>
                  <a:srgbClr val="000000"/>
                </a:solidFill>
              </a:rPr>
              <a:t> in </a:t>
            </a:r>
            <a:r>
              <a:rPr b="0" dirty="0">
                <a:solidFill>
                  <a:schemeClr val="accent5">
                    <a:lumOff val="-29866"/>
                  </a:schemeClr>
                </a:solidFill>
              </a:rPr>
              <a:t>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i="1" dirty="0">
                <a:solidFill>
                  <a:srgbClr val="000000"/>
                </a:solidFill>
              </a:rPr>
              <a:t>(</a:t>
            </a:r>
            <a:r>
              <a:rPr b="0" i="1" dirty="0" err="1">
                <a:solidFill>
                  <a:srgbClr val="000000"/>
                </a:solidFill>
              </a:rPr>
              <a:t>wlog</a:t>
            </a:r>
            <a:r>
              <a:rPr b="0" i="1" dirty="0">
                <a:solidFill>
                  <a:srgbClr val="000000"/>
                </a:solidFill>
              </a:rPr>
              <a:t>), </a:t>
            </a:r>
            <a:r>
              <a:rPr b="0" dirty="0">
                <a:solidFill>
                  <a:srgbClr val="000000"/>
                </a:solidFill>
              </a:rPr>
              <a:t>or alternatively, for some </a:t>
            </a:r>
            <a:r>
              <a:rPr b="0" dirty="0">
                <a:solidFill>
                  <a:schemeClr val="accent5">
                    <a:lumOff val="-29866"/>
                  </a:schemeClr>
                </a:solidFill>
              </a:rPr>
              <a:t>u</a:t>
            </a:r>
            <a:r>
              <a:rPr b="0" dirty="0">
                <a:solidFill>
                  <a:srgbClr val="000000"/>
                </a:solidFill>
              </a:rPr>
              <a:t> that is </a:t>
            </a:r>
            <a:r>
              <a:rPr b="0" dirty="0">
                <a:solidFill>
                  <a:schemeClr val="accent5">
                    <a:lumOff val="-29866"/>
                  </a:schemeClr>
                </a:solidFill>
              </a:rPr>
              <a:t>red</a:t>
            </a:r>
            <a:r>
              <a:rPr b="0" dirty="0">
                <a:solidFill>
                  <a:srgbClr val="000000"/>
                </a:solidFill>
              </a:rPr>
              <a:t>.</a:t>
            </a:r>
            <a:endParaRPr b="0" i="1" dirty="0">
              <a:solidFill>
                <a:srgbClr val="000000"/>
              </a:solidFill>
            </a:endParaRP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rPr dirty="0"/>
              <a:t>Because G is bipartite,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u</a:t>
            </a:r>
            <a:r>
              <a:rPr baseline="-5999"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2</a:t>
            </a:r>
            <a:r>
              <a:rPr baseline="-5999" dirty="0"/>
              <a:t> </a:t>
            </a:r>
            <a:r>
              <a:rPr dirty="0"/>
              <a:t>must be green, and then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u</a:t>
            </a:r>
            <a:r>
              <a:rPr baseline="-5999" dirty="0">
                <a:solidFill>
                  <a:schemeClr val="accent5">
                    <a:lumOff val="-29866"/>
                  </a:schemeClr>
                </a:solidFill>
              </a:rPr>
              <a:t>3</a:t>
            </a:r>
            <a:r>
              <a:rPr dirty="0"/>
              <a:t> must be red, and so on.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rPr dirty="0"/>
              <a:t>Generally, we observe that for all k in {1,2, … ,n},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u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k</a:t>
            </a:r>
            <a:r>
              <a:rPr dirty="0"/>
              <a:t> is red if k is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odd</a:t>
            </a:r>
            <a:r>
              <a:rPr dirty="0"/>
              <a:t> and green if k is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even</a:t>
            </a:r>
            <a:r>
              <a:rPr dirty="0"/>
              <a:t>.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rPr dirty="0"/>
              <a:t>By assumption, n is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odd</a:t>
            </a:r>
            <a:r>
              <a:rPr dirty="0"/>
              <a:t>, so it must be red. But then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u </a:t>
            </a:r>
            <a:r>
              <a:rPr dirty="0"/>
              <a:t>cannot be red, because G is bipartite.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lternative defini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Alternative definitions</a:t>
            </a:r>
          </a:p>
        </p:txBody>
      </p:sp>
      <p:sp>
        <p:nvSpPr>
          <p:cNvPr id="156" name="A graph G=(V,E) is bipartite if any only if its nodes can be coloured with 2 colours (say red and green), such that every vertex has one red endpoint and one green endpoin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t> is bipartite </a:t>
            </a:r>
            <a:r>
              <a:rPr i="1"/>
              <a:t>if any only if </a:t>
            </a:r>
            <a:r>
              <a:t>its nodes can be coloured with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2 colours</a:t>
            </a:r>
            <a:r>
              <a:t> (say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red</a:t>
            </a:r>
            <a:r>
              <a:t> and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green</a:t>
            </a:r>
            <a:r>
              <a:t>), such that every vertex has one red endpoint and one green endpoint.</a:t>
            </a:r>
          </a:p>
          <a:p>
            <a:r>
              <a:t>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t> is bipartite </a:t>
            </a:r>
            <a:r>
              <a:rPr i="1"/>
              <a:t>if any only if </a:t>
            </a:r>
            <a:r>
              <a:t>it does not contain any cycles of odd length.</a:t>
            </a:r>
          </a:p>
          <a:p>
            <a:r>
              <a:t>Sometimes, these alternatives definitions are also called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“characterisations”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sting bipartite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Testing bipartiteness</a:t>
            </a:r>
          </a:p>
        </p:txBody>
      </p:sp>
      <p:sp>
        <p:nvSpPr>
          <p:cNvPr id="159" name="Given a graph G=(V,E), decide if it is bipartite or no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Given 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</a:t>
            </a:r>
            <a:r>
              <a:t>, decide if it is bipartite or not.</a:t>
            </a:r>
          </a:p>
          <a:p>
            <a:r>
              <a:t>Given a 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 </a:t>
            </a:r>
            <a:r>
              <a:t>decide if it is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2-colourable</a:t>
            </a:r>
            <a:r>
              <a:t> or not.</a:t>
            </a:r>
          </a:p>
          <a:p>
            <a:r>
              <a:t>Given a a graph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G=(V,E) </a:t>
            </a:r>
            <a:r>
              <a:t>decide if it is contains cycles of odd length or not.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louring the nod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Colouring the nodes</a:t>
            </a:r>
          </a:p>
        </p:txBody>
      </p:sp>
      <p:sp>
        <p:nvSpPr>
          <p:cNvPr id="162" name="A"/>
          <p:cNvSpPr/>
          <p:nvPr/>
        </p:nvSpPr>
        <p:spPr>
          <a:xfrm>
            <a:off x="1442709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</a:t>
            </a:r>
          </a:p>
        </p:txBody>
      </p:sp>
      <p:sp>
        <p:nvSpPr>
          <p:cNvPr id="163" name="B"/>
          <p:cNvSpPr/>
          <p:nvPr/>
        </p:nvSpPr>
        <p:spPr>
          <a:xfrm>
            <a:off x="4579084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</a:t>
            </a:r>
          </a:p>
        </p:txBody>
      </p:sp>
      <p:sp>
        <p:nvSpPr>
          <p:cNvPr id="164" name="C"/>
          <p:cNvSpPr/>
          <p:nvPr/>
        </p:nvSpPr>
        <p:spPr>
          <a:xfrm>
            <a:off x="7594547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C</a:t>
            </a:r>
          </a:p>
        </p:txBody>
      </p:sp>
      <p:sp>
        <p:nvSpPr>
          <p:cNvPr id="165" name="D"/>
          <p:cNvSpPr/>
          <p:nvPr/>
        </p:nvSpPr>
        <p:spPr>
          <a:xfrm>
            <a:off x="10818878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</a:t>
            </a:r>
          </a:p>
        </p:txBody>
      </p:sp>
      <p:sp>
        <p:nvSpPr>
          <p:cNvPr id="166" name="E"/>
          <p:cNvSpPr/>
          <p:nvPr/>
        </p:nvSpPr>
        <p:spPr>
          <a:xfrm>
            <a:off x="1402510" y="457703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</a:t>
            </a:r>
          </a:p>
        </p:txBody>
      </p:sp>
      <p:sp>
        <p:nvSpPr>
          <p:cNvPr id="167" name="F"/>
          <p:cNvSpPr/>
          <p:nvPr/>
        </p:nvSpPr>
        <p:spPr>
          <a:xfrm>
            <a:off x="4538885" y="457703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</a:t>
            </a:r>
          </a:p>
        </p:txBody>
      </p:sp>
      <p:sp>
        <p:nvSpPr>
          <p:cNvPr id="168" name="G"/>
          <p:cNvSpPr/>
          <p:nvPr/>
        </p:nvSpPr>
        <p:spPr>
          <a:xfrm>
            <a:off x="7554348" y="457703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G</a:t>
            </a:r>
          </a:p>
        </p:txBody>
      </p:sp>
      <p:sp>
        <p:nvSpPr>
          <p:cNvPr id="169" name="H"/>
          <p:cNvSpPr/>
          <p:nvPr/>
        </p:nvSpPr>
        <p:spPr>
          <a:xfrm>
            <a:off x="10778679" y="457703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</a:t>
            </a:r>
          </a:p>
        </p:txBody>
      </p:sp>
      <p:sp>
        <p:nvSpPr>
          <p:cNvPr id="170" name="I"/>
          <p:cNvSpPr/>
          <p:nvPr/>
        </p:nvSpPr>
        <p:spPr>
          <a:xfrm>
            <a:off x="1402510" y="657146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</a:t>
            </a:r>
          </a:p>
        </p:txBody>
      </p:sp>
      <p:sp>
        <p:nvSpPr>
          <p:cNvPr id="171" name="J"/>
          <p:cNvSpPr/>
          <p:nvPr/>
        </p:nvSpPr>
        <p:spPr>
          <a:xfrm>
            <a:off x="4538885" y="657146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J</a:t>
            </a:r>
          </a:p>
        </p:txBody>
      </p:sp>
      <p:sp>
        <p:nvSpPr>
          <p:cNvPr id="172" name="K"/>
          <p:cNvSpPr/>
          <p:nvPr/>
        </p:nvSpPr>
        <p:spPr>
          <a:xfrm>
            <a:off x="7554348" y="657146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K</a:t>
            </a:r>
          </a:p>
        </p:txBody>
      </p:sp>
      <p:sp>
        <p:nvSpPr>
          <p:cNvPr id="173" name="L"/>
          <p:cNvSpPr/>
          <p:nvPr/>
        </p:nvSpPr>
        <p:spPr>
          <a:xfrm>
            <a:off x="10778679" y="657146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L</a:t>
            </a:r>
          </a:p>
        </p:txBody>
      </p:sp>
      <p:sp>
        <p:nvSpPr>
          <p:cNvPr id="174" name="M"/>
          <p:cNvSpPr/>
          <p:nvPr/>
        </p:nvSpPr>
        <p:spPr>
          <a:xfrm>
            <a:off x="1402510" y="8446234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</a:t>
            </a:r>
          </a:p>
        </p:txBody>
      </p:sp>
      <p:sp>
        <p:nvSpPr>
          <p:cNvPr id="175" name="N"/>
          <p:cNvSpPr/>
          <p:nvPr/>
        </p:nvSpPr>
        <p:spPr>
          <a:xfrm>
            <a:off x="4538885" y="844623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</a:t>
            </a:r>
          </a:p>
        </p:txBody>
      </p:sp>
      <p:sp>
        <p:nvSpPr>
          <p:cNvPr id="176" name="O"/>
          <p:cNvSpPr/>
          <p:nvPr/>
        </p:nvSpPr>
        <p:spPr>
          <a:xfrm>
            <a:off x="7554348" y="8446234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</a:t>
            </a:r>
          </a:p>
        </p:txBody>
      </p:sp>
      <p:sp>
        <p:nvSpPr>
          <p:cNvPr id="177" name="P"/>
          <p:cNvSpPr/>
          <p:nvPr/>
        </p:nvSpPr>
        <p:spPr>
          <a:xfrm>
            <a:off x="10778679" y="844623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</a:t>
            </a:r>
          </a:p>
        </p:txBody>
      </p:sp>
      <p:sp>
        <p:nvSpPr>
          <p:cNvPr id="178" name="Line"/>
          <p:cNvSpPr/>
          <p:nvPr/>
        </p:nvSpPr>
        <p:spPr>
          <a:xfrm>
            <a:off x="2266897" y="3006226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9" name="Line"/>
          <p:cNvSpPr/>
          <p:nvPr/>
        </p:nvSpPr>
        <p:spPr>
          <a:xfrm>
            <a:off x="5386794" y="2996570"/>
            <a:ext cx="22312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0" name="Line"/>
          <p:cNvSpPr/>
          <p:nvPr/>
        </p:nvSpPr>
        <p:spPr>
          <a:xfrm flipV="1">
            <a:off x="8416899" y="2983765"/>
            <a:ext cx="2404604" cy="10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1" name="Line"/>
          <p:cNvSpPr/>
          <p:nvPr/>
        </p:nvSpPr>
        <p:spPr>
          <a:xfrm flipV="1">
            <a:off x="1836986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2" name="Line"/>
          <p:cNvSpPr/>
          <p:nvPr/>
        </p:nvSpPr>
        <p:spPr>
          <a:xfrm flipV="1">
            <a:off x="1814315" y="5394141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3" name="Line"/>
          <p:cNvSpPr/>
          <p:nvPr/>
        </p:nvSpPr>
        <p:spPr>
          <a:xfrm flipV="1">
            <a:off x="1836986" y="7396962"/>
            <a:ext cx="1" cy="105635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4" name="Line"/>
          <p:cNvSpPr/>
          <p:nvPr/>
        </p:nvSpPr>
        <p:spPr>
          <a:xfrm flipV="1">
            <a:off x="7977489" y="3387226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5" name="Line"/>
          <p:cNvSpPr/>
          <p:nvPr/>
        </p:nvSpPr>
        <p:spPr>
          <a:xfrm flipV="1">
            <a:off x="7954817" y="5385325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6" name="Line"/>
          <p:cNvSpPr/>
          <p:nvPr/>
        </p:nvSpPr>
        <p:spPr>
          <a:xfrm flipV="1">
            <a:off x="7977488" y="7400846"/>
            <a:ext cx="1" cy="10563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7" name="Line"/>
          <p:cNvSpPr/>
          <p:nvPr/>
        </p:nvSpPr>
        <p:spPr>
          <a:xfrm flipV="1">
            <a:off x="4990890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8" name="Line"/>
          <p:cNvSpPr/>
          <p:nvPr/>
        </p:nvSpPr>
        <p:spPr>
          <a:xfrm flipV="1">
            <a:off x="11190484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9" name="Line"/>
          <p:cNvSpPr/>
          <p:nvPr/>
        </p:nvSpPr>
        <p:spPr>
          <a:xfrm flipV="1">
            <a:off x="11190484" y="5394141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0" name="Line"/>
          <p:cNvSpPr/>
          <p:nvPr/>
        </p:nvSpPr>
        <p:spPr>
          <a:xfrm flipV="1">
            <a:off x="11190484" y="7396962"/>
            <a:ext cx="1" cy="105635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1" name="Line"/>
          <p:cNvSpPr/>
          <p:nvPr/>
        </p:nvSpPr>
        <p:spPr>
          <a:xfrm>
            <a:off x="8374574" y="8851978"/>
            <a:ext cx="2417409" cy="1642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2" name="Line"/>
          <p:cNvSpPr/>
          <p:nvPr/>
        </p:nvSpPr>
        <p:spPr>
          <a:xfrm>
            <a:off x="2220872" y="8860191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3" name="Line"/>
          <p:cNvSpPr/>
          <p:nvPr/>
        </p:nvSpPr>
        <p:spPr>
          <a:xfrm>
            <a:off x="2220872" y="4990994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4" name="Line"/>
          <p:cNvSpPr/>
          <p:nvPr/>
        </p:nvSpPr>
        <p:spPr>
          <a:xfrm>
            <a:off x="2220872" y="6975763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5" name="A"/>
          <p:cNvSpPr/>
          <p:nvPr/>
        </p:nvSpPr>
        <p:spPr>
          <a:xfrm>
            <a:off x="1442709" y="2582613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</a:t>
            </a:r>
          </a:p>
        </p:txBody>
      </p:sp>
      <p:sp>
        <p:nvSpPr>
          <p:cNvPr id="196" name="B"/>
          <p:cNvSpPr/>
          <p:nvPr/>
        </p:nvSpPr>
        <p:spPr>
          <a:xfrm>
            <a:off x="4579084" y="2569860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</a:t>
            </a:r>
          </a:p>
        </p:txBody>
      </p:sp>
      <p:sp>
        <p:nvSpPr>
          <p:cNvPr id="197" name="F"/>
          <p:cNvSpPr/>
          <p:nvPr/>
        </p:nvSpPr>
        <p:spPr>
          <a:xfrm>
            <a:off x="4538885" y="4575831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</a:t>
            </a:r>
          </a:p>
        </p:txBody>
      </p:sp>
      <p:sp>
        <p:nvSpPr>
          <p:cNvPr id="198" name="E"/>
          <p:cNvSpPr/>
          <p:nvPr/>
        </p:nvSpPr>
        <p:spPr>
          <a:xfrm>
            <a:off x="1402510" y="4570662"/>
            <a:ext cx="823611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</a:t>
            </a:r>
          </a:p>
        </p:txBody>
      </p:sp>
      <p:sp>
        <p:nvSpPr>
          <p:cNvPr id="199" name="C"/>
          <p:cNvSpPr/>
          <p:nvPr/>
        </p:nvSpPr>
        <p:spPr>
          <a:xfrm>
            <a:off x="7592710" y="2582613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C</a:t>
            </a:r>
          </a:p>
        </p:txBody>
      </p:sp>
      <p:sp>
        <p:nvSpPr>
          <p:cNvPr id="200" name="I"/>
          <p:cNvSpPr/>
          <p:nvPr/>
        </p:nvSpPr>
        <p:spPr>
          <a:xfrm>
            <a:off x="1402510" y="6571463"/>
            <a:ext cx="823611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</a:t>
            </a:r>
          </a:p>
        </p:txBody>
      </p:sp>
      <p:sp>
        <p:nvSpPr>
          <p:cNvPr id="201" name="D"/>
          <p:cNvSpPr/>
          <p:nvPr/>
        </p:nvSpPr>
        <p:spPr>
          <a:xfrm>
            <a:off x="10818878" y="2569860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</a:t>
            </a:r>
          </a:p>
        </p:txBody>
      </p:sp>
      <p:sp>
        <p:nvSpPr>
          <p:cNvPr id="202" name="G"/>
          <p:cNvSpPr/>
          <p:nvPr/>
        </p:nvSpPr>
        <p:spPr>
          <a:xfrm>
            <a:off x="7565683" y="4570662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G</a:t>
            </a:r>
          </a:p>
        </p:txBody>
      </p:sp>
      <p:sp>
        <p:nvSpPr>
          <p:cNvPr id="203" name="J"/>
          <p:cNvSpPr/>
          <p:nvPr/>
        </p:nvSpPr>
        <p:spPr>
          <a:xfrm>
            <a:off x="4538885" y="6561806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J</a:t>
            </a:r>
          </a:p>
        </p:txBody>
      </p:sp>
      <p:sp>
        <p:nvSpPr>
          <p:cNvPr id="204" name="M"/>
          <p:cNvSpPr/>
          <p:nvPr/>
        </p:nvSpPr>
        <p:spPr>
          <a:xfrm>
            <a:off x="1402509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</a:t>
            </a:r>
          </a:p>
        </p:txBody>
      </p:sp>
      <p:sp>
        <p:nvSpPr>
          <p:cNvPr id="205" name="N"/>
          <p:cNvSpPr/>
          <p:nvPr/>
        </p:nvSpPr>
        <p:spPr>
          <a:xfrm>
            <a:off x="4538885" y="8446234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</a:t>
            </a:r>
          </a:p>
        </p:txBody>
      </p:sp>
      <p:sp>
        <p:nvSpPr>
          <p:cNvPr id="206" name="K"/>
          <p:cNvSpPr/>
          <p:nvPr/>
        </p:nvSpPr>
        <p:spPr>
          <a:xfrm>
            <a:off x="7554348" y="6571463"/>
            <a:ext cx="823611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K</a:t>
            </a:r>
          </a:p>
        </p:txBody>
      </p:sp>
      <p:sp>
        <p:nvSpPr>
          <p:cNvPr id="207" name="H"/>
          <p:cNvSpPr/>
          <p:nvPr/>
        </p:nvSpPr>
        <p:spPr>
          <a:xfrm>
            <a:off x="10778679" y="4570662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</a:t>
            </a:r>
          </a:p>
        </p:txBody>
      </p:sp>
      <p:sp>
        <p:nvSpPr>
          <p:cNvPr id="208" name="L"/>
          <p:cNvSpPr/>
          <p:nvPr/>
        </p:nvSpPr>
        <p:spPr>
          <a:xfrm>
            <a:off x="10778679" y="6558710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L</a:t>
            </a:r>
          </a:p>
        </p:txBody>
      </p:sp>
      <p:sp>
        <p:nvSpPr>
          <p:cNvPr id="209" name="O"/>
          <p:cNvSpPr/>
          <p:nvPr/>
        </p:nvSpPr>
        <p:spPr>
          <a:xfrm>
            <a:off x="7543012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</a:t>
            </a:r>
          </a:p>
        </p:txBody>
      </p:sp>
      <p:sp>
        <p:nvSpPr>
          <p:cNvPr id="210" name="P"/>
          <p:cNvSpPr/>
          <p:nvPr/>
        </p:nvSpPr>
        <p:spPr>
          <a:xfrm>
            <a:off x="10778679" y="8446234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</a:t>
            </a:r>
          </a:p>
        </p:txBody>
      </p:sp>
      <p:cxnSp>
        <p:nvCxnSpPr>
          <p:cNvPr id="211" name="Connection Line"/>
          <p:cNvCxnSpPr>
            <a:cxnSpLocks/>
            <a:stCxn id="202" idx="6"/>
            <a:endCxn id="207" idx="2"/>
          </p:cNvCxnSpPr>
          <p:nvPr/>
        </p:nvCxnSpPr>
        <p:spPr>
          <a:xfrm>
            <a:off x="8389295" y="4984620"/>
            <a:ext cx="2389384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10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0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0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"/>
                            </p:stCondLst>
                            <p:childTnLst>
                              <p:par>
                                <p:cTn id="44" presetID="10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"/>
                            </p:stCondLst>
                            <p:childTnLst>
                              <p:par>
                                <p:cTn id="53" presetID="10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0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"/>
                            </p:stCondLst>
                            <p:childTnLst>
                              <p:par>
                                <p:cTn id="66" presetID="10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animBg="1" advAuto="0"/>
      <p:bldP spid="196" grpId="2" animBg="1" advAuto="0"/>
      <p:bldP spid="197" grpId="4" animBg="1" advAuto="0"/>
      <p:bldP spid="198" grpId="3" animBg="1" advAuto="0"/>
      <p:bldP spid="199" grpId="5" animBg="1" advAuto="0"/>
      <p:bldP spid="200" grpId="6" animBg="1" advAuto="0"/>
      <p:bldP spid="201" grpId="7" animBg="1" advAuto="0"/>
      <p:bldP spid="202" grpId="8" animBg="1" advAuto="0"/>
      <p:bldP spid="203" grpId="9" animBg="1" advAuto="0"/>
      <p:bldP spid="204" grpId="10" animBg="1" advAuto="0"/>
      <p:bldP spid="205" grpId="11" animBg="1" advAuto="0"/>
      <p:bldP spid="206" grpId="12" animBg="1" advAuto="0"/>
      <p:bldP spid="207" grpId="13" animBg="1" advAuto="0"/>
      <p:bldP spid="208" grpId="14" animBg="1" advAuto="0"/>
      <p:bldP spid="209" grpId="15" animBg="1" advAuto="0"/>
      <p:bldP spid="210" grpId="16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olouring the nod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Colouring the nodes</a:t>
            </a:r>
          </a:p>
        </p:txBody>
      </p:sp>
      <p:sp>
        <p:nvSpPr>
          <p:cNvPr id="214" name="A"/>
          <p:cNvSpPr/>
          <p:nvPr/>
        </p:nvSpPr>
        <p:spPr>
          <a:xfrm>
            <a:off x="1442709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</a:t>
            </a:r>
          </a:p>
        </p:txBody>
      </p:sp>
      <p:sp>
        <p:nvSpPr>
          <p:cNvPr id="215" name="B"/>
          <p:cNvSpPr/>
          <p:nvPr/>
        </p:nvSpPr>
        <p:spPr>
          <a:xfrm>
            <a:off x="4579084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</a:t>
            </a:r>
          </a:p>
        </p:txBody>
      </p:sp>
      <p:sp>
        <p:nvSpPr>
          <p:cNvPr id="216" name="C"/>
          <p:cNvSpPr/>
          <p:nvPr/>
        </p:nvSpPr>
        <p:spPr>
          <a:xfrm>
            <a:off x="7594547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C</a:t>
            </a:r>
          </a:p>
        </p:txBody>
      </p:sp>
      <p:sp>
        <p:nvSpPr>
          <p:cNvPr id="217" name="D"/>
          <p:cNvSpPr/>
          <p:nvPr/>
        </p:nvSpPr>
        <p:spPr>
          <a:xfrm>
            <a:off x="10818878" y="258261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</a:t>
            </a:r>
          </a:p>
        </p:txBody>
      </p:sp>
      <p:sp>
        <p:nvSpPr>
          <p:cNvPr id="218" name="E"/>
          <p:cNvSpPr/>
          <p:nvPr/>
        </p:nvSpPr>
        <p:spPr>
          <a:xfrm>
            <a:off x="1402510" y="457703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</a:t>
            </a:r>
          </a:p>
        </p:txBody>
      </p:sp>
      <p:sp>
        <p:nvSpPr>
          <p:cNvPr id="219" name="F"/>
          <p:cNvSpPr/>
          <p:nvPr/>
        </p:nvSpPr>
        <p:spPr>
          <a:xfrm>
            <a:off x="4538885" y="457703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</a:t>
            </a:r>
          </a:p>
        </p:txBody>
      </p:sp>
      <p:sp>
        <p:nvSpPr>
          <p:cNvPr id="220" name="G"/>
          <p:cNvSpPr/>
          <p:nvPr/>
        </p:nvSpPr>
        <p:spPr>
          <a:xfrm>
            <a:off x="7554348" y="4577038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G</a:t>
            </a:r>
          </a:p>
        </p:txBody>
      </p:sp>
      <p:sp>
        <p:nvSpPr>
          <p:cNvPr id="221" name="H"/>
          <p:cNvSpPr/>
          <p:nvPr/>
        </p:nvSpPr>
        <p:spPr>
          <a:xfrm>
            <a:off x="10778679" y="4577038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</a:t>
            </a:r>
          </a:p>
        </p:txBody>
      </p:sp>
      <p:sp>
        <p:nvSpPr>
          <p:cNvPr id="222" name="I"/>
          <p:cNvSpPr/>
          <p:nvPr/>
        </p:nvSpPr>
        <p:spPr>
          <a:xfrm>
            <a:off x="1402510" y="657146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</a:t>
            </a:r>
          </a:p>
        </p:txBody>
      </p:sp>
      <p:sp>
        <p:nvSpPr>
          <p:cNvPr id="223" name="J"/>
          <p:cNvSpPr/>
          <p:nvPr/>
        </p:nvSpPr>
        <p:spPr>
          <a:xfrm>
            <a:off x="4538885" y="657146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J</a:t>
            </a:r>
          </a:p>
        </p:txBody>
      </p:sp>
      <p:sp>
        <p:nvSpPr>
          <p:cNvPr id="224" name="K"/>
          <p:cNvSpPr/>
          <p:nvPr/>
        </p:nvSpPr>
        <p:spPr>
          <a:xfrm>
            <a:off x="7554348" y="6571463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K</a:t>
            </a:r>
          </a:p>
        </p:txBody>
      </p:sp>
      <p:sp>
        <p:nvSpPr>
          <p:cNvPr id="225" name="L"/>
          <p:cNvSpPr/>
          <p:nvPr/>
        </p:nvSpPr>
        <p:spPr>
          <a:xfrm>
            <a:off x="10778679" y="6571463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L</a:t>
            </a:r>
          </a:p>
        </p:txBody>
      </p:sp>
      <p:sp>
        <p:nvSpPr>
          <p:cNvPr id="226" name="M"/>
          <p:cNvSpPr/>
          <p:nvPr/>
        </p:nvSpPr>
        <p:spPr>
          <a:xfrm>
            <a:off x="1402510" y="8446234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</a:t>
            </a:r>
          </a:p>
        </p:txBody>
      </p:sp>
      <p:sp>
        <p:nvSpPr>
          <p:cNvPr id="227" name="N"/>
          <p:cNvSpPr/>
          <p:nvPr/>
        </p:nvSpPr>
        <p:spPr>
          <a:xfrm>
            <a:off x="4538885" y="844623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</a:t>
            </a:r>
          </a:p>
        </p:txBody>
      </p:sp>
      <p:sp>
        <p:nvSpPr>
          <p:cNvPr id="228" name="O"/>
          <p:cNvSpPr/>
          <p:nvPr/>
        </p:nvSpPr>
        <p:spPr>
          <a:xfrm>
            <a:off x="7554348" y="8446234"/>
            <a:ext cx="823611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</a:t>
            </a:r>
          </a:p>
        </p:txBody>
      </p:sp>
      <p:sp>
        <p:nvSpPr>
          <p:cNvPr id="229" name="P"/>
          <p:cNvSpPr/>
          <p:nvPr/>
        </p:nvSpPr>
        <p:spPr>
          <a:xfrm>
            <a:off x="10778679" y="8446234"/>
            <a:ext cx="823612" cy="82791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</a:t>
            </a:r>
          </a:p>
        </p:txBody>
      </p:sp>
      <p:sp>
        <p:nvSpPr>
          <p:cNvPr id="230" name="Line"/>
          <p:cNvSpPr/>
          <p:nvPr/>
        </p:nvSpPr>
        <p:spPr>
          <a:xfrm>
            <a:off x="2266897" y="3006226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1" name="Line"/>
          <p:cNvSpPr/>
          <p:nvPr/>
        </p:nvSpPr>
        <p:spPr>
          <a:xfrm>
            <a:off x="5386794" y="2996570"/>
            <a:ext cx="22312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2" name="Line"/>
          <p:cNvSpPr/>
          <p:nvPr/>
        </p:nvSpPr>
        <p:spPr>
          <a:xfrm flipV="1">
            <a:off x="8416899" y="2983765"/>
            <a:ext cx="2404604" cy="10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3" name="Line"/>
          <p:cNvSpPr/>
          <p:nvPr/>
        </p:nvSpPr>
        <p:spPr>
          <a:xfrm>
            <a:off x="5335994" y="6985420"/>
            <a:ext cx="22312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4" name="Line"/>
          <p:cNvSpPr/>
          <p:nvPr/>
        </p:nvSpPr>
        <p:spPr>
          <a:xfrm flipV="1">
            <a:off x="1836986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5" name="Line"/>
          <p:cNvSpPr/>
          <p:nvPr/>
        </p:nvSpPr>
        <p:spPr>
          <a:xfrm flipV="1">
            <a:off x="1814315" y="5394141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6" name="Line"/>
          <p:cNvSpPr/>
          <p:nvPr/>
        </p:nvSpPr>
        <p:spPr>
          <a:xfrm flipV="1">
            <a:off x="1836986" y="7396962"/>
            <a:ext cx="1" cy="105635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7" name="Line"/>
          <p:cNvSpPr/>
          <p:nvPr/>
        </p:nvSpPr>
        <p:spPr>
          <a:xfrm flipV="1">
            <a:off x="7977489" y="3387226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8" name="Line"/>
          <p:cNvSpPr/>
          <p:nvPr/>
        </p:nvSpPr>
        <p:spPr>
          <a:xfrm flipV="1">
            <a:off x="7954817" y="5385325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9" name="Line"/>
          <p:cNvSpPr/>
          <p:nvPr/>
        </p:nvSpPr>
        <p:spPr>
          <a:xfrm flipV="1">
            <a:off x="7977488" y="7400846"/>
            <a:ext cx="1" cy="10563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0" name="Line"/>
          <p:cNvSpPr/>
          <p:nvPr/>
        </p:nvSpPr>
        <p:spPr>
          <a:xfrm flipV="1">
            <a:off x="4990890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1" name="Line"/>
          <p:cNvSpPr/>
          <p:nvPr/>
        </p:nvSpPr>
        <p:spPr>
          <a:xfrm flipV="1">
            <a:off x="11190484" y="3396042"/>
            <a:ext cx="1" cy="11954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2" name="Line"/>
          <p:cNvSpPr/>
          <p:nvPr/>
        </p:nvSpPr>
        <p:spPr>
          <a:xfrm flipV="1">
            <a:off x="11190484" y="5394141"/>
            <a:ext cx="1" cy="11954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3" name="Line"/>
          <p:cNvSpPr/>
          <p:nvPr/>
        </p:nvSpPr>
        <p:spPr>
          <a:xfrm flipV="1">
            <a:off x="11190484" y="7396962"/>
            <a:ext cx="1" cy="105635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4" name="Line"/>
          <p:cNvSpPr/>
          <p:nvPr/>
        </p:nvSpPr>
        <p:spPr>
          <a:xfrm>
            <a:off x="8374574" y="8851978"/>
            <a:ext cx="2417409" cy="1642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5" name="Line"/>
          <p:cNvSpPr/>
          <p:nvPr/>
        </p:nvSpPr>
        <p:spPr>
          <a:xfrm>
            <a:off x="2220872" y="8860191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72" name="Connection Line"/>
          <p:cNvSpPr/>
          <p:nvPr/>
        </p:nvSpPr>
        <p:spPr>
          <a:xfrm>
            <a:off x="2137841" y="3293647"/>
            <a:ext cx="2459692" cy="1484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273" name="Connection Line"/>
          <p:cNvSpPr/>
          <p:nvPr/>
        </p:nvSpPr>
        <p:spPr>
          <a:xfrm>
            <a:off x="2155487" y="5116455"/>
            <a:ext cx="2407741" cy="1637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248" name="Line"/>
          <p:cNvSpPr/>
          <p:nvPr/>
        </p:nvSpPr>
        <p:spPr>
          <a:xfrm>
            <a:off x="2220872" y="4990994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cxnSp>
        <p:nvCxnSpPr>
          <p:cNvPr id="249" name="Connection Line"/>
          <p:cNvCxnSpPr>
            <a:cxnSpLocks/>
            <a:stCxn id="263" idx="7"/>
          </p:cNvCxnSpPr>
          <p:nvPr/>
        </p:nvCxnSpPr>
        <p:spPr>
          <a:xfrm flipV="1">
            <a:off x="5241882" y="5116455"/>
            <a:ext cx="2350828" cy="156659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50" name="Connection Line"/>
          <p:cNvCxnSpPr>
            <a:cxnSpLocks/>
            <a:endCxn id="268" idx="1"/>
          </p:cNvCxnSpPr>
          <p:nvPr/>
        </p:nvCxnSpPr>
        <p:spPr>
          <a:xfrm>
            <a:off x="8366623" y="5167467"/>
            <a:ext cx="2532671" cy="151248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51" name="Connection Line"/>
          <p:cNvCxnSpPr>
            <a:cxnSpLocks/>
            <a:endCxn id="261" idx="3"/>
          </p:cNvCxnSpPr>
          <p:nvPr/>
        </p:nvCxnSpPr>
        <p:spPr>
          <a:xfrm flipV="1">
            <a:off x="8268680" y="3276530"/>
            <a:ext cx="2670813" cy="150136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52" name="Connection Line"/>
          <p:cNvCxnSpPr>
            <a:cxnSpLocks/>
            <a:stCxn id="265" idx="7"/>
            <a:endCxn id="266" idx="3"/>
          </p:cNvCxnSpPr>
          <p:nvPr/>
        </p:nvCxnSpPr>
        <p:spPr>
          <a:xfrm flipV="1">
            <a:off x="5241882" y="7278133"/>
            <a:ext cx="2433081" cy="128934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253" name="Connection Line"/>
          <p:cNvCxnSpPr>
            <a:cxnSpLocks/>
            <a:stCxn id="260" idx="5"/>
            <a:endCxn id="265" idx="1"/>
          </p:cNvCxnSpPr>
          <p:nvPr/>
        </p:nvCxnSpPr>
        <p:spPr>
          <a:xfrm>
            <a:off x="2105506" y="7278133"/>
            <a:ext cx="2553994" cy="128934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254" name="Line"/>
          <p:cNvSpPr/>
          <p:nvPr/>
        </p:nvSpPr>
        <p:spPr>
          <a:xfrm>
            <a:off x="2220872" y="6975763"/>
            <a:ext cx="23116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5" name="A"/>
          <p:cNvSpPr/>
          <p:nvPr/>
        </p:nvSpPr>
        <p:spPr>
          <a:xfrm>
            <a:off x="1442709" y="2582613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</a:t>
            </a:r>
          </a:p>
        </p:txBody>
      </p:sp>
      <p:sp>
        <p:nvSpPr>
          <p:cNvPr id="256" name="B"/>
          <p:cNvSpPr/>
          <p:nvPr/>
        </p:nvSpPr>
        <p:spPr>
          <a:xfrm>
            <a:off x="4579084" y="2569860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</a:t>
            </a:r>
          </a:p>
        </p:txBody>
      </p:sp>
      <p:sp>
        <p:nvSpPr>
          <p:cNvPr id="257" name="F"/>
          <p:cNvSpPr/>
          <p:nvPr/>
        </p:nvSpPr>
        <p:spPr>
          <a:xfrm>
            <a:off x="4538885" y="458669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F</a:t>
            </a:r>
          </a:p>
        </p:txBody>
      </p:sp>
      <p:sp>
        <p:nvSpPr>
          <p:cNvPr id="258" name="E"/>
          <p:cNvSpPr/>
          <p:nvPr/>
        </p:nvSpPr>
        <p:spPr>
          <a:xfrm>
            <a:off x="1402510" y="4570662"/>
            <a:ext cx="823611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E</a:t>
            </a:r>
          </a:p>
        </p:txBody>
      </p:sp>
      <p:sp>
        <p:nvSpPr>
          <p:cNvPr id="259" name="C"/>
          <p:cNvSpPr/>
          <p:nvPr/>
        </p:nvSpPr>
        <p:spPr>
          <a:xfrm>
            <a:off x="7592710" y="2582613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C</a:t>
            </a:r>
          </a:p>
        </p:txBody>
      </p:sp>
      <p:sp>
        <p:nvSpPr>
          <p:cNvPr id="260" name="I"/>
          <p:cNvSpPr/>
          <p:nvPr/>
        </p:nvSpPr>
        <p:spPr>
          <a:xfrm>
            <a:off x="1402510" y="6571463"/>
            <a:ext cx="823611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</a:t>
            </a:r>
          </a:p>
        </p:txBody>
      </p:sp>
      <p:sp>
        <p:nvSpPr>
          <p:cNvPr id="261" name="D"/>
          <p:cNvSpPr/>
          <p:nvPr/>
        </p:nvSpPr>
        <p:spPr>
          <a:xfrm>
            <a:off x="10818878" y="2569860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</a:t>
            </a:r>
          </a:p>
        </p:txBody>
      </p:sp>
      <p:sp>
        <p:nvSpPr>
          <p:cNvPr id="262" name="G"/>
          <p:cNvSpPr/>
          <p:nvPr/>
        </p:nvSpPr>
        <p:spPr>
          <a:xfrm>
            <a:off x="7565683" y="4570662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G</a:t>
            </a:r>
          </a:p>
        </p:txBody>
      </p:sp>
      <p:sp>
        <p:nvSpPr>
          <p:cNvPr id="263" name="J"/>
          <p:cNvSpPr/>
          <p:nvPr/>
        </p:nvSpPr>
        <p:spPr>
          <a:xfrm>
            <a:off x="4538885" y="6561806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J</a:t>
            </a:r>
          </a:p>
        </p:txBody>
      </p:sp>
      <p:sp>
        <p:nvSpPr>
          <p:cNvPr id="264" name="M"/>
          <p:cNvSpPr/>
          <p:nvPr/>
        </p:nvSpPr>
        <p:spPr>
          <a:xfrm>
            <a:off x="1402509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</a:t>
            </a:r>
          </a:p>
        </p:txBody>
      </p:sp>
      <p:sp>
        <p:nvSpPr>
          <p:cNvPr id="265" name="N"/>
          <p:cNvSpPr/>
          <p:nvPr/>
        </p:nvSpPr>
        <p:spPr>
          <a:xfrm>
            <a:off x="4538885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</a:t>
            </a:r>
          </a:p>
        </p:txBody>
      </p:sp>
      <p:sp>
        <p:nvSpPr>
          <p:cNvPr id="266" name="K"/>
          <p:cNvSpPr/>
          <p:nvPr/>
        </p:nvSpPr>
        <p:spPr>
          <a:xfrm>
            <a:off x="7554348" y="6571463"/>
            <a:ext cx="823611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K</a:t>
            </a:r>
          </a:p>
        </p:txBody>
      </p:sp>
      <p:sp>
        <p:nvSpPr>
          <p:cNvPr id="267" name="H"/>
          <p:cNvSpPr/>
          <p:nvPr/>
        </p:nvSpPr>
        <p:spPr>
          <a:xfrm>
            <a:off x="10778679" y="4570662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H</a:t>
            </a:r>
          </a:p>
        </p:txBody>
      </p:sp>
      <p:sp>
        <p:nvSpPr>
          <p:cNvPr id="268" name="L"/>
          <p:cNvSpPr/>
          <p:nvPr/>
        </p:nvSpPr>
        <p:spPr>
          <a:xfrm>
            <a:off x="10778679" y="6558710"/>
            <a:ext cx="823612" cy="827915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L</a:t>
            </a:r>
          </a:p>
        </p:txBody>
      </p:sp>
      <p:sp>
        <p:nvSpPr>
          <p:cNvPr id="269" name="O"/>
          <p:cNvSpPr/>
          <p:nvPr/>
        </p:nvSpPr>
        <p:spPr>
          <a:xfrm>
            <a:off x="7543012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</a:t>
            </a:r>
          </a:p>
        </p:txBody>
      </p:sp>
      <p:sp>
        <p:nvSpPr>
          <p:cNvPr id="270" name="P"/>
          <p:cNvSpPr/>
          <p:nvPr/>
        </p:nvSpPr>
        <p:spPr>
          <a:xfrm>
            <a:off x="10778679" y="8446234"/>
            <a:ext cx="823612" cy="827915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</a:t>
            </a:r>
          </a:p>
        </p:txBody>
      </p:sp>
      <p:sp>
        <p:nvSpPr>
          <p:cNvPr id="271" name="Line"/>
          <p:cNvSpPr/>
          <p:nvPr/>
        </p:nvSpPr>
        <p:spPr>
          <a:xfrm>
            <a:off x="2220872" y="4997319"/>
            <a:ext cx="2311611" cy="1"/>
          </a:xfrm>
          <a:prstGeom prst="line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0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"/>
                            </p:stCondLst>
                            <p:childTnLst>
                              <p:par>
                                <p:cTn id="44" presetID="10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10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"/>
                            </p:stCondLst>
                            <p:childTnLst>
                              <p:par>
                                <p:cTn id="57" presetID="10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"/>
                            </p:stCondLst>
                            <p:childTnLst>
                              <p:par>
                                <p:cTn id="61" presetID="10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"/>
                            </p:stCondLst>
                            <p:childTnLst>
                              <p:par>
                                <p:cTn id="70" presetID="10" presetClass="entr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1" animBg="1" advAuto="0"/>
      <p:bldP spid="256" grpId="2" animBg="1" advAuto="0"/>
      <p:bldP spid="257" grpId="3" animBg="1" advAuto="0"/>
      <p:bldP spid="258" grpId="4" animBg="1" advAuto="0"/>
      <p:bldP spid="259" grpId="5" animBg="1" advAuto="0"/>
      <p:bldP spid="260" grpId="6" animBg="1" advAuto="0"/>
      <p:bldP spid="261" grpId="7" animBg="1" advAuto="0"/>
      <p:bldP spid="262" grpId="8" animBg="1" advAuto="0"/>
      <p:bldP spid="263" grpId="9" animBg="1" advAuto="0"/>
      <p:bldP spid="264" grpId="10" animBg="1" advAuto="0"/>
      <p:bldP spid="265" grpId="11" animBg="1" advAuto="0"/>
      <p:bldP spid="266" grpId="12" animBg="1" advAuto="0"/>
      <p:bldP spid="267" grpId="13" animBg="1" advAuto="0"/>
      <p:bldP spid="268" grpId="14" animBg="1" advAuto="0"/>
      <p:bldP spid="269" grpId="15" animBg="1" advAuto="0"/>
      <p:bldP spid="270" grpId="16" animBg="1" advAuto="0"/>
      <p:bldP spid="271" grpId="17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louring the nod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Colouring the nodes</a:t>
            </a:r>
          </a:p>
        </p:txBody>
      </p:sp>
      <p:sp>
        <p:nvSpPr>
          <p:cNvPr id="276" name="Does this remind you of something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7830" indent="-417830" defTabSz="549148">
              <a:spcBef>
                <a:spcPts val="3900"/>
              </a:spcBef>
              <a:defRPr sz="3008"/>
            </a:pPr>
            <a:r>
              <a:rPr dirty="0"/>
              <a:t>Does this remind you of something?</a:t>
            </a:r>
          </a:p>
          <a:p>
            <a:pPr marL="835660" lvl="1" indent="-417830" defTabSz="549148">
              <a:spcBef>
                <a:spcPts val="3900"/>
              </a:spcBef>
              <a:defRPr sz="3008"/>
            </a:pPr>
            <a:r>
              <a:rPr dirty="0"/>
              <a:t>It is essentially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BFS</a:t>
            </a:r>
            <a:r>
              <a:rPr dirty="0"/>
              <a:t>!</a:t>
            </a:r>
          </a:p>
          <a:p>
            <a:pPr marL="835660" lvl="1" indent="-417830" defTabSz="549148">
              <a:spcBef>
                <a:spcPts val="3900"/>
              </a:spcBef>
              <a:defRPr sz="3008"/>
            </a:pPr>
            <a:r>
              <a:rPr dirty="0"/>
              <a:t>We label the nodes of </a:t>
            </a:r>
            <a:r>
              <a:rPr lang="en-US"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layer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1</a:t>
            </a:r>
            <a:r>
              <a:rPr dirty="0"/>
              <a:t>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red</a:t>
            </a:r>
            <a:r>
              <a:rPr dirty="0"/>
              <a:t>, the nodes of </a:t>
            </a:r>
            <a:r>
              <a:rPr lang="en-US"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layer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2</a:t>
            </a:r>
            <a:r>
              <a:rPr dirty="0"/>
              <a:t>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green</a:t>
            </a:r>
            <a:r>
              <a:rPr dirty="0"/>
              <a:t>, and so on.</a:t>
            </a:r>
          </a:p>
          <a:p>
            <a:pPr marL="417830" indent="-417830" defTabSz="549148">
              <a:spcBef>
                <a:spcPts val="3900"/>
              </a:spcBef>
              <a:defRPr sz="3008"/>
            </a:pPr>
            <a:r>
              <a:rPr dirty="0"/>
              <a:t>Implementation:</a:t>
            </a:r>
          </a:p>
          <a:p>
            <a:pPr marL="835660" lvl="1" indent="-417830" defTabSz="549148">
              <a:spcBef>
                <a:spcPts val="3900"/>
              </a:spcBef>
              <a:defRPr sz="3008"/>
            </a:pPr>
            <a:r>
              <a:rPr dirty="0"/>
              <a:t>Add a check for odd/even and assign a </a:t>
            </a:r>
            <a:r>
              <a:rPr dirty="0" err="1"/>
              <a:t>colour</a:t>
            </a:r>
            <a:r>
              <a:rPr dirty="0"/>
              <a:t> accordingly.</a:t>
            </a:r>
          </a:p>
          <a:p>
            <a:pPr marL="835660" lvl="1" indent="-417830" defTabSz="549148">
              <a:spcBef>
                <a:spcPts val="3900"/>
              </a:spcBef>
              <a:defRPr sz="3008"/>
            </a:pPr>
            <a:r>
              <a:rPr dirty="0"/>
              <a:t>In the end, check all edges to see if they have endpoints of the same </a:t>
            </a:r>
            <a:r>
              <a:rPr dirty="0" err="1"/>
              <a:t>colour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 uiExpand="1" build="p" animBg="1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2397</Words>
  <Application>Microsoft Macintosh PowerPoint</Application>
  <PresentationFormat>Custom</PresentationFormat>
  <Paragraphs>324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DIN Condensed Bold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Advanced Algorithmic Techniques  (COMP523)</vt:lpstr>
      <vt:lpstr>Bipartite graphs</vt:lpstr>
      <vt:lpstr>Alternative definitions</vt:lpstr>
      <vt:lpstr>No odd cycles</vt:lpstr>
      <vt:lpstr>Alternative definitions</vt:lpstr>
      <vt:lpstr>Testing bipartiteness</vt:lpstr>
      <vt:lpstr>Colouring the nodes</vt:lpstr>
      <vt:lpstr>Colouring the nodes</vt:lpstr>
      <vt:lpstr>Colouring the nodes</vt:lpstr>
      <vt:lpstr>Breadth-First Search Pseudocode</vt:lpstr>
      <vt:lpstr>Running time</vt:lpstr>
      <vt:lpstr>Correctness</vt:lpstr>
      <vt:lpstr>Properties of BFS</vt:lpstr>
      <vt:lpstr>Properties of BFS</vt:lpstr>
      <vt:lpstr>Correctness</vt:lpstr>
      <vt:lpstr>Correctness</vt:lpstr>
      <vt:lpstr>Correctness</vt:lpstr>
      <vt:lpstr>Directed graphs</vt:lpstr>
      <vt:lpstr>DFS and BFS on directed graphs</vt:lpstr>
      <vt:lpstr>Breadth-First Search</vt:lpstr>
      <vt:lpstr>Directed Acyclic Graphs </vt:lpstr>
      <vt:lpstr>Properties of DAGs</vt:lpstr>
      <vt:lpstr>Topological Ordering</vt:lpstr>
      <vt:lpstr>Topological Ordering implies DAG</vt:lpstr>
      <vt:lpstr>Does DAG imply topological ordering?</vt:lpstr>
      <vt:lpstr>How do we start?</vt:lpstr>
      <vt:lpstr>Source node</vt:lpstr>
      <vt:lpstr>Pictorially</vt:lpstr>
      <vt:lpstr>Another simple fact</vt:lpstr>
      <vt:lpstr>DAG implies topological ordering</vt:lpstr>
      <vt:lpstr>Where is the “proof-by-algorithm”?</vt:lpstr>
      <vt:lpstr>Example</vt:lpstr>
      <vt:lpstr>Running time</vt:lpstr>
      <vt:lpstr>A faster algorithm</vt:lpstr>
      <vt:lpstr>A faster algorithm</vt:lpstr>
      <vt:lpstr>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Algorithmic Techniques  (COMP523)</dc:title>
  <cp:lastModifiedBy>Aris Filos-Ratsikas</cp:lastModifiedBy>
  <cp:revision>8</cp:revision>
  <dcterms:modified xsi:type="dcterms:W3CDTF">2023-11-20T11:23:15Z</dcterms:modified>
</cp:coreProperties>
</file>