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85" d="100"/>
          <a:sy n="85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dvanced Algorithmic Techniques…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100"/>
            </a:pPr>
            <a:r>
              <a:rPr lang="en-GB" dirty="0"/>
              <a:t>Introduction to Algorithms and Data Structures</a:t>
            </a:r>
            <a:endParaRPr dirty="0"/>
          </a:p>
        </p:txBody>
      </p:sp>
      <p:sp>
        <p:nvSpPr>
          <p:cNvPr id="120" name="Greedy Algorithms 3"/>
          <p:cNvSpPr txBox="1">
            <a:spLocks noGrp="1"/>
          </p:cNvSpPr>
          <p:nvPr>
            <p:ph type="subTitle" sz="quarter" idx="1"/>
          </p:nvPr>
        </p:nvSpPr>
        <p:spPr>
          <a:xfrm>
            <a:off x="814635" y="5035550"/>
            <a:ext cx="11375530" cy="1130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Dynamic Programming - Weighted Interval Scheduling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Does it work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Does it work?</a:t>
            </a:r>
          </a:p>
        </p:txBody>
      </p:sp>
      <p:pic>
        <p:nvPicPr>
          <p:cNvPr id="165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3234" y="7765053"/>
            <a:ext cx="10910246" cy="101601"/>
          </a:xfrm>
          <a:prstGeom prst="rect">
            <a:avLst/>
          </a:prstGeom>
        </p:spPr>
      </p:pic>
      <p:pic>
        <p:nvPicPr>
          <p:cNvPr id="167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90" y="4826000"/>
            <a:ext cx="4487249" cy="101600"/>
          </a:xfrm>
          <a:prstGeom prst="rect">
            <a:avLst/>
          </a:prstGeom>
        </p:spPr>
      </p:pic>
      <p:pic>
        <p:nvPicPr>
          <p:cNvPr id="169" name="Line Line" descr="Line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205890" y="6553200"/>
            <a:ext cx="3206762" cy="76200"/>
          </a:xfrm>
          <a:prstGeom prst="rect">
            <a:avLst/>
          </a:prstGeom>
        </p:spPr>
      </p:pic>
      <p:pic>
        <p:nvPicPr>
          <p:cNvPr id="171" name="Line Line" descr="Line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214838" y="5689600"/>
            <a:ext cx="8061991" cy="101600"/>
          </a:xfrm>
          <a:prstGeom prst="rect">
            <a:avLst/>
          </a:prstGeom>
        </p:spPr>
      </p:pic>
      <p:sp>
        <p:nvSpPr>
          <p:cNvPr id="173" name="value=2"/>
          <p:cNvSpPr txBox="1"/>
          <p:nvPr/>
        </p:nvSpPr>
        <p:spPr>
          <a:xfrm>
            <a:off x="4806921" y="4209489"/>
            <a:ext cx="126827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value=2 </a:t>
            </a:r>
          </a:p>
        </p:txBody>
      </p:sp>
      <p:sp>
        <p:nvSpPr>
          <p:cNvPr id="174" name="value=3"/>
          <p:cNvSpPr txBox="1"/>
          <p:nvPr/>
        </p:nvSpPr>
        <p:spPr>
          <a:xfrm>
            <a:off x="9175134" y="5115702"/>
            <a:ext cx="126827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value=3 </a:t>
            </a:r>
          </a:p>
        </p:txBody>
      </p:sp>
      <p:sp>
        <p:nvSpPr>
          <p:cNvPr id="175" name="value=2"/>
          <p:cNvSpPr txBox="1"/>
          <p:nvPr/>
        </p:nvSpPr>
        <p:spPr>
          <a:xfrm>
            <a:off x="10388414" y="6056132"/>
            <a:ext cx="126827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value=2 </a:t>
            </a:r>
          </a:p>
        </p:txBody>
      </p:sp>
      <p:pic>
        <p:nvPicPr>
          <p:cNvPr id="176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202138" y="5664200"/>
            <a:ext cx="8087391" cy="127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1" animBg="1" advAuto="0"/>
      <p:bldP spid="174" grpId="3" animBg="1" advAuto="0"/>
      <p:bldP spid="175" grpId="2" animBg="1" advAuto="0"/>
      <p:bldP spid="176" grpId="4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 view of the inpu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view of the input</a:t>
            </a:r>
          </a:p>
        </p:txBody>
      </p:sp>
      <p:sp>
        <p:nvSpPr>
          <p:cNvPr id="180" name="Consider the intervals in sorted order of non-decreasing finishing time, i.e., f(1) ≤ f(2) ≤ … ≤ f(n)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Consider the intervals in sorted order of non-decreasing finishing time, i.e.,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rPr dirty="0"/>
              <a:t> ≤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rPr dirty="0"/>
              <a:t> ≤ … ≤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).</a:t>
            </a:r>
          </a:p>
          <a:p>
            <a:r>
              <a:rPr dirty="0"/>
              <a:t>For an interval </a:t>
            </a:r>
            <a:r>
              <a:rPr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= (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rPr dirty="0"/>
              <a:t>, 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rPr dirty="0"/>
              <a:t>), let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baseline="-5999" dirty="0"/>
              <a:t> </a:t>
            </a:r>
            <a:r>
              <a:rPr dirty="0"/>
              <a:t>be the largest index 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 dirty="0"/>
              <a:t>&lt;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 </a:t>
            </a:r>
            <a:r>
              <a:rPr dirty="0"/>
              <a:t>such that intervals 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dirty="0"/>
              <a:t> and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are disjoint.</a:t>
            </a:r>
          </a:p>
          <a:p>
            <a:pPr lvl="1"/>
            <a:r>
              <a:rPr dirty="0"/>
              <a:t>i.e., </a:t>
            </a:r>
            <a:r>
              <a:rPr i="1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 dirty="0"/>
              <a:t> is the </a:t>
            </a:r>
            <a:r>
              <a:rPr lang="en-GB" dirty="0"/>
              <a:t>last</a:t>
            </a:r>
            <a:r>
              <a:rPr dirty="0"/>
              <a:t> interval in the ordering that ends before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begins.</a:t>
            </a:r>
          </a:p>
          <a:p>
            <a:pPr lvl="1"/>
            <a:r>
              <a:rPr dirty="0"/>
              <a:t>if no such interval exists, define 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 =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</a:t>
            </a:r>
          </a:p>
        </p:txBody>
      </p:sp>
      <p:pic>
        <p:nvPicPr>
          <p:cNvPr id="183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3234" y="7765053"/>
            <a:ext cx="10910246" cy="101601"/>
          </a:xfrm>
          <a:prstGeom prst="rect">
            <a:avLst/>
          </a:prstGeom>
        </p:spPr>
      </p:pic>
      <p:pic>
        <p:nvPicPr>
          <p:cNvPr id="185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205890" y="7198066"/>
            <a:ext cx="3206762" cy="76201"/>
          </a:xfrm>
          <a:prstGeom prst="rect">
            <a:avLst/>
          </a:prstGeom>
        </p:spPr>
      </p:pic>
      <p:pic>
        <p:nvPicPr>
          <p:cNvPr id="187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02979" y="6631078"/>
            <a:ext cx="3206762" cy="76201"/>
          </a:xfrm>
          <a:prstGeom prst="rect">
            <a:avLst/>
          </a:prstGeom>
        </p:spPr>
      </p:pic>
      <p:pic>
        <p:nvPicPr>
          <p:cNvPr id="189" name="Line Line" descr="Line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402001" y="6064091"/>
            <a:ext cx="7055271" cy="76201"/>
          </a:xfrm>
          <a:prstGeom prst="rect">
            <a:avLst/>
          </a:prstGeom>
        </p:spPr>
      </p:pic>
      <p:pic>
        <p:nvPicPr>
          <p:cNvPr id="191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44302" y="5557509"/>
            <a:ext cx="3206762" cy="76201"/>
          </a:xfrm>
          <a:prstGeom prst="rect">
            <a:avLst/>
          </a:prstGeom>
        </p:spPr>
      </p:pic>
      <p:pic>
        <p:nvPicPr>
          <p:cNvPr id="193" name="Line Line" descr="Line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77567" y="5050926"/>
            <a:ext cx="5822805" cy="76201"/>
          </a:xfrm>
          <a:prstGeom prst="rect">
            <a:avLst/>
          </a:prstGeom>
        </p:spPr>
      </p:pic>
      <p:pic>
        <p:nvPicPr>
          <p:cNvPr id="195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80613" y="4363130"/>
            <a:ext cx="3371807" cy="76201"/>
          </a:xfrm>
          <a:prstGeom prst="rect">
            <a:avLst/>
          </a:prstGeom>
        </p:spPr>
      </p:pic>
      <p:sp>
        <p:nvSpPr>
          <p:cNvPr id="197" name="v(1)=2, p1 = 0"/>
          <p:cNvSpPr txBox="1"/>
          <p:nvPr/>
        </p:nvSpPr>
        <p:spPr>
          <a:xfrm>
            <a:off x="1580642" y="3846752"/>
            <a:ext cx="2016151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)=2,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</a:p>
        </p:txBody>
      </p:sp>
      <p:sp>
        <p:nvSpPr>
          <p:cNvPr id="198" name="v(2)=4, p2 = 0"/>
          <p:cNvSpPr txBox="1"/>
          <p:nvPr/>
        </p:nvSpPr>
        <p:spPr>
          <a:xfrm>
            <a:off x="3380893" y="4544952"/>
            <a:ext cx="201615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)=4,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t> </a:t>
            </a:r>
          </a:p>
        </p:txBody>
      </p:sp>
      <p:sp>
        <p:nvSpPr>
          <p:cNvPr id="199" name="v(3)=4, p3 = 1"/>
          <p:cNvSpPr txBox="1"/>
          <p:nvPr/>
        </p:nvSpPr>
        <p:spPr>
          <a:xfrm>
            <a:off x="5442649" y="5111939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t>)=4,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</a:p>
        </p:txBody>
      </p:sp>
      <p:sp>
        <p:nvSpPr>
          <p:cNvPr id="200" name="v(4)=7, p4 = 0"/>
          <p:cNvSpPr txBox="1"/>
          <p:nvPr/>
        </p:nvSpPr>
        <p:spPr>
          <a:xfrm>
            <a:off x="6270185" y="5557509"/>
            <a:ext cx="1931417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)=7,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201" name="v(5)=2 , p5 = 3"/>
          <p:cNvSpPr txBox="1"/>
          <p:nvPr/>
        </p:nvSpPr>
        <p:spPr>
          <a:xfrm>
            <a:off x="8625285" y="6155002"/>
            <a:ext cx="201615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t>)=2 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202" name="v(6)=1, p6 = 3"/>
          <p:cNvSpPr txBox="1"/>
          <p:nvPr/>
        </p:nvSpPr>
        <p:spPr>
          <a:xfrm>
            <a:off x="9076782" y="6721989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tep-by-step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Step-by-step?</a:t>
            </a:r>
          </a:p>
        </p:txBody>
      </p:sp>
      <p:sp>
        <p:nvSpPr>
          <p:cNvPr id="205" name="Let O be the optimal schedul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be the optimal schedule.</a:t>
            </a:r>
          </a:p>
          <a:p>
            <a:r>
              <a:rPr>
                <a:solidFill>
                  <a:schemeClr val="accent5">
                    <a:lumOff val="-29866"/>
                  </a:schemeClr>
                </a:solidFill>
              </a:rPr>
              <a:t>Fact</a:t>
            </a:r>
            <a:r>
              <a:t>: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either contains interval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or not.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grpSp>
        <p:nvGrpSpPr>
          <p:cNvPr id="210" name="Is n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09" name="Is n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08" name="Is n in O ? Is n in O ?" descr="Is n in O ? Is n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11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2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13" name="Line"/>
          <p:cNvSpPr/>
          <p:nvPr/>
        </p:nvSpPr>
        <p:spPr>
          <a:xfrm>
            <a:off x="6780960" y="3610788"/>
            <a:ext cx="1688576" cy="10174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14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If n is in 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t> is in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</a:p>
        </p:txBody>
      </p:sp>
      <p:sp>
        <p:nvSpPr>
          <p:cNvPr id="217" name="What does that mean for the other interval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t>What does that mean for the other intervals?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Any interval that overlaps with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cannot be</a:t>
            </a:r>
            <a:r>
              <a:t> in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.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Any interval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&gt;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cannot be</a:t>
            </a:r>
            <a:r>
              <a:t> in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.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contains an optimal solution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O’</a:t>
            </a:r>
            <a:r>
              <a:t> of the subproblem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}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(why?)</a:t>
            </a:r>
          </a:p>
          <a:p>
            <a:pPr marL="764540" lvl="1" indent="-382270" defTabSz="502412">
              <a:spcBef>
                <a:spcPts val="3600"/>
              </a:spcBef>
              <a:defRPr sz="2752"/>
            </a:pPr>
            <a:r>
              <a:t>Because otherwise we could replace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with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O’</a:t>
            </a:r>
            <a:r>
              <a:t> </a:t>
            </a:r>
            <a:r>
              <a:rPr sz="2322"/>
              <a:t>U </a:t>
            </a:r>
            <a:r>
              <a:t>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}  and obtain a better solution. 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Lets use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, …,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to denote the optimal solution on (sorted) intervals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grpSp>
        <p:nvGrpSpPr>
          <p:cNvPr id="222" name="Is n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21" name="Is n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20" name="Is n in O ? Is n in O ?" descr="Is n in O ? Is n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23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4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25" name="Line"/>
          <p:cNvSpPr/>
          <p:nvPr/>
        </p:nvSpPr>
        <p:spPr>
          <a:xfrm>
            <a:off x="6780960" y="3610788"/>
            <a:ext cx="1688576" cy="101743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6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  <p:grpSp>
        <p:nvGrpSpPr>
          <p:cNvPr id="229" name="O = O(1,…,pn) + n"/>
          <p:cNvGrpSpPr/>
          <p:nvPr/>
        </p:nvGrpSpPr>
        <p:grpSpPr>
          <a:xfrm>
            <a:off x="1907099" y="4573889"/>
            <a:ext cx="3036456" cy="1371601"/>
            <a:chOff x="0" y="0"/>
            <a:chExt cx="3036455" cy="1371600"/>
          </a:xfrm>
        </p:grpSpPr>
        <p:sp>
          <p:nvSpPr>
            <p:cNvPr id="228" name="O = O(1,…,pn) + n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dirty="0"/>
                <a:t>O </a:t>
              </a:r>
              <a:r>
                <a:rPr dirty="0">
                  <a:solidFill>
                    <a:srgbClr val="000000"/>
                  </a:solidFill>
                </a:rPr>
                <a:t>=</a:t>
              </a:r>
              <a:r>
                <a:rPr dirty="0"/>
                <a:t> O</a:t>
              </a:r>
              <a:r>
                <a:rPr dirty="0">
                  <a:solidFill>
                    <a:srgbClr val="000000"/>
                  </a:solidFill>
                </a:rPr>
                <a:t>(</a:t>
              </a:r>
              <a:r>
                <a:rPr i="1" dirty="0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  <a:r>
                <a:rPr dirty="0">
                  <a:solidFill>
                    <a:srgbClr val="000000"/>
                  </a:solidFill>
                </a:rPr>
                <a:t>,…,</a:t>
              </a:r>
              <a:r>
                <a:rPr i="1" dirty="0" err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 dirty="0" err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rPr dirty="0">
                  <a:solidFill>
                    <a:srgbClr val="000000"/>
                  </a:solidFill>
                </a:rPr>
                <a:t>) +</a:t>
              </a:r>
              <a:r>
                <a:rPr dirty="0"/>
                <a:t> </a:t>
              </a:r>
              <a:r>
                <a:rPr lang="en-GB" i="1" dirty="0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endParaRPr i="1" dirty="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227" name="O = O(1,…,pn) + n O = O(1,…,pn) + n" descr="O = O(1,…,pn) + n O = O(1,…,pn) + n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If n is not in 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If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t> is not in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</a:p>
        </p:txBody>
      </p:sp>
      <p:sp>
        <p:nvSpPr>
          <p:cNvPr id="232" name="Then O = O(1, …,n-1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Then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=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…,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r>
              <a:t>)</a:t>
            </a:r>
          </a:p>
          <a:p>
            <a:r>
              <a:t>Same argument: Since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 is not chosen, all intervals </a:t>
            </a:r>
            <a:br/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r>
              <a:t> are “free” to be chosen. </a:t>
            </a:r>
          </a:p>
          <a:p>
            <a:r>
              <a:t>Not picking the optimal schedule for them would violate the optimality of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grpSp>
        <p:nvGrpSpPr>
          <p:cNvPr id="237" name="Is n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36" name="Is n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35" name="Is n in O ? Is n in O ?" descr="Is n in O ? Is n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38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9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40" name="Line"/>
          <p:cNvSpPr/>
          <p:nvPr/>
        </p:nvSpPr>
        <p:spPr>
          <a:xfrm>
            <a:off x="6780960" y="3610788"/>
            <a:ext cx="1511458" cy="9350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41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  <p:grpSp>
        <p:nvGrpSpPr>
          <p:cNvPr id="244" name="O = O(1,…,pn) + n"/>
          <p:cNvGrpSpPr/>
          <p:nvPr/>
        </p:nvGrpSpPr>
        <p:grpSpPr>
          <a:xfrm>
            <a:off x="1907099" y="4573889"/>
            <a:ext cx="3036455" cy="1371601"/>
            <a:chOff x="0" y="0"/>
            <a:chExt cx="3036454" cy="1371600"/>
          </a:xfrm>
        </p:grpSpPr>
        <p:sp>
          <p:nvSpPr>
            <p:cNvPr id="243" name="O = O(1,…,pn) + n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 </a:t>
              </a:r>
              <a:r>
                <a:rPr>
                  <a:solidFill>
                    <a:srgbClr val="000000"/>
                  </a:solidFill>
                </a:rPr>
                <a:t>=</a:t>
              </a:r>
              <a:r>
                <a:t> O</a:t>
              </a:r>
              <a:r>
                <a:rPr>
                  <a:solidFill>
                    <a:srgbClr val="000000"/>
                  </a:solidFill>
                </a:rPr>
                <a:t>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  <a:r>
                <a:rPr>
                  <a:solidFill>
                    <a:srgbClr val="000000"/>
                  </a:solidFill>
                </a:rPr>
                <a:t>,…,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rPr>
                  <a:solidFill>
                    <a:srgbClr val="000000"/>
                  </a:solidFill>
                </a:rPr>
                <a:t>) +</a:t>
              </a:r>
              <a:r>
                <a:t> 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</a:p>
          </p:txBody>
        </p:sp>
        <p:pic>
          <p:nvPicPr>
            <p:cNvPr id="242" name="O = O(1,…,pn) + n O = O(1,…,pn) + n" descr="O = O(1,…,pn) + n O = O(1,…,pn) + n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247" name="O = O(1,…,n-1)"/>
          <p:cNvGrpSpPr/>
          <p:nvPr/>
        </p:nvGrpSpPr>
        <p:grpSpPr>
          <a:xfrm>
            <a:off x="7394548" y="4573889"/>
            <a:ext cx="3036456" cy="1371601"/>
            <a:chOff x="0" y="0"/>
            <a:chExt cx="3036454" cy="1371600"/>
          </a:xfrm>
        </p:grpSpPr>
        <p:sp>
          <p:nvSpPr>
            <p:cNvPr id="246" name="O = O(1,…,n-1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 </a:t>
              </a:r>
              <a:r>
                <a:rPr>
                  <a:solidFill>
                    <a:srgbClr val="000000"/>
                  </a:solidFill>
                </a:rPr>
                <a:t>=</a:t>
              </a:r>
              <a:r>
                <a:t> O</a:t>
              </a:r>
              <a:r>
                <a:rPr>
                  <a:solidFill>
                    <a:srgbClr val="000000"/>
                  </a:solidFill>
                </a:rPr>
                <a:t>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  <a:r>
                <a:rPr>
                  <a:solidFill>
                    <a:srgbClr val="000000"/>
                  </a:solidFill>
                </a:rPr>
                <a:t>,…,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n-1</a:t>
              </a:r>
              <a:r>
                <a:rPr>
                  <a:solidFill>
                    <a:srgbClr val="000000"/>
                  </a:solidFill>
                </a:rPr>
                <a:t>)</a:t>
              </a:r>
            </a:p>
          </p:txBody>
        </p:sp>
        <p:pic>
          <p:nvPicPr>
            <p:cNvPr id="245" name="O = O(1,…,n-1) O = O(1,…,n-1)" descr="O = O(1,…,n-1) O = O(1,…,n-1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sp>
        <p:nvSpPr>
          <p:cNvPr id="250" name="So, in order to find O, it suffices to look at smaller problems and find O(1, … , j) for some j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374" indent="-333374">
              <a:spcBef>
                <a:spcPts val="0"/>
              </a:spcBef>
            </a:pPr>
            <a:r>
              <a:t>So, in order to find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, it suffices to look at smaller problems and find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for some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</a:t>
            </a:r>
          </a:p>
          <a:p>
            <a:pPr marL="333374" indent="-333374">
              <a:spcBef>
                <a:spcPts val="0"/>
              </a:spcBef>
            </a:pPr>
            <a:endParaRPr/>
          </a:p>
          <a:p>
            <a:pPr marL="333374" indent="-333374">
              <a:spcBef>
                <a:spcPts val="0"/>
              </a:spcBef>
            </a:pPr>
            <a:r>
              <a:t>Let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rPr baseline="-5999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j</a:t>
            </a:r>
            <a:r>
              <a:t> be a shorthand for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and let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be its total value. </a:t>
            </a:r>
          </a:p>
          <a:p>
            <a:pPr marL="333374" indent="-333374">
              <a:spcBef>
                <a:spcPts val="0"/>
              </a:spcBef>
            </a:pPr>
            <a:endParaRPr/>
          </a:p>
          <a:p>
            <a:pPr marL="333374" indent="-333374">
              <a:spcBef>
                <a:spcPts val="0"/>
              </a:spcBef>
            </a:pPr>
            <a:r>
              <a:t>Define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= 0.</a:t>
            </a:r>
          </a:p>
          <a:p>
            <a:pPr marL="333374" indent="-333374">
              <a:spcBef>
                <a:spcPts val="0"/>
              </a:spcBef>
            </a:pPr>
            <a:endParaRPr/>
          </a:p>
          <a:p>
            <a:pPr marL="333374" indent="-333374">
              <a:spcBef>
                <a:spcPts val="0"/>
              </a:spcBef>
            </a:pPr>
            <a:r>
              <a:t>Then,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 =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rPr baseline="-5999"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n</a:t>
            </a:r>
            <a:r>
              <a:t> with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ynamic Programm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Dynamic Programming</a:t>
            </a:r>
          </a:p>
        </p:txBody>
      </p:sp>
      <p:sp>
        <p:nvSpPr>
          <p:cNvPr id="126" name="An technique for solving optimisation problem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 technique for solving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optimisation problems</a:t>
            </a:r>
            <a:r>
              <a:t>.</a:t>
            </a:r>
          </a:p>
          <a:p>
            <a:r>
              <a:t>Term attributed to Bellman (1950s).</a:t>
            </a:r>
          </a:p>
          <a:p>
            <a:pPr lvl="1"/>
            <a:r>
              <a:t>“Programming” as in “Planning” or “Optimising”.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grpSp>
        <p:nvGrpSpPr>
          <p:cNvPr id="255" name="Is n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54" name="Is n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53" name="Is n in O ? Is n in O ?" descr="Is n in O ? Is n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56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7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58" name="Line"/>
          <p:cNvSpPr/>
          <p:nvPr/>
        </p:nvSpPr>
        <p:spPr>
          <a:xfrm>
            <a:off x="6780960" y="3610788"/>
            <a:ext cx="1511458" cy="93503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59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  <p:grpSp>
        <p:nvGrpSpPr>
          <p:cNvPr id="262" name="O = O(1,…,pn) + n"/>
          <p:cNvGrpSpPr/>
          <p:nvPr/>
        </p:nvGrpSpPr>
        <p:grpSpPr>
          <a:xfrm>
            <a:off x="1907099" y="4573889"/>
            <a:ext cx="3036455" cy="1371601"/>
            <a:chOff x="0" y="0"/>
            <a:chExt cx="3036454" cy="1371600"/>
          </a:xfrm>
        </p:grpSpPr>
        <p:sp>
          <p:nvSpPr>
            <p:cNvPr id="261" name="O = O(1,…,pn) + n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 </a:t>
              </a:r>
              <a:r>
                <a:rPr>
                  <a:solidFill>
                    <a:srgbClr val="000000"/>
                  </a:solidFill>
                </a:rPr>
                <a:t>=</a:t>
              </a:r>
              <a:r>
                <a:t> O</a:t>
              </a:r>
              <a:r>
                <a:rPr>
                  <a:solidFill>
                    <a:srgbClr val="000000"/>
                  </a:solidFill>
                </a:rPr>
                <a:t>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  <a:r>
                <a:rPr>
                  <a:solidFill>
                    <a:srgbClr val="000000"/>
                  </a:solidFill>
                </a:rPr>
                <a:t>,…,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  <a:r>
                <a:rPr>
                  <a:solidFill>
                    <a:srgbClr val="000000"/>
                  </a:solidFill>
                </a:rPr>
                <a:t>) +</a:t>
              </a:r>
              <a:r>
                <a:t> 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</a:t>
              </a:r>
            </a:p>
          </p:txBody>
        </p:sp>
        <p:pic>
          <p:nvPicPr>
            <p:cNvPr id="260" name="O = O(1,…,pn) + n O = O(1,…,pn) + n" descr="O = O(1,…,pn) + n O = O(1,…,pn) + n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265" name="O = O(1,…,n-1)"/>
          <p:cNvGrpSpPr/>
          <p:nvPr/>
        </p:nvGrpSpPr>
        <p:grpSpPr>
          <a:xfrm>
            <a:off x="7394548" y="4573889"/>
            <a:ext cx="3036456" cy="1371601"/>
            <a:chOff x="0" y="0"/>
            <a:chExt cx="3036454" cy="1371600"/>
          </a:xfrm>
        </p:grpSpPr>
        <p:sp>
          <p:nvSpPr>
            <p:cNvPr id="264" name="O = O(1,…,n-1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 </a:t>
              </a:r>
              <a:r>
                <a:rPr>
                  <a:solidFill>
                    <a:srgbClr val="000000"/>
                  </a:solidFill>
                </a:rPr>
                <a:t>=</a:t>
              </a:r>
              <a:r>
                <a:t> O</a:t>
              </a:r>
              <a:r>
                <a:rPr>
                  <a:solidFill>
                    <a:srgbClr val="000000"/>
                  </a:solidFill>
                </a:rPr>
                <a:t>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  <a:r>
                <a:rPr>
                  <a:solidFill>
                    <a:srgbClr val="000000"/>
                  </a:solidFill>
                </a:rPr>
                <a:t>,…,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n-1</a:t>
              </a:r>
              <a:r>
                <a:rPr>
                  <a:solidFill>
                    <a:srgbClr val="000000"/>
                  </a:solidFill>
                </a:rPr>
                <a:t>)</a:t>
              </a:r>
            </a:p>
          </p:txBody>
        </p:sp>
        <p:pic>
          <p:nvPicPr>
            <p:cNvPr id="263" name="O = O(1,…,n-1) O = O(1,…,n-1)" descr="O = O(1,…,n-1) O = O(1,…,n-1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eneralis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Generalising</a:t>
            </a:r>
          </a:p>
        </p:txBody>
      </p:sp>
      <p:grpSp>
        <p:nvGrpSpPr>
          <p:cNvPr id="270" name="Is j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69" name="Is j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68" name="Is j in O ? Is j in O ?" descr="Is j in O ? Is j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71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72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73" name="Line"/>
          <p:cNvSpPr/>
          <p:nvPr/>
        </p:nvSpPr>
        <p:spPr>
          <a:xfrm>
            <a:off x="6780960" y="3610788"/>
            <a:ext cx="1593274" cy="93047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74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  <p:grpSp>
        <p:nvGrpSpPr>
          <p:cNvPr id="277" name="OPT(j) = OPT(pj)+v(j)"/>
          <p:cNvGrpSpPr/>
          <p:nvPr/>
        </p:nvGrpSpPr>
        <p:grpSpPr>
          <a:xfrm>
            <a:off x="1907099" y="4573889"/>
            <a:ext cx="3036456" cy="1371601"/>
            <a:chOff x="0" y="0"/>
            <a:chExt cx="3036455" cy="1371600"/>
          </a:xfrm>
        </p:grpSpPr>
        <p:sp>
          <p:nvSpPr>
            <p:cNvPr id="276" name="OPT(j) = OPT(pj)+v(j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 dirty="0"/>
                <a:t>OPT(</a:t>
              </a:r>
              <a:r>
                <a:rPr i="1" dirty="0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rPr dirty="0"/>
                <a:t>) = OPT(</a:t>
              </a:r>
              <a:r>
                <a:rPr i="1" dirty="0" err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 dirty="0" err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rPr dirty="0"/>
                <a:t>)+v(</a:t>
              </a:r>
              <a:r>
                <a:rPr lang="en-GB" dirty="0">
                  <a:solidFill>
                    <a:schemeClr val="accent1">
                      <a:hueOff val="114395"/>
                      <a:lumOff val="-24975"/>
                    </a:schemeClr>
                  </a:solidFill>
                </a:rPr>
                <a:t>j</a:t>
              </a:r>
              <a:r>
                <a:rPr dirty="0"/>
                <a:t>)</a:t>
              </a:r>
            </a:p>
          </p:txBody>
        </p:sp>
        <p:pic>
          <p:nvPicPr>
            <p:cNvPr id="275" name="OPT(j) = OPT(pj)+v(j) OPT(j) = OPT(pj)+v(j)" descr="OPT(j) = OPT(pj)+v(j) OPT(j) = OPT(pj)+v(j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280" name="OPT(j) = OPT(j-1)"/>
          <p:cNvGrpSpPr/>
          <p:nvPr/>
        </p:nvGrpSpPr>
        <p:grpSpPr>
          <a:xfrm>
            <a:off x="7394548" y="4573889"/>
            <a:ext cx="3036456" cy="1371601"/>
            <a:chOff x="0" y="0"/>
            <a:chExt cx="3036454" cy="1371600"/>
          </a:xfrm>
        </p:grpSpPr>
        <p:sp>
          <p:nvSpPr>
            <p:cNvPr id="279" name="OPT(j) = OPT(j-1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) =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j-1</a:t>
              </a: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)</a:t>
              </a:r>
            </a:p>
          </p:txBody>
        </p:sp>
        <p:pic>
          <p:nvPicPr>
            <p:cNvPr id="278" name="OPT(j) = OPT(j-1) OPT(j) = OPT(j-1)" descr="OPT(j) = OPT(j-1) OPT(j) = OPT(j-1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286" name="Group"/>
          <p:cNvGrpSpPr/>
          <p:nvPr/>
        </p:nvGrpSpPr>
        <p:grpSpPr>
          <a:xfrm>
            <a:off x="2703309" y="5914211"/>
            <a:ext cx="6604960" cy="2939266"/>
            <a:chOff x="-50800" y="0"/>
            <a:chExt cx="6604959" cy="2939265"/>
          </a:xfrm>
        </p:grpSpPr>
        <p:sp>
          <p:nvSpPr>
            <p:cNvPr id="281" name="Line"/>
            <p:cNvSpPr/>
            <p:nvPr/>
          </p:nvSpPr>
          <p:spPr>
            <a:xfrm>
              <a:off x="586151" y="63922"/>
              <a:ext cx="1480079" cy="148007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82" name="Line"/>
            <p:cNvSpPr/>
            <p:nvPr/>
          </p:nvSpPr>
          <p:spPr>
            <a:xfrm flipH="1">
              <a:off x="4473089" y="0"/>
              <a:ext cx="1736273" cy="153968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285" name="OPT(j) = max{ OPT(pj)+v(j) ,  OPT(j-1) }"/>
            <p:cNvGrpSpPr/>
            <p:nvPr/>
          </p:nvGrpSpPr>
          <p:grpSpPr>
            <a:xfrm>
              <a:off x="-50800" y="1567664"/>
              <a:ext cx="6604959" cy="1371601"/>
              <a:chOff x="0" y="1"/>
              <a:chExt cx="6604958" cy="1371600"/>
            </a:xfrm>
          </p:grpSpPr>
          <p:sp>
            <p:nvSpPr>
              <p:cNvPr id="284" name="OPT(j) = max{ OPT(pj)+v(j) ,  OPT(j-1) }"/>
              <p:cNvSpPr/>
              <p:nvPr/>
            </p:nvSpPr>
            <p:spPr>
              <a:xfrm>
                <a:off x="50800" y="50800"/>
                <a:ext cx="6503358" cy="1270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solidFill>
                      <a:schemeClr val="accent6">
                        <a:hueOff val="-146070"/>
                        <a:satOff val="-10048"/>
                        <a:lumOff val="-30626"/>
                      </a:schemeClr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rPr dirty="0"/>
                  <a:t>OPT(</a:t>
                </a:r>
                <a:r>
                  <a:rPr i="1" dirty="0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</a:t>
                </a:r>
                <a:r>
                  <a:rPr dirty="0"/>
                  <a:t>) = </a:t>
                </a:r>
                <a:r>
                  <a:rPr b="1" dirty="0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max{ </a:t>
                </a:r>
                <a:r>
                  <a:rPr dirty="0"/>
                  <a:t>OPT(</a:t>
                </a:r>
                <a:r>
                  <a:rPr i="1" dirty="0" err="1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p</a:t>
                </a:r>
                <a:r>
                  <a:rPr i="1" baseline="-5999" dirty="0" err="1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</a:t>
                </a:r>
                <a:r>
                  <a:rPr dirty="0"/>
                  <a:t>)+v(</a:t>
                </a:r>
                <a:r>
                  <a:rPr lang="en-GB" dirty="0">
                    <a:solidFill>
                      <a:schemeClr val="accent1">
                        <a:hueOff val="114395"/>
                        <a:lumOff val="-24975"/>
                      </a:schemeClr>
                    </a:solidFill>
                  </a:rPr>
                  <a:t>j</a:t>
                </a:r>
                <a:r>
                  <a:rPr dirty="0"/>
                  <a:t>) </a:t>
                </a:r>
                <a:r>
                  <a:rPr b="1" dirty="0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,</a:t>
                </a:r>
                <a:r>
                  <a:rPr dirty="0"/>
                  <a:t>  OPT(</a:t>
                </a:r>
                <a:r>
                  <a:rPr i="1" dirty="0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j-1</a:t>
                </a:r>
                <a:r>
                  <a:rPr dirty="0"/>
                  <a:t>) </a:t>
                </a:r>
                <a:r>
                  <a:rPr b="1" dirty="0">
                    <a:solidFill>
                      <a:srgbClr val="000000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}</a:t>
                </a:r>
              </a:p>
            </p:txBody>
          </p:sp>
          <p:pic>
            <p:nvPicPr>
              <p:cNvPr id="283" name="OPT(j) = max{ OPT(pj)+v(j) ,  OPT(j-1) } OPT(j) = max{ OPT(pj)+v(j) ,  OPT(j-1) }" descr="OPT(j) = max{ OPT(pj)+v(j) ,  OPT(j-1) } OPT(j) = max{ OPT(pj)+v(j) ,  OPT(j-1) }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1"/>
                <a:ext cx="6604958" cy="1371600"/>
              </a:xfrm>
              <a:prstGeom prst="rect">
                <a:avLst/>
              </a:prstGeom>
              <a:effectLst/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wipe dir="r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" grpId="1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eneralis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Generalising</a:t>
            </a:r>
          </a:p>
        </p:txBody>
      </p:sp>
      <p:grpSp>
        <p:nvGrpSpPr>
          <p:cNvPr id="291" name="Is j in O ?"/>
          <p:cNvGrpSpPr/>
          <p:nvPr/>
        </p:nvGrpSpPr>
        <p:grpSpPr>
          <a:xfrm>
            <a:off x="4768692" y="2464639"/>
            <a:ext cx="2474192" cy="1358166"/>
            <a:chOff x="0" y="0"/>
            <a:chExt cx="2474190" cy="1358165"/>
          </a:xfrm>
        </p:grpSpPr>
        <p:sp>
          <p:nvSpPr>
            <p:cNvPr id="290" name="Is j in O ?"/>
            <p:cNvSpPr/>
            <p:nvPr/>
          </p:nvSpPr>
          <p:spPr>
            <a:xfrm>
              <a:off x="50800" y="50800"/>
              <a:ext cx="2372591" cy="12565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rgbClr val="000000"/>
                  </a:solidFill>
                </a:rPr>
                <a:t>Is</a:t>
              </a:r>
              <a:r>
                <a:t> </a:t>
              </a:r>
              <a:r>
                <a:rPr b="1"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 </a:t>
              </a:r>
              <a:r>
                <a:rPr>
                  <a:solidFill>
                    <a:srgbClr val="000000"/>
                  </a:solidFill>
                </a:rPr>
                <a:t>in</a:t>
              </a:r>
              <a:r>
                <a:t> </a:t>
              </a:r>
              <a:r>
                <a:rPr b="1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O </a:t>
              </a:r>
              <a:r>
                <a:rPr>
                  <a:solidFill>
                    <a:srgbClr val="000000"/>
                  </a:solidFill>
                </a:rPr>
                <a:t>?</a:t>
              </a:r>
            </a:p>
          </p:txBody>
        </p:sp>
        <p:pic>
          <p:nvPicPr>
            <p:cNvPr id="289" name="Is j in O ? Is j in O ?" descr="Is j in O ? Is j in O ?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-1"/>
              <a:ext cx="2474191" cy="1358167"/>
            </a:xfrm>
            <a:prstGeom prst="rect">
              <a:avLst/>
            </a:prstGeom>
            <a:effectLst/>
          </p:spPr>
        </p:pic>
      </p:grpSp>
      <p:sp>
        <p:nvSpPr>
          <p:cNvPr id="292" name="Line"/>
          <p:cNvSpPr/>
          <p:nvPr/>
        </p:nvSpPr>
        <p:spPr>
          <a:xfrm flipH="1">
            <a:off x="3599587" y="3693623"/>
            <a:ext cx="1762257" cy="85037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3" name="yes"/>
          <p:cNvSpPr txBox="1"/>
          <p:nvPr/>
        </p:nvSpPr>
        <p:spPr>
          <a:xfrm>
            <a:off x="4021153" y="3604927"/>
            <a:ext cx="582778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yes</a:t>
            </a:r>
          </a:p>
        </p:txBody>
      </p:sp>
      <p:sp>
        <p:nvSpPr>
          <p:cNvPr id="294" name="Line"/>
          <p:cNvSpPr/>
          <p:nvPr/>
        </p:nvSpPr>
        <p:spPr>
          <a:xfrm>
            <a:off x="6780960" y="3610788"/>
            <a:ext cx="1593274" cy="93047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5" name="no"/>
          <p:cNvSpPr txBox="1"/>
          <p:nvPr/>
        </p:nvSpPr>
        <p:spPr>
          <a:xfrm>
            <a:off x="7662901" y="3604927"/>
            <a:ext cx="458725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</a:t>
            </a:r>
          </a:p>
        </p:txBody>
      </p:sp>
      <p:grpSp>
        <p:nvGrpSpPr>
          <p:cNvPr id="298" name="OPT(j) = OPT(pj)+v(j)"/>
          <p:cNvGrpSpPr/>
          <p:nvPr/>
        </p:nvGrpSpPr>
        <p:grpSpPr>
          <a:xfrm>
            <a:off x="1907099" y="4573889"/>
            <a:ext cx="3036455" cy="1371601"/>
            <a:chOff x="0" y="0"/>
            <a:chExt cx="3036454" cy="1371600"/>
          </a:xfrm>
        </p:grpSpPr>
        <p:sp>
          <p:nvSpPr>
            <p:cNvPr id="297" name="OPT(j) = OPT(pj)+v(j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 =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)+v(</a:t>
              </a:r>
              <a:r>
                <a:rPr>
                  <a:solidFill>
                    <a:schemeClr val="accent1">
                      <a:hueOff val="114395"/>
                      <a:lumOff val="-24975"/>
                    </a:schemeClr>
                  </a:solidFill>
                </a:rPr>
                <a:t>j</a:t>
              </a:r>
              <a:r>
                <a:t>)</a:t>
              </a:r>
            </a:p>
          </p:txBody>
        </p:sp>
        <p:pic>
          <p:nvPicPr>
            <p:cNvPr id="296" name="OPT(j) = OPT(pj)+v(j) OPT(j) = OPT(pj)+v(j)" descr="OPT(j) = OPT(pj)+v(j) OPT(j) = OPT(pj)+v(j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301" name="OPT(j) = OPT(j-1)"/>
          <p:cNvGrpSpPr/>
          <p:nvPr/>
        </p:nvGrpSpPr>
        <p:grpSpPr>
          <a:xfrm>
            <a:off x="7394548" y="4573889"/>
            <a:ext cx="3036456" cy="1371601"/>
            <a:chOff x="0" y="0"/>
            <a:chExt cx="3036454" cy="1371600"/>
          </a:xfrm>
        </p:grpSpPr>
        <p:sp>
          <p:nvSpPr>
            <p:cNvPr id="300" name="OPT(j) = OPT(j-1)"/>
            <p:cNvSpPr/>
            <p:nvPr/>
          </p:nvSpPr>
          <p:spPr>
            <a:xfrm>
              <a:off x="50800" y="50800"/>
              <a:ext cx="2934855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) =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j-1</a:t>
              </a:r>
              <a:r>
                <a: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rPr>
                <a:t>)</a:t>
              </a:r>
            </a:p>
          </p:txBody>
        </p:sp>
        <p:pic>
          <p:nvPicPr>
            <p:cNvPr id="299" name="OPT(j) = OPT(j-1) OPT(j) = OPT(j-1)" descr="OPT(j) = OPT(j-1) OPT(j) = OPT(j-1)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3036455" cy="1371600"/>
            </a:xfrm>
            <a:prstGeom prst="rect">
              <a:avLst/>
            </a:prstGeom>
            <a:effectLst/>
          </p:spPr>
        </p:pic>
      </p:grpSp>
      <p:grpSp>
        <p:nvGrpSpPr>
          <p:cNvPr id="307" name="Group"/>
          <p:cNvGrpSpPr/>
          <p:nvPr/>
        </p:nvGrpSpPr>
        <p:grpSpPr>
          <a:xfrm>
            <a:off x="2703309" y="5914211"/>
            <a:ext cx="6604958" cy="2939264"/>
            <a:chOff x="-50800" y="0"/>
            <a:chExt cx="6604957" cy="2939263"/>
          </a:xfrm>
        </p:grpSpPr>
        <p:sp>
          <p:nvSpPr>
            <p:cNvPr id="302" name="Line"/>
            <p:cNvSpPr/>
            <p:nvPr/>
          </p:nvSpPr>
          <p:spPr>
            <a:xfrm>
              <a:off x="586151" y="63922"/>
              <a:ext cx="1480079" cy="148007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03" name="Line"/>
            <p:cNvSpPr/>
            <p:nvPr/>
          </p:nvSpPr>
          <p:spPr>
            <a:xfrm flipH="1">
              <a:off x="4473089" y="0"/>
              <a:ext cx="1736273" cy="153968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grpSp>
          <p:nvGrpSpPr>
            <p:cNvPr id="306" name="In other words, j is in O if and only if…"/>
            <p:cNvGrpSpPr/>
            <p:nvPr/>
          </p:nvGrpSpPr>
          <p:grpSpPr>
            <a:xfrm>
              <a:off x="-50800" y="1567663"/>
              <a:ext cx="6604958" cy="1371601"/>
              <a:chOff x="0" y="0"/>
              <a:chExt cx="6604957" cy="1371600"/>
            </a:xfrm>
          </p:grpSpPr>
          <p:sp>
            <p:nvSpPr>
              <p:cNvPr id="305" name="In other words, j is in O if and only if…"/>
              <p:cNvSpPr/>
              <p:nvPr/>
            </p:nvSpPr>
            <p:spPr>
              <a:xfrm>
                <a:off x="50800" y="50800"/>
                <a:ext cx="6503358" cy="1270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2200" b="0"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t>In other words, </a:t>
                </a:r>
                <a:r>
                  <a:rPr i="1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</a:t>
                </a:r>
                <a:r>
                  <a:t> is in </a:t>
                </a:r>
                <a:r>
                  <a:rPr>
                    <a:solidFill>
                      <a:schemeClr val="accent3">
                        <a:hueOff val="914337"/>
                        <a:satOff val="31515"/>
                        <a:lumOff val="-30790"/>
                      </a:schemeClr>
                    </a:solidFill>
                  </a:rPr>
                  <a:t>O</a:t>
                </a:r>
                <a:r>
                  <a:t> </a:t>
                </a:r>
                <a:r>
                  <a:rPr i="1">
                    <a:latin typeface="Helvetica Neue"/>
                    <a:ea typeface="Helvetica Neue"/>
                    <a:cs typeface="Helvetica Neue"/>
                    <a:sym typeface="Helvetica Neue"/>
                  </a:rPr>
                  <a:t>if and only if</a:t>
                </a:r>
              </a:p>
              <a:p>
                <a:pPr>
                  <a:defRPr sz="2200" b="0">
                    <a:solidFill>
                      <a:schemeClr val="accent6">
                        <a:hueOff val="-146070"/>
                        <a:satOff val="-10048"/>
                        <a:lumOff val="-30626"/>
                      </a:schemeClr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endParaRPr i="1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  <a:p>
                <a:pPr>
                  <a:defRPr sz="2200" b="0">
                    <a:solidFill>
                      <a:schemeClr val="accent6">
                        <a:hueOff val="-146070"/>
                        <a:satOff val="-10048"/>
                        <a:lumOff val="-30626"/>
                      </a:schemeClr>
                    </a:solidFill>
                    <a:latin typeface="+mn-lt"/>
                    <a:ea typeface="+mn-ea"/>
                    <a:cs typeface="+mn-cs"/>
                    <a:sym typeface="Helvetica Neue Medium"/>
                  </a:defRPr>
                </a:pPr>
                <a:r>
                  <a:t>OPT(</a:t>
                </a:r>
                <a:r>
                  <a:rPr i="1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p</a:t>
                </a:r>
                <a:r>
                  <a:rPr i="1" baseline="-5999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</a:t>
                </a:r>
                <a:r>
                  <a:t>)+v(</a:t>
                </a:r>
                <a:r>
                  <a:rPr>
                    <a:solidFill>
                      <a:schemeClr val="accent1">
                        <a:hueOff val="114395"/>
                        <a:lumOff val="-24975"/>
                      </a:schemeClr>
                    </a:solidFill>
                  </a:rPr>
                  <a:t>j</a:t>
                </a:r>
                <a:r>
                  <a:t>) ≥ OPT(</a:t>
                </a:r>
                <a:r>
                  <a:rPr i="1">
                    <a:solidFill>
                      <a:schemeClr val="accent1">
                        <a:hueOff val="114395"/>
                        <a:lumOff val="-24975"/>
                      </a:schemeClr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j-1</a:t>
                </a:r>
                <a:r>
                  <a:t>)</a:t>
                </a:r>
              </a:p>
            </p:txBody>
          </p:sp>
          <p:pic>
            <p:nvPicPr>
              <p:cNvPr id="304" name="In other words, j is in O if and only if… In other words, j is in O if and only ifOPT(pj)+v(j) ≥ OPT(j-1)" descr="In other words, j is in O if and only if… In other words, j is in O if and only ifOPT(pj)+v(j) ≥ OPT(j-1)"/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6604958" cy="1371600"/>
              </a:xfrm>
              <a:prstGeom prst="rect">
                <a:avLst/>
              </a:prstGeom>
              <a:effectLst/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dissolv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sp>
        <p:nvSpPr>
          <p:cNvPr id="310" name="What does this look like?…"/>
          <p:cNvSpPr txBox="1">
            <a:spLocks noGrp="1"/>
          </p:cNvSpPr>
          <p:nvPr>
            <p:ph type="body" sz="half" idx="1"/>
          </p:nvPr>
        </p:nvSpPr>
        <p:spPr>
          <a:xfrm>
            <a:off x="952500" y="5225892"/>
            <a:ext cx="11099800" cy="3651408"/>
          </a:xfrm>
          <a:prstGeom prst="rect">
            <a:avLst/>
          </a:prstGeom>
        </p:spPr>
        <p:txBody>
          <a:bodyPr/>
          <a:lstStyle/>
          <a:p>
            <a:r>
              <a:t>What does this look like?</a:t>
            </a:r>
          </a:p>
          <a:p>
            <a:r>
              <a:t>Assume that there was an algorithm that inputed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} and outputted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r>
              <a:t>It’s a recurrence relation!</a:t>
            </a:r>
          </a:p>
        </p:txBody>
      </p:sp>
      <p:grpSp>
        <p:nvGrpSpPr>
          <p:cNvPr id="313" name="OPT(j) = max{ OPT(pj)+v(j) ,  OPT(j-1) }"/>
          <p:cNvGrpSpPr/>
          <p:nvPr/>
        </p:nvGrpSpPr>
        <p:grpSpPr>
          <a:xfrm>
            <a:off x="3361610" y="3008115"/>
            <a:ext cx="6604958" cy="1371601"/>
            <a:chOff x="0" y="0"/>
            <a:chExt cx="6604957" cy="1371600"/>
          </a:xfrm>
        </p:grpSpPr>
        <p:sp>
          <p:nvSpPr>
            <p:cNvPr id="312" name="OPT(j) = max{ OPT(pj)+v(j) ,  OPT(j-1) }"/>
            <p:cNvSpPr/>
            <p:nvPr/>
          </p:nvSpPr>
          <p:spPr>
            <a:xfrm>
              <a:off x="50800" y="50800"/>
              <a:ext cx="6503358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 =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max{ </a:t>
              </a: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)+v(</a:t>
              </a:r>
              <a:r>
                <a:rPr>
                  <a:solidFill>
                    <a:schemeClr val="accent1">
                      <a:hueOff val="114395"/>
                      <a:lumOff val="-24975"/>
                    </a:schemeClr>
                  </a:solidFill>
                </a:rPr>
                <a:t>j</a:t>
              </a:r>
              <a:r>
                <a:t>)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,</a:t>
              </a:r>
              <a:r>
                <a:t> 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j-1</a:t>
              </a:r>
              <a:r>
                <a:t>)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}</a:t>
              </a:r>
            </a:p>
          </p:txBody>
        </p:sp>
        <p:pic>
          <p:nvPicPr>
            <p:cNvPr id="311" name="OPT(j) = max{ OPT(pj)+v(j) ,  OPT(j-1) } OPT(j) = max{ OPT(pj)+v(j) ,  OPT(j-1) }" descr="OPT(j) = max{ OPT(pj)+v(j) ,  OPT(j-1) } OPT(j) = max{ OPT(pj)+v(j) ,  OPT(j-1) }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604958" cy="13716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1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Building up a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Building up a solution</a:t>
            </a:r>
          </a:p>
        </p:txBody>
      </p:sp>
      <p:sp>
        <p:nvSpPr>
          <p:cNvPr id="316" name="What does this look like?…"/>
          <p:cNvSpPr txBox="1">
            <a:spLocks noGrp="1"/>
          </p:cNvSpPr>
          <p:nvPr>
            <p:ph type="body" sz="half" idx="1"/>
          </p:nvPr>
        </p:nvSpPr>
        <p:spPr>
          <a:xfrm>
            <a:off x="1059977" y="2441706"/>
            <a:ext cx="11099801" cy="3197829"/>
          </a:xfrm>
          <a:prstGeom prst="rect">
            <a:avLst/>
          </a:prstGeom>
        </p:spPr>
        <p:txBody>
          <a:bodyPr/>
          <a:lstStyle/>
          <a:p>
            <a:r>
              <a:t>What does this look like?</a:t>
            </a:r>
          </a:p>
          <a:p>
            <a:r>
              <a:t>Assume that there was an algorithm that inputed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…,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} and outputted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r>
              <a:t>It’s a recurrence relation!</a:t>
            </a:r>
          </a:p>
        </p:txBody>
      </p:sp>
      <p:sp>
        <p:nvSpPr>
          <p:cNvPr id="317" name="ComputeOpt(j)     If j = 0 then          Return 0     Else            Return max{v(j) + ComputeOpt(pj) , ComputeOpt(j-1)}     EndIf"/>
          <p:cNvSpPr txBox="1"/>
          <p:nvPr/>
        </p:nvSpPr>
        <p:spPr>
          <a:xfrm>
            <a:off x="1395845" y="5913949"/>
            <a:ext cx="11099801" cy="3197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algn="l" defTabSz="578358">
              <a:spcBef>
                <a:spcPts val="4100"/>
              </a:spcBef>
              <a:defRPr sz="3168" b="0"/>
            </a:pP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</a:t>
            </a:r>
            <a:br/>
            <a:r>
              <a:t>    If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= 0 then</a:t>
            </a:r>
            <a:br/>
            <a:r>
              <a:t>         Return 0</a:t>
            </a:r>
            <a:br/>
            <a:r>
              <a:t>    Else </a:t>
            </a:r>
            <a:br/>
            <a:r>
              <a:t>          Return </a:t>
            </a:r>
            <a:r>
              <a:rPr b="1"/>
              <a:t>max{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+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</a:t>
            </a:r>
            <a:r>
              <a:rPr b="1"/>
              <a:t>,</a:t>
            </a:r>
            <a:r>
              <a:t>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)</a:t>
            </a:r>
            <a:r>
              <a:rPr b="1"/>
              <a:t>}</a:t>
            </a:r>
            <a:br>
              <a:rPr b="1"/>
            </a:br>
            <a:r>
              <a:t>    EndIf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" grpId="1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orrectne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Correctness</a:t>
            </a:r>
          </a:p>
        </p:txBody>
      </p:sp>
      <p:sp>
        <p:nvSpPr>
          <p:cNvPr id="320" name="ComputeOPT(j) correctly computes OPT(j) for each j=1, …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correctly computes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for each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=1, …n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Proof by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induction</a:t>
            </a:r>
            <a:r>
              <a:t>: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Base Case</a:t>
            </a:r>
            <a:r>
              <a:t>: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OPT(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 </a:t>
            </a:r>
            <a:r>
              <a:t>= 0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 </a:t>
            </a:r>
            <a:r>
              <a:t>by definition.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Inductive step</a:t>
            </a:r>
            <a:r>
              <a:t>: Assume that it is true for all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&lt;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 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inductive hypothesis</a:t>
            </a:r>
            <a:r>
              <a:t>).</a:t>
            </a:r>
            <a:br/>
            <a:br/>
            <a:r>
              <a:t>Return </a:t>
            </a:r>
            <a:r>
              <a:rPr b="1"/>
              <a:t>max{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+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</a:t>
            </a:r>
            <a:r>
              <a:rPr b="1"/>
              <a:t>,</a:t>
            </a:r>
            <a:r>
              <a:t>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)</a:t>
            </a:r>
            <a:r>
              <a:rPr b="1"/>
              <a:t>}</a:t>
            </a:r>
            <a:br>
              <a:rPr b="1"/>
            </a:br>
            <a:br/>
            <a:br/>
            <a:endParaRPr/>
          </a:p>
        </p:txBody>
      </p:sp>
      <p:grpSp>
        <p:nvGrpSpPr>
          <p:cNvPr id="323" name="OPT(j) = max{ OPT(pj)+v(j) ,  OPT(j-1) }"/>
          <p:cNvGrpSpPr/>
          <p:nvPr/>
        </p:nvGrpSpPr>
        <p:grpSpPr>
          <a:xfrm>
            <a:off x="1749444" y="7629655"/>
            <a:ext cx="6604959" cy="1371601"/>
            <a:chOff x="0" y="0"/>
            <a:chExt cx="6604957" cy="1371600"/>
          </a:xfrm>
        </p:grpSpPr>
        <p:sp>
          <p:nvSpPr>
            <p:cNvPr id="322" name="OPT(j) = max{ OPT(pj)+v(j) ,  OPT(j-1) }"/>
            <p:cNvSpPr/>
            <p:nvPr/>
          </p:nvSpPr>
          <p:spPr>
            <a:xfrm>
              <a:off x="50800" y="50800"/>
              <a:ext cx="6503358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 =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max{ </a:t>
              </a: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)+v(</a:t>
              </a:r>
              <a:r>
                <a:rPr>
                  <a:solidFill>
                    <a:schemeClr val="accent1">
                      <a:hueOff val="114395"/>
                      <a:lumOff val="-24975"/>
                    </a:schemeClr>
                  </a:solidFill>
                </a:rPr>
                <a:t>j</a:t>
              </a:r>
              <a:r>
                <a:t>)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,</a:t>
              </a:r>
              <a:r>
                <a:t> 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j-1</a:t>
              </a:r>
              <a:r>
                <a:t>) </a:t>
              </a:r>
              <a:r>
                <a:rPr b="1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}</a:t>
              </a:r>
            </a:p>
          </p:txBody>
        </p:sp>
        <p:pic>
          <p:nvPicPr>
            <p:cNvPr id="321" name="OPT(j) = max{ OPT(pj)+v(j) ,  OPT(j-1) } OPT(j) = max{ OPT(pj)+v(j) ,  OPT(j-1) }" descr="OPT(j) = max{ OPT(pj)+v(j) ,  OPT(j-1) } OPT(j) = max{ OPT(pj)+v(j) ,  OPT(j-1) }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604958" cy="137160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1" build="p" bldLvl="5" animBg="1" advAuto="0"/>
      <p:bldP spid="323" grpId="2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</a:t>
            </a:r>
          </a:p>
        </p:txBody>
      </p:sp>
      <p:pic>
        <p:nvPicPr>
          <p:cNvPr id="326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3234" y="7765053"/>
            <a:ext cx="10910246" cy="101601"/>
          </a:xfrm>
          <a:prstGeom prst="rect">
            <a:avLst/>
          </a:prstGeom>
        </p:spPr>
      </p:pic>
      <p:pic>
        <p:nvPicPr>
          <p:cNvPr id="328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205890" y="7198066"/>
            <a:ext cx="3206762" cy="76201"/>
          </a:xfrm>
          <a:prstGeom prst="rect">
            <a:avLst/>
          </a:prstGeom>
        </p:spPr>
      </p:pic>
      <p:pic>
        <p:nvPicPr>
          <p:cNvPr id="330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902979" y="6631078"/>
            <a:ext cx="3206762" cy="76201"/>
          </a:xfrm>
          <a:prstGeom prst="rect">
            <a:avLst/>
          </a:prstGeom>
        </p:spPr>
      </p:pic>
      <p:pic>
        <p:nvPicPr>
          <p:cNvPr id="332" name="Line Line" descr="Line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402001" y="6064091"/>
            <a:ext cx="7055271" cy="76201"/>
          </a:xfrm>
          <a:prstGeom prst="rect">
            <a:avLst/>
          </a:prstGeom>
        </p:spPr>
      </p:pic>
      <p:pic>
        <p:nvPicPr>
          <p:cNvPr id="334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44302" y="5557509"/>
            <a:ext cx="3206762" cy="76201"/>
          </a:xfrm>
          <a:prstGeom prst="rect">
            <a:avLst/>
          </a:prstGeom>
        </p:spPr>
      </p:pic>
      <p:pic>
        <p:nvPicPr>
          <p:cNvPr id="336" name="Line Line" descr="Line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77567" y="5050926"/>
            <a:ext cx="5822805" cy="76201"/>
          </a:xfrm>
          <a:prstGeom prst="rect">
            <a:avLst/>
          </a:prstGeom>
        </p:spPr>
      </p:pic>
      <p:pic>
        <p:nvPicPr>
          <p:cNvPr id="338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80613" y="4363130"/>
            <a:ext cx="3371807" cy="76201"/>
          </a:xfrm>
          <a:prstGeom prst="rect">
            <a:avLst/>
          </a:prstGeom>
        </p:spPr>
      </p:pic>
      <p:sp>
        <p:nvSpPr>
          <p:cNvPr id="340" name="v(1)=2, p1 = 0"/>
          <p:cNvSpPr txBox="1"/>
          <p:nvPr/>
        </p:nvSpPr>
        <p:spPr>
          <a:xfrm>
            <a:off x="1580642" y="3846752"/>
            <a:ext cx="2016151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)=2,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</a:p>
        </p:txBody>
      </p:sp>
      <p:sp>
        <p:nvSpPr>
          <p:cNvPr id="341" name="v(2)=4, p2 = 0"/>
          <p:cNvSpPr txBox="1"/>
          <p:nvPr/>
        </p:nvSpPr>
        <p:spPr>
          <a:xfrm>
            <a:off x="3380893" y="4544952"/>
            <a:ext cx="201615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)=4,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t> </a:t>
            </a:r>
          </a:p>
        </p:txBody>
      </p:sp>
      <p:sp>
        <p:nvSpPr>
          <p:cNvPr id="342" name="v(3)=4, p3 = 1"/>
          <p:cNvSpPr txBox="1"/>
          <p:nvPr/>
        </p:nvSpPr>
        <p:spPr>
          <a:xfrm>
            <a:off x="5442649" y="5111939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t>)=4,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</a:p>
        </p:txBody>
      </p:sp>
      <p:sp>
        <p:nvSpPr>
          <p:cNvPr id="343" name="v(4)=7, p4 = 0"/>
          <p:cNvSpPr txBox="1"/>
          <p:nvPr/>
        </p:nvSpPr>
        <p:spPr>
          <a:xfrm>
            <a:off x="6270185" y="5557509"/>
            <a:ext cx="1931417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)=7,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344" name="v(5)=2 , p5 = 3"/>
          <p:cNvSpPr txBox="1"/>
          <p:nvPr/>
        </p:nvSpPr>
        <p:spPr>
          <a:xfrm>
            <a:off x="8625285" y="6155002"/>
            <a:ext cx="201615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t>)=2 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345" name="v(6)=1, p6 = 3"/>
          <p:cNvSpPr txBox="1"/>
          <p:nvPr/>
        </p:nvSpPr>
        <p:spPr>
          <a:xfrm>
            <a:off x="9076782" y="6721989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</a:t>
            </a:r>
          </a:p>
        </p:txBody>
      </p:sp>
      <p:sp>
        <p:nvSpPr>
          <p:cNvPr id="348" name="OPT(6)"/>
          <p:cNvSpPr/>
          <p:nvPr/>
        </p:nvSpPr>
        <p:spPr>
          <a:xfrm>
            <a:off x="5882172" y="236765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OPT(6)</a:t>
            </a:r>
          </a:p>
        </p:txBody>
      </p:sp>
      <p:sp>
        <p:nvSpPr>
          <p:cNvPr id="349" name="OPT(5)"/>
          <p:cNvSpPr/>
          <p:nvPr/>
        </p:nvSpPr>
        <p:spPr>
          <a:xfrm>
            <a:off x="4007400" y="296487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OPT(5)</a:t>
            </a:r>
          </a:p>
        </p:txBody>
      </p:sp>
      <p:cxnSp>
        <p:nvCxnSpPr>
          <p:cNvPr id="350" name="Connection Line"/>
          <p:cNvCxnSpPr>
            <a:cxnSpLocks/>
            <a:stCxn id="349" idx="7"/>
            <a:endCxn id="348" idx="2"/>
          </p:cNvCxnSpPr>
          <p:nvPr/>
        </p:nvCxnSpPr>
        <p:spPr>
          <a:xfrm flipV="1">
            <a:off x="5066195" y="2764192"/>
            <a:ext cx="815977" cy="3168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51" name="OPT(3)"/>
          <p:cNvSpPr/>
          <p:nvPr/>
        </p:nvSpPr>
        <p:spPr>
          <a:xfrm>
            <a:off x="7654294" y="2964872"/>
            <a:ext cx="1240456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cxnSp>
        <p:nvCxnSpPr>
          <p:cNvPr id="352" name="Connection Line"/>
          <p:cNvCxnSpPr>
            <a:cxnSpLocks/>
            <a:stCxn id="348" idx="6"/>
            <a:endCxn id="351" idx="1"/>
          </p:cNvCxnSpPr>
          <p:nvPr/>
        </p:nvCxnSpPr>
        <p:spPr>
          <a:xfrm>
            <a:off x="7122627" y="2764192"/>
            <a:ext cx="713328" cy="3168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53" name="OPT(4)"/>
          <p:cNvSpPr/>
          <p:nvPr/>
        </p:nvSpPr>
        <p:spPr>
          <a:xfrm>
            <a:off x="1823630" y="4099476"/>
            <a:ext cx="1240455" cy="7930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OPT(4)</a:t>
            </a:r>
          </a:p>
        </p:txBody>
      </p:sp>
      <p:sp>
        <p:nvSpPr>
          <p:cNvPr id="354" name="OPT(3)"/>
          <p:cNvSpPr/>
          <p:nvPr/>
        </p:nvSpPr>
        <p:spPr>
          <a:xfrm>
            <a:off x="4900179" y="4193518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sp>
        <p:nvSpPr>
          <p:cNvPr id="355" name="OPT(3)"/>
          <p:cNvSpPr/>
          <p:nvPr/>
        </p:nvSpPr>
        <p:spPr>
          <a:xfrm>
            <a:off x="1125025" y="564446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sp>
        <p:nvSpPr>
          <p:cNvPr id="356" name="OPT(2)"/>
          <p:cNvSpPr/>
          <p:nvPr/>
        </p:nvSpPr>
        <p:spPr>
          <a:xfrm>
            <a:off x="480159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57" name="OPT(1)"/>
          <p:cNvSpPr/>
          <p:nvPr/>
        </p:nvSpPr>
        <p:spPr>
          <a:xfrm>
            <a:off x="2293845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58" name="OPT(1)"/>
          <p:cNvSpPr/>
          <p:nvPr/>
        </p:nvSpPr>
        <p:spPr>
          <a:xfrm>
            <a:off x="963808" y="8438887"/>
            <a:ext cx="1240456" cy="7930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59" name="OPT(2)"/>
          <p:cNvSpPr/>
          <p:nvPr/>
        </p:nvSpPr>
        <p:spPr>
          <a:xfrm>
            <a:off x="3831490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60" name="OPT(1)"/>
          <p:cNvSpPr/>
          <p:nvPr/>
        </p:nvSpPr>
        <p:spPr>
          <a:xfrm>
            <a:off x="4597268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1" name="OPT(1)"/>
          <p:cNvSpPr/>
          <p:nvPr/>
        </p:nvSpPr>
        <p:spPr>
          <a:xfrm>
            <a:off x="6115391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2" name="OPT(2)"/>
          <p:cNvSpPr/>
          <p:nvPr/>
        </p:nvSpPr>
        <p:spPr>
          <a:xfrm>
            <a:off x="7270776" y="4309813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63" name="OPT(1)"/>
          <p:cNvSpPr/>
          <p:nvPr/>
        </p:nvSpPr>
        <p:spPr>
          <a:xfrm>
            <a:off x="9500937" y="4309813"/>
            <a:ext cx="1240456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4" name="OPT(1)"/>
          <p:cNvSpPr/>
          <p:nvPr/>
        </p:nvSpPr>
        <p:spPr>
          <a:xfrm>
            <a:off x="7996250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cxnSp>
        <p:nvCxnSpPr>
          <p:cNvPr id="365" name="Connection Line"/>
          <p:cNvCxnSpPr>
            <a:cxnSpLocks/>
            <a:endCxn id="349" idx="3"/>
          </p:cNvCxnSpPr>
          <p:nvPr/>
        </p:nvCxnSpPr>
        <p:spPr>
          <a:xfrm flipV="1">
            <a:off x="3064085" y="3641799"/>
            <a:ext cx="1124975" cy="72028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6" name="Connection Line"/>
          <p:cNvCxnSpPr>
            <a:cxnSpLocks/>
          </p:cNvCxnSpPr>
          <p:nvPr/>
        </p:nvCxnSpPr>
        <p:spPr>
          <a:xfrm flipV="1">
            <a:off x="1890803" y="4876800"/>
            <a:ext cx="288823" cy="76766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7" name="Connection Line"/>
          <p:cNvCxnSpPr>
            <a:cxnSpLocks/>
          </p:cNvCxnSpPr>
          <p:nvPr/>
        </p:nvCxnSpPr>
        <p:spPr>
          <a:xfrm flipV="1">
            <a:off x="1271364" y="6437536"/>
            <a:ext cx="348908" cy="60414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8" name="Connection Line"/>
          <p:cNvCxnSpPr>
            <a:cxnSpLocks/>
          </p:cNvCxnSpPr>
          <p:nvPr/>
        </p:nvCxnSpPr>
        <p:spPr>
          <a:xfrm flipH="1" flipV="1">
            <a:off x="2042745" y="6354197"/>
            <a:ext cx="685472" cy="75706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9" name="Connection Line"/>
          <p:cNvCxnSpPr>
            <a:cxnSpLocks/>
          </p:cNvCxnSpPr>
          <p:nvPr/>
        </p:nvCxnSpPr>
        <p:spPr>
          <a:xfrm flipH="1" flipV="1">
            <a:off x="1271364" y="7834747"/>
            <a:ext cx="174454" cy="60414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0" name="Connection Line"/>
          <p:cNvCxnSpPr>
            <a:cxnSpLocks/>
          </p:cNvCxnSpPr>
          <p:nvPr/>
        </p:nvCxnSpPr>
        <p:spPr>
          <a:xfrm flipH="1" flipV="1">
            <a:off x="4845023" y="3699793"/>
            <a:ext cx="347676" cy="55187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1" name="Connection Line"/>
          <p:cNvCxnSpPr>
            <a:cxnSpLocks/>
          </p:cNvCxnSpPr>
          <p:nvPr/>
        </p:nvCxnSpPr>
        <p:spPr>
          <a:xfrm flipV="1">
            <a:off x="4675948" y="4939721"/>
            <a:ext cx="586975" cy="87614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2" name="Connection Line"/>
          <p:cNvCxnSpPr>
            <a:cxnSpLocks/>
          </p:cNvCxnSpPr>
          <p:nvPr/>
        </p:nvCxnSpPr>
        <p:spPr>
          <a:xfrm flipH="1" flipV="1">
            <a:off x="4637573" y="6517512"/>
            <a:ext cx="381289" cy="56198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3" name="Connection Line"/>
          <p:cNvCxnSpPr>
            <a:cxnSpLocks/>
          </p:cNvCxnSpPr>
          <p:nvPr/>
        </p:nvCxnSpPr>
        <p:spPr>
          <a:xfrm flipH="1" flipV="1">
            <a:off x="5798081" y="4939722"/>
            <a:ext cx="693812" cy="91487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4" name="Connection Line"/>
          <p:cNvCxnSpPr>
            <a:cxnSpLocks/>
            <a:endCxn id="351" idx="4"/>
          </p:cNvCxnSpPr>
          <p:nvPr/>
        </p:nvCxnSpPr>
        <p:spPr>
          <a:xfrm flipV="1">
            <a:off x="8082762" y="3757941"/>
            <a:ext cx="191760" cy="55031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5" name="Connection Line"/>
          <p:cNvCxnSpPr>
            <a:cxnSpLocks/>
            <a:stCxn id="363" idx="0"/>
          </p:cNvCxnSpPr>
          <p:nvPr/>
        </p:nvCxnSpPr>
        <p:spPr>
          <a:xfrm flipH="1" flipV="1">
            <a:off x="8861187" y="3570607"/>
            <a:ext cx="1259978" cy="73920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6" name="Connection Line"/>
          <p:cNvCxnSpPr>
            <a:cxnSpLocks/>
          </p:cNvCxnSpPr>
          <p:nvPr/>
        </p:nvCxnSpPr>
        <p:spPr>
          <a:xfrm flipH="1" flipV="1">
            <a:off x="8082762" y="5047254"/>
            <a:ext cx="403226" cy="73764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77" name="Return max{v(j) + ComputeOpt(pj) , ComputeOpt(j-1)}"/>
          <p:cNvSpPr txBox="1"/>
          <p:nvPr/>
        </p:nvSpPr>
        <p:spPr>
          <a:xfrm>
            <a:off x="2914072" y="8544474"/>
            <a:ext cx="8314437" cy="6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spcBef>
                <a:spcPts val="4200"/>
              </a:spcBef>
              <a:defRPr sz="3200" b="0"/>
            </a:pPr>
            <a:r>
              <a:rPr dirty="0"/>
              <a:t>Return </a:t>
            </a:r>
            <a:r>
              <a:rPr b="1" dirty="0"/>
              <a:t>max{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rPr dirty="0"/>
              <a:t> + 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) </a:t>
            </a:r>
            <a:r>
              <a:rPr b="1" dirty="0"/>
              <a:t>,</a:t>
            </a:r>
            <a:r>
              <a:rPr dirty="0"/>
              <a:t> 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rPr dirty="0"/>
              <a:t>)</a:t>
            </a:r>
            <a:r>
              <a:rPr b="1" dirty="0"/>
              <a:t>}</a:t>
            </a:r>
          </a:p>
        </p:txBody>
      </p:sp>
      <p:sp>
        <p:nvSpPr>
          <p:cNvPr id="378" name="p6 = 3"/>
          <p:cNvSpPr txBox="1"/>
          <p:nvPr/>
        </p:nvSpPr>
        <p:spPr>
          <a:xfrm>
            <a:off x="11105756" y="5323537"/>
            <a:ext cx="92984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379" name="p5 = 3"/>
          <p:cNvSpPr txBox="1"/>
          <p:nvPr/>
        </p:nvSpPr>
        <p:spPr>
          <a:xfrm>
            <a:off x="11105756" y="5904162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380" name="p4 = 0"/>
          <p:cNvSpPr txBox="1"/>
          <p:nvPr/>
        </p:nvSpPr>
        <p:spPr>
          <a:xfrm>
            <a:off x="11105756" y="6474754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381" name="p3 = 1"/>
          <p:cNvSpPr txBox="1"/>
          <p:nvPr/>
        </p:nvSpPr>
        <p:spPr>
          <a:xfrm>
            <a:off x="11105756" y="7045345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</a:p>
        </p:txBody>
      </p:sp>
      <p:sp>
        <p:nvSpPr>
          <p:cNvPr id="382" name="p2 = 0"/>
          <p:cNvSpPr txBox="1"/>
          <p:nvPr/>
        </p:nvSpPr>
        <p:spPr>
          <a:xfrm>
            <a:off x="11105756" y="7555358"/>
            <a:ext cx="92984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383" name="p1 = 0"/>
          <p:cNvSpPr txBox="1"/>
          <p:nvPr/>
        </p:nvSpPr>
        <p:spPr>
          <a:xfrm>
            <a:off x="11105756" y="8065370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"/>
                            </p:stCondLst>
                            <p:childTnLst>
                              <p:par>
                                <p:cTn id="26" presetID="10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0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"/>
                            </p:stCondLst>
                            <p:childTnLst>
                              <p:par>
                                <p:cTn id="34" presetID="10" presetClass="entr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"/>
                            </p:stCondLst>
                            <p:childTnLst>
                              <p:par>
                                <p:cTn id="43" presetID="10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"/>
                            </p:stCondLst>
                            <p:childTnLst>
                              <p:par>
                                <p:cTn id="52" presetID="10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"/>
                            </p:stCondLst>
                            <p:childTnLst>
                              <p:par>
                                <p:cTn id="56" presetID="10" presetClass="entr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"/>
                            </p:stCondLst>
                            <p:childTnLst>
                              <p:par>
                                <p:cTn id="60" presetID="10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"/>
                            </p:stCondLst>
                            <p:childTnLst>
                              <p:par>
                                <p:cTn id="69" presetID="10" presetClass="entr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3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"/>
                            </p:stCondLst>
                            <p:childTnLst>
                              <p:par>
                                <p:cTn id="78" presetID="10" presetClass="entr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3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"/>
                            </p:stCondLst>
                            <p:childTnLst>
                              <p:par>
                                <p:cTn id="82" presetID="10" presetClass="entr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"/>
                            </p:stCondLst>
                            <p:childTnLst>
                              <p:par>
                                <p:cTn id="86" presetID="10" presetClass="entr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"/>
                            </p:stCondLst>
                            <p:childTnLst>
                              <p:par>
                                <p:cTn id="95" presetID="10" presetClass="entr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"/>
                            </p:stCondLst>
                            <p:childTnLst>
                              <p:par>
                                <p:cTn id="104" presetID="10" presetClass="entr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"/>
                            </p:stCondLst>
                            <p:childTnLst>
                              <p:par>
                                <p:cTn id="108" presetID="10" presetClass="entr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3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00"/>
                            </p:stCondLst>
                            <p:childTnLst>
                              <p:par>
                                <p:cTn id="112" presetID="10" presetClass="entr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"/>
                            </p:stCondLst>
                            <p:childTnLst>
                              <p:par>
                                <p:cTn id="121" presetID="10" presetClass="entr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3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" grpId="2" animBg="1" advAuto="0"/>
      <p:bldP spid="350" grpId="1" animBg="1" advAuto="0"/>
      <p:bldP spid="351" grpId="3" animBg="1" advAuto="0"/>
      <p:bldP spid="352" grpId="4" animBg="1" advAuto="0"/>
      <p:bldP spid="353" grpId="6" animBg="1" advAuto="0"/>
      <p:bldP spid="354" grpId="7" animBg="1" advAuto="0"/>
      <p:bldP spid="355" grpId="10" animBg="1" advAuto="0"/>
      <p:bldP spid="356" grpId="12" animBg="1" advAuto="0"/>
      <p:bldP spid="357" grpId="14" animBg="1" advAuto="0"/>
      <p:bldP spid="358" grpId="16" animBg="1" advAuto="0"/>
      <p:bldP spid="359" grpId="18" animBg="1" advAuto="0"/>
      <p:bldP spid="360" grpId="22" animBg="1" advAuto="0"/>
      <p:bldP spid="361" grpId="20" animBg="1" advAuto="0"/>
      <p:bldP spid="362" grpId="24" animBg="1" advAuto="0"/>
      <p:bldP spid="363" grpId="26" animBg="1" advAuto="0"/>
      <p:bldP spid="364" grpId="28" animBg="1" advAuto="0"/>
      <p:bldP spid="365" grpId="5" animBg="1" advAuto="0"/>
      <p:bldP spid="366" grpId="9" animBg="1" advAuto="0"/>
      <p:bldP spid="367" grpId="11" animBg="1" advAuto="0"/>
      <p:bldP spid="368" grpId="13" animBg="1" advAuto="0"/>
      <p:bldP spid="369" grpId="15" animBg="1" advAuto="0"/>
      <p:bldP spid="370" grpId="8" animBg="1" advAuto="0"/>
      <p:bldP spid="371" grpId="17" animBg="1" advAuto="0"/>
      <p:bldP spid="372" grpId="21" animBg="1" advAuto="0"/>
      <p:bldP spid="373" grpId="19" animBg="1" advAuto="0"/>
      <p:bldP spid="374" grpId="23" animBg="1" advAuto="0"/>
      <p:bldP spid="375" grpId="25" animBg="1" advAuto="0"/>
      <p:bldP spid="376" grpId="27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Another 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Another example</a:t>
            </a:r>
          </a:p>
        </p:txBody>
      </p:sp>
      <p:pic>
        <p:nvPicPr>
          <p:cNvPr id="386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3234" y="7765053"/>
            <a:ext cx="10910246" cy="101601"/>
          </a:xfrm>
          <a:prstGeom prst="rect">
            <a:avLst/>
          </a:prstGeom>
        </p:spPr>
      </p:pic>
      <p:pic>
        <p:nvPicPr>
          <p:cNvPr id="388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595497" y="7198066"/>
            <a:ext cx="3206762" cy="76201"/>
          </a:xfrm>
          <a:prstGeom prst="rect">
            <a:avLst/>
          </a:prstGeom>
        </p:spPr>
      </p:pic>
      <p:pic>
        <p:nvPicPr>
          <p:cNvPr id="390" name="Line Line" descr="Line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661154" y="6631078"/>
            <a:ext cx="2016152" cy="76201"/>
          </a:xfrm>
          <a:prstGeom prst="rect">
            <a:avLst/>
          </a:prstGeom>
        </p:spPr>
      </p:pic>
      <p:pic>
        <p:nvPicPr>
          <p:cNvPr id="392" name="Line Line" descr="Line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870291" y="6125104"/>
            <a:ext cx="2434166" cy="76201"/>
          </a:xfrm>
          <a:prstGeom prst="rect">
            <a:avLst/>
          </a:prstGeom>
        </p:spPr>
      </p:pic>
      <p:pic>
        <p:nvPicPr>
          <p:cNvPr id="394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544302" y="5557509"/>
            <a:ext cx="2666724" cy="76201"/>
          </a:xfrm>
          <a:prstGeom prst="rect">
            <a:avLst/>
          </a:prstGeom>
        </p:spPr>
      </p:pic>
      <p:pic>
        <p:nvPicPr>
          <p:cNvPr id="396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608078" y="5050926"/>
            <a:ext cx="2666724" cy="76201"/>
          </a:xfrm>
          <a:prstGeom prst="rect">
            <a:avLst/>
          </a:prstGeom>
        </p:spPr>
      </p:pic>
      <p:pic>
        <p:nvPicPr>
          <p:cNvPr id="398" name="Line Line" descr="Line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1080613" y="4363130"/>
            <a:ext cx="3371807" cy="76201"/>
          </a:xfrm>
          <a:prstGeom prst="rect">
            <a:avLst/>
          </a:prstGeom>
        </p:spPr>
      </p:pic>
      <p:sp>
        <p:nvSpPr>
          <p:cNvPr id="400" name="v(1)=1, p1 = 0"/>
          <p:cNvSpPr txBox="1"/>
          <p:nvPr/>
        </p:nvSpPr>
        <p:spPr>
          <a:xfrm>
            <a:off x="1580642" y="3846752"/>
            <a:ext cx="2016151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</a:p>
        </p:txBody>
      </p:sp>
      <p:sp>
        <p:nvSpPr>
          <p:cNvPr id="401" name="v(2)=1, p2 = 0"/>
          <p:cNvSpPr txBox="1"/>
          <p:nvPr/>
        </p:nvSpPr>
        <p:spPr>
          <a:xfrm>
            <a:off x="3380893" y="4544952"/>
            <a:ext cx="201615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t> </a:t>
            </a:r>
          </a:p>
        </p:txBody>
      </p:sp>
      <p:sp>
        <p:nvSpPr>
          <p:cNvPr id="402" name="v(3)=1, p3 = 1"/>
          <p:cNvSpPr txBox="1"/>
          <p:nvPr/>
        </p:nvSpPr>
        <p:spPr>
          <a:xfrm>
            <a:off x="5442649" y="5050926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</a:p>
        </p:txBody>
      </p:sp>
      <p:sp>
        <p:nvSpPr>
          <p:cNvPr id="403" name="v(4)=1, p4 = 2"/>
          <p:cNvSpPr txBox="1"/>
          <p:nvPr/>
        </p:nvSpPr>
        <p:spPr>
          <a:xfrm>
            <a:off x="6270185" y="5648724"/>
            <a:ext cx="1931417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</a:p>
        </p:txBody>
      </p:sp>
      <p:sp>
        <p:nvSpPr>
          <p:cNvPr id="404" name="v(5)=1 , p5 = 3"/>
          <p:cNvSpPr txBox="1"/>
          <p:nvPr/>
        </p:nvSpPr>
        <p:spPr>
          <a:xfrm>
            <a:off x="7993854" y="6155002"/>
            <a:ext cx="2016151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t>)=1 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405" name="v(6)=1, p6 = 4"/>
          <p:cNvSpPr txBox="1"/>
          <p:nvPr/>
        </p:nvSpPr>
        <p:spPr>
          <a:xfrm>
            <a:off x="9076782" y="6721989"/>
            <a:ext cx="193141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t>)=1,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</a:p>
        </p:txBody>
      </p:sp>
      <p:sp>
        <p:nvSpPr>
          <p:cNvPr id="406" name="ComputeOpt(6) requires ComputeOpt(5) and ComputeOpt(4)"/>
          <p:cNvSpPr txBox="1"/>
          <p:nvPr/>
        </p:nvSpPr>
        <p:spPr>
          <a:xfrm>
            <a:off x="1476605" y="7855963"/>
            <a:ext cx="8802117" cy="6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spcBef>
                <a:spcPts val="4200"/>
              </a:spcBef>
              <a:defRPr sz="3200" b="0"/>
            </a:pP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t>) requires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t>) and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</a:t>
            </a:r>
          </a:p>
        </p:txBody>
      </p:sp>
      <p:sp>
        <p:nvSpPr>
          <p:cNvPr id="407" name="ComputeOpt(5) requires ComputeOpt(4) and ComputeOpt(3)"/>
          <p:cNvSpPr txBox="1"/>
          <p:nvPr/>
        </p:nvSpPr>
        <p:spPr>
          <a:xfrm>
            <a:off x="1476605" y="8358048"/>
            <a:ext cx="8802117" cy="6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spcBef>
                <a:spcPts val="4200"/>
              </a:spcBef>
              <a:defRPr sz="3200" b="0"/>
            </a:pP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t>) requires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 and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t>)</a:t>
            </a:r>
          </a:p>
        </p:txBody>
      </p:sp>
      <p:sp>
        <p:nvSpPr>
          <p:cNvPr id="408" name="ComputeOpt(4) requires ComputeOpt(3) and ComputeOpt(2)"/>
          <p:cNvSpPr txBox="1"/>
          <p:nvPr/>
        </p:nvSpPr>
        <p:spPr>
          <a:xfrm>
            <a:off x="1476605" y="8924427"/>
            <a:ext cx="8802117" cy="60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spcBef>
                <a:spcPts val="4200"/>
              </a:spcBef>
              <a:defRPr sz="3200" b="0"/>
            </a:pP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t>) requires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t>) and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" grpId="1" animBg="1" advAuto="0"/>
      <p:bldP spid="407" grpId="2" animBg="1" advAuto="0"/>
      <p:bldP spid="408" grpId="3" animBg="1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Running 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Running time</a:t>
            </a:r>
          </a:p>
        </p:txBody>
      </p:sp>
      <p:sp>
        <p:nvSpPr>
          <p:cNvPr id="411" name="What is the running time of the algorithm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1165" indent="-431165" defTabSz="566674">
              <a:spcBef>
                <a:spcPts val="4000"/>
              </a:spcBef>
              <a:defRPr sz="3104"/>
            </a:pPr>
            <a:r>
              <a:t>What is the running time of the algorithm?</a:t>
            </a:r>
          </a:p>
          <a:p>
            <a:pPr marL="431165" indent="-431165" defTabSz="566674">
              <a:spcBef>
                <a:spcPts val="4000"/>
              </a:spcBef>
              <a:defRPr sz="3104"/>
            </a:pPr>
            <a:r>
              <a:t>A problem of size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requires solving problems of sizes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 and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j-2</a:t>
            </a:r>
            <a:r>
              <a:t>.</a:t>
            </a:r>
          </a:p>
          <a:p>
            <a:pPr marL="431165" indent="-431165" defTabSz="566674">
              <a:spcBef>
                <a:spcPts val="4000"/>
              </a:spcBef>
              <a:defRPr sz="3104"/>
            </a:pPr>
            <a:r>
              <a:t>Do you know any numbers for which 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) = 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n-1</a:t>
            </a:r>
            <a:r>
              <a:t>) + 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n-2</a:t>
            </a:r>
            <a:r>
              <a:t>) ?</a:t>
            </a:r>
          </a:p>
          <a:p>
            <a:pPr marL="862330" lvl="1" indent="-431165" defTabSz="566674">
              <a:spcBef>
                <a:spcPts val="4000"/>
              </a:spcBef>
              <a:defRPr sz="3104"/>
            </a:pPr>
            <a:r>
              <a:t>Fibonacci numbers.</a:t>
            </a:r>
          </a:p>
          <a:p>
            <a:pPr marL="431165" indent="-431165" defTabSz="566674">
              <a:spcBef>
                <a:spcPts val="4000"/>
              </a:spcBef>
              <a:defRPr sz="3104"/>
            </a:pPr>
            <a:r>
              <a:t>The nth Fibonacci number is approximately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φ</a:t>
            </a:r>
            <a:r>
              <a:rPr i="1" baseline="31999">
                <a:solidFill>
                  <a:schemeClr val="accent5">
                    <a:lumOff val="-29866"/>
                  </a:schemeClr>
                </a:solidFill>
              </a:rPr>
              <a:t>n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/√5</a:t>
            </a:r>
          </a:p>
          <a:p>
            <a:pPr marL="431165" indent="-431165" defTabSz="566674">
              <a:spcBef>
                <a:spcPts val="4000"/>
              </a:spcBef>
              <a:defRPr sz="3104"/>
            </a:pPr>
            <a:r>
              <a:t>The running time of our algorithm is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Ω(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 baseline="31999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 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ynamic Programm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Dynamic Programming</a:t>
            </a:r>
          </a:p>
        </p:txBody>
      </p:sp>
      <p:sp>
        <p:nvSpPr>
          <p:cNvPr id="129" name="The paradigm of dynamic programming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The paradigm of dynamic programming: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Given a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problem P</a:t>
            </a:r>
            <a:r>
              <a:t>, define a sequence of subproblems, with the following properties:</a:t>
            </a:r>
          </a:p>
          <a:p>
            <a:pPr marL="1066800" lvl="2" indent="-355600" defTabSz="467359">
              <a:spcBef>
                <a:spcPts val="3300"/>
              </a:spcBef>
              <a:defRPr sz="2560"/>
            </a:pPr>
            <a:r>
              <a:t>The subproblems are ordered from the smallest to the largest.</a:t>
            </a:r>
          </a:p>
          <a:p>
            <a:pPr marL="1066800" lvl="2" indent="-355600" defTabSz="467359">
              <a:spcBef>
                <a:spcPts val="3300"/>
              </a:spcBef>
              <a:defRPr sz="2560"/>
            </a:pPr>
            <a:r>
              <a:t>The largest problem is our original problem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P</a:t>
            </a:r>
            <a:r>
              <a:t>.</a:t>
            </a:r>
          </a:p>
          <a:p>
            <a:pPr marL="1066800" lvl="2" indent="-355600" defTabSz="467359">
              <a:spcBef>
                <a:spcPts val="3300"/>
              </a:spcBef>
              <a:defRPr sz="2560"/>
            </a:pPr>
            <a:r>
              <a:t>The optimal solution of a subproblem can be constructed from the optimal solutions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sub-sub-</a:t>
            </a:r>
            <a:r>
              <a:t>problems. (</a:t>
            </a:r>
            <a:r>
              <a:rPr i="1">
                <a:solidFill>
                  <a:schemeClr val="accent5">
                    <a:lumOff val="-29866"/>
                  </a:schemeClr>
                </a:solidFill>
              </a:rPr>
              <a:t>Optimal Substructure</a:t>
            </a:r>
            <a:r>
              <a:t>).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Solve the subproblems from the smallest to the largest. When you solve a subproblem,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store the solution</a:t>
            </a:r>
            <a:r>
              <a:t> (e.g., in an array) and use it to solve the larger subproblems.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Example</a:t>
            </a:r>
          </a:p>
        </p:txBody>
      </p:sp>
      <p:sp>
        <p:nvSpPr>
          <p:cNvPr id="348" name="OPT(6)"/>
          <p:cNvSpPr/>
          <p:nvPr/>
        </p:nvSpPr>
        <p:spPr>
          <a:xfrm>
            <a:off x="5882172" y="236765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OPT(6)</a:t>
            </a:r>
          </a:p>
        </p:txBody>
      </p:sp>
      <p:sp>
        <p:nvSpPr>
          <p:cNvPr id="349" name="OPT(5)"/>
          <p:cNvSpPr/>
          <p:nvPr/>
        </p:nvSpPr>
        <p:spPr>
          <a:xfrm>
            <a:off x="4007400" y="296487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OPT(5)</a:t>
            </a:r>
          </a:p>
        </p:txBody>
      </p:sp>
      <p:cxnSp>
        <p:nvCxnSpPr>
          <p:cNvPr id="350" name="Connection Line"/>
          <p:cNvCxnSpPr>
            <a:cxnSpLocks/>
            <a:stCxn id="349" idx="7"/>
            <a:endCxn id="348" idx="2"/>
          </p:cNvCxnSpPr>
          <p:nvPr/>
        </p:nvCxnSpPr>
        <p:spPr>
          <a:xfrm flipV="1">
            <a:off x="5066195" y="2764192"/>
            <a:ext cx="815977" cy="3168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51" name="OPT(3)"/>
          <p:cNvSpPr/>
          <p:nvPr/>
        </p:nvSpPr>
        <p:spPr>
          <a:xfrm>
            <a:off x="7654294" y="2964872"/>
            <a:ext cx="1240456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cxnSp>
        <p:nvCxnSpPr>
          <p:cNvPr id="352" name="Connection Line"/>
          <p:cNvCxnSpPr>
            <a:cxnSpLocks/>
            <a:stCxn id="348" idx="6"/>
            <a:endCxn id="351" idx="1"/>
          </p:cNvCxnSpPr>
          <p:nvPr/>
        </p:nvCxnSpPr>
        <p:spPr>
          <a:xfrm>
            <a:off x="7122627" y="2764192"/>
            <a:ext cx="713328" cy="316822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53" name="OPT(4)"/>
          <p:cNvSpPr/>
          <p:nvPr/>
        </p:nvSpPr>
        <p:spPr>
          <a:xfrm>
            <a:off x="1823630" y="4099476"/>
            <a:ext cx="1240455" cy="7930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OPT(4)</a:t>
            </a:r>
          </a:p>
        </p:txBody>
      </p:sp>
      <p:sp>
        <p:nvSpPr>
          <p:cNvPr id="354" name="OPT(3)"/>
          <p:cNvSpPr/>
          <p:nvPr/>
        </p:nvSpPr>
        <p:spPr>
          <a:xfrm>
            <a:off x="4900179" y="4193518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sp>
        <p:nvSpPr>
          <p:cNvPr id="355" name="OPT(3)"/>
          <p:cNvSpPr/>
          <p:nvPr/>
        </p:nvSpPr>
        <p:spPr>
          <a:xfrm>
            <a:off x="1125025" y="564446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OPT(3)</a:t>
            </a:r>
          </a:p>
        </p:txBody>
      </p:sp>
      <p:sp>
        <p:nvSpPr>
          <p:cNvPr id="356" name="OPT(2)"/>
          <p:cNvSpPr/>
          <p:nvPr/>
        </p:nvSpPr>
        <p:spPr>
          <a:xfrm>
            <a:off x="480159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57" name="OPT(1)"/>
          <p:cNvSpPr/>
          <p:nvPr/>
        </p:nvSpPr>
        <p:spPr>
          <a:xfrm>
            <a:off x="2293845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58" name="OPT(1)"/>
          <p:cNvSpPr/>
          <p:nvPr/>
        </p:nvSpPr>
        <p:spPr>
          <a:xfrm>
            <a:off x="963808" y="8438887"/>
            <a:ext cx="1240456" cy="793068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59" name="OPT(2)"/>
          <p:cNvSpPr/>
          <p:nvPr/>
        </p:nvSpPr>
        <p:spPr>
          <a:xfrm>
            <a:off x="3831490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60" name="OPT(1)"/>
          <p:cNvSpPr/>
          <p:nvPr/>
        </p:nvSpPr>
        <p:spPr>
          <a:xfrm>
            <a:off x="4597268" y="7041677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1" name="OPT(1)"/>
          <p:cNvSpPr/>
          <p:nvPr/>
        </p:nvSpPr>
        <p:spPr>
          <a:xfrm>
            <a:off x="6115391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2" name="OPT(2)"/>
          <p:cNvSpPr/>
          <p:nvPr/>
        </p:nvSpPr>
        <p:spPr>
          <a:xfrm>
            <a:off x="7270776" y="4309813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OPT(2)</a:t>
            </a:r>
          </a:p>
        </p:txBody>
      </p:sp>
      <p:sp>
        <p:nvSpPr>
          <p:cNvPr id="363" name="OPT(1)"/>
          <p:cNvSpPr/>
          <p:nvPr/>
        </p:nvSpPr>
        <p:spPr>
          <a:xfrm>
            <a:off x="9500937" y="4309813"/>
            <a:ext cx="1240456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sp>
        <p:nvSpPr>
          <p:cNvPr id="364" name="OPT(1)"/>
          <p:cNvSpPr/>
          <p:nvPr/>
        </p:nvSpPr>
        <p:spPr>
          <a:xfrm>
            <a:off x="7996250" y="5784902"/>
            <a:ext cx="1240455" cy="79306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sz="1800" dirty="0"/>
              <a:t>OPT(1)</a:t>
            </a:r>
          </a:p>
        </p:txBody>
      </p:sp>
      <p:cxnSp>
        <p:nvCxnSpPr>
          <p:cNvPr id="365" name="Connection Line"/>
          <p:cNvCxnSpPr>
            <a:cxnSpLocks/>
            <a:endCxn id="349" idx="3"/>
          </p:cNvCxnSpPr>
          <p:nvPr/>
        </p:nvCxnSpPr>
        <p:spPr>
          <a:xfrm flipV="1">
            <a:off x="3064085" y="3641799"/>
            <a:ext cx="1124975" cy="72028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6" name="Connection Line"/>
          <p:cNvCxnSpPr>
            <a:cxnSpLocks/>
          </p:cNvCxnSpPr>
          <p:nvPr/>
        </p:nvCxnSpPr>
        <p:spPr>
          <a:xfrm flipV="1">
            <a:off x="1890803" y="4876800"/>
            <a:ext cx="288823" cy="76766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7" name="Connection Line"/>
          <p:cNvCxnSpPr>
            <a:cxnSpLocks/>
          </p:cNvCxnSpPr>
          <p:nvPr/>
        </p:nvCxnSpPr>
        <p:spPr>
          <a:xfrm flipV="1">
            <a:off x="1271364" y="6437536"/>
            <a:ext cx="348908" cy="604141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8" name="Connection Line"/>
          <p:cNvCxnSpPr>
            <a:cxnSpLocks/>
          </p:cNvCxnSpPr>
          <p:nvPr/>
        </p:nvCxnSpPr>
        <p:spPr>
          <a:xfrm flipH="1" flipV="1">
            <a:off x="2042745" y="6354197"/>
            <a:ext cx="685472" cy="757064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69" name="Connection Line"/>
          <p:cNvCxnSpPr>
            <a:cxnSpLocks/>
          </p:cNvCxnSpPr>
          <p:nvPr/>
        </p:nvCxnSpPr>
        <p:spPr>
          <a:xfrm flipH="1" flipV="1">
            <a:off x="1271364" y="7834747"/>
            <a:ext cx="174454" cy="60414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0" name="Connection Line"/>
          <p:cNvCxnSpPr>
            <a:cxnSpLocks/>
          </p:cNvCxnSpPr>
          <p:nvPr/>
        </p:nvCxnSpPr>
        <p:spPr>
          <a:xfrm flipH="1" flipV="1">
            <a:off x="4845023" y="3699793"/>
            <a:ext cx="347676" cy="55187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1" name="Connection Line"/>
          <p:cNvCxnSpPr>
            <a:cxnSpLocks/>
          </p:cNvCxnSpPr>
          <p:nvPr/>
        </p:nvCxnSpPr>
        <p:spPr>
          <a:xfrm flipV="1">
            <a:off x="4675948" y="4939721"/>
            <a:ext cx="586975" cy="876145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2" name="Connection Line"/>
          <p:cNvCxnSpPr>
            <a:cxnSpLocks/>
          </p:cNvCxnSpPr>
          <p:nvPr/>
        </p:nvCxnSpPr>
        <p:spPr>
          <a:xfrm flipH="1" flipV="1">
            <a:off x="4637573" y="6517512"/>
            <a:ext cx="381289" cy="561983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3" name="Connection Line"/>
          <p:cNvCxnSpPr>
            <a:cxnSpLocks/>
          </p:cNvCxnSpPr>
          <p:nvPr/>
        </p:nvCxnSpPr>
        <p:spPr>
          <a:xfrm flipH="1" flipV="1">
            <a:off x="5798081" y="4939722"/>
            <a:ext cx="693812" cy="914870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4" name="Connection Line"/>
          <p:cNvCxnSpPr>
            <a:cxnSpLocks/>
            <a:endCxn id="351" idx="4"/>
          </p:cNvCxnSpPr>
          <p:nvPr/>
        </p:nvCxnSpPr>
        <p:spPr>
          <a:xfrm flipV="1">
            <a:off x="8082762" y="3757941"/>
            <a:ext cx="191760" cy="55031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5" name="Connection Line"/>
          <p:cNvCxnSpPr>
            <a:cxnSpLocks/>
            <a:stCxn id="363" idx="0"/>
          </p:cNvCxnSpPr>
          <p:nvPr/>
        </p:nvCxnSpPr>
        <p:spPr>
          <a:xfrm flipH="1" flipV="1">
            <a:off x="8861187" y="3570607"/>
            <a:ext cx="1259978" cy="739206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cxnSp>
        <p:nvCxnSpPr>
          <p:cNvPr id="376" name="Connection Line"/>
          <p:cNvCxnSpPr>
            <a:cxnSpLocks/>
          </p:cNvCxnSpPr>
          <p:nvPr/>
        </p:nvCxnSpPr>
        <p:spPr>
          <a:xfrm flipH="1" flipV="1">
            <a:off x="8082762" y="5047254"/>
            <a:ext cx="403226" cy="737648"/>
          </a:xfrm>
          <a:prstGeom prst="straightConnector1">
            <a:avLst/>
          </a:prstGeom>
          <a:ln w="25400">
            <a:solidFill>
              <a:srgbClr val="000000"/>
            </a:solidFill>
            <a:miter lim="400000"/>
          </a:ln>
        </p:spPr>
      </p:cxnSp>
      <p:sp>
        <p:nvSpPr>
          <p:cNvPr id="377" name="Return max{v(j) + ComputeOpt(pj) , ComputeOpt(j-1)}"/>
          <p:cNvSpPr txBox="1"/>
          <p:nvPr/>
        </p:nvSpPr>
        <p:spPr>
          <a:xfrm>
            <a:off x="2914072" y="8544474"/>
            <a:ext cx="8314437" cy="6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 algn="l">
              <a:spcBef>
                <a:spcPts val="4200"/>
              </a:spcBef>
              <a:defRPr sz="3200" b="0"/>
            </a:pPr>
            <a:r>
              <a:rPr dirty="0"/>
              <a:t>Return </a:t>
            </a:r>
            <a:r>
              <a:rPr b="1" dirty="0"/>
              <a:t>max{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rPr dirty="0"/>
              <a:t> + 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) </a:t>
            </a:r>
            <a:r>
              <a:rPr b="1" dirty="0"/>
              <a:t>,</a:t>
            </a:r>
            <a:r>
              <a:rPr dirty="0"/>
              <a:t> 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rPr dirty="0"/>
              <a:t>)</a:t>
            </a:r>
            <a:r>
              <a:rPr b="1" dirty="0"/>
              <a:t>}</a:t>
            </a:r>
          </a:p>
        </p:txBody>
      </p:sp>
      <p:sp>
        <p:nvSpPr>
          <p:cNvPr id="378" name="p6 = 3"/>
          <p:cNvSpPr txBox="1"/>
          <p:nvPr/>
        </p:nvSpPr>
        <p:spPr>
          <a:xfrm>
            <a:off x="11105756" y="5323537"/>
            <a:ext cx="92984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6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379" name="p5 = 3"/>
          <p:cNvSpPr txBox="1"/>
          <p:nvPr/>
        </p:nvSpPr>
        <p:spPr>
          <a:xfrm>
            <a:off x="11105756" y="5904162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5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</a:p>
        </p:txBody>
      </p:sp>
      <p:sp>
        <p:nvSpPr>
          <p:cNvPr id="380" name="p4 = 0"/>
          <p:cNvSpPr txBox="1"/>
          <p:nvPr/>
        </p:nvSpPr>
        <p:spPr>
          <a:xfrm>
            <a:off x="11105756" y="6474754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4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381" name="p3 = 1"/>
          <p:cNvSpPr txBox="1"/>
          <p:nvPr/>
        </p:nvSpPr>
        <p:spPr>
          <a:xfrm>
            <a:off x="11105756" y="7045345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3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</a:p>
        </p:txBody>
      </p:sp>
      <p:sp>
        <p:nvSpPr>
          <p:cNvPr id="382" name="p2 = 0"/>
          <p:cNvSpPr txBox="1"/>
          <p:nvPr/>
        </p:nvSpPr>
        <p:spPr>
          <a:xfrm>
            <a:off x="11105756" y="7555358"/>
            <a:ext cx="92984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sp>
        <p:nvSpPr>
          <p:cNvPr id="383" name="p1 = 0"/>
          <p:cNvSpPr txBox="1"/>
          <p:nvPr/>
        </p:nvSpPr>
        <p:spPr>
          <a:xfrm>
            <a:off x="11105756" y="8065370"/>
            <a:ext cx="92984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=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</a:p>
        </p:txBody>
      </p:sp>
      <p:grpSp>
        <p:nvGrpSpPr>
          <p:cNvPr id="40" name="Group">
            <a:extLst>
              <a:ext uri="{FF2B5EF4-FFF2-40B4-BE49-F238E27FC236}">
                <a16:creationId xmlns:a16="http://schemas.microsoft.com/office/drawing/2014/main" id="{B57DB1DB-1F47-417F-BD52-D0B5F42C340B}"/>
              </a:ext>
            </a:extLst>
          </p:cNvPr>
          <p:cNvGrpSpPr/>
          <p:nvPr/>
        </p:nvGrpSpPr>
        <p:grpSpPr>
          <a:xfrm>
            <a:off x="7268596" y="7023532"/>
            <a:ext cx="3472120" cy="1710827"/>
            <a:chOff x="0" y="0"/>
            <a:chExt cx="3472118" cy="1710825"/>
          </a:xfrm>
        </p:grpSpPr>
        <p:sp>
          <p:nvSpPr>
            <p:cNvPr id="41" name="Why are we computing these every time?">
              <a:extLst>
                <a:ext uri="{FF2B5EF4-FFF2-40B4-BE49-F238E27FC236}">
                  <a16:creationId xmlns:a16="http://schemas.microsoft.com/office/drawing/2014/main" id="{39286F1B-6555-4734-8917-23FA590AF1F0}"/>
                </a:ext>
              </a:extLst>
            </p:cNvPr>
            <p:cNvSpPr txBox="1"/>
            <p:nvPr/>
          </p:nvSpPr>
          <p:spPr>
            <a:xfrm>
              <a:off x="-1" y="0"/>
              <a:ext cx="3438450" cy="8293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</a:defRPr>
              </a:pPr>
              <a:r>
                <a:rPr dirty="0"/>
                <a:t>Why are we computing</a:t>
              </a:r>
              <a:br>
                <a:rPr dirty="0"/>
              </a:br>
              <a:r>
                <a:rPr dirty="0"/>
                <a:t>these every time?</a:t>
              </a:r>
            </a:p>
          </p:txBody>
        </p:sp>
        <p:sp>
          <p:nvSpPr>
            <p:cNvPr id="42" name="Line">
              <a:extLst>
                <a:ext uri="{FF2B5EF4-FFF2-40B4-BE49-F238E27FC236}">
                  <a16:creationId xmlns:a16="http://schemas.microsoft.com/office/drawing/2014/main" id="{BB180457-7556-4901-9596-CE3994FF06B2}"/>
                </a:ext>
              </a:extLst>
            </p:cNvPr>
            <p:cNvSpPr/>
            <p:nvPr/>
          </p:nvSpPr>
          <p:spPr>
            <a:xfrm flipH="1">
              <a:off x="1347881" y="834215"/>
              <a:ext cx="1" cy="876611"/>
            </a:xfrm>
            <a:prstGeom prst="line">
              <a:avLst/>
            </a:prstGeom>
            <a:noFill/>
            <a:ln w="25400" cap="flat">
              <a:solidFill>
                <a:schemeClr val="accent6">
                  <a:hueOff val="-146070"/>
                  <a:satOff val="-10048"/>
                  <a:lumOff val="-30626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43" name="Line">
              <a:extLst>
                <a:ext uri="{FF2B5EF4-FFF2-40B4-BE49-F238E27FC236}">
                  <a16:creationId xmlns:a16="http://schemas.microsoft.com/office/drawing/2014/main" id="{BA785C5A-1F6E-4E67-AAED-C35D2E4B0101}"/>
                </a:ext>
              </a:extLst>
            </p:cNvPr>
            <p:cNvSpPr/>
            <p:nvPr/>
          </p:nvSpPr>
          <p:spPr>
            <a:xfrm>
              <a:off x="2239783" y="835840"/>
              <a:ext cx="1232337" cy="758696"/>
            </a:xfrm>
            <a:prstGeom prst="line">
              <a:avLst/>
            </a:prstGeom>
            <a:noFill/>
            <a:ln w="25400" cap="flat">
              <a:solidFill>
                <a:schemeClr val="accent6">
                  <a:hueOff val="-146070"/>
                  <a:satOff val="-10048"/>
                  <a:lumOff val="-30626"/>
                </a:schemeClr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1565728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Memoiz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Memoization </a:t>
            </a:r>
          </a:p>
        </p:txBody>
      </p:sp>
      <p:sp>
        <p:nvSpPr>
          <p:cNvPr id="456" name="Compute ComputeOpt(j) once for every j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Compute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</a:t>
            </a:r>
            <a:r>
              <a: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once</a:t>
            </a:r>
            <a:r>
              <a:t> for every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</a:t>
            </a:r>
          </a:p>
          <a:p>
            <a:r>
              <a:t>Store it in an accessible place to use again in the future.</a:t>
            </a:r>
          </a:p>
          <a:p>
            <a:r>
              <a:t>Keep an array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0</a:t>
            </a:r>
            <a:r>
              <a:t>, … ,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].</a:t>
            </a:r>
          </a:p>
          <a:p>
            <a:pPr lvl="1"/>
            <a:r>
              <a:t>Initially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 =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“empty”</a:t>
            </a:r>
            <a:r>
              <a:t> for all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.</a:t>
            </a:r>
          </a:p>
          <a:p>
            <a:pPr lvl="1"/>
            <a:r>
              <a:t>When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is calculated,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 =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A more clever implement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200"/>
            </a:lvl1pPr>
          </a:lstStyle>
          <a:p>
            <a:r>
              <a:t>A more clever implementation</a:t>
            </a:r>
          </a:p>
        </p:txBody>
      </p:sp>
      <p:sp>
        <p:nvSpPr>
          <p:cNvPr id="459" name="M-ComputeOpt(j)          If j=0 then             Return 0               Else if M[j] is not empty then              Return M[j]          Else               M[j] = max{v(j) + M-ComputeOpt(pj) , M-ComputeOpt(j-1)}               Return M[j]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02412">
              <a:spcBef>
                <a:spcPts val="3600"/>
              </a:spcBef>
              <a:buSzTx/>
              <a:buNone/>
              <a:defRPr sz="2752"/>
            </a:pP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M-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)</a:t>
            </a:r>
            <a:br>
              <a:rPr dirty="0"/>
            </a:br>
            <a:br>
              <a:rPr dirty="0"/>
            </a:br>
            <a:r>
              <a:rPr dirty="0"/>
              <a:t>        If 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=0 then</a:t>
            </a:r>
            <a:br>
              <a:rPr dirty="0"/>
            </a:br>
            <a:r>
              <a:rPr dirty="0"/>
              <a:t>            Return 0</a:t>
            </a:r>
            <a:br>
              <a:rPr dirty="0"/>
            </a:br>
            <a:r>
              <a:rPr dirty="0"/>
              <a:t>     </a:t>
            </a:r>
            <a:br>
              <a:rPr dirty="0"/>
            </a:br>
            <a:r>
              <a:rPr dirty="0"/>
              <a:t>        Else if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 is not empty then</a:t>
            </a:r>
            <a:br>
              <a:rPr dirty="0"/>
            </a:br>
            <a:r>
              <a:rPr dirty="0"/>
              <a:t>             Return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</a:t>
            </a:r>
            <a:br>
              <a:rPr dirty="0"/>
            </a:br>
            <a:br>
              <a:rPr dirty="0"/>
            </a:br>
            <a:r>
              <a:rPr dirty="0"/>
              <a:t>        Else</a:t>
            </a:r>
            <a:br>
              <a:rPr dirty="0"/>
            </a:br>
            <a:r>
              <a:rPr dirty="0"/>
              <a:t>             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 = </a:t>
            </a:r>
            <a:r>
              <a:rPr b="1" dirty="0"/>
              <a:t>max{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rPr dirty="0"/>
              <a:t> + </a:t>
            </a:r>
            <a:r>
              <a:rPr dirty="0">
                <a:latin typeface="DIN Condensed Bold"/>
                <a:ea typeface="DIN Condensed Bold"/>
                <a:cs typeface="DIN Condensed Bold"/>
                <a:sym typeface="DIN Condensed Bold"/>
              </a:rPr>
              <a:t>M-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 dirty="0" err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) </a:t>
            </a:r>
            <a:r>
              <a:rPr b="1" dirty="0"/>
              <a:t>,</a:t>
            </a:r>
            <a:r>
              <a:rPr dirty="0"/>
              <a:t> </a:t>
            </a:r>
            <a:r>
              <a:rPr dirty="0">
                <a:latin typeface="DIN Condensed Bold"/>
                <a:ea typeface="DIN Condensed Bold"/>
                <a:cs typeface="DIN Condensed Bold"/>
                <a:sym typeface="DIN Condensed Bold"/>
              </a:rPr>
              <a:t>M-</a:t>
            </a:r>
            <a:r>
              <a:rPr dirty="0" err="1"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rPr dirty="0"/>
              <a:t>)</a:t>
            </a:r>
            <a:r>
              <a:rPr b="1" dirty="0"/>
              <a:t>}</a:t>
            </a:r>
            <a:br>
              <a:rPr b="1" dirty="0"/>
            </a:br>
            <a:r>
              <a:rPr b="1" dirty="0"/>
              <a:t>              </a:t>
            </a:r>
            <a:r>
              <a:rPr dirty="0"/>
              <a:t>Return</a:t>
            </a:r>
            <a:r>
              <a:rPr b="1" dirty="0"/>
              <a:t>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</a:t>
            </a:r>
          </a:p>
          <a:p>
            <a:pPr marL="0" indent="0" defTabSz="502412">
              <a:spcBef>
                <a:spcPts val="3600"/>
              </a:spcBef>
              <a:buSzTx/>
              <a:buNone/>
              <a:defRPr sz="2752"/>
            </a:pPr>
            <a:r>
              <a:rPr dirty="0"/>
              <a:t>        </a:t>
            </a:r>
            <a:r>
              <a:rPr dirty="0" err="1"/>
              <a:t>EndIf</a:t>
            </a:r>
            <a:br>
              <a:rPr b="1" dirty="0"/>
            </a:br>
            <a:r>
              <a:rPr dirty="0"/>
              <a:t>           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Running 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Running time</a:t>
            </a:r>
          </a:p>
        </p:txBody>
      </p:sp>
      <p:sp>
        <p:nvSpPr>
          <p:cNvPr id="462" name="In each call of M-ComputeOpt, there is a constant number of operations, besides the recursive calls. So the running time is bounded by the number of recursive calls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580385"/>
          </a:xfrm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4000"/>
              </a:spcBef>
              <a:defRPr sz="3072"/>
            </a:pPr>
            <a:r>
              <a:rPr dirty="0"/>
              <a:t>In each call of 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M-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/>
              <a:t>, there is a constant number of operations, besides the recursive calls. So the running time is bounded by the number of recursive calls.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rPr dirty="0"/>
              <a:t>The two recursive call</a:t>
            </a:r>
            <a:r>
              <a:rPr lang="en-GB" dirty="0"/>
              <a:t>s</a:t>
            </a:r>
            <a:r>
              <a:rPr dirty="0"/>
              <a:t> only happen when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 is empty.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rPr dirty="0"/>
              <a:t>But when they happens, </a:t>
            </a:r>
            <a:r>
              <a:rPr dirty="0"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rPr dirty="0"/>
              <a:t>[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 dirty="0"/>
              <a:t>] is no longer empty.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rPr dirty="0"/>
              <a:t>So the recursively calls only happen O(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/>
              <a:t>) times.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rPr dirty="0"/>
              <a:t>The running time of 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M-</a:t>
            </a:r>
            <a:r>
              <a:rPr dirty="0" err="1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ComputeOpt</a:t>
            </a:r>
            <a:r>
              <a:rPr dirty="0"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 </a:t>
            </a:r>
            <a:r>
              <a:rPr dirty="0"/>
              <a:t>is O(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rPr dirty="0"/>
              <a:t>), assuming we are given the intervals as sorted by their finishing times, otherwise O(</a:t>
            </a:r>
            <a:r>
              <a:rPr i="1" dirty="0">
                <a:solidFill>
                  <a:schemeClr val="accent1">
                    <a:hueOff val="114395"/>
                    <a:lumOff val="-24975"/>
                  </a:schemeClr>
                </a:solidFill>
              </a:rPr>
              <a:t>n log n</a:t>
            </a:r>
            <a:r>
              <a:rPr dirty="0"/>
              <a:t>), to sort them first.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"/>
                                        <p:tgtEl>
                                          <p:spTgt spid="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" grpId="1" build="p" bldLvl="5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o our algorithm 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 our algorithm …</a:t>
            </a:r>
          </a:p>
        </p:txBody>
      </p:sp>
      <p:sp>
        <p:nvSpPr>
          <p:cNvPr id="465" name="… solved the main problem by solving subproblems of smaller sizes,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… solved the main problem by solving subproblems of smaller sizes,</a:t>
            </a:r>
          </a:p>
          <a:p>
            <a:r>
              <a:t>stored the solutions to the smaller problems in an array,</a:t>
            </a:r>
          </a:p>
          <a:p>
            <a:r>
              <a:t>recalled them from the array every time they needed to used. (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memoization</a:t>
            </a:r>
            <a:r>
              <a:t>).</a:t>
            </a:r>
          </a:p>
          <a:p>
            <a:r>
              <a:t>Anything else?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What does M-ComputeOpt(n) actually find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900"/>
            </a:pPr>
            <a:r>
              <a:t>What does </a:t>
            </a: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M-ComputeOpt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</a:t>
            </a:r>
            <a:r>
              <a:t>) actually find?</a:t>
            </a:r>
          </a:p>
        </p:txBody>
      </p:sp>
      <p:sp>
        <p:nvSpPr>
          <p:cNvPr id="468" name="M-ComputeOpt(j)          If j=0 then             Return 0               Else if M[j] is not empty then              Return M[j]          Else               M[j] = max{v(j) + M-ComputeOpt(pj) , M-ComputeOpt(j-1)}               Return M[j]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502412">
              <a:spcBef>
                <a:spcPts val="3600"/>
              </a:spcBef>
              <a:buSzTx/>
              <a:buNone/>
              <a:defRPr sz="2752"/>
            </a:pP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M-ComputeOpt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</a:t>
            </a:r>
            <a:br/>
            <a:br/>
            <a:r>
              <a:t>        If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=0 then</a:t>
            </a:r>
            <a:br/>
            <a:r>
              <a:t>            Return 0</a:t>
            </a:r>
            <a:br/>
            <a:r>
              <a:t>     </a:t>
            </a:r>
            <a:br/>
            <a:r>
              <a:t>        Else if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 is not empty then</a:t>
            </a:r>
            <a:br/>
            <a:r>
              <a:t>             Return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</a:t>
            </a:r>
            <a:br/>
            <a:br/>
            <a:r>
              <a:t>        Else</a:t>
            </a:r>
            <a:br/>
            <a:r>
              <a:t>             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 = </a:t>
            </a:r>
            <a:r>
              <a:rPr b="1"/>
              <a:t>max{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+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M-ComputeOpt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</a:t>
            </a:r>
            <a:r>
              <a:rPr b="1"/>
              <a:t>,</a:t>
            </a:r>
            <a:r>
              <a:t> </a:t>
            </a:r>
            <a:r>
              <a:rPr>
                <a:latin typeface="DIN Condensed Bold"/>
                <a:ea typeface="DIN Condensed Bold"/>
                <a:cs typeface="DIN Condensed Bold"/>
                <a:sym typeface="DIN Condensed Bold"/>
              </a:rPr>
              <a:t>M-ComputeOpt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)</a:t>
            </a:r>
            <a:r>
              <a:rPr b="1"/>
              <a:t>}</a:t>
            </a:r>
            <a:br>
              <a:rPr b="1"/>
            </a:br>
            <a:r>
              <a:rPr b="1"/>
              <a:t>              </a:t>
            </a:r>
            <a:r>
              <a:t>Return</a:t>
            </a:r>
            <a:r>
              <a:rPr b="1"/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M</a:t>
            </a:r>
            <a:r>
              <a:t>[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]</a:t>
            </a:r>
          </a:p>
          <a:p>
            <a:pPr marL="0" indent="0" defTabSz="502412">
              <a:spcBef>
                <a:spcPts val="3600"/>
              </a:spcBef>
              <a:buSzTx/>
              <a:buNone/>
              <a:defRPr sz="2752"/>
            </a:pPr>
            <a:r>
              <a:t>        EndIf</a:t>
            </a:r>
            <a:br>
              <a:rPr b="1"/>
            </a:br>
            <a:r>
              <a:t>            </a:t>
            </a:r>
          </a:p>
        </p:txBody>
      </p:sp>
      <p:sp>
        <p:nvSpPr>
          <p:cNvPr id="469" name="It finds the value of the optimal schedule O."/>
          <p:cNvSpPr txBox="1"/>
          <p:nvPr/>
        </p:nvSpPr>
        <p:spPr>
          <a:xfrm>
            <a:off x="5853961" y="2651062"/>
            <a:ext cx="6025897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/>
            </a:pPr>
            <a:r>
              <a:t>It finds the value of the optimal schedule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O</a:t>
            </a:r>
            <a:r>
              <a:t>.</a:t>
            </a:r>
          </a:p>
        </p:txBody>
      </p:sp>
      <p:sp>
        <p:nvSpPr>
          <p:cNvPr id="470" name="Is that what we were looking for?"/>
          <p:cNvSpPr txBox="1"/>
          <p:nvPr/>
        </p:nvSpPr>
        <p:spPr>
          <a:xfrm>
            <a:off x="6560639" y="3154234"/>
            <a:ext cx="4612540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Is that what we were looking for?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9" grpId="1" animBg="1" advAuto="0"/>
      <p:bldP spid="470" grpId="2" animBg="1" advAuto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Rectangle"/>
          <p:cNvSpPr/>
          <p:nvPr/>
        </p:nvSpPr>
        <p:spPr>
          <a:xfrm>
            <a:off x="936861" y="7620629"/>
            <a:ext cx="10960363" cy="1270001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  <a:alpha val="5322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73" name="Weighted Interval Schedul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Weighted</a:t>
            </a:r>
            <a:r>
              <a:t> Interval Scheduling</a:t>
            </a:r>
          </a:p>
        </p:txBody>
      </p:sp>
      <p:sp>
        <p:nvSpPr>
          <p:cNvPr id="474" name="A set of requests {1, 2, … , n}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08096"/>
          </a:xfrm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A set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requests</a:t>
            </a:r>
            <a:r>
              <a:t>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}.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Each request has a starting time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),</a:t>
            </a:r>
            <a:r>
              <a:t> a finishing time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, and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Alternative view: Every request is an interval [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,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] associated with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Two requests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and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are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compatible </a:t>
            </a:r>
            <a:r>
              <a:t>if their respective intervals do not overlap.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Goal:</a:t>
            </a:r>
            <a:r>
              <a:t> Output a schedule which maximises the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total value</a:t>
            </a:r>
            <a:r>
              <a:t> of compatible intervals.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" grpId="1" animBg="1" advAuto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Rectangle"/>
          <p:cNvSpPr/>
          <p:nvPr/>
        </p:nvSpPr>
        <p:spPr>
          <a:xfrm>
            <a:off x="936861" y="7620629"/>
            <a:ext cx="10960363" cy="1270001"/>
          </a:xfrm>
          <a:prstGeom prst="rect">
            <a:avLst/>
          </a:prstGeom>
          <a:solidFill>
            <a:schemeClr val="accent4">
              <a:hueOff val="-461056"/>
              <a:satOff val="4338"/>
              <a:lumOff val="-10225"/>
              <a:alpha val="53224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477" name="Weighted Interval Schedul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Weighted</a:t>
            </a:r>
            <a:r>
              <a:t> Interval Scheduling</a:t>
            </a:r>
          </a:p>
        </p:txBody>
      </p:sp>
      <p:sp>
        <p:nvSpPr>
          <p:cNvPr id="478" name="A set of requests {1, 2, … , n}.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08096"/>
          </a:xfrm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A set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requests</a:t>
            </a:r>
            <a:r>
              <a:t>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}.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Each request has a starting time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),</a:t>
            </a:r>
            <a:r>
              <a:t> a finishing time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, and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826769" lvl="1" indent="-413384" defTabSz="543305">
              <a:spcBef>
                <a:spcPts val="3900"/>
              </a:spcBef>
              <a:defRPr sz="2976"/>
            </a:pPr>
            <a:r>
              <a:t>Alternative view: Every request is an interval [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,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] associated with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Two requests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and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are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compatible </a:t>
            </a:r>
            <a:r>
              <a:t>if their respective intervals do not overlap.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Goal:</a:t>
            </a:r>
            <a:r>
              <a:t> Output a </a:t>
            </a:r>
            <a:r>
              <a:rPr b="1">
                <a:solidFill>
                  <a:schemeClr val="accent5">
                    <a:lumOff val="-29866"/>
                  </a:schemeClr>
                </a:solidFill>
              </a:rPr>
              <a:t>schedule</a:t>
            </a:r>
            <a:r>
              <a:t> which maximises the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total value</a:t>
            </a:r>
            <a:r>
              <a:t> of compatible intervals.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From values to schedul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From values to schedules</a:t>
            </a:r>
          </a:p>
        </p:txBody>
      </p:sp>
      <p:sp>
        <p:nvSpPr>
          <p:cNvPr id="481" name="FindSolution(j)     If j=0 , no solution…"/>
          <p:cNvSpPr txBox="1">
            <a:spLocks noGrp="1"/>
          </p:cNvSpPr>
          <p:nvPr>
            <p:ph type="body" idx="1"/>
          </p:nvPr>
        </p:nvSpPr>
        <p:spPr>
          <a:xfrm>
            <a:off x="952500" y="4018605"/>
            <a:ext cx="11099800" cy="4858695"/>
          </a:xfrm>
          <a:prstGeom prst="rect">
            <a:avLst/>
          </a:prstGeom>
        </p:spPr>
        <p:txBody>
          <a:bodyPr/>
          <a:lstStyle/>
          <a:p>
            <a:pPr marL="0" indent="0" defTabSz="467359">
              <a:spcBef>
                <a:spcPts val="3300"/>
              </a:spcBef>
              <a:buSzTx/>
              <a:buNone/>
              <a:defRPr sz="2560"/>
            </a:pP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FindSolution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</a:t>
            </a:r>
            <a:br/>
            <a:br/>
            <a:r>
              <a:t>   If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=0 , no solution</a:t>
            </a:r>
          </a:p>
          <a:p>
            <a:pPr marL="0" indent="0" defTabSz="467359">
              <a:spcBef>
                <a:spcPts val="3300"/>
              </a:spcBef>
              <a:buSzTx/>
              <a:buNone/>
              <a:defRPr sz="2560"/>
            </a:pPr>
            <a:r>
              <a:t>   Else</a:t>
            </a:r>
            <a:br/>
            <a:r>
              <a:t>      If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 +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 ≥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M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) then</a:t>
            </a:r>
            <a:br/>
            <a:r>
              <a:t>          Output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 </a:t>
            </a:r>
            <a:r>
              <a:t>together with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 </a:t>
            </a: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FindSolution</a:t>
            </a:r>
            <a:r>
              <a:t>(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p</a:t>
            </a:r>
            <a:r>
              <a:rPr baseline="-5999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)</a:t>
            </a:r>
            <a:br/>
            <a:r>
              <a:t>      Else</a:t>
            </a:r>
            <a:br/>
            <a:r>
              <a:t>          Output </a:t>
            </a:r>
            <a:r>
              <a:rPr>
                <a:solidFill>
                  <a:schemeClr val="accent5">
                    <a:lumOff val="-29866"/>
                  </a:schemeClr>
                </a:solidFill>
                <a:latin typeface="DIN Condensed Bold"/>
                <a:ea typeface="DIN Condensed Bold"/>
                <a:cs typeface="DIN Condensed Bold"/>
                <a:sym typeface="DIN Condensed Bold"/>
              </a:rPr>
              <a:t>FindSolution</a:t>
            </a:r>
            <a:r>
              <a:t>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j-1</a:t>
            </a:r>
            <a:r>
              <a:t>)</a:t>
            </a:r>
            <a:br/>
            <a:r>
              <a:t>      EndIf</a:t>
            </a:r>
            <a:br/>
            <a:r>
              <a:t>   End If</a:t>
            </a:r>
          </a:p>
        </p:txBody>
      </p:sp>
      <p:grpSp>
        <p:nvGrpSpPr>
          <p:cNvPr id="484" name="In other words, j is in O if and only if…"/>
          <p:cNvGrpSpPr/>
          <p:nvPr/>
        </p:nvGrpSpPr>
        <p:grpSpPr>
          <a:xfrm>
            <a:off x="3415348" y="2363249"/>
            <a:ext cx="6604959" cy="1371601"/>
            <a:chOff x="0" y="0"/>
            <a:chExt cx="6604957" cy="1371600"/>
          </a:xfrm>
        </p:grpSpPr>
        <p:sp>
          <p:nvSpPr>
            <p:cNvPr id="483" name="In other words, j is in O if and only if…"/>
            <p:cNvSpPr/>
            <p:nvPr/>
          </p:nvSpPr>
          <p:spPr>
            <a:xfrm>
              <a:off x="50800" y="50800"/>
              <a:ext cx="6503358" cy="127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In other words, 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 is in </a:t>
              </a:r>
              <a:r>
                <a:rPr>
                  <a:solidFill>
                    <a:schemeClr val="accent3">
                      <a:hueOff val="914337"/>
                      <a:satOff val="31515"/>
                      <a:lumOff val="-30790"/>
                    </a:schemeClr>
                  </a:solidFill>
                </a:rPr>
                <a:t>O</a:t>
              </a:r>
              <a:r>
                <a:t> </a:t>
              </a:r>
              <a:r>
                <a:rPr i="1">
                  <a:latin typeface="Helvetica Neue"/>
                  <a:ea typeface="Helvetica Neue"/>
                  <a:cs typeface="Helvetica Neue"/>
                  <a:sym typeface="Helvetica Neue"/>
                </a:rPr>
                <a:t>if and only if</a:t>
              </a:r>
            </a:p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i="1"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>
                <a:defRPr sz="2200" b="0">
                  <a:solidFill>
                    <a:schemeClr val="accent6">
                      <a:hueOff val="-146070"/>
                      <a:satOff val="-10048"/>
                      <a:lumOff val="-30626"/>
                    </a:schemeClr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r>
                <a:t>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p</a:t>
              </a:r>
              <a:r>
                <a:rPr i="1" baseline="-5999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</a:t>
              </a:r>
              <a:r>
                <a:t>)+v(</a:t>
              </a:r>
              <a:r>
                <a:rPr>
                  <a:solidFill>
                    <a:schemeClr val="accent1">
                      <a:hueOff val="114395"/>
                      <a:lumOff val="-24975"/>
                    </a:schemeClr>
                  </a:solidFill>
                </a:rPr>
                <a:t>j</a:t>
              </a:r>
              <a:r>
                <a:t>) ≥ OPT(</a:t>
              </a:r>
              <a:r>
                <a:rPr i="1">
                  <a:solidFill>
                    <a:schemeClr val="accent1">
                      <a:hueOff val="114395"/>
                      <a:lumOff val="-24975"/>
                    </a:schemeClr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j-1</a:t>
              </a:r>
              <a:r>
                <a:t>)</a:t>
              </a:r>
            </a:p>
          </p:txBody>
        </p:sp>
        <p:pic>
          <p:nvPicPr>
            <p:cNvPr id="482" name="In other words, j is in O if and only if… In other words, j is in O if and only ifOPT(pj)+v(j) ≥ OPT(j-1)" descr="In other words, j is in O if and only if… In other words, j is in O if and only ifOPT(pj)+v(j) ≥ OPT(j-1)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6604958" cy="1371600"/>
            </a:xfrm>
            <a:prstGeom prst="rect">
              <a:avLst/>
            </a:prstGeom>
            <a:effectLst/>
          </p:spPr>
        </p:pic>
      </p:grpSp>
      <p:sp>
        <p:nvSpPr>
          <p:cNvPr id="485" name="This can be done in O(n) time."/>
          <p:cNvSpPr txBox="1"/>
          <p:nvPr/>
        </p:nvSpPr>
        <p:spPr>
          <a:xfrm>
            <a:off x="7015977" y="4646117"/>
            <a:ext cx="41855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/>
            </a:pPr>
            <a:r>
              <a:t>This can be done in O(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) time.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" grpId="1" animBg="1" advAuto="0"/>
      <p:bldP spid="485" grpId="2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Dynamic Programming vs Divide and Conqu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Dynamic Programming</a:t>
            </a:r>
            <a:r>
              <a:t> vs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Divide and Conquer</a:t>
            </a:r>
          </a:p>
        </p:txBody>
      </p:sp>
      <p:sp>
        <p:nvSpPr>
          <p:cNvPr id="488" name="DP is an optimisation technique and is only applicable to problems with optimal substructure.…"/>
          <p:cNvSpPr txBox="1">
            <a:spLocks noGrp="1"/>
          </p:cNvSpPr>
          <p:nvPr>
            <p:ph type="body" sz="half" idx="1"/>
          </p:nvPr>
        </p:nvSpPr>
        <p:spPr>
          <a:xfrm>
            <a:off x="925630" y="2859494"/>
            <a:ext cx="5293487" cy="6286501"/>
          </a:xfrm>
          <a:prstGeom prst="rect">
            <a:avLst/>
          </a:prstGeom>
        </p:spPr>
        <p:txBody>
          <a:bodyPr/>
          <a:lstStyle/>
          <a:p>
            <a:pPr marL="364489" indent="-364489" defTabSz="479044">
              <a:spcBef>
                <a:spcPts val="3400"/>
              </a:spcBef>
              <a:defRPr sz="2624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DP</a:t>
            </a:r>
            <a:r>
              <a:t> is an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optimisation technique</a:t>
            </a:r>
            <a:r>
              <a:t> and is only applicable to problems with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optimal substructure</a:t>
            </a:r>
            <a:r>
              <a:t>.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DP</a:t>
            </a:r>
            <a:r>
              <a:t> splits the problem into parts, finds solutions to the parts and joins them.</a:t>
            </a:r>
          </a:p>
          <a:p>
            <a:pPr marL="728979" lvl="1" indent="-364489" defTabSz="479044">
              <a:spcBef>
                <a:spcPts val="3400"/>
              </a:spcBef>
              <a:defRPr sz="2624"/>
            </a:pPr>
            <a:r>
              <a:t>The parts are not significantly smaller and are overlapping.</a:t>
            </a:r>
          </a:p>
          <a:p>
            <a:pPr marL="364489" indent="-364489" defTabSz="479044">
              <a:spcBef>
                <a:spcPts val="3400"/>
              </a:spcBef>
              <a:defRPr sz="2624"/>
            </a:pPr>
            <a:r>
              <a:t>In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DP</a:t>
            </a:r>
            <a:r>
              <a:t>, the subproblem dependency can be represented by a DAG.</a:t>
            </a:r>
          </a:p>
        </p:txBody>
      </p:sp>
      <p:sp>
        <p:nvSpPr>
          <p:cNvPr id="489" name="DQ is not normally used for optimisation problems.…"/>
          <p:cNvSpPr txBox="1"/>
          <p:nvPr/>
        </p:nvSpPr>
        <p:spPr>
          <a:xfrm>
            <a:off x="6762382" y="2986494"/>
            <a:ext cx="5293487" cy="628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 lnSpcReduction="10000"/>
          </a:bodyPr>
          <a:lstStyle/>
          <a:p>
            <a:pPr marL="400050" indent="-400050" algn="l" defTabSz="525779">
              <a:spcBef>
                <a:spcPts val="3700"/>
              </a:spcBef>
              <a:buSzPct val="145000"/>
              <a:buChar char="•"/>
              <a:defRPr sz="2880" b="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DQ</a:t>
            </a:r>
            <a:r>
              <a:t> is not normally used for optimisation problems.</a:t>
            </a:r>
          </a:p>
          <a:p>
            <a:pPr marL="400050" indent="-400050" algn="l" defTabSz="525779">
              <a:spcBef>
                <a:spcPts val="3700"/>
              </a:spcBef>
              <a:buSzPct val="145000"/>
              <a:buChar char="•"/>
              <a:defRPr sz="2880" b="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DQ</a:t>
            </a:r>
            <a:r>
              <a:t> splits the problem into parts, finds solutions to the parts and joins them.</a:t>
            </a:r>
          </a:p>
          <a:p>
            <a:pPr marL="800100" lvl="1" indent="-400050" algn="l" defTabSz="525779">
              <a:spcBef>
                <a:spcPts val="3700"/>
              </a:spcBef>
              <a:buSzPct val="145000"/>
              <a:buChar char="•"/>
              <a:defRPr sz="2880" b="0"/>
            </a:pPr>
            <a:r>
              <a:t>The parts are significantly smaller and do not normally overlap.</a:t>
            </a:r>
          </a:p>
          <a:p>
            <a:pPr marL="400050" indent="-400050" algn="l" defTabSz="525779">
              <a:spcBef>
                <a:spcPts val="3700"/>
              </a:spcBef>
              <a:buSzPct val="145000"/>
              <a:buChar char="•"/>
              <a:defRPr sz="2880" b="0"/>
            </a:pPr>
            <a:r>
              <a:t>In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DQ</a:t>
            </a:r>
            <a:r>
              <a:t>, the subproblem dependency can be represented by a tree.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all: Interval Schedul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14095">
              <a:defRPr sz="704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Recall:</a:t>
            </a:r>
            <a:r>
              <a:t> Interval Scheduling</a:t>
            </a:r>
          </a:p>
        </p:txBody>
      </p:sp>
      <p:sp>
        <p:nvSpPr>
          <p:cNvPr id="132" name="A set of requests {1, 2, … , n}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set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requests</a:t>
            </a:r>
            <a:r>
              <a:t>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}.</a:t>
            </a:r>
          </a:p>
          <a:p>
            <a:pPr lvl="1"/>
            <a:r>
              <a:t>Each request has a starting time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 and a finishing time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.</a:t>
            </a:r>
          </a:p>
          <a:p>
            <a:pPr lvl="1"/>
            <a:r>
              <a:t>Alternative view: Every request is an interval [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,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].</a:t>
            </a:r>
          </a:p>
          <a:p>
            <a:r>
              <a:t>Two requests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and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are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compatible </a:t>
            </a:r>
            <a:r>
              <a:t>if their respective intervals do not overlap.</a:t>
            </a:r>
          </a:p>
          <a:p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Goal:</a:t>
            </a:r>
            <a:r>
              <a:t> Output a schedule which maximises the number of compatible intervals.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eighted Interval Schedul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400"/>
            </a:pPr>
            <a:r>
              <a:rPr>
                <a:solidFill>
                  <a:schemeClr val="accent5">
                    <a:lumOff val="-29866"/>
                  </a:schemeClr>
                </a:solidFill>
              </a:rPr>
              <a:t>Weighted</a:t>
            </a:r>
            <a:r>
              <a:t> Interval Scheduling</a:t>
            </a:r>
          </a:p>
        </p:txBody>
      </p:sp>
      <p:sp>
        <p:nvSpPr>
          <p:cNvPr id="135" name="A set of requests {1, 2, … , n}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554990">
              <a:spcBef>
                <a:spcPts val="3900"/>
              </a:spcBef>
              <a:defRPr sz="3040"/>
            </a:pPr>
            <a:r>
              <a:t>A set of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requests</a:t>
            </a:r>
            <a:r>
              <a:t> {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1</a:t>
            </a:r>
            <a:r>
              <a:t>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2</a:t>
            </a:r>
            <a:r>
              <a:t>, … ,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n</a:t>
            </a:r>
            <a:r>
              <a:t>}.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Each request has a starting time 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),</a:t>
            </a:r>
            <a:r>
              <a:t> a finishing time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, and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844550" lvl="1" indent="-422275" defTabSz="554990">
              <a:spcBef>
                <a:spcPts val="3900"/>
              </a:spcBef>
              <a:defRPr sz="3040"/>
            </a:pPr>
            <a:r>
              <a:t>Alternative view: Every request is an interval [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s(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5">
                    <a:lumOff val="-29866"/>
                  </a:schemeClr>
                </a:solidFill>
              </a:rPr>
              <a:t>)</a:t>
            </a:r>
            <a:r>
              <a:t>, 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f(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3">
                    <a:hueOff val="914337"/>
                    <a:satOff val="31515"/>
                    <a:lumOff val="-30790"/>
                  </a:schemeClr>
                </a:solidFill>
              </a:rPr>
              <a:t>)</a:t>
            </a:r>
            <a:r>
              <a:t>] associated with a value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v(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)</a:t>
            </a:r>
            <a:r>
              <a:t>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t>Two requests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i</a:t>
            </a:r>
            <a:r>
              <a:t> and </a:t>
            </a:r>
            <a:r>
              <a:rPr i="1">
                <a:solidFill>
                  <a:schemeClr val="accent1">
                    <a:hueOff val="114395"/>
                    <a:lumOff val="-24975"/>
                  </a:schemeClr>
                </a:solidFill>
              </a:rPr>
              <a:t>j</a:t>
            </a:r>
            <a:r>
              <a:t> are </a:t>
            </a: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compatible </a:t>
            </a:r>
            <a:r>
              <a:t>if their respective intervals do not overlap.</a:t>
            </a:r>
          </a:p>
          <a:p>
            <a:pPr marL="422275" indent="-422275" defTabSz="554990">
              <a:spcBef>
                <a:spcPts val="3900"/>
              </a:spcBef>
              <a:defRPr sz="3040"/>
            </a:pPr>
            <a:r>
              <a:rPr>
                <a:solidFill>
                  <a:schemeClr val="accent1">
                    <a:hueOff val="114395"/>
                    <a:lumOff val="-24975"/>
                  </a:schemeClr>
                </a:solidFill>
              </a:rPr>
              <a:t>Goal:</a:t>
            </a:r>
            <a:r>
              <a:t> Output a schedule which maximises the </a:t>
            </a:r>
            <a:r>
              <a:rPr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total value</a:t>
            </a:r>
            <a:r>
              <a:t> of compatible intervals.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reedy Approach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Greedy Approaches</a:t>
            </a:r>
          </a:p>
        </p:txBody>
      </p:sp>
      <p:sp>
        <p:nvSpPr>
          <p:cNvPr id="138" name="Which one of the following Greedy Algorithms might have a chance to work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of the following Greedy Algorithms might have a chance to work?</a:t>
            </a:r>
          </a:p>
          <a:p>
            <a:pPr lvl="1"/>
            <a:r>
              <a:t>Earliest starting time.</a:t>
            </a:r>
          </a:p>
          <a:p>
            <a:pPr lvl="1"/>
            <a:r>
              <a:t>Smallest interval.</a:t>
            </a:r>
          </a:p>
          <a:p>
            <a:pPr lvl="1"/>
            <a:r>
              <a:t>Minimum number of conflicts.</a:t>
            </a:r>
          </a:p>
          <a:p>
            <a:pPr lvl="1"/>
            <a:r>
              <a:t>Earliest finishing time.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reedy Approach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Greedy Approaches</a:t>
            </a:r>
          </a:p>
        </p:txBody>
      </p:sp>
      <p:sp>
        <p:nvSpPr>
          <p:cNvPr id="141" name="Which one of the following Greedy Algorithms might have a chance to work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of the following Greedy Algorithms might have a chance to work?</a:t>
            </a:r>
          </a:p>
          <a:p>
            <a:pPr lvl="1"/>
            <a:r>
              <a:t>Earliest starting time.</a:t>
            </a:r>
          </a:p>
          <a:p>
            <a:pPr lvl="1"/>
            <a:r>
              <a:t>Smallest interval.</a:t>
            </a:r>
          </a:p>
          <a:p>
            <a:pPr lvl="1"/>
            <a:r>
              <a:t>Minimum number of conflicts.</a:t>
            </a:r>
          </a:p>
          <a:p>
            <a:pPr lvl="1">
              <a:defRPr>
                <a:solidFill>
                  <a:schemeClr val="accent5">
                    <a:lumOff val="-29866"/>
                  </a:schemeClr>
                </a:solidFill>
              </a:defRPr>
            </a:pPr>
            <a:r>
              <a:t>Earliest finishing time.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oes it work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Does it work?</a:t>
            </a:r>
          </a:p>
        </p:txBody>
      </p:sp>
      <p:pic>
        <p:nvPicPr>
          <p:cNvPr id="144" name="Line Line" descr="Line Lin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3234" y="7765053"/>
            <a:ext cx="10910246" cy="101601"/>
          </a:xfrm>
          <a:prstGeom prst="rect">
            <a:avLst/>
          </a:prstGeom>
        </p:spPr>
      </p:pic>
      <p:pic>
        <p:nvPicPr>
          <p:cNvPr id="146" name="Line Line" descr="Line Lin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68190" y="4826000"/>
            <a:ext cx="4487249" cy="101600"/>
          </a:xfrm>
          <a:prstGeom prst="rect">
            <a:avLst/>
          </a:prstGeom>
        </p:spPr>
      </p:pic>
      <p:pic>
        <p:nvPicPr>
          <p:cNvPr id="148" name="Line Line" descr="Line Lin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205890" y="6553200"/>
            <a:ext cx="3206762" cy="76200"/>
          </a:xfrm>
          <a:prstGeom prst="rect">
            <a:avLst/>
          </a:prstGeom>
        </p:spPr>
      </p:pic>
      <p:pic>
        <p:nvPicPr>
          <p:cNvPr id="150" name="Line Line" descr="Line Lin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214838" y="5689600"/>
            <a:ext cx="8061991" cy="101600"/>
          </a:xfrm>
          <a:prstGeom prst="rect">
            <a:avLst/>
          </a:prstGeom>
        </p:spPr>
      </p:pic>
      <p:sp>
        <p:nvSpPr>
          <p:cNvPr id="152" name="value=1"/>
          <p:cNvSpPr txBox="1"/>
          <p:nvPr/>
        </p:nvSpPr>
        <p:spPr>
          <a:xfrm>
            <a:off x="4806921" y="4209489"/>
            <a:ext cx="126827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value=1 </a:t>
            </a:r>
          </a:p>
        </p:txBody>
      </p:sp>
      <p:sp>
        <p:nvSpPr>
          <p:cNvPr id="153" name="value=3"/>
          <p:cNvSpPr txBox="1"/>
          <p:nvPr/>
        </p:nvSpPr>
        <p:spPr>
          <a:xfrm>
            <a:off x="9175134" y="5115702"/>
            <a:ext cx="1268274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value=3 </a:t>
            </a:r>
          </a:p>
        </p:txBody>
      </p:sp>
      <p:sp>
        <p:nvSpPr>
          <p:cNvPr id="154" name="value=1"/>
          <p:cNvSpPr txBox="1"/>
          <p:nvPr/>
        </p:nvSpPr>
        <p:spPr>
          <a:xfrm>
            <a:off x="10388414" y="6056132"/>
            <a:ext cx="126827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defRPr>
            </a:lvl1pPr>
          </a:lstStyle>
          <a:p>
            <a:r>
              <a:t>value=1 </a:t>
            </a:r>
          </a:p>
        </p:txBody>
      </p:sp>
      <p:sp>
        <p:nvSpPr>
          <p:cNvPr id="155" name="No approach that ignores the values can work!"/>
          <p:cNvSpPr txBox="1"/>
          <p:nvPr/>
        </p:nvSpPr>
        <p:spPr>
          <a:xfrm>
            <a:off x="3406933" y="3254534"/>
            <a:ext cx="6459628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r>
              <a:t>No approach that ignores the values can work!</a:t>
            </a:r>
          </a:p>
        </p:txBody>
      </p:sp>
      <p:pic>
        <p:nvPicPr>
          <p:cNvPr id="156" name="Line Line" descr="Line Lin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155490" y="4813300"/>
            <a:ext cx="4512649" cy="127000"/>
          </a:xfrm>
          <a:prstGeom prst="rect">
            <a:avLst/>
          </a:prstGeom>
        </p:spPr>
      </p:pic>
      <p:pic>
        <p:nvPicPr>
          <p:cNvPr id="158" name="Line Line" descr="Line Lin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8180490" y="6527800"/>
            <a:ext cx="3257562" cy="127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1" animBg="1" advAuto="0"/>
      <p:bldP spid="153" grpId="3" animBg="1" advAuto="0"/>
      <p:bldP spid="154" grpId="2" animBg="1" advAuto="0"/>
      <p:bldP spid="155" grpId="6" animBg="1" advAuto="0"/>
      <p:bldP spid="156" grpId="4" animBg="1" advAuto="0"/>
      <p:bldP spid="158" grpId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reedy Approach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Greedy Approaches</a:t>
            </a:r>
          </a:p>
        </p:txBody>
      </p:sp>
      <p:sp>
        <p:nvSpPr>
          <p:cNvPr id="162" name="Which one of the following Greedy Algorithms might have a chance to work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Which one of the following Greedy Algorithms might have a chance to work?</a:t>
            </a:r>
          </a:p>
          <a:p>
            <a:pPr lvl="1"/>
            <a:r>
              <a:t>Earliest starting time.</a:t>
            </a:r>
          </a:p>
          <a:p>
            <a:pPr lvl="1"/>
            <a:r>
              <a:t>Smallest interval.</a:t>
            </a:r>
          </a:p>
          <a:p>
            <a:pPr lvl="1"/>
            <a:r>
              <a:t>Minimum number of conflicts.</a:t>
            </a:r>
          </a:p>
          <a:p>
            <a:pPr lvl="1"/>
            <a:r>
              <a:t>Earliest finishing time.</a:t>
            </a:r>
          </a:p>
          <a:p>
            <a:pPr lvl="1"/>
            <a:r>
              <a:rPr>
                <a:solidFill>
                  <a:schemeClr val="accent5">
                    <a:lumOff val="-29866"/>
                  </a:schemeClr>
                </a:solidFill>
              </a:rPr>
              <a:t>Largest value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2499</Words>
  <Application>Microsoft Macintosh PowerPoint</Application>
  <PresentationFormat>Custom</PresentationFormat>
  <Paragraphs>264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DIN Condensed Bold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Introduction to Algorithms and Data Structures</vt:lpstr>
      <vt:lpstr>Dynamic Programming</vt:lpstr>
      <vt:lpstr>Dynamic Programming</vt:lpstr>
      <vt:lpstr>Recall: Interval Scheduling</vt:lpstr>
      <vt:lpstr>Weighted Interval Scheduling</vt:lpstr>
      <vt:lpstr>Greedy Approaches</vt:lpstr>
      <vt:lpstr>Greedy Approaches</vt:lpstr>
      <vt:lpstr>Does it work?</vt:lpstr>
      <vt:lpstr>Greedy Approaches</vt:lpstr>
      <vt:lpstr>Does it work?</vt:lpstr>
      <vt:lpstr>A view of the input</vt:lpstr>
      <vt:lpstr>Example</vt:lpstr>
      <vt:lpstr>Step-by-step?</vt:lpstr>
      <vt:lpstr>Building up a solution</vt:lpstr>
      <vt:lpstr>If n is in O</vt:lpstr>
      <vt:lpstr>Building up a solution</vt:lpstr>
      <vt:lpstr>If n is not in O</vt:lpstr>
      <vt:lpstr>Building up a solution</vt:lpstr>
      <vt:lpstr>Building up a solution</vt:lpstr>
      <vt:lpstr>Building up a solution</vt:lpstr>
      <vt:lpstr>Generalising</vt:lpstr>
      <vt:lpstr>Generalising</vt:lpstr>
      <vt:lpstr>Building up a solution</vt:lpstr>
      <vt:lpstr>Building up a solution</vt:lpstr>
      <vt:lpstr>Correctness</vt:lpstr>
      <vt:lpstr>Example</vt:lpstr>
      <vt:lpstr>Example</vt:lpstr>
      <vt:lpstr>Another example</vt:lpstr>
      <vt:lpstr>Running time</vt:lpstr>
      <vt:lpstr>Example</vt:lpstr>
      <vt:lpstr>Memoization </vt:lpstr>
      <vt:lpstr>A more clever implementation</vt:lpstr>
      <vt:lpstr>Running time</vt:lpstr>
      <vt:lpstr>So our algorithm …</vt:lpstr>
      <vt:lpstr>What does M-ComputeOpt(n) actually find?</vt:lpstr>
      <vt:lpstr>Weighted Interval Scheduling</vt:lpstr>
      <vt:lpstr>Weighted Interval Scheduling</vt:lpstr>
      <vt:lpstr>From values to schedules</vt:lpstr>
      <vt:lpstr>Dynamic Programming vs Divide and Conquer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Algorithmic Techniques  (COMP523)</dc:title>
  <cp:lastModifiedBy>Aris Filos-Ratsikas</cp:lastModifiedBy>
  <cp:revision>5</cp:revision>
  <dcterms:modified xsi:type="dcterms:W3CDTF">2024-01-22T09:30:08Z</dcterms:modified>
</cp:coreProperties>
</file>