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10fccb279b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10fccb279b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0fccb279b_2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10fccb279b_2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10ea3bf7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3110ea3bf7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10fccb279b_2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10fccb279b_2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10ea3bf7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110ea3bf7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10fccb279b_1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10fccb279b_1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10fccb279b_1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10fccb279b_1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10fccb279b_2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10fccb279b_2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10fccb279b_2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310fccb279b_2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310fccb279b_2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310fccb279b_2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10fccb279b_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10fccb279b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10fccb27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10fccb27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10fccb279b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10fccb279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10fccb279b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310fccb279b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0fccb279b_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10fccb279b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10fccb279b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10fccb279b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0fccb279b_2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10fccb279b_2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0fccb279b_1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10fccb279b_1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Insurance and Digital Harm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Guest Lecture by Daniel Woods (University of Edinburgh)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Professional Issues Course (2024-2025)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users understand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perils?</a:t>
            </a:r>
            <a:endParaRPr/>
          </a:p>
        </p:txBody>
      </p:sp>
      <p:sp>
        <p:nvSpPr>
          <p:cNvPr id="116" name="Google Shape;116;p22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Jain, R., Hrle, T., Marinetti, M., Jenkins, A., Böhme, R., &amp; Woods, D. W. (2024, September). “Why would money protect me from cyber bullying?”: A mixed-methods study of personal cyber insurance. In 46th IEEE Symposium on Security and Privacy.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17" name="Google Shape;11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4525" y="982800"/>
            <a:ext cx="3634943" cy="332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Expected frequencies of each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peril</a:t>
            </a:r>
            <a:endParaRPr/>
          </a:p>
        </p:txBody>
      </p:sp>
      <p:sp>
        <p:nvSpPr>
          <p:cNvPr id="123" name="Google Shape;123;p23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Jain, R., Hrle, T., Marinetti, M., Jenkins, A., Böhme, R., &amp; Woods, D. W. (2024, September). “Why would money protect me from cyber bullying?”: A mixed-methods study of personal cyber insurance. In 46th IEEE Symposium on Security and Privacy.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24" name="Google Shape;12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7312" y="1030175"/>
            <a:ext cx="3461781" cy="332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frequency estimates calibrated with crime statistics?</a:t>
            </a: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</a:t>
            </a:r>
            <a:r>
              <a:rPr lang="en" sz="1100">
                <a:solidFill>
                  <a:schemeClr val="dk2"/>
                </a:solidFill>
              </a:rPr>
              <a:t>Breen, C., Herley, C., &amp; Redmiles, E. M. (2022, April). A large-scale measurement of cybercrime against individuals. In Proceedings of the 2022 CHI conference on human factors in computing systems (pp. 1-41).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31" name="Google Shape;13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2538" y="949825"/>
            <a:ext cx="3461781" cy="332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3974" y="1339275"/>
            <a:ext cx="3976299" cy="246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Expected impacts of each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peril</a:t>
            </a:r>
            <a:endParaRPr/>
          </a:p>
        </p:txBody>
      </p:sp>
      <p:sp>
        <p:nvSpPr>
          <p:cNvPr id="138" name="Google Shape;138;p25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Jain, R., Hrle, T., Marinetti, M., Jenkins, A., Böhme, R., &amp; Woods, D. W. (2024, September). “Why would money protect me from cyber bullying?”: A mixed-methods study of personal cyber insurance. In 46th IEEE Symposium on Security and Privacy.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7750" y="908738"/>
            <a:ext cx="4760889" cy="332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6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 impact estimates calibrated with cybercrime statistics?</a:t>
            </a:r>
            <a:endParaRPr/>
          </a:p>
        </p:txBody>
      </p:sp>
      <p:sp>
        <p:nvSpPr>
          <p:cNvPr id="145" name="Google Shape;145;p26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Breen, C., Herley, C., &amp; Redmiles, E. M. (2022, April). A large-scale measurement of cybercrime against individuals. In Proceedings of the 2022 CHI conference on human factors in computing systems (pp. 1-41).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3974" y="1339275"/>
            <a:ext cx="3976299" cy="2464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0925" y="1171873"/>
            <a:ext cx="4099625" cy="286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covered under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bullying?</a:t>
            </a:r>
            <a:endParaRPr/>
          </a:p>
        </p:txBody>
      </p:sp>
      <p:sp>
        <p:nvSpPr>
          <p:cNvPr id="153" name="Google Shape;153;p27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Jain, R., Hrle, T., Marinetti, M., Jenkins, A., Böhme, R., &amp; Woods, D. W. (2024, September). “Why would money protect me from cyber bullying?”: A mixed-methods study of personal cyber insurance. In 46th IEEE Symposium on Security and Privacy.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07775" y="1009875"/>
            <a:ext cx="5300852" cy="332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covered under </a:t>
            </a:r>
            <a:r>
              <a:rPr b="1" lang="en">
                <a:highlight>
                  <a:srgbClr val="93C47D"/>
                </a:highlight>
              </a:rPr>
              <a:t>identity theft</a:t>
            </a:r>
            <a:r>
              <a:rPr lang="en"/>
              <a:t>?</a:t>
            </a:r>
            <a:endParaRPr/>
          </a:p>
        </p:txBody>
      </p:sp>
      <p:sp>
        <p:nvSpPr>
          <p:cNvPr id="160" name="Google Shape;160;p28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</a:t>
            </a:r>
            <a:r>
              <a:rPr lang="en" sz="1200">
                <a:solidFill>
                  <a:schemeClr val="dk2"/>
                </a:solidFill>
              </a:rPr>
              <a:t>Jain, R., Hrle, T., &amp; Woods, D. W. (2024). Insurance vs Digital Harm: A Content Analysis of Home and Cyber Insurance Policies in the US and UK. Available at SSRN 4731131.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61" name="Google Shape;16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7150" y="1585388"/>
            <a:ext cx="5942097" cy="1972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responsible are users for </a:t>
            </a:r>
            <a:r>
              <a:rPr b="1" lang="en">
                <a:highlight>
                  <a:srgbClr val="93C47D"/>
                </a:highlight>
              </a:rPr>
              <a:t>risk prevention</a:t>
            </a:r>
            <a:r>
              <a:rPr lang="en"/>
              <a:t>?</a:t>
            </a:r>
            <a:endParaRPr/>
          </a:p>
        </p:txBody>
      </p:sp>
      <p:pic>
        <p:nvPicPr>
          <p:cNvPr id="167" name="Google Shape;167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0200" y="1662325"/>
            <a:ext cx="4476749" cy="2244075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9"/>
          <p:cNvSpPr txBox="1"/>
          <p:nvPr/>
        </p:nvSpPr>
        <p:spPr>
          <a:xfrm>
            <a:off x="305275" y="1144725"/>
            <a:ext cx="4204200" cy="3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Cyber attack/extortion</a:t>
            </a:r>
            <a:endParaRPr sz="15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Vulnerabilities introduced by software developers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Phishing/clicking links can be blamed on user </a:t>
            </a:r>
            <a:endParaRPr sz="1200">
              <a:solidFill>
                <a:schemeClr val="dk1"/>
              </a:solidFill>
            </a:endParaRPr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■"/>
            </a:pPr>
            <a:r>
              <a:rPr lang="en" sz="1200">
                <a:solidFill>
                  <a:schemeClr val="dk1"/>
                </a:solidFill>
              </a:rPr>
              <a:t>but usable security says the vendor is at fault</a:t>
            </a:r>
            <a:endParaRPr sz="12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Data breach + identity theft</a:t>
            </a:r>
            <a:endParaRPr sz="15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Almost entirely managed by companies</a:t>
            </a:r>
            <a:endParaRPr sz="12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Cyberbullying</a:t>
            </a:r>
            <a:endParaRPr sz="15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Managed by social media platforms + users</a:t>
            </a:r>
            <a:endParaRPr sz="12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Char char="●"/>
            </a:pPr>
            <a:r>
              <a:rPr lang="en" sz="1500">
                <a:solidFill>
                  <a:schemeClr val="dk1"/>
                </a:solidFill>
              </a:rPr>
              <a:t>Online fraud</a:t>
            </a:r>
            <a:endParaRPr sz="15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Some say users are at fault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UK Government changed the law to make sending/receiving banks jointly liable</a:t>
            </a:r>
            <a:endParaRPr sz="1200">
              <a:solidFill>
                <a:schemeClr val="dk1"/>
              </a:solidFill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>
                <a:solidFill>
                  <a:schemeClr val="dk1"/>
                </a:solidFill>
              </a:rPr>
              <a:t>… probably also depends on the scam?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harms are not covered by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b="1" lang="en"/>
              <a:t> </a:t>
            </a:r>
            <a:r>
              <a:rPr lang="en"/>
              <a:t>insurance</a:t>
            </a: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1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Questions…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personal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insurance covers?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 mean by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insurance?</a:t>
            </a:r>
            <a:endParaRPr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10200" y="920375"/>
            <a:ext cx="6096000" cy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194250" y="46136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1"/>
                </a:solidFill>
              </a:rPr>
              <a:t>Source:</a:t>
            </a:r>
            <a:r>
              <a:rPr lang="en" sz="1200">
                <a:solidFill>
                  <a:schemeClr val="dk2"/>
                </a:solidFill>
              </a:rPr>
              <a:t> Böhme, R., Laube, S., &amp; Riek, M. (2019). A fundamental approach to cyber risk analysis. Variance, 12(2), 161-185.</a:t>
            </a:r>
            <a:endParaRPr sz="1200">
              <a:solidFill>
                <a:schemeClr val="dk2"/>
              </a:solidFill>
            </a:endParaRPr>
          </a:p>
        </p:txBody>
      </p:sp>
      <p:cxnSp>
        <p:nvCxnSpPr>
          <p:cNvPr id="68" name="Google Shape;68;p15"/>
          <p:cNvCxnSpPr/>
          <p:nvPr/>
        </p:nvCxnSpPr>
        <p:spPr>
          <a:xfrm>
            <a:off x="4599825" y="920375"/>
            <a:ext cx="180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5"/>
          <p:cNvSpPr txBox="1"/>
          <p:nvPr/>
        </p:nvSpPr>
        <p:spPr>
          <a:xfrm>
            <a:off x="603600" y="3154525"/>
            <a:ext cx="7791300" cy="10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rabicPeriod"/>
            </a:pPr>
            <a:r>
              <a:rPr lang="en" sz="1500">
                <a:solidFill>
                  <a:schemeClr val="dk1"/>
                </a:solidFill>
              </a:rPr>
              <a:t>Wind storm blows the roof of your building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rabicPeriod"/>
            </a:pPr>
            <a:r>
              <a:rPr lang="en" sz="1500">
                <a:solidFill>
                  <a:schemeClr val="dk1"/>
                </a:solidFill>
              </a:rPr>
              <a:t>Frenemy</a:t>
            </a:r>
            <a:r>
              <a:rPr lang="en" sz="1500">
                <a:solidFill>
                  <a:schemeClr val="dk1"/>
                </a:solidFill>
              </a:rPr>
              <a:t> guesses iCloud password and steals personal photos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rabicPeriod"/>
            </a:pPr>
            <a:r>
              <a:rPr lang="en" sz="1500">
                <a:solidFill>
                  <a:schemeClr val="dk1"/>
                </a:solidFill>
              </a:rPr>
              <a:t>Smart fridge is turned off by malware, causing defreeze and food to go off</a:t>
            </a:r>
            <a:endParaRPr sz="1500">
              <a:solidFill>
                <a:schemeClr val="dk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AutoNum type="arabicPeriod"/>
            </a:pPr>
            <a:r>
              <a:rPr lang="en" sz="1500">
                <a:solidFill>
                  <a:schemeClr val="dk1"/>
                </a:solidFill>
              </a:rPr>
              <a:t>Flood destroys external hard drive storing personal photos</a:t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Does home insurance cover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losses?</a:t>
            </a:r>
            <a:endParaRPr/>
          </a:p>
        </p:txBody>
      </p:sp>
      <p:sp>
        <p:nvSpPr>
          <p:cNvPr id="75" name="Google Shape;75;p16"/>
          <p:cNvSpPr txBox="1"/>
          <p:nvPr/>
        </p:nvSpPr>
        <p:spPr>
          <a:xfrm>
            <a:off x="194250" y="46136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accent1"/>
                </a:solidFill>
              </a:rPr>
              <a:t>Source:</a:t>
            </a:r>
            <a:r>
              <a:rPr lang="en" sz="1200">
                <a:solidFill>
                  <a:schemeClr val="dk2"/>
                </a:solidFill>
              </a:rPr>
              <a:t> </a:t>
            </a:r>
            <a:r>
              <a:rPr lang="en" sz="1200">
                <a:solidFill>
                  <a:schemeClr val="dk2"/>
                </a:solidFill>
              </a:rPr>
              <a:t>Jain, R., Hrle, T., &amp; Woods, D. W. (2024). Insurance vs Digital Harm: A Content Analysis of Home and Cyber Insurance Policies in the US and UK. Available at SSRN 4731131.</a:t>
            </a:r>
            <a:endParaRPr sz="1200">
              <a:solidFill>
                <a:schemeClr val="dk2"/>
              </a:solidFill>
            </a:endParaRPr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7225" y="982800"/>
            <a:ext cx="6561945" cy="3478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1785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High-Level </a:t>
            </a:r>
            <a:r>
              <a:rPr b="1" lang="en"/>
              <a:t>Summary</a:t>
            </a:r>
            <a:endParaRPr b="1"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68613" y="936400"/>
            <a:ext cx="5259226" cy="16353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" name="Google Shape;83;p17"/>
          <p:cNvCxnSpPr/>
          <p:nvPr/>
        </p:nvCxnSpPr>
        <p:spPr>
          <a:xfrm>
            <a:off x="4534137" y="936400"/>
            <a:ext cx="1557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4" name="Google Shape;84;p17"/>
          <p:cNvSpPr/>
          <p:nvPr/>
        </p:nvSpPr>
        <p:spPr>
          <a:xfrm>
            <a:off x="2091996" y="1438371"/>
            <a:ext cx="5183400" cy="4944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656250" y="2756900"/>
            <a:ext cx="7831500" cy="26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Home insurance covers losses arising out of physical force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Even if it impacts information assets </a:t>
            </a:r>
            <a:endParaRPr sz="1800">
              <a:solidFill>
                <a:schemeClr val="dk1"/>
              </a:solidFill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</a:pPr>
            <a:r>
              <a:rPr lang="en" sz="1800">
                <a:solidFill>
                  <a:schemeClr val="dk1"/>
                </a:solidFill>
              </a:rPr>
              <a:t>Downloaded data, computer equipment etc included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UK home insurance excludes losses arising out of logical attacks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Even if it impacts physical assets</a:t>
            </a:r>
            <a:endParaRPr sz="1800">
              <a:solidFill>
                <a:schemeClr val="dk1"/>
              </a:solidFill>
            </a:endParaRPr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</a:pPr>
            <a:r>
              <a:rPr lang="en" sz="1800">
                <a:solidFill>
                  <a:schemeClr val="dk1"/>
                </a:solidFill>
              </a:rPr>
              <a:t>Virus, cyber attack, hacking etc excluded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personal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insurance cover?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personal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insurance cover?</a:t>
            </a:r>
            <a:endParaRPr/>
          </a:p>
        </p:txBody>
      </p:sp>
      <p:sp>
        <p:nvSpPr>
          <p:cNvPr id="96" name="Google Shape;96;p19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</a:t>
            </a:r>
            <a:r>
              <a:rPr lang="en" sz="1100">
                <a:solidFill>
                  <a:schemeClr val="dk2"/>
                </a:solidFill>
              </a:rPr>
              <a:t>Jain, R., Hrle, T., Marinetti, M., Jenkins, A., Böhme, R., &amp; Woods, D. W. (2024, September). “Why would money protect me from cyber bullying?”: A mixed-methods study of personal cyber insurance. In 46th IEEE Symposium on Security and Privacy.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3813" y="1191225"/>
            <a:ext cx="5956375" cy="298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302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would you evaluate personal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insurance?</a:t>
            </a:r>
            <a:endParaRPr/>
          </a:p>
        </p:txBody>
      </p:sp>
      <p:sp>
        <p:nvSpPr>
          <p:cNvPr id="103" name="Google Shape;103;p20"/>
          <p:cNvSpPr txBox="1"/>
          <p:nvPr/>
        </p:nvSpPr>
        <p:spPr>
          <a:xfrm>
            <a:off x="473750" y="1191125"/>
            <a:ext cx="7898100" cy="3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… our study evaluated</a:t>
            </a:r>
            <a:br>
              <a:rPr lang="en" sz="1800">
                <a:solidFill>
                  <a:schemeClr val="dk1"/>
                </a:solidFill>
              </a:rPr>
            </a:b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Comprehensibility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Expected frequency/losses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Uncertainties </a:t>
            </a:r>
            <a:r>
              <a:rPr lang="en" sz="1800">
                <a:solidFill>
                  <a:schemeClr val="dk1"/>
                </a:solidFill>
              </a:rPr>
              <a:t>about</a:t>
            </a:r>
            <a:r>
              <a:rPr lang="en" sz="1800">
                <a:solidFill>
                  <a:schemeClr val="dk1"/>
                </a:solidFill>
              </a:rPr>
              <a:t> the product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297900" y="2577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user study on consumer </a:t>
            </a:r>
            <a:r>
              <a:rPr b="1" lang="en">
                <a:highlight>
                  <a:srgbClr val="93C47D"/>
                </a:highlight>
              </a:rPr>
              <a:t>cyber</a:t>
            </a:r>
            <a:r>
              <a:rPr lang="en"/>
              <a:t> insurance</a:t>
            </a:r>
            <a:endParaRPr/>
          </a:p>
        </p:txBody>
      </p:sp>
      <p:sp>
        <p:nvSpPr>
          <p:cNvPr id="109" name="Google Shape;109;p21"/>
          <p:cNvSpPr txBox="1"/>
          <p:nvPr/>
        </p:nvSpPr>
        <p:spPr>
          <a:xfrm>
            <a:off x="208050" y="4461225"/>
            <a:ext cx="872790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accent1"/>
                </a:solidFill>
              </a:rPr>
              <a:t>Source:</a:t>
            </a:r>
            <a:r>
              <a:rPr lang="en" sz="1100">
                <a:solidFill>
                  <a:schemeClr val="dk2"/>
                </a:solidFill>
              </a:rPr>
              <a:t> Jain, R., Hrle, T., Marinetti, M., Jenkins, A., Böhme, R., &amp; Woods, D. W. (2024, September). “Why would money protect me from cyber bullying?”: A mixed-methods study of personal cyber insurance. In 46th IEEE Symposium on Security and Privacy.</a:t>
            </a:r>
            <a:endParaRPr sz="1100">
              <a:solidFill>
                <a:schemeClr val="dk2"/>
              </a:solidFill>
            </a:endParaRPr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4600" y="982800"/>
            <a:ext cx="5607204" cy="332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