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80" r:id="rId4"/>
    <p:sldId id="281" r:id="rId5"/>
    <p:sldId id="269" r:id="rId6"/>
    <p:sldId id="270" r:id="rId7"/>
    <p:sldId id="264" r:id="rId8"/>
    <p:sldId id="272" r:id="rId9"/>
    <p:sldId id="266" r:id="rId10"/>
    <p:sldId id="273" r:id="rId11"/>
    <p:sldId id="274" r:id="rId12"/>
    <p:sldId id="275" r:id="rId13"/>
    <p:sldId id="276" r:id="rId14"/>
    <p:sldId id="279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D26570-0250-8765-FD1A-48EE329E0125}" v="141" dt="2025-09-22T11:33:46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Essay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Designed to reflect a real world task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Grounded in your experience, default is ILP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“How might your work on this project contribute to unintentional harm?”</a:t>
            </a:r>
          </a:p>
          <a:p>
            <a:pPr>
              <a:lnSpc>
                <a:spcPct val="150000"/>
              </a:lnSpc>
            </a:pPr>
            <a:endParaRPr lang="en-US" sz="40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311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Structure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Introduce project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Anticipate and discuss potential harms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Conclusion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1000 words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2825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Subtasks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Describe concisely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Anticipate and argue for attention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Reflect on your own role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0278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Marking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Aligned with the Common Marking Scheme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"Good" essays get a mark in the 50s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"Very Good" essays get a mark in the 60s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2657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Literature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Link into course readings</a:t>
            </a:r>
            <a:endParaRPr lang="en-US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Demonstrate that you are finding and digesting existing work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ea typeface="Calibri"/>
                <a:cs typeface="Calibri"/>
              </a:rPr>
              <a:t>Similar cases / similar harms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1558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Common Mistakes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cs typeface="Calibri"/>
              </a:rPr>
              <a:t>Technical problems over wider social ones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Too much time talking about potential solutions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Using ChatGPT</a:t>
            </a: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7730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42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Tutorial allocation</a:t>
            </a:r>
            <a:endParaRPr lang="en-US" dirty="0"/>
          </a:p>
          <a:p>
            <a:r>
              <a:rPr lang="en-US" sz="4800" dirty="0">
                <a:ea typeface="Calibri"/>
                <a:cs typeface="Calibri"/>
              </a:rPr>
              <a:t>Subgroups</a:t>
            </a:r>
          </a:p>
          <a:p>
            <a:r>
              <a:rPr lang="en-US" sz="4800" dirty="0">
                <a:ea typeface="Calibri"/>
                <a:cs typeface="Calibri"/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ED88E-BC98-05CB-80E3-E38325026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21A26-ADF0-A663-791E-420E8B51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cs typeface="Calibri Light"/>
              </a:rPr>
              <a:t>Reiterating Responsibility</a:t>
            </a:r>
            <a:endParaRPr lang="en-US" sz="720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2A1E7-9664-5E8F-8D6D-1A8D6D093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Factor of Knowledge and Control</a:t>
            </a:r>
          </a:p>
          <a:p>
            <a:r>
              <a:rPr lang="en-US" sz="4800" dirty="0">
                <a:ea typeface="Calibri"/>
                <a:cs typeface="Calibri"/>
              </a:rPr>
              <a:t>Control and Power closely related</a:t>
            </a:r>
          </a:p>
          <a:p>
            <a:r>
              <a:rPr lang="en-US" sz="4800" dirty="0">
                <a:ea typeface="Calibri"/>
                <a:cs typeface="Calibri"/>
              </a:rPr>
              <a:t>Also cost?</a:t>
            </a:r>
          </a:p>
          <a:p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9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CAE61-720E-386C-A126-23AD90B80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ea typeface="Calibri Light"/>
                <a:cs typeface="Calibri Light"/>
              </a:rPr>
              <a:t>Responsibility for Ethical Tech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6FEA0-E1BE-5413-4BAB-1872238DE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Remember Knowledge/Control/Cost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ea typeface="Calibri"/>
                <a:cs typeface="Calibri"/>
              </a:rPr>
              <a:t>Stakeholders groups: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3600" dirty="0">
                <a:ea typeface="Calibri"/>
                <a:cs typeface="Calibri"/>
              </a:rPr>
              <a:t>Consumers</a:t>
            </a:r>
            <a:endParaRPr lang="en-US">
              <a:ea typeface="Calibri"/>
              <a:cs typeface="Calibri"/>
            </a:endParaRP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3600" dirty="0">
                <a:ea typeface="Calibri"/>
                <a:cs typeface="Calibri"/>
              </a:rPr>
              <a:t>Data Subjects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3600" dirty="0">
                <a:ea typeface="Calibri"/>
                <a:cs typeface="Calibri"/>
              </a:rPr>
              <a:t>Developers / Distributors</a:t>
            </a:r>
          </a:p>
          <a:p>
            <a:pPr lvl="1">
              <a:lnSpc>
                <a:spcPct val="150000"/>
              </a:lnSpc>
              <a:buFont typeface="Courier New" panose="020B0604020202020204" pitchFamily="34" charset="0"/>
              <a:buChar char="o"/>
            </a:pPr>
            <a:r>
              <a:rPr lang="en-US" sz="3600" dirty="0">
                <a:ea typeface="Calibri"/>
                <a:cs typeface="Calibri"/>
              </a:rPr>
              <a:t>Researchers</a:t>
            </a:r>
          </a:p>
        </p:txBody>
      </p:sp>
    </p:spTree>
    <p:extLst>
      <p:ext uri="{BB962C8B-B14F-4D97-AF65-F5344CB8AC3E}">
        <p14:creationId xmlns:p14="http://schemas.microsoft.com/office/powerpoint/2010/main" val="157008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What is Power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Seeing your will made manifest</a:t>
            </a:r>
            <a:endParaRPr lang="en-US" dirty="0"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Trait of systems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Political, legal, cultural, </a:t>
            </a:r>
            <a:r>
              <a:rPr lang="en-US" sz="4400" dirty="0" err="1">
                <a:ea typeface="Calibri"/>
                <a:cs typeface="Calibri"/>
              </a:rPr>
              <a:t>organisational</a:t>
            </a:r>
            <a:r>
              <a:rPr lang="en-US" sz="4400" dirty="0">
                <a:ea typeface="Calibri"/>
                <a:cs typeface="Calibri"/>
              </a:rPr>
              <a:t>, social, </a:t>
            </a:r>
            <a:r>
              <a:rPr lang="en-US" sz="4400" dirty="0" err="1">
                <a:ea typeface="Calibri"/>
                <a:cs typeface="Calibri"/>
              </a:rPr>
              <a:t>etc</a:t>
            </a:r>
            <a:r>
              <a:rPr lang="en-US" sz="4400" dirty="0">
                <a:ea typeface="Calibri"/>
                <a:cs typeface="Calibri"/>
              </a:rPr>
              <a:t>)</a:t>
            </a:r>
          </a:p>
          <a:p>
            <a:r>
              <a:rPr lang="en-US" sz="4800" dirty="0">
                <a:ea typeface="Calibri"/>
                <a:cs typeface="Calibri"/>
              </a:rPr>
              <a:t>By design (and designers)</a:t>
            </a:r>
          </a:p>
        </p:txBody>
      </p:sp>
    </p:spTree>
    <p:extLst>
      <p:ext uri="{BB962C8B-B14F-4D97-AF65-F5344CB8AC3E}">
        <p14:creationId xmlns:p14="http://schemas.microsoft.com/office/powerpoint/2010/main" val="69431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Traits of Power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Not always explicit</a:t>
            </a:r>
          </a:p>
          <a:p>
            <a:r>
              <a:rPr lang="en-US" sz="4800" dirty="0">
                <a:ea typeface="Calibri"/>
                <a:cs typeface="Calibri"/>
              </a:rPr>
              <a:t>Not always intentional</a:t>
            </a:r>
          </a:p>
          <a:p>
            <a:r>
              <a:rPr lang="en-US" sz="4800" dirty="0">
                <a:ea typeface="Calibri"/>
                <a:cs typeface="Calibri"/>
              </a:rPr>
              <a:t>Multi-dimensional</a:t>
            </a:r>
          </a:p>
          <a:p>
            <a:r>
              <a:rPr lang="en-US" sz="4800" dirty="0">
                <a:ea typeface="Calibri"/>
                <a:cs typeface="Calibri"/>
              </a:rPr>
              <a:t>Not always active</a:t>
            </a:r>
          </a:p>
        </p:txBody>
      </p:sp>
    </p:spTree>
    <p:extLst>
      <p:ext uri="{BB962C8B-B14F-4D97-AF65-F5344CB8AC3E}">
        <p14:creationId xmlns:p14="http://schemas.microsoft.com/office/powerpoint/2010/main" val="155620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Relation to Tech</a:t>
            </a:r>
            <a:endParaRPr lang="en-US" sz="960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Tools of Power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Amplifying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Entrenching</a:t>
            </a:r>
          </a:p>
          <a:p>
            <a:pPr marL="1200150" lvl="1" indent="-742950">
              <a:buAutoNum type="arabicPeriod"/>
            </a:pPr>
            <a:r>
              <a:rPr lang="en-US" sz="4400" dirty="0">
                <a:ea typeface="Calibri"/>
                <a:cs typeface="Calibri"/>
              </a:rPr>
              <a:t>Creating</a:t>
            </a:r>
          </a:p>
          <a:p>
            <a:r>
              <a:rPr lang="en-US" sz="4800" dirty="0">
                <a:ea typeface="Calibri"/>
                <a:cs typeface="Calibri"/>
              </a:rPr>
              <a:t>For good and for bad</a:t>
            </a:r>
          </a:p>
        </p:txBody>
      </p:sp>
    </p:spTree>
    <p:extLst>
      <p:ext uri="{BB962C8B-B14F-4D97-AF65-F5344CB8AC3E}">
        <p14:creationId xmlns:p14="http://schemas.microsoft.com/office/powerpoint/2010/main" val="221762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Reading Notes</a:t>
            </a:r>
            <a:endParaRPr lang="en-US" sz="960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7EA9-75EF-22F7-8155-8B124817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800" dirty="0">
                <a:ea typeface="Calibri"/>
                <a:cs typeface="Calibri"/>
              </a:rPr>
              <a:t>Tech has its own Power now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That Power is self-reinforcing</a:t>
            </a:r>
          </a:p>
          <a:p>
            <a:r>
              <a:rPr lang="en-US" sz="4800" dirty="0">
                <a:ea typeface="Calibri"/>
                <a:cs typeface="Calibri"/>
              </a:rPr>
              <a:t>Power relations exist at all levels</a:t>
            </a:r>
          </a:p>
          <a:p>
            <a:r>
              <a:rPr lang="en-US" sz="4800" dirty="0">
                <a:ea typeface="Calibri"/>
                <a:cs typeface="Calibri"/>
              </a:rPr>
              <a:t>We can take more direct actions at smaller scales</a:t>
            </a:r>
          </a:p>
          <a:p>
            <a:r>
              <a:rPr lang="en-US" sz="4800" dirty="0">
                <a:ea typeface="Calibri"/>
                <a:cs typeface="Calibri"/>
              </a:rPr>
              <a:t>While still influencing the larger</a:t>
            </a:r>
          </a:p>
        </p:txBody>
      </p:sp>
    </p:spTree>
    <p:extLst>
      <p:ext uri="{BB962C8B-B14F-4D97-AF65-F5344CB8AC3E}">
        <p14:creationId xmlns:p14="http://schemas.microsoft.com/office/powerpoint/2010/main" val="1294413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</vt:lpstr>
      <vt:lpstr>Admin</vt:lpstr>
      <vt:lpstr>Reiterating Responsibility</vt:lpstr>
      <vt:lpstr>Responsibility for Ethical Tech</vt:lpstr>
      <vt:lpstr>What is Power</vt:lpstr>
      <vt:lpstr>Traits of Power</vt:lpstr>
      <vt:lpstr>Relation to Tech</vt:lpstr>
      <vt:lpstr>Reading Notes</vt:lpstr>
      <vt:lpstr>Questions</vt:lpstr>
      <vt:lpstr>Essay 1</vt:lpstr>
      <vt:lpstr>Structure</vt:lpstr>
      <vt:lpstr>Subtasks</vt:lpstr>
      <vt:lpstr>Marking</vt:lpstr>
      <vt:lpstr>Literature</vt:lpstr>
      <vt:lpstr>Common Mistakes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337</cp:revision>
  <dcterms:created xsi:type="dcterms:W3CDTF">2021-09-21T07:21:53Z</dcterms:created>
  <dcterms:modified xsi:type="dcterms:W3CDTF">2025-09-22T11:33:58Z</dcterms:modified>
</cp:coreProperties>
</file>