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9" r:id="rId4"/>
    <p:sldId id="258" r:id="rId5"/>
    <p:sldId id="265" r:id="rId6"/>
    <p:sldId id="266" r:id="rId7"/>
    <p:sldId id="267" r:id="rId8"/>
    <p:sldId id="268" r:id="rId9"/>
    <p:sldId id="269" r:id="rId10"/>
    <p:sldId id="263" r:id="rId11"/>
    <p:sldId id="264" r:id="rId12"/>
    <p:sldId id="270" r:id="rId13"/>
    <p:sldId id="271" r:id="rId14"/>
    <p:sldId id="273" r:id="rId15"/>
    <p:sldId id="274" r:id="rId16"/>
    <p:sldId id="275" r:id="rId17"/>
    <p:sldId id="257" r:id="rId18"/>
    <p:sldId id="276" r:id="rId19"/>
    <p:sldId id="277" r:id="rId20"/>
    <p:sldId id="278" r:id="rId21"/>
    <p:sldId id="279" r:id="rId22"/>
    <p:sldId id="28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61" d="100"/>
          <a:sy n="161" d="100"/>
        </p:scale>
        <p:origin x="22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9B4A3-E15F-4F03-AA16-C38034243C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BBC38D-BD3A-428D-8DC5-C17A52D9F6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26834F9-AE0F-4BB0-86F6-C1ECF88E79EC}"/>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0EA337C0-29E2-43A1-88AB-2072E2A217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A100B0-474E-4658-BAD9-50CBC08FFD32}"/>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3372692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35A31-1644-4204-A32B-FAD47B277A7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AA4AE77-76D4-4B97-9F77-5EB43EBBEF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633803-809B-469E-875E-8E4A397EB85F}"/>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27D9CFAD-D711-4821-9C33-093A5D22AF6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4E1DF03-69FF-44FD-96C5-0B3329B74FD4}"/>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126907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ED526F-C822-4259-A817-9BA752BAFB5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6B6ED4-E1FE-4522-86D8-0183F1B6CB3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C9E6E0-A114-4992-9B7B-3329F2A3432F}"/>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07B60FAC-A32C-4F1E-B55A-71898D862D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562118-17B6-4F37-A6B4-B4E3643879E4}"/>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1215696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0A887-3323-4846-A9DD-30CDDBA2B77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3D2C2-6F1F-4087-91E8-85915E81D1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BD62A2-18BD-4546-B9C0-380D5F48FD5B}"/>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66E71832-87DB-4EBE-835C-61B630FF4B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321CC45-86B9-49A5-A8D8-60F093ED4A97}"/>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2278334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E3356-3E30-4D89-8FF7-7AFCEB2D965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E4EC88-934F-4B04-9438-7972B0759D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43BE6E-D3E0-4307-AD9B-39EDD73213F1}"/>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0F808972-9822-49BB-9B70-250F920581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500664E-338C-4AAA-833A-0F8E6B39A203}"/>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21971964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19A76-3518-406F-B988-890DBCB20C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393C4BC-141E-4DE9-A135-8C702204719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3894C6D-8588-48B7-ABB3-57725E8965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54CE934-BA13-4D2F-8196-757079B55517}"/>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6" name="Footer Placeholder 5">
            <a:extLst>
              <a:ext uri="{FF2B5EF4-FFF2-40B4-BE49-F238E27FC236}">
                <a16:creationId xmlns:a16="http://schemas.microsoft.com/office/drawing/2014/main" id="{7F93FDC2-4A34-416B-A465-C4EE07AA20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94559A-A5E2-490E-B3F6-07DCB74C2484}"/>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324903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922C2-BCC7-449A-8D36-69BEE8200B4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B7EF85F-69B2-4006-8C3E-E7914835DB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E2A91F8-D168-4FD6-9082-E839E59D48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FFB497-A441-446D-803D-985953BB9B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505091-EEAE-4BEF-951B-95B9ADFB0D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CD1F155-B806-4581-93E6-5FD07FB8532E}"/>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8" name="Footer Placeholder 7">
            <a:extLst>
              <a:ext uri="{FF2B5EF4-FFF2-40B4-BE49-F238E27FC236}">
                <a16:creationId xmlns:a16="http://schemas.microsoft.com/office/drawing/2014/main" id="{DB121E33-1633-468F-80D9-99381565FDE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9FB37C-7307-474F-AFFD-F49D7B63C767}"/>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3740115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F6DF3-B34E-4B9B-9A34-C95E6EF1741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6F682FA-3FC3-4C18-AD41-B80FD061FAB5}"/>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4" name="Footer Placeholder 3">
            <a:extLst>
              <a:ext uri="{FF2B5EF4-FFF2-40B4-BE49-F238E27FC236}">
                <a16:creationId xmlns:a16="http://schemas.microsoft.com/office/drawing/2014/main" id="{BCBF9AF1-4C6E-4FD7-B7A2-D7E0896594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4E11ABF-5439-499F-AB8D-AFB07A62FFBF}"/>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3355549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D258B-B6F3-4932-8F66-D66B2CA004C4}"/>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3" name="Footer Placeholder 2">
            <a:extLst>
              <a:ext uri="{FF2B5EF4-FFF2-40B4-BE49-F238E27FC236}">
                <a16:creationId xmlns:a16="http://schemas.microsoft.com/office/drawing/2014/main" id="{3E5D0C5A-68A2-4B73-8169-C024F91A209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A91449-340D-448E-B5D3-A59D9F777677}"/>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205575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E026F-73E5-48B1-B07C-E0F5B43AE6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A896B67-2CAB-4988-B76F-525F4EBB61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4B6E38B-62D6-44D3-B6DF-870D4A57D7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FFCA10-0A9A-407A-A79A-EB2FEF4772FE}"/>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6" name="Footer Placeholder 5">
            <a:extLst>
              <a:ext uri="{FF2B5EF4-FFF2-40B4-BE49-F238E27FC236}">
                <a16:creationId xmlns:a16="http://schemas.microsoft.com/office/drawing/2014/main" id="{E22054E9-87C3-439A-B767-941234C1CC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D01B45F-927A-4C04-9420-1CC469B52E5A}"/>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448286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40E1B-8C73-4795-B9C6-80013481F9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79458AA-F26E-4B97-8AE1-2A89844025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66D1B26-E777-4529-89D6-20E3A0BE49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3B610C-97C3-4ABC-9F9F-7C04E412963A}"/>
              </a:ext>
            </a:extLst>
          </p:cNvPr>
          <p:cNvSpPr>
            <a:spLocks noGrp="1"/>
          </p:cNvSpPr>
          <p:nvPr>
            <p:ph type="dt" sz="half" idx="10"/>
          </p:nvPr>
        </p:nvSpPr>
        <p:spPr/>
        <p:txBody>
          <a:bodyPr/>
          <a:lstStyle/>
          <a:p>
            <a:fld id="{1E85AB8E-B2E4-4DA6-82B0-E3A8B5C962E0}" type="datetimeFigureOut">
              <a:rPr lang="en-GB" smtClean="0"/>
              <a:t>18/09/2025</a:t>
            </a:fld>
            <a:endParaRPr lang="en-GB"/>
          </a:p>
        </p:txBody>
      </p:sp>
      <p:sp>
        <p:nvSpPr>
          <p:cNvPr id="6" name="Footer Placeholder 5">
            <a:extLst>
              <a:ext uri="{FF2B5EF4-FFF2-40B4-BE49-F238E27FC236}">
                <a16:creationId xmlns:a16="http://schemas.microsoft.com/office/drawing/2014/main" id="{FEAAD706-BF41-4C17-A6FA-EB728D8B1B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4A2278-F49F-494C-A6CD-0701AB9E74A8}"/>
              </a:ext>
            </a:extLst>
          </p:cNvPr>
          <p:cNvSpPr>
            <a:spLocks noGrp="1"/>
          </p:cNvSpPr>
          <p:nvPr>
            <p:ph type="sldNum" sz="quarter" idx="12"/>
          </p:nvPr>
        </p:nvSpPr>
        <p:spPr/>
        <p:txBody>
          <a:bodyPr/>
          <a:lstStyle/>
          <a:p>
            <a:fld id="{32CF6366-122F-42A7-B04F-2219FD1FB3D4}" type="slidenum">
              <a:rPr lang="en-GB" smtClean="0"/>
              <a:t>‹#›</a:t>
            </a:fld>
            <a:endParaRPr lang="en-GB"/>
          </a:p>
        </p:txBody>
      </p:sp>
    </p:spTree>
    <p:extLst>
      <p:ext uri="{BB962C8B-B14F-4D97-AF65-F5344CB8AC3E}">
        <p14:creationId xmlns:p14="http://schemas.microsoft.com/office/powerpoint/2010/main" val="42804408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87D016-CBE3-402A-8C31-956AE14560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A6B96A-16B0-4A95-8452-13B9B2CF9B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738A56-3623-415B-9DBF-12348E2721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85AB8E-B2E4-4DA6-82B0-E3A8B5C962E0}" type="datetimeFigureOut">
              <a:rPr lang="en-GB" smtClean="0"/>
              <a:t>18/09/2025</a:t>
            </a:fld>
            <a:endParaRPr lang="en-GB"/>
          </a:p>
        </p:txBody>
      </p:sp>
      <p:sp>
        <p:nvSpPr>
          <p:cNvPr id="5" name="Footer Placeholder 4">
            <a:extLst>
              <a:ext uri="{FF2B5EF4-FFF2-40B4-BE49-F238E27FC236}">
                <a16:creationId xmlns:a16="http://schemas.microsoft.com/office/drawing/2014/main" id="{092A3AE0-2D18-48A3-B3F1-06A40B077C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CC1E320-D2DF-4528-A868-C19A5304E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CF6366-122F-42A7-B04F-2219FD1FB3D4}" type="slidenum">
              <a:rPr lang="en-GB" smtClean="0"/>
              <a:t>‹#›</a:t>
            </a:fld>
            <a:endParaRPr lang="en-GB"/>
          </a:p>
        </p:txBody>
      </p:sp>
    </p:spTree>
    <p:extLst>
      <p:ext uri="{BB962C8B-B14F-4D97-AF65-F5344CB8AC3E}">
        <p14:creationId xmlns:p14="http://schemas.microsoft.com/office/powerpoint/2010/main" val="11328309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278C0-5C1D-443A-B196-D1D529DBB600}"/>
              </a:ext>
            </a:extLst>
          </p:cNvPr>
          <p:cNvSpPr>
            <a:spLocks noGrp="1"/>
          </p:cNvSpPr>
          <p:nvPr>
            <p:ph type="ctrTitle"/>
          </p:nvPr>
        </p:nvSpPr>
        <p:spPr>
          <a:xfrm>
            <a:off x="1524000" y="2038523"/>
            <a:ext cx="9144000" cy="1202991"/>
          </a:xfrm>
        </p:spPr>
        <p:txBody>
          <a:bodyPr/>
          <a:lstStyle/>
          <a:p>
            <a:r>
              <a:rPr lang="en-GB" dirty="0"/>
              <a:t>Guidance on Essay Writing</a:t>
            </a:r>
          </a:p>
        </p:txBody>
      </p:sp>
      <p:sp>
        <p:nvSpPr>
          <p:cNvPr id="3" name="Subtitle 2">
            <a:extLst>
              <a:ext uri="{FF2B5EF4-FFF2-40B4-BE49-F238E27FC236}">
                <a16:creationId xmlns:a16="http://schemas.microsoft.com/office/drawing/2014/main" id="{BDD4EB14-E85E-49CB-918F-5E913A2B9712}"/>
              </a:ext>
            </a:extLst>
          </p:cNvPr>
          <p:cNvSpPr>
            <a:spLocks noGrp="1"/>
          </p:cNvSpPr>
          <p:nvPr>
            <p:ph type="subTitle" idx="1"/>
          </p:nvPr>
        </p:nvSpPr>
        <p:spPr>
          <a:xfrm>
            <a:off x="1524000" y="3333590"/>
            <a:ext cx="9144000" cy="1655762"/>
          </a:xfrm>
        </p:spPr>
        <p:txBody>
          <a:bodyPr>
            <a:normAutofit fontScale="77500" lnSpcReduction="20000"/>
          </a:bodyPr>
          <a:lstStyle/>
          <a:p>
            <a:r>
              <a:rPr lang="en-GB" dirty="0"/>
              <a:t>Professional Issues 2025 – Week 2</a:t>
            </a:r>
          </a:p>
          <a:p>
            <a:endParaRPr lang="en-GB" dirty="0"/>
          </a:p>
          <a:p>
            <a:r>
              <a:rPr lang="en-GB" dirty="0"/>
              <a:t>Lara Dal Molin</a:t>
            </a:r>
          </a:p>
          <a:p>
            <a:r>
              <a:rPr lang="en-GB" sz="2400" dirty="0"/>
              <a:t>Science, Technology and Innovation Studies ¦ Social Data Science</a:t>
            </a:r>
          </a:p>
          <a:p>
            <a:r>
              <a:rPr lang="en-GB" sz="2400" dirty="0"/>
              <a:t>University of Edinburgh &amp; University of Copenhagen</a:t>
            </a:r>
          </a:p>
          <a:p>
            <a:endParaRPr lang="en-GB" dirty="0"/>
          </a:p>
        </p:txBody>
      </p:sp>
    </p:spTree>
    <p:extLst>
      <p:ext uri="{BB962C8B-B14F-4D97-AF65-F5344CB8AC3E}">
        <p14:creationId xmlns:p14="http://schemas.microsoft.com/office/powerpoint/2010/main" val="632141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67002-38E7-4381-B5F4-7467BC099A96}"/>
              </a:ext>
            </a:extLst>
          </p:cNvPr>
          <p:cNvSpPr>
            <a:spLocks noGrp="1"/>
          </p:cNvSpPr>
          <p:nvPr>
            <p:ph type="title"/>
          </p:nvPr>
        </p:nvSpPr>
        <p:spPr/>
        <p:txBody>
          <a:bodyPr/>
          <a:lstStyle/>
          <a:p>
            <a:r>
              <a:rPr lang="en-GB" dirty="0"/>
              <a:t>A Good(</a:t>
            </a:r>
            <a:r>
              <a:rPr lang="en-GB" dirty="0" err="1"/>
              <a:t>ish</a:t>
            </a:r>
            <a:r>
              <a:rPr lang="en-GB" dirty="0"/>
              <a:t>) Introduction</a:t>
            </a:r>
          </a:p>
        </p:txBody>
      </p:sp>
      <p:sp>
        <p:nvSpPr>
          <p:cNvPr id="3" name="Content Placeholder 2">
            <a:extLst>
              <a:ext uri="{FF2B5EF4-FFF2-40B4-BE49-F238E27FC236}">
                <a16:creationId xmlns:a16="http://schemas.microsoft.com/office/drawing/2014/main" id="{25D0E3CD-8ADC-41AE-9EEE-C96A54ABE758}"/>
              </a:ext>
            </a:extLst>
          </p:cNvPr>
          <p:cNvSpPr>
            <a:spLocks noGrp="1"/>
          </p:cNvSpPr>
          <p:nvPr>
            <p:ph idx="1"/>
          </p:nvPr>
        </p:nvSpPr>
        <p:spPr>
          <a:xfrm>
            <a:off x="5852720" y="1224794"/>
            <a:ext cx="6096000" cy="5419288"/>
          </a:xfrm>
        </p:spPr>
        <p:txBody>
          <a:bodyPr>
            <a:normAutofit fontScale="62500" lnSpcReduction="20000"/>
          </a:bodyPr>
          <a:lstStyle/>
          <a:p>
            <a:pPr marL="0" indent="0">
              <a:lnSpc>
                <a:spcPct val="200000"/>
              </a:lnSpc>
              <a:buNone/>
            </a:pPr>
            <a:r>
              <a:rPr lang="en-US" sz="1800" b="1" dirty="0">
                <a:effectLst/>
                <a:latin typeface="Times New Roman" panose="02020603050405020304" pitchFamily="18" charset="0"/>
                <a:ea typeface="Times New Roman" panose="02020603050405020304" pitchFamily="18" charset="0"/>
              </a:rPr>
              <a:t>Mirror Prompting: A Design Justice-Inspired Approach to Studying Gender Bias in Large Language Models through Prompt Engineering</a:t>
            </a:r>
            <a:endParaRPr lang="en-GB" sz="1800" b="1" dirty="0">
              <a:latin typeface="Linux Biolinum O"/>
              <a:ea typeface="Times New Roman" panose="02020603050405020304" pitchFamily="18" charset="0"/>
            </a:endParaRPr>
          </a:p>
          <a:p>
            <a:pPr marL="0" indent="0" algn="just">
              <a:lnSpc>
                <a:spcPct val="200000"/>
              </a:lnSpc>
              <a:buNone/>
            </a:pPr>
            <a:r>
              <a:rPr lang="en-GB" sz="1800" b="1" dirty="0">
                <a:effectLst/>
                <a:latin typeface="Linux Biolinum O"/>
                <a:ea typeface="Cambria" panose="02040503050406030204" pitchFamily="18" charset="0"/>
              </a:rPr>
              <a:t>	</a:t>
            </a:r>
            <a:r>
              <a:rPr lang="en-US" sz="1800" b="0" dirty="0">
                <a:effectLst/>
                <a:highlight>
                  <a:srgbClr val="FFFF00"/>
                </a:highlight>
                <a:latin typeface="Times New Roman" panose="02020603050405020304" pitchFamily="18" charset="0"/>
                <a:ea typeface="Cambria" panose="02040503050406030204" pitchFamily="18" charset="0"/>
              </a:rPr>
              <a:t>This contribution illustrates Mirror Prompting, a community-oriented approach to investigating gender bias in Large Language Models (LLMs) through prompt engineering. </a:t>
            </a:r>
            <a:r>
              <a:rPr lang="en-US" sz="1800" b="0" dirty="0">
                <a:effectLst/>
                <a:highlight>
                  <a:srgbClr val="00FF00"/>
                </a:highlight>
                <a:latin typeface="Times New Roman" panose="02020603050405020304" pitchFamily="18" charset="0"/>
                <a:ea typeface="Cambria" panose="02040503050406030204" pitchFamily="18" charset="0"/>
              </a:rPr>
              <a:t>This study borrows the mirror metaphor from [Vallor 2024] to describe how LLMs reproduce gender bias and to frame the reflexive exercise through which study participants confronted that bias</a:t>
            </a:r>
            <a:r>
              <a:rPr lang="en-US" sz="1800" b="0" dirty="0">
                <a:effectLst/>
                <a:highlight>
                  <a:srgbClr val="FFFF00"/>
                </a:highlight>
                <a:latin typeface="Times New Roman" panose="02020603050405020304" pitchFamily="18" charset="0"/>
                <a:ea typeface="Cambria" panose="02040503050406030204" pitchFamily="18" charset="0"/>
              </a:rPr>
              <a:t>. Inspired by the Design Justice framework, Mirror Prompting proposes a workshop-based setting where community members co-design prompts for an open-source LLM, observe its responses live and critically investigate the gender stereotypes it reproduces.</a:t>
            </a:r>
            <a:r>
              <a:rPr lang="en-US" sz="1800" b="0" dirty="0">
                <a:effectLst/>
                <a:latin typeface="Times New Roman" panose="02020603050405020304" pitchFamily="18" charset="0"/>
                <a:ea typeface="Cambria" panose="02040503050406030204" pitchFamily="18" charset="0"/>
              </a:rPr>
              <a:t> </a:t>
            </a:r>
            <a:r>
              <a:rPr lang="en-US" sz="1800" b="0" dirty="0">
                <a:effectLst/>
                <a:highlight>
                  <a:srgbClr val="00FFFF"/>
                </a:highlight>
                <a:latin typeface="Times New Roman" panose="02020603050405020304" pitchFamily="18" charset="0"/>
                <a:ea typeface="Cambria" panose="02040503050406030204" pitchFamily="18" charset="0"/>
              </a:rPr>
              <a:t>This paper describes four workshops conducted at the University of Edinburgh and a fifth at the 2024 Scottish AI Summit, for a total of 50 participants. </a:t>
            </a:r>
            <a:r>
              <a:rPr lang="en-US" sz="1800" b="0" dirty="0">
                <a:effectLst/>
                <a:highlight>
                  <a:srgbClr val="C0C0C0"/>
                </a:highlight>
                <a:latin typeface="Times New Roman" panose="02020603050405020304" pitchFamily="18" charset="0"/>
                <a:ea typeface="Cambria" panose="02040503050406030204" pitchFamily="18" charset="0"/>
              </a:rPr>
              <a:t>Findings describe participants' narratives of the exercise, their process of constructing meaning around the model, the approaches to prompt engineering they designed, the methods they devised to investigate gender bias in artificially-generated text, the themes they explored while prompting and their observations on the model's behavior. The paper then thematically analyses these through the theoretical lenses of Symbolic Interactionism in Science and Technology Studies. </a:t>
            </a:r>
            <a:r>
              <a:rPr lang="en-US" sz="1800" b="0" dirty="0">
                <a:effectLst/>
                <a:highlight>
                  <a:srgbClr val="FF00FF"/>
                </a:highlight>
                <a:latin typeface="Times New Roman" panose="02020603050405020304" pitchFamily="18" charset="0"/>
                <a:ea typeface="Cambria" panose="02040503050406030204" pitchFamily="18" charset="0"/>
              </a:rPr>
              <a:t>Overall, Mirror Prompting attempts to subvert deterministic narratives on LLMs through grounding user agency in community-building, establishing these as forms of resistance to algorithmic bias.</a:t>
            </a:r>
            <a:r>
              <a:rPr lang="en-US" sz="1800" b="0" dirty="0">
                <a:effectLst/>
                <a:highlight>
                  <a:srgbClr val="FF00FF"/>
                </a:highlight>
                <a:latin typeface="Times New Roman" panose="02020603050405020304" pitchFamily="18" charset="0"/>
                <a:ea typeface="Cambria" panose="02040503050406030204" pitchFamily="18" charset="0"/>
                <a:cs typeface="Linux Libertine O"/>
              </a:rPr>
              <a:t> </a:t>
            </a:r>
            <a:endParaRPr lang="en-GB" sz="1800" b="1" dirty="0">
              <a:effectLst/>
              <a:highlight>
                <a:srgbClr val="FF00FF"/>
              </a:highlight>
              <a:latin typeface="Linux Libertine O"/>
              <a:ea typeface="Cambria" panose="02040503050406030204" pitchFamily="18" charset="0"/>
            </a:endParaRPr>
          </a:p>
        </p:txBody>
      </p:sp>
      <p:sp>
        <p:nvSpPr>
          <p:cNvPr id="4" name="TextBox 3">
            <a:extLst>
              <a:ext uri="{FF2B5EF4-FFF2-40B4-BE49-F238E27FC236}">
                <a16:creationId xmlns:a16="http://schemas.microsoft.com/office/drawing/2014/main" id="{9B08FAFA-A317-42F8-AC54-7F534ED555D6}"/>
              </a:ext>
            </a:extLst>
          </p:cNvPr>
          <p:cNvSpPr txBox="1"/>
          <p:nvPr/>
        </p:nvSpPr>
        <p:spPr>
          <a:xfrm>
            <a:off x="3531765" y="2055303"/>
            <a:ext cx="1099468" cy="369332"/>
          </a:xfrm>
          <a:prstGeom prst="rect">
            <a:avLst/>
          </a:prstGeom>
          <a:noFill/>
        </p:spPr>
        <p:txBody>
          <a:bodyPr wrap="none" rtlCol="0">
            <a:spAutoFit/>
          </a:bodyPr>
          <a:lstStyle/>
          <a:p>
            <a:r>
              <a:rPr lang="en-GB" dirty="0">
                <a:highlight>
                  <a:srgbClr val="FFFF00"/>
                </a:highlight>
              </a:rPr>
              <a:t>The What</a:t>
            </a:r>
          </a:p>
        </p:txBody>
      </p:sp>
      <p:sp>
        <p:nvSpPr>
          <p:cNvPr id="5" name="TextBox 4">
            <a:extLst>
              <a:ext uri="{FF2B5EF4-FFF2-40B4-BE49-F238E27FC236}">
                <a16:creationId xmlns:a16="http://schemas.microsoft.com/office/drawing/2014/main" id="{D97AB6A4-98DC-4DD3-8109-A91A6DD4E24E}"/>
              </a:ext>
            </a:extLst>
          </p:cNvPr>
          <p:cNvSpPr txBox="1"/>
          <p:nvPr/>
        </p:nvSpPr>
        <p:spPr>
          <a:xfrm>
            <a:off x="3531765" y="2604584"/>
            <a:ext cx="1340752" cy="369332"/>
          </a:xfrm>
          <a:prstGeom prst="rect">
            <a:avLst/>
          </a:prstGeom>
          <a:noFill/>
        </p:spPr>
        <p:txBody>
          <a:bodyPr wrap="none" rtlCol="0">
            <a:spAutoFit/>
          </a:bodyPr>
          <a:lstStyle/>
          <a:p>
            <a:r>
              <a:rPr lang="en-GB" dirty="0">
                <a:highlight>
                  <a:srgbClr val="00FF00"/>
                </a:highlight>
              </a:rPr>
              <a:t>Terminology</a:t>
            </a:r>
          </a:p>
        </p:txBody>
      </p:sp>
      <p:sp>
        <p:nvSpPr>
          <p:cNvPr id="6" name="TextBox 5">
            <a:extLst>
              <a:ext uri="{FF2B5EF4-FFF2-40B4-BE49-F238E27FC236}">
                <a16:creationId xmlns:a16="http://schemas.microsoft.com/office/drawing/2014/main" id="{B279DF26-19EB-45E0-AD9C-F03105C91923}"/>
              </a:ext>
            </a:extLst>
          </p:cNvPr>
          <p:cNvSpPr txBox="1"/>
          <p:nvPr/>
        </p:nvSpPr>
        <p:spPr>
          <a:xfrm>
            <a:off x="3531765" y="3244334"/>
            <a:ext cx="1099468" cy="369332"/>
          </a:xfrm>
          <a:prstGeom prst="rect">
            <a:avLst/>
          </a:prstGeom>
          <a:noFill/>
        </p:spPr>
        <p:txBody>
          <a:bodyPr wrap="none" rtlCol="0">
            <a:spAutoFit/>
          </a:bodyPr>
          <a:lstStyle/>
          <a:p>
            <a:r>
              <a:rPr lang="en-GB" dirty="0">
                <a:highlight>
                  <a:srgbClr val="FFFF00"/>
                </a:highlight>
              </a:rPr>
              <a:t>The What</a:t>
            </a:r>
          </a:p>
        </p:txBody>
      </p:sp>
      <p:sp>
        <p:nvSpPr>
          <p:cNvPr id="7" name="TextBox 6">
            <a:extLst>
              <a:ext uri="{FF2B5EF4-FFF2-40B4-BE49-F238E27FC236}">
                <a16:creationId xmlns:a16="http://schemas.microsoft.com/office/drawing/2014/main" id="{544A1845-E96F-429E-B106-4561AE68531F}"/>
              </a:ext>
            </a:extLst>
          </p:cNvPr>
          <p:cNvSpPr txBox="1"/>
          <p:nvPr/>
        </p:nvSpPr>
        <p:spPr>
          <a:xfrm>
            <a:off x="3572834" y="3884084"/>
            <a:ext cx="1017330" cy="369332"/>
          </a:xfrm>
          <a:prstGeom prst="rect">
            <a:avLst/>
          </a:prstGeom>
          <a:noFill/>
        </p:spPr>
        <p:txBody>
          <a:bodyPr wrap="none" rtlCol="0">
            <a:spAutoFit/>
          </a:bodyPr>
          <a:lstStyle/>
          <a:p>
            <a:r>
              <a:rPr lang="en-GB" dirty="0">
                <a:highlight>
                  <a:srgbClr val="00FFFF"/>
                </a:highlight>
              </a:rPr>
              <a:t>The How</a:t>
            </a:r>
          </a:p>
        </p:txBody>
      </p:sp>
      <p:sp>
        <p:nvSpPr>
          <p:cNvPr id="8" name="TextBox 7">
            <a:extLst>
              <a:ext uri="{FF2B5EF4-FFF2-40B4-BE49-F238E27FC236}">
                <a16:creationId xmlns:a16="http://schemas.microsoft.com/office/drawing/2014/main" id="{80BB0DBE-FA3A-4537-A364-28AE97F53D3C}"/>
              </a:ext>
            </a:extLst>
          </p:cNvPr>
          <p:cNvSpPr txBox="1"/>
          <p:nvPr/>
        </p:nvSpPr>
        <p:spPr>
          <a:xfrm>
            <a:off x="3572834" y="5924007"/>
            <a:ext cx="1013932" cy="369332"/>
          </a:xfrm>
          <a:prstGeom prst="rect">
            <a:avLst/>
          </a:prstGeom>
          <a:noFill/>
        </p:spPr>
        <p:txBody>
          <a:bodyPr wrap="none" rtlCol="0">
            <a:spAutoFit/>
          </a:bodyPr>
          <a:lstStyle/>
          <a:p>
            <a:r>
              <a:rPr lang="en-GB" dirty="0">
                <a:highlight>
                  <a:srgbClr val="FF00FF"/>
                </a:highlight>
              </a:rPr>
              <a:t>The Why</a:t>
            </a:r>
          </a:p>
        </p:txBody>
      </p:sp>
      <p:sp>
        <p:nvSpPr>
          <p:cNvPr id="9" name="TextBox 8">
            <a:extLst>
              <a:ext uri="{FF2B5EF4-FFF2-40B4-BE49-F238E27FC236}">
                <a16:creationId xmlns:a16="http://schemas.microsoft.com/office/drawing/2014/main" id="{CE69CF00-6B66-498C-9CF3-A1D47ED7E644}"/>
              </a:ext>
            </a:extLst>
          </p:cNvPr>
          <p:cNvSpPr txBox="1"/>
          <p:nvPr/>
        </p:nvSpPr>
        <p:spPr>
          <a:xfrm>
            <a:off x="3531765" y="4904045"/>
            <a:ext cx="1433919" cy="369332"/>
          </a:xfrm>
          <a:prstGeom prst="rect">
            <a:avLst/>
          </a:prstGeom>
          <a:noFill/>
        </p:spPr>
        <p:txBody>
          <a:bodyPr wrap="none" rtlCol="0">
            <a:spAutoFit/>
          </a:bodyPr>
          <a:lstStyle/>
          <a:p>
            <a:r>
              <a:rPr lang="en-GB" dirty="0">
                <a:highlight>
                  <a:srgbClr val="C0C0C0"/>
                </a:highlight>
              </a:rPr>
              <a:t>Essay Outline</a:t>
            </a:r>
          </a:p>
        </p:txBody>
      </p:sp>
    </p:spTree>
    <p:extLst>
      <p:ext uri="{BB962C8B-B14F-4D97-AF65-F5344CB8AC3E}">
        <p14:creationId xmlns:p14="http://schemas.microsoft.com/office/powerpoint/2010/main" val="1599637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2163F-47C5-4073-81D6-654100F207A1}"/>
              </a:ext>
            </a:extLst>
          </p:cNvPr>
          <p:cNvSpPr>
            <a:spLocks noGrp="1"/>
          </p:cNvSpPr>
          <p:nvPr>
            <p:ph type="title"/>
          </p:nvPr>
        </p:nvSpPr>
        <p:spPr/>
        <p:txBody>
          <a:bodyPr/>
          <a:lstStyle/>
          <a:p>
            <a:r>
              <a:rPr lang="en-GB" dirty="0"/>
              <a:t>A Good Introduction</a:t>
            </a:r>
          </a:p>
        </p:txBody>
      </p:sp>
      <p:sp>
        <p:nvSpPr>
          <p:cNvPr id="3" name="Content Placeholder 2">
            <a:extLst>
              <a:ext uri="{FF2B5EF4-FFF2-40B4-BE49-F238E27FC236}">
                <a16:creationId xmlns:a16="http://schemas.microsoft.com/office/drawing/2014/main" id="{1F3BDB35-C7D2-4091-BD20-E2948AE9EDC5}"/>
              </a:ext>
            </a:extLst>
          </p:cNvPr>
          <p:cNvSpPr>
            <a:spLocks noGrp="1"/>
          </p:cNvSpPr>
          <p:nvPr>
            <p:ph idx="1"/>
          </p:nvPr>
        </p:nvSpPr>
        <p:spPr/>
        <p:txBody>
          <a:bodyPr/>
          <a:lstStyle/>
          <a:p>
            <a:r>
              <a:rPr lang="en-GB" dirty="0"/>
              <a:t>What are you writing about?</a:t>
            </a:r>
          </a:p>
          <a:p>
            <a:r>
              <a:rPr lang="en-GB" dirty="0"/>
              <a:t>Why are you writing about it?</a:t>
            </a:r>
          </a:p>
          <a:p>
            <a:r>
              <a:rPr lang="en-GB" dirty="0"/>
              <a:t>Define key terminology</a:t>
            </a:r>
          </a:p>
          <a:p>
            <a:r>
              <a:rPr lang="en-GB" dirty="0"/>
              <a:t>How are you going to write about it?</a:t>
            </a:r>
          </a:p>
          <a:p>
            <a:pPr marL="0" indent="0">
              <a:buNone/>
            </a:pPr>
            <a:r>
              <a:rPr lang="en-GB" dirty="0"/>
              <a:t>(this is a good time to mention any examples/case studies you will use)</a:t>
            </a:r>
          </a:p>
          <a:p>
            <a:r>
              <a:rPr lang="en-GB" dirty="0"/>
              <a:t>Essay outline</a:t>
            </a:r>
          </a:p>
          <a:p>
            <a:r>
              <a:rPr lang="en-GB" dirty="0"/>
              <a:t>Re-iterate key concept</a:t>
            </a:r>
          </a:p>
        </p:txBody>
      </p:sp>
    </p:spTree>
    <p:extLst>
      <p:ext uri="{BB962C8B-B14F-4D97-AF65-F5344CB8AC3E}">
        <p14:creationId xmlns:p14="http://schemas.microsoft.com/office/powerpoint/2010/main" val="1093382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2594-7DBB-4702-8351-906D54E243BB}"/>
              </a:ext>
            </a:extLst>
          </p:cNvPr>
          <p:cNvSpPr>
            <a:spLocks noGrp="1"/>
          </p:cNvSpPr>
          <p:nvPr>
            <p:ph type="title"/>
          </p:nvPr>
        </p:nvSpPr>
        <p:spPr/>
        <p:txBody>
          <a:bodyPr/>
          <a:lstStyle/>
          <a:p>
            <a:r>
              <a:rPr lang="en-GB" dirty="0"/>
              <a:t>Essay Ingredients: Essay 1</a:t>
            </a:r>
          </a:p>
        </p:txBody>
      </p:sp>
      <p:sp>
        <p:nvSpPr>
          <p:cNvPr id="3" name="Content Placeholder 2">
            <a:extLst>
              <a:ext uri="{FF2B5EF4-FFF2-40B4-BE49-F238E27FC236}">
                <a16:creationId xmlns:a16="http://schemas.microsoft.com/office/drawing/2014/main" id="{B5EA74AA-7B06-4CEB-AA4E-EE6FC0CEFF3C}"/>
              </a:ext>
            </a:extLst>
          </p:cNvPr>
          <p:cNvSpPr>
            <a:spLocks noGrp="1"/>
          </p:cNvSpPr>
          <p:nvPr>
            <p:ph idx="1"/>
          </p:nvPr>
        </p:nvSpPr>
        <p:spPr/>
        <p:txBody>
          <a:bodyPr/>
          <a:lstStyle/>
          <a:p>
            <a:r>
              <a:rPr lang="en-GB" dirty="0"/>
              <a:t>The Project (200-250 words)</a:t>
            </a:r>
          </a:p>
          <a:p>
            <a:pPr lvl="1"/>
            <a:r>
              <a:rPr lang="en-GB" dirty="0"/>
              <a:t>Summary of the selected piece of technical work</a:t>
            </a:r>
            <a:br>
              <a:rPr lang="en-GB" dirty="0"/>
            </a:br>
            <a:r>
              <a:rPr lang="en-GB" dirty="0"/>
              <a:t>in a way that is understandable to non-technical audiences</a:t>
            </a:r>
          </a:p>
          <a:p>
            <a:pPr marL="0" indent="0">
              <a:buNone/>
            </a:pPr>
            <a:r>
              <a:rPr lang="en-GB" sz="2000" dirty="0"/>
              <a:t>The shorter and more concise “The Project”, the more wordcount for “The Essay”!</a:t>
            </a:r>
          </a:p>
          <a:p>
            <a:pPr marL="0" indent="0">
              <a:buNone/>
            </a:pPr>
            <a:endParaRPr lang="en-GB" sz="2000" dirty="0"/>
          </a:p>
          <a:p>
            <a:r>
              <a:rPr lang="en-GB" dirty="0">
                <a:highlight>
                  <a:srgbClr val="C0C0C0"/>
                </a:highlight>
              </a:rPr>
              <a:t>The Essay (750-800 words)</a:t>
            </a:r>
          </a:p>
          <a:p>
            <a:pPr marL="914400" lvl="1" indent="-457200">
              <a:buAutoNum type="arabicPeriod"/>
            </a:pPr>
            <a:r>
              <a:rPr lang="en-GB" dirty="0">
                <a:highlight>
                  <a:srgbClr val="C0C0C0"/>
                </a:highlight>
              </a:rPr>
              <a:t>Anticipating harms and making an argument for how important it is to address them</a:t>
            </a:r>
          </a:p>
          <a:p>
            <a:pPr marL="914400" lvl="1" indent="-457200">
              <a:buAutoNum type="arabicPeriod"/>
            </a:pPr>
            <a:r>
              <a:rPr lang="en-GB" dirty="0">
                <a:highlight>
                  <a:srgbClr val="C0C0C0"/>
                </a:highlight>
              </a:rPr>
              <a:t>Self-reflection on your role and responsibility</a:t>
            </a:r>
          </a:p>
        </p:txBody>
      </p:sp>
    </p:spTree>
    <p:extLst>
      <p:ext uri="{BB962C8B-B14F-4D97-AF65-F5344CB8AC3E}">
        <p14:creationId xmlns:p14="http://schemas.microsoft.com/office/powerpoint/2010/main" val="2485354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0364B-0B79-43D0-ABAA-0E9144437563}"/>
              </a:ext>
            </a:extLst>
          </p:cNvPr>
          <p:cNvSpPr>
            <a:spLocks noGrp="1"/>
          </p:cNvSpPr>
          <p:nvPr>
            <p:ph type="title"/>
          </p:nvPr>
        </p:nvSpPr>
        <p:spPr/>
        <p:txBody>
          <a:bodyPr/>
          <a:lstStyle/>
          <a:p>
            <a:r>
              <a:rPr lang="en-GB" dirty="0"/>
              <a:t>Essay Ingredients: Basic</a:t>
            </a:r>
          </a:p>
        </p:txBody>
      </p:sp>
      <p:sp>
        <p:nvSpPr>
          <p:cNvPr id="3" name="Content Placeholder 2">
            <a:extLst>
              <a:ext uri="{FF2B5EF4-FFF2-40B4-BE49-F238E27FC236}">
                <a16:creationId xmlns:a16="http://schemas.microsoft.com/office/drawing/2014/main" id="{6B45DB86-05F5-4AF8-B496-C18C93B37B30}"/>
              </a:ext>
            </a:extLst>
          </p:cNvPr>
          <p:cNvSpPr>
            <a:spLocks noGrp="1"/>
          </p:cNvSpPr>
          <p:nvPr>
            <p:ph idx="1"/>
          </p:nvPr>
        </p:nvSpPr>
        <p:spPr/>
        <p:txBody>
          <a:bodyPr/>
          <a:lstStyle/>
          <a:p>
            <a:r>
              <a:rPr lang="en-GB" dirty="0"/>
              <a:t>Introduction</a:t>
            </a:r>
          </a:p>
          <a:p>
            <a:r>
              <a:rPr lang="en-GB" dirty="0"/>
              <a:t>Body paragraph</a:t>
            </a:r>
          </a:p>
          <a:p>
            <a:r>
              <a:rPr lang="en-GB" dirty="0"/>
              <a:t>Body paragraph</a:t>
            </a:r>
          </a:p>
          <a:p>
            <a:r>
              <a:rPr lang="en-GB" dirty="0"/>
              <a:t>Body paragraph</a:t>
            </a:r>
          </a:p>
          <a:p>
            <a:r>
              <a:rPr lang="en-GB" dirty="0"/>
              <a:t>[add body paragraphs as needed]</a:t>
            </a:r>
          </a:p>
          <a:p>
            <a:r>
              <a:rPr lang="en-GB" dirty="0"/>
              <a:t>Conclusion</a:t>
            </a:r>
          </a:p>
        </p:txBody>
      </p:sp>
      <p:sp>
        <p:nvSpPr>
          <p:cNvPr id="4" name="TextBox 3">
            <a:extLst>
              <a:ext uri="{FF2B5EF4-FFF2-40B4-BE49-F238E27FC236}">
                <a16:creationId xmlns:a16="http://schemas.microsoft.com/office/drawing/2014/main" id="{8CEDF9CA-6FDD-471D-B189-D4FFB21814FE}"/>
              </a:ext>
            </a:extLst>
          </p:cNvPr>
          <p:cNvSpPr txBox="1"/>
          <p:nvPr/>
        </p:nvSpPr>
        <p:spPr>
          <a:xfrm>
            <a:off x="5962090" y="1951672"/>
            <a:ext cx="5391710" cy="1477328"/>
          </a:xfrm>
          <a:prstGeom prst="rect">
            <a:avLst/>
          </a:prstGeom>
          <a:noFill/>
        </p:spPr>
        <p:txBody>
          <a:bodyPr wrap="square" rtlCol="0">
            <a:spAutoFit/>
          </a:bodyPr>
          <a:lstStyle/>
          <a:p>
            <a:r>
              <a:rPr lang="en-GB" dirty="0">
                <a:highlight>
                  <a:srgbClr val="C0C0C0"/>
                </a:highlight>
              </a:rPr>
              <a:t>The Essay (750-800 words)</a:t>
            </a:r>
          </a:p>
          <a:p>
            <a:pPr marL="914400" lvl="1" indent="-457200">
              <a:buAutoNum type="arabicPeriod"/>
            </a:pPr>
            <a:r>
              <a:rPr lang="en-GB" dirty="0">
                <a:highlight>
                  <a:srgbClr val="C0C0C0"/>
                </a:highlight>
              </a:rPr>
              <a:t>Anticipating harms and making an argument for how important it is to address them</a:t>
            </a:r>
          </a:p>
          <a:p>
            <a:pPr marL="914400" lvl="1" indent="-457200">
              <a:buAutoNum type="arabicPeriod"/>
            </a:pPr>
            <a:r>
              <a:rPr lang="en-GB" dirty="0">
                <a:highlight>
                  <a:srgbClr val="C0C0C0"/>
                </a:highlight>
              </a:rPr>
              <a:t>Self-reflection on your role and responsibility</a:t>
            </a:r>
          </a:p>
          <a:p>
            <a:endParaRPr lang="en-GB" dirty="0"/>
          </a:p>
        </p:txBody>
      </p:sp>
    </p:spTree>
    <p:extLst>
      <p:ext uri="{BB962C8B-B14F-4D97-AF65-F5344CB8AC3E}">
        <p14:creationId xmlns:p14="http://schemas.microsoft.com/office/powerpoint/2010/main" val="3542123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0364B-0B79-43D0-ABAA-0E9144437563}"/>
              </a:ext>
            </a:extLst>
          </p:cNvPr>
          <p:cNvSpPr>
            <a:spLocks noGrp="1"/>
          </p:cNvSpPr>
          <p:nvPr>
            <p:ph type="title"/>
          </p:nvPr>
        </p:nvSpPr>
        <p:spPr/>
        <p:txBody>
          <a:bodyPr/>
          <a:lstStyle/>
          <a:p>
            <a:r>
              <a:rPr lang="en-GB" dirty="0"/>
              <a:t>Essay Ingredients: Essay 1</a:t>
            </a:r>
          </a:p>
        </p:txBody>
      </p:sp>
      <p:sp>
        <p:nvSpPr>
          <p:cNvPr id="3" name="Content Placeholder 2">
            <a:extLst>
              <a:ext uri="{FF2B5EF4-FFF2-40B4-BE49-F238E27FC236}">
                <a16:creationId xmlns:a16="http://schemas.microsoft.com/office/drawing/2014/main" id="{6B45DB86-05F5-4AF8-B496-C18C93B37B30}"/>
              </a:ext>
            </a:extLst>
          </p:cNvPr>
          <p:cNvSpPr>
            <a:spLocks noGrp="1"/>
          </p:cNvSpPr>
          <p:nvPr>
            <p:ph idx="1"/>
          </p:nvPr>
        </p:nvSpPr>
        <p:spPr/>
        <p:txBody>
          <a:bodyPr/>
          <a:lstStyle/>
          <a:p>
            <a:r>
              <a:rPr lang="en-GB" strike="sngStrike" dirty="0"/>
              <a:t>Introduction</a:t>
            </a:r>
          </a:p>
          <a:p>
            <a:endParaRPr lang="en-GB" dirty="0"/>
          </a:p>
          <a:p>
            <a:endParaRPr lang="en-GB" dirty="0"/>
          </a:p>
          <a:p>
            <a:r>
              <a:rPr lang="en-GB" dirty="0"/>
              <a:t>Body paragraph – harm 1</a:t>
            </a:r>
          </a:p>
          <a:p>
            <a:r>
              <a:rPr lang="en-GB" dirty="0"/>
              <a:t>Body paragraph – harm 2</a:t>
            </a:r>
          </a:p>
          <a:p>
            <a:endParaRPr lang="en-GB" dirty="0"/>
          </a:p>
          <a:p>
            <a:r>
              <a:rPr lang="en-GB" dirty="0"/>
              <a:t>Body paragraph – self-reflection</a:t>
            </a:r>
          </a:p>
          <a:p>
            <a:pPr marL="0" indent="0">
              <a:buNone/>
            </a:pPr>
            <a:r>
              <a:rPr lang="en-GB" dirty="0"/>
              <a:t> [conclusion]</a:t>
            </a:r>
          </a:p>
        </p:txBody>
      </p:sp>
      <p:sp>
        <p:nvSpPr>
          <p:cNvPr id="4" name="TextBox 3">
            <a:extLst>
              <a:ext uri="{FF2B5EF4-FFF2-40B4-BE49-F238E27FC236}">
                <a16:creationId xmlns:a16="http://schemas.microsoft.com/office/drawing/2014/main" id="{8CEDF9CA-6FDD-471D-B189-D4FFB21814FE}"/>
              </a:ext>
            </a:extLst>
          </p:cNvPr>
          <p:cNvSpPr txBox="1"/>
          <p:nvPr/>
        </p:nvSpPr>
        <p:spPr>
          <a:xfrm>
            <a:off x="5962090" y="1951672"/>
            <a:ext cx="5391710" cy="1477328"/>
          </a:xfrm>
          <a:prstGeom prst="rect">
            <a:avLst/>
          </a:prstGeom>
          <a:noFill/>
        </p:spPr>
        <p:txBody>
          <a:bodyPr wrap="square" rtlCol="0">
            <a:spAutoFit/>
          </a:bodyPr>
          <a:lstStyle/>
          <a:p>
            <a:r>
              <a:rPr lang="en-GB" dirty="0">
                <a:highlight>
                  <a:srgbClr val="C0C0C0"/>
                </a:highlight>
              </a:rPr>
              <a:t>The Essay (750-800 words)</a:t>
            </a:r>
          </a:p>
          <a:p>
            <a:pPr marL="914400" lvl="1" indent="-457200">
              <a:buAutoNum type="arabicPeriod"/>
            </a:pPr>
            <a:r>
              <a:rPr lang="en-GB" dirty="0">
                <a:highlight>
                  <a:srgbClr val="C0C0C0"/>
                </a:highlight>
              </a:rPr>
              <a:t>Anticipating harms and making an argument for how important it is to address them</a:t>
            </a:r>
          </a:p>
          <a:p>
            <a:pPr marL="914400" lvl="1" indent="-457200">
              <a:buAutoNum type="arabicPeriod"/>
            </a:pPr>
            <a:r>
              <a:rPr lang="en-GB" dirty="0">
                <a:highlight>
                  <a:srgbClr val="C0C0C0"/>
                </a:highlight>
              </a:rPr>
              <a:t>Self-reflection on your role and responsibility</a:t>
            </a:r>
          </a:p>
          <a:p>
            <a:endParaRPr lang="en-GB" dirty="0"/>
          </a:p>
        </p:txBody>
      </p:sp>
    </p:spTree>
    <p:extLst>
      <p:ext uri="{BB962C8B-B14F-4D97-AF65-F5344CB8AC3E}">
        <p14:creationId xmlns:p14="http://schemas.microsoft.com/office/powerpoint/2010/main" val="3431258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0364B-0B79-43D0-ABAA-0E9144437563}"/>
              </a:ext>
            </a:extLst>
          </p:cNvPr>
          <p:cNvSpPr>
            <a:spLocks noGrp="1"/>
          </p:cNvSpPr>
          <p:nvPr>
            <p:ph type="title"/>
          </p:nvPr>
        </p:nvSpPr>
        <p:spPr/>
        <p:txBody>
          <a:bodyPr/>
          <a:lstStyle/>
          <a:p>
            <a:r>
              <a:rPr lang="en-GB" dirty="0"/>
              <a:t>Essay Ingredients: Essay 1</a:t>
            </a:r>
          </a:p>
        </p:txBody>
      </p:sp>
      <p:sp>
        <p:nvSpPr>
          <p:cNvPr id="3" name="Content Placeholder 2">
            <a:extLst>
              <a:ext uri="{FF2B5EF4-FFF2-40B4-BE49-F238E27FC236}">
                <a16:creationId xmlns:a16="http://schemas.microsoft.com/office/drawing/2014/main" id="{6B45DB86-05F5-4AF8-B496-C18C93B37B30}"/>
              </a:ext>
            </a:extLst>
          </p:cNvPr>
          <p:cNvSpPr>
            <a:spLocks noGrp="1"/>
          </p:cNvSpPr>
          <p:nvPr>
            <p:ph idx="1"/>
          </p:nvPr>
        </p:nvSpPr>
        <p:spPr/>
        <p:txBody>
          <a:bodyPr/>
          <a:lstStyle/>
          <a:p>
            <a:r>
              <a:rPr lang="en-GB" strike="sngStrike" dirty="0"/>
              <a:t>Introduction</a:t>
            </a:r>
          </a:p>
          <a:p>
            <a:endParaRPr lang="en-GB" dirty="0"/>
          </a:p>
          <a:p>
            <a:endParaRPr lang="en-GB" dirty="0"/>
          </a:p>
          <a:p>
            <a:r>
              <a:rPr lang="en-GB" dirty="0"/>
              <a:t>Body paragraph – harm 1</a:t>
            </a:r>
          </a:p>
          <a:p>
            <a:r>
              <a:rPr lang="en-GB" dirty="0"/>
              <a:t>Body paragraph – harm 2</a:t>
            </a:r>
          </a:p>
          <a:p>
            <a:endParaRPr lang="en-GB" dirty="0"/>
          </a:p>
          <a:p>
            <a:r>
              <a:rPr lang="en-GB" dirty="0"/>
              <a:t>Body paragraph – self-reflection</a:t>
            </a:r>
          </a:p>
          <a:p>
            <a:pPr marL="0" indent="0">
              <a:buNone/>
            </a:pPr>
            <a:r>
              <a:rPr lang="en-GB" dirty="0"/>
              <a:t> [conclusion]</a:t>
            </a:r>
          </a:p>
        </p:txBody>
      </p:sp>
      <p:sp>
        <p:nvSpPr>
          <p:cNvPr id="4" name="TextBox 3">
            <a:extLst>
              <a:ext uri="{FF2B5EF4-FFF2-40B4-BE49-F238E27FC236}">
                <a16:creationId xmlns:a16="http://schemas.microsoft.com/office/drawing/2014/main" id="{8CEDF9CA-6FDD-471D-B189-D4FFB21814FE}"/>
              </a:ext>
            </a:extLst>
          </p:cNvPr>
          <p:cNvSpPr txBox="1"/>
          <p:nvPr/>
        </p:nvSpPr>
        <p:spPr>
          <a:xfrm>
            <a:off x="5962090" y="1951672"/>
            <a:ext cx="5391710" cy="1477328"/>
          </a:xfrm>
          <a:prstGeom prst="rect">
            <a:avLst/>
          </a:prstGeom>
          <a:noFill/>
        </p:spPr>
        <p:txBody>
          <a:bodyPr wrap="square" rtlCol="0">
            <a:spAutoFit/>
          </a:bodyPr>
          <a:lstStyle/>
          <a:p>
            <a:r>
              <a:rPr lang="en-GB" dirty="0">
                <a:highlight>
                  <a:srgbClr val="C0C0C0"/>
                </a:highlight>
              </a:rPr>
              <a:t>The Essay (750-800 words)</a:t>
            </a:r>
          </a:p>
          <a:p>
            <a:pPr marL="914400" lvl="1" indent="-457200">
              <a:buAutoNum type="arabicPeriod"/>
            </a:pPr>
            <a:r>
              <a:rPr lang="en-GB" dirty="0">
                <a:highlight>
                  <a:srgbClr val="C0C0C0"/>
                </a:highlight>
              </a:rPr>
              <a:t>Anticipating harms and making an argument for how important it is to address them</a:t>
            </a:r>
          </a:p>
          <a:p>
            <a:pPr marL="914400" lvl="1" indent="-457200">
              <a:buAutoNum type="arabicPeriod"/>
            </a:pPr>
            <a:r>
              <a:rPr lang="en-GB" dirty="0">
                <a:highlight>
                  <a:srgbClr val="C0C0C0"/>
                </a:highlight>
              </a:rPr>
              <a:t>Self-reflection on your role and responsibility</a:t>
            </a:r>
          </a:p>
          <a:p>
            <a:endParaRPr lang="en-GB" dirty="0"/>
          </a:p>
        </p:txBody>
      </p:sp>
      <p:sp>
        <p:nvSpPr>
          <p:cNvPr id="5" name="Oval 4">
            <a:extLst>
              <a:ext uri="{FF2B5EF4-FFF2-40B4-BE49-F238E27FC236}">
                <a16:creationId xmlns:a16="http://schemas.microsoft.com/office/drawing/2014/main" id="{7A6134E2-FBAD-4C81-B1C1-F170C91EEF49}"/>
              </a:ext>
            </a:extLst>
          </p:cNvPr>
          <p:cNvSpPr/>
          <p:nvPr/>
        </p:nvSpPr>
        <p:spPr>
          <a:xfrm>
            <a:off x="243009" y="2869963"/>
            <a:ext cx="5629338" cy="3441937"/>
          </a:xfrm>
          <a:prstGeom prst="ellipse">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F32B2250-7DF6-4523-A701-5387C305F979}"/>
              </a:ext>
            </a:extLst>
          </p:cNvPr>
          <p:cNvSpPr txBox="1"/>
          <p:nvPr/>
        </p:nvSpPr>
        <p:spPr>
          <a:xfrm>
            <a:off x="6435096" y="3925818"/>
            <a:ext cx="4918704" cy="1754326"/>
          </a:xfrm>
          <a:prstGeom prst="rect">
            <a:avLst/>
          </a:prstGeom>
          <a:noFill/>
        </p:spPr>
        <p:txBody>
          <a:bodyPr wrap="square" rtlCol="0">
            <a:spAutoFit/>
          </a:bodyPr>
          <a:lstStyle/>
          <a:p>
            <a:r>
              <a:rPr lang="en-GB" dirty="0"/>
              <a:t>Body paragraphs should be organised </a:t>
            </a:r>
            <a:r>
              <a:rPr lang="en-GB" dirty="0">
                <a:solidFill>
                  <a:schemeClr val="tx2"/>
                </a:solidFill>
              </a:rPr>
              <a:t>thematically</a:t>
            </a:r>
            <a:r>
              <a:rPr lang="en-GB" dirty="0"/>
              <a:t>.</a:t>
            </a:r>
          </a:p>
          <a:p>
            <a:r>
              <a:rPr lang="en-GB" dirty="0"/>
              <a:t>This means that each body paragraph should have a different theme/topic.</a:t>
            </a:r>
          </a:p>
          <a:p>
            <a:endParaRPr lang="en-GB" dirty="0"/>
          </a:p>
          <a:p>
            <a:r>
              <a:rPr lang="en-GB" dirty="0"/>
              <a:t>Do you struggle with staying on-topic?</a:t>
            </a:r>
          </a:p>
          <a:p>
            <a:r>
              <a:rPr lang="en-GB" dirty="0">
                <a:solidFill>
                  <a:schemeClr val="tx2"/>
                </a:solidFill>
              </a:rPr>
              <a:t>Use subtitles and paragraph headings!</a:t>
            </a:r>
          </a:p>
        </p:txBody>
      </p:sp>
    </p:spTree>
    <p:extLst>
      <p:ext uri="{BB962C8B-B14F-4D97-AF65-F5344CB8AC3E}">
        <p14:creationId xmlns:p14="http://schemas.microsoft.com/office/powerpoint/2010/main" val="3188802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2594-7DBB-4702-8351-906D54E243BB}"/>
              </a:ext>
            </a:extLst>
          </p:cNvPr>
          <p:cNvSpPr>
            <a:spLocks noGrp="1"/>
          </p:cNvSpPr>
          <p:nvPr>
            <p:ph type="title"/>
          </p:nvPr>
        </p:nvSpPr>
        <p:spPr/>
        <p:txBody>
          <a:bodyPr/>
          <a:lstStyle/>
          <a:p>
            <a:r>
              <a:rPr lang="en-GB" dirty="0"/>
              <a:t>The Missing Ingredient</a:t>
            </a:r>
          </a:p>
        </p:txBody>
      </p:sp>
      <p:sp>
        <p:nvSpPr>
          <p:cNvPr id="3" name="Content Placeholder 2">
            <a:extLst>
              <a:ext uri="{FF2B5EF4-FFF2-40B4-BE49-F238E27FC236}">
                <a16:creationId xmlns:a16="http://schemas.microsoft.com/office/drawing/2014/main" id="{B5EA74AA-7B06-4CEB-AA4E-EE6FC0CEFF3C}"/>
              </a:ext>
            </a:extLst>
          </p:cNvPr>
          <p:cNvSpPr>
            <a:spLocks noGrp="1"/>
          </p:cNvSpPr>
          <p:nvPr>
            <p:ph idx="1"/>
          </p:nvPr>
        </p:nvSpPr>
        <p:spPr/>
        <p:txBody>
          <a:bodyPr/>
          <a:lstStyle/>
          <a:p>
            <a:r>
              <a:rPr lang="en-GB" dirty="0"/>
              <a:t>The Project (200-250 words)</a:t>
            </a:r>
          </a:p>
          <a:p>
            <a:pPr lvl="1"/>
            <a:r>
              <a:rPr lang="en-GB" dirty="0"/>
              <a:t>Summary of the selected piece of technical work</a:t>
            </a:r>
            <a:br>
              <a:rPr lang="en-GB" dirty="0"/>
            </a:br>
            <a:r>
              <a:rPr lang="en-GB" dirty="0"/>
              <a:t>in a way that is understandable to non-technical audiences</a:t>
            </a:r>
          </a:p>
          <a:p>
            <a:pPr marL="0" indent="0">
              <a:buNone/>
            </a:pPr>
            <a:r>
              <a:rPr lang="en-GB" sz="2000" dirty="0"/>
              <a:t>The shorter and more concise “The Project”, the more wordcount for “The Essay”!</a:t>
            </a:r>
          </a:p>
          <a:p>
            <a:pPr marL="0" indent="0">
              <a:buNone/>
            </a:pPr>
            <a:endParaRPr lang="en-GB" sz="2000" dirty="0"/>
          </a:p>
          <a:p>
            <a:r>
              <a:rPr lang="en-GB" dirty="0"/>
              <a:t>The Essay (750-800 words)</a:t>
            </a:r>
          </a:p>
          <a:p>
            <a:pPr marL="914400" lvl="1" indent="-457200">
              <a:buAutoNum type="arabicPeriod"/>
            </a:pPr>
            <a:r>
              <a:rPr lang="en-GB" dirty="0"/>
              <a:t>Anticipating harms and </a:t>
            </a:r>
            <a:r>
              <a:rPr lang="en-GB" dirty="0">
                <a:highlight>
                  <a:srgbClr val="C0C0C0"/>
                </a:highlight>
              </a:rPr>
              <a:t>making an argument</a:t>
            </a:r>
            <a:r>
              <a:rPr lang="en-GB" dirty="0"/>
              <a:t> for how important it is to address them</a:t>
            </a:r>
          </a:p>
          <a:p>
            <a:pPr marL="914400" lvl="1" indent="-457200">
              <a:buAutoNum type="arabicPeriod"/>
            </a:pPr>
            <a:r>
              <a:rPr lang="en-GB" dirty="0"/>
              <a:t>Self-reflection on your role and responsibility</a:t>
            </a:r>
          </a:p>
        </p:txBody>
      </p:sp>
    </p:spTree>
    <p:extLst>
      <p:ext uri="{BB962C8B-B14F-4D97-AF65-F5344CB8AC3E}">
        <p14:creationId xmlns:p14="http://schemas.microsoft.com/office/powerpoint/2010/main" val="42557832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29891-8465-4334-859D-0EFE6F341850}"/>
              </a:ext>
            </a:extLst>
          </p:cNvPr>
          <p:cNvSpPr>
            <a:spLocks noGrp="1"/>
          </p:cNvSpPr>
          <p:nvPr>
            <p:ph type="title"/>
          </p:nvPr>
        </p:nvSpPr>
        <p:spPr>
          <a:xfrm>
            <a:off x="838200" y="2210703"/>
            <a:ext cx="10515600" cy="1325563"/>
          </a:xfrm>
        </p:spPr>
        <p:txBody>
          <a:bodyPr/>
          <a:lstStyle/>
          <a:p>
            <a:r>
              <a:rPr lang="en-GB" dirty="0"/>
              <a:t>What is the difference between a judgement, an opinion and an </a:t>
            </a:r>
            <a:r>
              <a:rPr lang="en-GB" dirty="0">
                <a:highlight>
                  <a:srgbClr val="FFFF00"/>
                </a:highlight>
              </a:rPr>
              <a:t>argument</a:t>
            </a:r>
            <a:r>
              <a:rPr lang="en-GB" dirty="0"/>
              <a:t>?</a:t>
            </a:r>
          </a:p>
        </p:txBody>
      </p:sp>
      <p:sp>
        <p:nvSpPr>
          <p:cNvPr id="3" name="Content Placeholder 2">
            <a:extLst>
              <a:ext uri="{FF2B5EF4-FFF2-40B4-BE49-F238E27FC236}">
                <a16:creationId xmlns:a16="http://schemas.microsoft.com/office/drawing/2014/main" id="{6F886057-631C-4452-92BB-E2F1984FDD57}"/>
              </a:ext>
            </a:extLst>
          </p:cNvPr>
          <p:cNvSpPr>
            <a:spLocks noGrp="1"/>
          </p:cNvSpPr>
          <p:nvPr>
            <p:ph idx="1"/>
          </p:nvPr>
        </p:nvSpPr>
        <p:spPr>
          <a:xfrm>
            <a:off x="838200" y="3831672"/>
            <a:ext cx="10515600" cy="622884"/>
          </a:xfrm>
        </p:spPr>
        <p:txBody>
          <a:bodyPr/>
          <a:lstStyle/>
          <a:p>
            <a:pPr marL="0" indent="0">
              <a:buNone/>
            </a:pPr>
            <a:r>
              <a:rPr lang="en-GB" dirty="0"/>
              <a:t>Please use the next 5 minutes to discuss this with your neighbour.</a:t>
            </a:r>
          </a:p>
        </p:txBody>
      </p:sp>
    </p:spTree>
    <p:extLst>
      <p:ext uri="{BB962C8B-B14F-4D97-AF65-F5344CB8AC3E}">
        <p14:creationId xmlns:p14="http://schemas.microsoft.com/office/powerpoint/2010/main" val="1719717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FACBB-174C-45C4-8B8B-82E10BA5ED37}"/>
              </a:ext>
            </a:extLst>
          </p:cNvPr>
          <p:cNvSpPr>
            <a:spLocks noGrp="1"/>
          </p:cNvSpPr>
          <p:nvPr>
            <p:ph type="title"/>
          </p:nvPr>
        </p:nvSpPr>
        <p:spPr/>
        <p:txBody>
          <a:bodyPr/>
          <a:lstStyle/>
          <a:p>
            <a:r>
              <a:rPr lang="en-GB" dirty="0"/>
              <a:t>Judgements, Opinions, Arguments</a:t>
            </a:r>
          </a:p>
        </p:txBody>
      </p:sp>
      <p:sp>
        <p:nvSpPr>
          <p:cNvPr id="3" name="Content Placeholder 2">
            <a:extLst>
              <a:ext uri="{FF2B5EF4-FFF2-40B4-BE49-F238E27FC236}">
                <a16:creationId xmlns:a16="http://schemas.microsoft.com/office/drawing/2014/main" id="{DD13CDD1-EF1C-4D05-8DD6-904D4DEF22E0}"/>
              </a:ext>
            </a:extLst>
          </p:cNvPr>
          <p:cNvSpPr>
            <a:spLocks noGrp="1"/>
          </p:cNvSpPr>
          <p:nvPr>
            <p:ph idx="1"/>
          </p:nvPr>
        </p:nvSpPr>
        <p:spPr/>
        <p:txBody>
          <a:bodyPr/>
          <a:lstStyle/>
          <a:p>
            <a:r>
              <a:rPr lang="en-GB" dirty="0"/>
              <a:t>“Red socks are objectively better than green socks.”</a:t>
            </a:r>
          </a:p>
          <a:p>
            <a:endParaRPr lang="en-GB" dirty="0"/>
          </a:p>
          <a:p>
            <a:r>
              <a:rPr lang="en-GB" dirty="0"/>
              <a:t>“I prefer red socks over green socks.”</a:t>
            </a:r>
          </a:p>
          <a:p>
            <a:endParaRPr lang="en-GB" dirty="0"/>
          </a:p>
          <a:p>
            <a:r>
              <a:rPr lang="en-GB" dirty="0"/>
              <a:t>“In the context of cotton socks, some studies on textiles [references] suggest that red tints tend to soften and fluff up the fabric. Therefore, users may prefer red socks over green socks.”</a:t>
            </a:r>
          </a:p>
        </p:txBody>
      </p:sp>
      <p:pic>
        <p:nvPicPr>
          <p:cNvPr id="5" name="Picture 4">
            <a:extLst>
              <a:ext uri="{FF2B5EF4-FFF2-40B4-BE49-F238E27FC236}">
                <a16:creationId xmlns:a16="http://schemas.microsoft.com/office/drawing/2014/main" id="{919AA474-36B5-4124-9205-D5F0FAA6C6F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29058" y="201881"/>
            <a:ext cx="2499091" cy="2499091"/>
          </a:xfrm>
          <a:prstGeom prst="rect">
            <a:avLst/>
          </a:prstGeom>
        </p:spPr>
      </p:pic>
    </p:spTree>
    <p:extLst>
      <p:ext uri="{BB962C8B-B14F-4D97-AF65-F5344CB8AC3E}">
        <p14:creationId xmlns:p14="http://schemas.microsoft.com/office/powerpoint/2010/main" val="3674822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3659A-6436-433C-9094-ADCB5AA4281C}"/>
              </a:ext>
            </a:extLst>
          </p:cNvPr>
          <p:cNvSpPr>
            <a:spLocks noGrp="1"/>
          </p:cNvSpPr>
          <p:nvPr>
            <p:ph type="title"/>
          </p:nvPr>
        </p:nvSpPr>
        <p:spPr/>
        <p:txBody>
          <a:bodyPr/>
          <a:lstStyle/>
          <a:p>
            <a:r>
              <a:rPr lang="en-GB" dirty="0"/>
              <a:t>An Argument…</a:t>
            </a:r>
          </a:p>
        </p:txBody>
      </p:sp>
      <p:sp>
        <p:nvSpPr>
          <p:cNvPr id="3" name="Content Placeholder 2">
            <a:extLst>
              <a:ext uri="{FF2B5EF4-FFF2-40B4-BE49-F238E27FC236}">
                <a16:creationId xmlns:a16="http://schemas.microsoft.com/office/drawing/2014/main" id="{A6225B2F-043C-4453-90F7-CA6CB1B7FD85}"/>
              </a:ext>
            </a:extLst>
          </p:cNvPr>
          <p:cNvSpPr>
            <a:spLocks noGrp="1"/>
          </p:cNvSpPr>
          <p:nvPr>
            <p:ph idx="1"/>
          </p:nvPr>
        </p:nvSpPr>
        <p:spPr/>
        <p:txBody>
          <a:bodyPr>
            <a:normAutofit lnSpcReduction="10000"/>
          </a:bodyPr>
          <a:lstStyle/>
          <a:p>
            <a:r>
              <a:rPr lang="en-GB" dirty="0"/>
              <a:t>Has a thesis</a:t>
            </a:r>
            <a:br>
              <a:rPr lang="en-GB" dirty="0"/>
            </a:br>
            <a:r>
              <a:rPr lang="en-GB" sz="2400" dirty="0"/>
              <a:t>“I want to demonstrate that red socks are better than green socks”</a:t>
            </a:r>
            <a:endParaRPr lang="en-GB" dirty="0"/>
          </a:p>
          <a:p>
            <a:r>
              <a:rPr lang="en-GB" dirty="0"/>
              <a:t>Is supported by evidence</a:t>
            </a:r>
            <a:br>
              <a:rPr lang="en-GB" dirty="0"/>
            </a:br>
            <a:r>
              <a:rPr lang="en-GB" sz="2400" dirty="0"/>
              <a:t>to be found in the scholarly literature on the topic and/or in the architecture or functionality of a particular system (sometimes in both)</a:t>
            </a:r>
          </a:p>
          <a:p>
            <a:pPr lvl="1"/>
            <a:r>
              <a:rPr lang="en-GB" sz="2000" dirty="0"/>
              <a:t>E.g. Large Language Models (LLMs) can reproduce gender stereotypes [references]. It is important to anticipate this potential harm in my shopping assistant chatbot as it may subject certain groups of users to upsetting/toxic stereotypes.</a:t>
            </a:r>
          </a:p>
          <a:p>
            <a:r>
              <a:rPr lang="en-GB" dirty="0"/>
              <a:t>The argument and its evidence are presented step-by-step logically</a:t>
            </a:r>
            <a:br>
              <a:rPr lang="en-GB" dirty="0"/>
            </a:br>
            <a:r>
              <a:rPr lang="en-GB" sz="2400" dirty="0"/>
              <a:t>A = B, B = C, therefore A = C. </a:t>
            </a:r>
            <a:endParaRPr lang="en-GB" dirty="0"/>
          </a:p>
          <a:p>
            <a:r>
              <a:rPr lang="en-GB" dirty="0"/>
              <a:t>It may highlight a limitation in your system</a:t>
            </a:r>
            <a:br>
              <a:rPr lang="en-GB" dirty="0"/>
            </a:br>
            <a:r>
              <a:rPr lang="en-GB" sz="2400" dirty="0"/>
              <a:t>this is not a bad thing, but a natural part of being a computer scientist!</a:t>
            </a:r>
          </a:p>
        </p:txBody>
      </p:sp>
      <p:sp>
        <p:nvSpPr>
          <p:cNvPr id="4" name="TextBox 3">
            <a:extLst>
              <a:ext uri="{FF2B5EF4-FFF2-40B4-BE49-F238E27FC236}">
                <a16:creationId xmlns:a16="http://schemas.microsoft.com/office/drawing/2014/main" id="{B06A2B1B-A6C4-406A-A85A-05C6F642B6DB}"/>
              </a:ext>
            </a:extLst>
          </p:cNvPr>
          <p:cNvSpPr txBox="1"/>
          <p:nvPr/>
        </p:nvSpPr>
        <p:spPr>
          <a:xfrm>
            <a:off x="6096000" y="490359"/>
            <a:ext cx="5391710" cy="1200329"/>
          </a:xfrm>
          <a:prstGeom prst="rect">
            <a:avLst/>
          </a:prstGeom>
          <a:noFill/>
        </p:spPr>
        <p:txBody>
          <a:bodyPr wrap="square" rtlCol="0">
            <a:spAutoFit/>
          </a:bodyPr>
          <a:lstStyle/>
          <a:p>
            <a:r>
              <a:rPr lang="en-GB" dirty="0">
                <a:highlight>
                  <a:srgbClr val="C0C0C0"/>
                </a:highlight>
              </a:rPr>
              <a:t>The Essay (750-800 words)</a:t>
            </a:r>
          </a:p>
          <a:p>
            <a:pPr marL="914400" lvl="1" indent="-457200">
              <a:buAutoNum type="arabicPeriod"/>
            </a:pPr>
            <a:r>
              <a:rPr lang="en-GB" dirty="0">
                <a:highlight>
                  <a:srgbClr val="C0C0C0"/>
                </a:highlight>
              </a:rPr>
              <a:t>Anticipating harms and making an argument for how important it is to address them</a:t>
            </a:r>
          </a:p>
          <a:p>
            <a:endParaRPr lang="en-GB" dirty="0"/>
          </a:p>
        </p:txBody>
      </p:sp>
    </p:spTree>
    <p:extLst>
      <p:ext uri="{BB962C8B-B14F-4D97-AF65-F5344CB8AC3E}">
        <p14:creationId xmlns:p14="http://schemas.microsoft.com/office/powerpoint/2010/main" val="3469595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38A0B-D9C2-410D-AD68-41EF26A6E57A}"/>
              </a:ext>
            </a:extLst>
          </p:cNvPr>
          <p:cNvSpPr>
            <a:spLocks noGrp="1"/>
          </p:cNvSpPr>
          <p:nvPr>
            <p:ph type="title"/>
          </p:nvPr>
        </p:nvSpPr>
        <p:spPr/>
        <p:txBody>
          <a:bodyPr/>
          <a:lstStyle/>
          <a:p>
            <a:r>
              <a:rPr lang="en-GB" dirty="0"/>
              <a:t>Overview</a:t>
            </a:r>
          </a:p>
        </p:txBody>
      </p:sp>
      <p:sp>
        <p:nvSpPr>
          <p:cNvPr id="3" name="Content Placeholder 2">
            <a:extLst>
              <a:ext uri="{FF2B5EF4-FFF2-40B4-BE49-F238E27FC236}">
                <a16:creationId xmlns:a16="http://schemas.microsoft.com/office/drawing/2014/main" id="{5D75F0CC-9F69-4195-9293-75B12DB2A145}"/>
              </a:ext>
            </a:extLst>
          </p:cNvPr>
          <p:cNvSpPr>
            <a:spLocks noGrp="1"/>
          </p:cNvSpPr>
          <p:nvPr>
            <p:ph idx="1"/>
          </p:nvPr>
        </p:nvSpPr>
        <p:spPr/>
        <p:txBody>
          <a:bodyPr/>
          <a:lstStyle/>
          <a:p>
            <a:r>
              <a:rPr lang="en-GB" dirty="0"/>
              <a:t>Essay ingredients: basics</a:t>
            </a:r>
          </a:p>
          <a:p>
            <a:r>
              <a:rPr lang="en-GB" dirty="0"/>
              <a:t>Essay ingredients: Essay 1</a:t>
            </a:r>
          </a:p>
          <a:p>
            <a:r>
              <a:rPr lang="en-GB" dirty="0"/>
              <a:t>The Project</a:t>
            </a:r>
          </a:p>
          <a:p>
            <a:r>
              <a:rPr lang="en-GB" dirty="0"/>
              <a:t>A good introduction</a:t>
            </a:r>
          </a:p>
          <a:p>
            <a:r>
              <a:rPr lang="en-GB" dirty="0"/>
              <a:t>The Essay</a:t>
            </a:r>
          </a:p>
          <a:p>
            <a:r>
              <a:rPr lang="en-GB" dirty="0"/>
              <a:t>Making an argument</a:t>
            </a:r>
          </a:p>
          <a:p>
            <a:endParaRPr lang="en-GB" dirty="0"/>
          </a:p>
        </p:txBody>
      </p:sp>
    </p:spTree>
    <p:extLst>
      <p:ext uri="{BB962C8B-B14F-4D97-AF65-F5344CB8AC3E}">
        <p14:creationId xmlns:p14="http://schemas.microsoft.com/office/powerpoint/2010/main" val="38133744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4302A8-011A-48A4-9A68-C90799D7E871}"/>
              </a:ext>
            </a:extLst>
          </p:cNvPr>
          <p:cNvSpPr>
            <a:spLocks noGrp="1"/>
          </p:cNvSpPr>
          <p:nvPr>
            <p:ph type="title"/>
          </p:nvPr>
        </p:nvSpPr>
        <p:spPr/>
        <p:txBody>
          <a:bodyPr/>
          <a:lstStyle/>
          <a:p>
            <a:r>
              <a:rPr lang="en-GB" dirty="0"/>
              <a:t>Self-reflection</a:t>
            </a:r>
          </a:p>
        </p:txBody>
      </p:sp>
      <p:sp>
        <p:nvSpPr>
          <p:cNvPr id="3" name="Content Placeholder 2">
            <a:extLst>
              <a:ext uri="{FF2B5EF4-FFF2-40B4-BE49-F238E27FC236}">
                <a16:creationId xmlns:a16="http://schemas.microsoft.com/office/drawing/2014/main" id="{D9FCBB3E-BFBF-4EF5-8421-AD0B108C230C}"/>
              </a:ext>
            </a:extLst>
          </p:cNvPr>
          <p:cNvSpPr>
            <a:spLocks noGrp="1"/>
          </p:cNvSpPr>
          <p:nvPr>
            <p:ph idx="1"/>
          </p:nvPr>
        </p:nvSpPr>
        <p:spPr/>
        <p:txBody>
          <a:bodyPr/>
          <a:lstStyle/>
          <a:p>
            <a:pPr marL="0" indent="0">
              <a:buNone/>
            </a:pPr>
            <a:r>
              <a:rPr lang="en-GB" dirty="0"/>
              <a:t>“</a:t>
            </a:r>
            <a:r>
              <a:rPr lang="en-GB" b="0" i="0" dirty="0">
                <a:effectLst/>
              </a:rPr>
              <a:t>Self-reflection on your own role and responsibility within this scenario and how it fits into a wider context of other actors/stakeholders.”</a:t>
            </a:r>
          </a:p>
          <a:p>
            <a:pPr marL="0" indent="0">
              <a:buNone/>
            </a:pPr>
            <a:endParaRPr lang="en-GB" dirty="0"/>
          </a:p>
          <a:p>
            <a:pPr>
              <a:buFont typeface="Calibri" panose="020F0502020204030204" pitchFamily="34" charset="0"/>
              <a:buChar char="×"/>
            </a:pPr>
            <a:r>
              <a:rPr lang="en-GB" dirty="0">
                <a:highlight>
                  <a:srgbClr val="FF0000"/>
                </a:highlight>
              </a:rPr>
              <a:t>“There are no harms in this system”</a:t>
            </a:r>
          </a:p>
          <a:p>
            <a:pPr>
              <a:buFont typeface="Calibri" panose="020F0502020204030204" pitchFamily="34" charset="0"/>
              <a:buChar char="×"/>
            </a:pPr>
            <a:r>
              <a:rPr lang="en-GB" dirty="0">
                <a:highlight>
                  <a:srgbClr val="FF0000"/>
                </a:highlight>
              </a:rPr>
              <a:t>“There are no harms but if there were I wouldn’t be responsible”</a:t>
            </a:r>
          </a:p>
          <a:p>
            <a:pPr>
              <a:buFont typeface="Calibri" panose="020F0502020204030204" pitchFamily="34" charset="0"/>
              <a:buChar char="×"/>
            </a:pPr>
            <a:r>
              <a:rPr lang="en-GB" b="0" i="0" dirty="0">
                <a:effectLst/>
                <a:highlight>
                  <a:srgbClr val="FF0000"/>
                </a:highlight>
              </a:rPr>
              <a:t>“There are harms but I bear no re</a:t>
            </a:r>
            <a:r>
              <a:rPr lang="en-GB" dirty="0">
                <a:highlight>
                  <a:srgbClr val="FF0000"/>
                </a:highlight>
              </a:rPr>
              <a:t>sponsibility”</a:t>
            </a:r>
          </a:p>
          <a:p>
            <a:pPr>
              <a:buFont typeface="Calibri" panose="020F0502020204030204" pitchFamily="34" charset="0"/>
              <a:buChar char="×"/>
            </a:pPr>
            <a:r>
              <a:rPr lang="en-GB" dirty="0">
                <a:highlight>
                  <a:srgbClr val="FFFF00"/>
                </a:highlight>
              </a:rPr>
              <a:t>“There are harms, I bear some responsibility but I cannot change things because I don’t have the power to do so”</a:t>
            </a:r>
            <a:endParaRPr lang="en-GB" b="0" i="0" dirty="0">
              <a:effectLst/>
              <a:highlight>
                <a:srgbClr val="FFFF00"/>
              </a:highlight>
            </a:endParaRPr>
          </a:p>
          <a:p>
            <a:pPr marL="0" indent="0">
              <a:buNone/>
            </a:pPr>
            <a:endParaRPr lang="en-GB" dirty="0"/>
          </a:p>
        </p:txBody>
      </p:sp>
    </p:spTree>
    <p:extLst>
      <p:ext uri="{BB962C8B-B14F-4D97-AF65-F5344CB8AC3E}">
        <p14:creationId xmlns:p14="http://schemas.microsoft.com/office/powerpoint/2010/main" val="28992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D0DD-79CB-46A0-AD2B-C2A41C4CE128}"/>
              </a:ext>
            </a:extLst>
          </p:cNvPr>
          <p:cNvSpPr>
            <a:spLocks noGrp="1"/>
          </p:cNvSpPr>
          <p:nvPr>
            <p:ph type="title"/>
          </p:nvPr>
        </p:nvSpPr>
        <p:spPr/>
        <p:txBody>
          <a:bodyPr/>
          <a:lstStyle/>
          <a:p>
            <a:r>
              <a:rPr lang="en-GB" dirty="0"/>
              <a:t>Self-reflection</a:t>
            </a:r>
          </a:p>
        </p:txBody>
      </p:sp>
      <p:sp>
        <p:nvSpPr>
          <p:cNvPr id="3" name="Content Placeholder 2">
            <a:extLst>
              <a:ext uri="{FF2B5EF4-FFF2-40B4-BE49-F238E27FC236}">
                <a16:creationId xmlns:a16="http://schemas.microsoft.com/office/drawing/2014/main" id="{2B3EDA34-45FF-42F3-87A0-0062335E9C80}"/>
              </a:ext>
            </a:extLst>
          </p:cNvPr>
          <p:cNvSpPr>
            <a:spLocks noGrp="1"/>
          </p:cNvSpPr>
          <p:nvPr>
            <p:ph idx="1"/>
          </p:nvPr>
        </p:nvSpPr>
        <p:spPr/>
        <p:txBody>
          <a:bodyPr/>
          <a:lstStyle/>
          <a:p>
            <a:pPr marL="0" indent="0">
              <a:buNone/>
            </a:pPr>
            <a:r>
              <a:rPr lang="en-GB" dirty="0"/>
              <a:t>“There are harms, I bear some responsibility but I cannot change things because I don’t have the power to do so.”</a:t>
            </a:r>
          </a:p>
          <a:p>
            <a:pPr marL="0" indent="0">
              <a:buNone/>
            </a:pPr>
            <a:endParaRPr lang="en-GB" b="0" i="0" dirty="0">
              <a:effectLst/>
            </a:endParaRPr>
          </a:p>
          <a:p>
            <a:r>
              <a:rPr lang="en-GB" b="0" i="0" dirty="0">
                <a:effectLst/>
              </a:rPr>
              <a:t>This may be how some developers feel, in contexts in which they are solely rewarded to think about commercialisation and revenue</a:t>
            </a:r>
          </a:p>
          <a:p>
            <a:r>
              <a:rPr lang="en-GB" b="0" i="0" dirty="0">
                <a:effectLst/>
              </a:rPr>
              <a:t>Perception of power VS reality of power</a:t>
            </a:r>
          </a:p>
          <a:p>
            <a:r>
              <a:rPr lang="en-GB" dirty="0"/>
              <a:t>If you feel this way, this essay invites to think about where your power lies within this complex scenario</a:t>
            </a:r>
            <a:endParaRPr lang="en-GB" b="0" i="0" dirty="0">
              <a:effectLst/>
            </a:endParaRPr>
          </a:p>
          <a:p>
            <a:pPr marL="0" indent="0">
              <a:buNone/>
            </a:pPr>
            <a:endParaRPr lang="en-GB" dirty="0"/>
          </a:p>
        </p:txBody>
      </p:sp>
    </p:spTree>
    <p:extLst>
      <p:ext uri="{BB962C8B-B14F-4D97-AF65-F5344CB8AC3E}">
        <p14:creationId xmlns:p14="http://schemas.microsoft.com/office/powerpoint/2010/main" val="40962382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B2B25-0D47-44D6-8DD1-4B4E2B0F9D76}"/>
              </a:ext>
            </a:extLst>
          </p:cNvPr>
          <p:cNvSpPr>
            <a:spLocks noGrp="1"/>
          </p:cNvSpPr>
          <p:nvPr>
            <p:ph type="title"/>
          </p:nvPr>
        </p:nvSpPr>
        <p:spPr>
          <a:xfrm>
            <a:off x="790699" y="2103437"/>
            <a:ext cx="10515600" cy="1325563"/>
          </a:xfrm>
        </p:spPr>
        <p:txBody>
          <a:bodyPr/>
          <a:lstStyle/>
          <a:p>
            <a:pPr algn="ctr"/>
            <a:r>
              <a:rPr lang="en-GB" dirty="0"/>
              <a:t>Questions?</a:t>
            </a:r>
          </a:p>
        </p:txBody>
      </p:sp>
      <p:sp>
        <p:nvSpPr>
          <p:cNvPr id="4" name="Subtitle 2">
            <a:extLst>
              <a:ext uri="{FF2B5EF4-FFF2-40B4-BE49-F238E27FC236}">
                <a16:creationId xmlns:a16="http://schemas.microsoft.com/office/drawing/2014/main" id="{BEF96F75-A5BB-4B43-88EE-E8B00E861A9C}"/>
              </a:ext>
            </a:extLst>
          </p:cNvPr>
          <p:cNvSpPr txBox="1">
            <a:spLocks/>
          </p:cNvSpPr>
          <p:nvPr/>
        </p:nvSpPr>
        <p:spPr>
          <a:xfrm>
            <a:off x="1524000" y="3333590"/>
            <a:ext cx="9144000" cy="165576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Lara Dal Molin</a:t>
            </a:r>
          </a:p>
          <a:p>
            <a:pPr marL="0" indent="0" algn="ctr">
              <a:buNone/>
            </a:pPr>
            <a:r>
              <a:rPr lang="en-GB" sz="2000" dirty="0"/>
              <a:t>l.dal-molin-1@sms.ed.ac.uk</a:t>
            </a:r>
          </a:p>
        </p:txBody>
      </p:sp>
    </p:spTree>
    <p:extLst>
      <p:ext uri="{BB962C8B-B14F-4D97-AF65-F5344CB8AC3E}">
        <p14:creationId xmlns:p14="http://schemas.microsoft.com/office/powerpoint/2010/main" val="9653509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29891-8465-4334-859D-0EFE6F341850}"/>
              </a:ext>
            </a:extLst>
          </p:cNvPr>
          <p:cNvSpPr>
            <a:spLocks noGrp="1"/>
          </p:cNvSpPr>
          <p:nvPr>
            <p:ph type="title"/>
          </p:nvPr>
        </p:nvSpPr>
        <p:spPr>
          <a:xfrm>
            <a:off x="838200" y="2210703"/>
            <a:ext cx="10515600" cy="1325563"/>
          </a:xfrm>
        </p:spPr>
        <p:txBody>
          <a:bodyPr/>
          <a:lstStyle/>
          <a:p>
            <a:r>
              <a:rPr lang="en-GB" dirty="0"/>
              <a:t>What are the ingredients of a good essay?</a:t>
            </a:r>
          </a:p>
        </p:txBody>
      </p:sp>
      <p:sp>
        <p:nvSpPr>
          <p:cNvPr id="3" name="Content Placeholder 2">
            <a:extLst>
              <a:ext uri="{FF2B5EF4-FFF2-40B4-BE49-F238E27FC236}">
                <a16:creationId xmlns:a16="http://schemas.microsoft.com/office/drawing/2014/main" id="{6F886057-631C-4452-92BB-E2F1984FDD57}"/>
              </a:ext>
            </a:extLst>
          </p:cNvPr>
          <p:cNvSpPr>
            <a:spLocks noGrp="1"/>
          </p:cNvSpPr>
          <p:nvPr>
            <p:ph idx="1"/>
          </p:nvPr>
        </p:nvSpPr>
        <p:spPr>
          <a:xfrm>
            <a:off x="838200" y="3831672"/>
            <a:ext cx="10515600" cy="622884"/>
          </a:xfrm>
        </p:spPr>
        <p:txBody>
          <a:bodyPr/>
          <a:lstStyle/>
          <a:p>
            <a:pPr marL="0" indent="0">
              <a:buNone/>
            </a:pPr>
            <a:r>
              <a:rPr lang="en-GB" dirty="0"/>
              <a:t>Please use the next 5 minutes to discuss this with your neighbour.</a:t>
            </a:r>
          </a:p>
        </p:txBody>
      </p:sp>
    </p:spTree>
    <p:extLst>
      <p:ext uri="{BB962C8B-B14F-4D97-AF65-F5344CB8AC3E}">
        <p14:creationId xmlns:p14="http://schemas.microsoft.com/office/powerpoint/2010/main" val="4018940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0364B-0B79-43D0-ABAA-0E9144437563}"/>
              </a:ext>
            </a:extLst>
          </p:cNvPr>
          <p:cNvSpPr>
            <a:spLocks noGrp="1"/>
          </p:cNvSpPr>
          <p:nvPr>
            <p:ph type="title"/>
          </p:nvPr>
        </p:nvSpPr>
        <p:spPr/>
        <p:txBody>
          <a:bodyPr/>
          <a:lstStyle/>
          <a:p>
            <a:r>
              <a:rPr lang="en-GB" dirty="0"/>
              <a:t>Essay Ingredients: Basic</a:t>
            </a:r>
          </a:p>
        </p:txBody>
      </p:sp>
      <p:sp>
        <p:nvSpPr>
          <p:cNvPr id="3" name="Content Placeholder 2">
            <a:extLst>
              <a:ext uri="{FF2B5EF4-FFF2-40B4-BE49-F238E27FC236}">
                <a16:creationId xmlns:a16="http://schemas.microsoft.com/office/drawing/2014/main" id="{6B45DB86-05F5-4AF8-B496-C18C93B37B30}"/>
              </a:ext>
            </a:extLst>
          </p:cNvPr>
          <p:cNvSpPr>
            <a:spLocks noGrp="1"/>
          </p:cNvSpPr>
          <p:nvPr>
            <p:ph idx="1"/>
          </p:nvPr>
        </p:nvSpPr>
        <p:spPr/>
        <p:txBody>
          <a:bodyPr/>
          <a:lstStyle/>
          <a:p>
            <a:r>
              <a:rPr lang="en-GB" dirty="0"/>
              <a:t>Introduction</a:t>
            </a:r>
          </a:p>
          <a:p>
            <a:r>
              <a:rPr lang="en-GB" dirty="0"/>
              <a:t>Body paragraph</a:t>
            </a:r>
          </a:p>
          <a:p>
            <a:r>
              <a:rPr lang="en-GB" dirty="0"/>
              <a:t>Body paragraph</a:t>
            </a:r>
          </a:p>
          <a:p>
            <a:r>
              <a:rPr lang="en-GB" dirty="0"/>
              <a:t>Body paragraph</a:t>
            </a:r>
          </a:p>
          <a:p>
            <a:r>
              <a:rPr lang="en-GB" dirty="0"/>
              <a:t>[add body paragraphs as needed]</a:t>
            </a:r>
          </a:p>
          <a:p>
            <a:r>
              <a:rPr lang="en-GB" dirty="0"/>
              <a:t>Conclusion</a:t>
            </a:r>
          </a:p>
        </p:txBody>
      </p:sp>
    </p:spTree>
    <p:extLst>
      <p:ext uri="{BB962C8B-B14F-4D97-AF65-F5344CB8AC3E}">
        <p14:creationId xmlns:p14="http://schemas.microsoft.com/office/powerpoint/2010/main" val="2178628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F8948-1C4B-48B0-BF00-2EF71BAD90AC}"/>
              </a:ext>
            </a:extLst>
          </p:cNvPr>
          <p:cNvSpPr>
            <a:spLocks noGrp="1"/>
          </p:cNvSpPr>
          <p:nvPr>
            <p:ph type="title"/>
          </p:nvPr>
        </p:nvSpPr>
        <p:spPr>
          <a:xfrm>
            <a:off x="838200" y="365125"/>
            <a:ext cx="10525626" cy="1325563"/>
          </a:xfrm>
        </p:spPr>
        <p:txBody>
          <a:bodyPr/>
          <a:lstStyle/>
          <a:p>
            <a:r>
              <a:rPr lang="en-GB" dirty="0"/>
              <a:t>Professional Issues: Essay 1</a:t>
            </a:r>
          </a:p>
        </p:txBody>
      </p:sp>
      <p:sp>
        <p:nvSpPr>
          <p:cNvPr id="3" name="Content Placeholder 2">
            <a:extLst>
              <a:ext uri="{FF2B5EF4-FFF2-40B4-BE49-F238E27FC236}">
                <a16:creationId xmlns:a16="http://schemas.microsoft.com/office/drawing/2014/main" id="{B7FD5F4C-858C-4116-93DA-82B533D5B590}"/>
              </a:ext>
            </a:extLst>
          </p:cNvPr>
          <p:cNvSpPr>
            <a:spLocks noGrp="1"/>
          </p:cNvSpPr>
          <p:nvPr>
            <p:ph idx="1"/>
          </p:nvPr>
        </p:nvSpPr>
        <p:spPr>
          <a:xfrm>
            <a:off x="838200" y="1825625"/>
            <a:ext cx="3980447" cy="4351338"/>
          </a:xfrm>
        </p:spPr>
        <p:txBody>
          <a:bodyPr/>
          <a:lstStyle/>
          <a:p>
            <a:r>
              <a:rPr lang="en-GB" dirty="0"/>
              <a:t>“Identifying Professional Considerations”</a:t>
            </a:r>
          </a:p>
          <a:p>
            <a:r>
              <a:rPr lang="en-GB" dirty="0"/>
              <a:t>Two sections: The Project &amp; The Essay</a:t>
            </a:r>
          </a:p>
          <a:p>
            <a:r>
              <a:rPr lang="en-GB" dirty="0"/>
              <a:t>1000 words</a:t>
            </a:r>
          </a:p>
          <a:p>
            <a:r>
              <a:rPr lang="en-GB" dirty="0"/>
              <a:t>The sections can be explicitly separate but should still flow together</a:t>
            </a:r>
          </a:p>
          <a:p>
            <a:endParaRPr lang="en-GB" dirty="0"/>
          </a:p>
        </p:txBody>
      </p:sp>
      <p:pic>
        <p:nvPicPr>
          <p:cNvPr id="10" name="Picture 9">
            <a:extLst>
              <a:ext uri="{FF2B5EF4-FFF2-40B4-BE49-F238E27FC236}">
                <a16:creationId xmlns:a16="http://schemas.microsoft.com/office/drawing/2014/main" id="{9933BDE0-94C9-4D69-B8D9-245A60AEE7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80274" y="1690687"/>
            <a:ext cx="7211726" cy="4802187"/>
          </a:xfrm>
          <a:prstGeom prst="rect">
            <a:avLst/>
          </a:prstGeom>
        </p:spPr>
      </p:pic>
    </p:spTree>
    <p:extLst>
      <p:ext uri="{BB962C8B-B14F-4D97-AF65-F5344CB8AC3E}">
        <p14:creationId xmlns:p14="http://schemas.microsoft.com/office/powerpoint/2010/main" val="3590005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9BCDB-544E-4B61-A653-7A3C84D86483}"/>
              </a:ext>
            </a:extLst>
          </p:cNvPr>
          <p:cNvSpPr>
            <a:spLocks noGrp="1"/>
          </p:cNvSpPr>
          <p:nvPr>
            <p:ph type="title"/>
          </p:nvPr>
        </p:nvSpPr>
        <p:spPr/>
        <p:txBody>
          <a:bodyPr/>
          <a:lstStyle/>
          <a:p>
            <a:r>
              <a:rPr lang="en-GB" dirty="0"/>
              <a:t>Professional Issues: Essay 2</a:t>
            </a:r>
          </a:p>
        </p:txBody>
      </p:sp>
      <p:sp>
        <p:nvSpPr>
          <p:cNvPr id="3" name="Content Placeholder 2">
            <a:extLst>
              <a:ext uri="{FF2B5EF4-FFF2-40B4-BE49-F238E27FC236}">
                <a16:creationId xmlns:a16="http://schemas.microsoft.com/office/drawing/2014/main" id="{DB122E08-3926-46C5-9879-A293AED470E6}"/>
              </a:ext>
            </a:extLst>
          </p:cNvPr>
          <p:cNvSpPr>
            <a:spLocks noGrp="1"/>
          </p:cNvSpPr>
          <p:nvPr>
            <p:ph idx="1"/>
          </p:nvPr>
        </p:nvSpPr>
        <p:spPr>
          <a:xfrm>
            <a:off x="838200" y="1825625"/>
            <a:ext cx="4124826" cy="4351338"/>
          </a:xfrm>
        </p:spPr>
        <p:txBody>
          <a:bodyPr/>
          <a:lstStyle/>
          <a:p>
            <a:r>
              <a:rPr lang="en-GB" dirty="0"/>
              <a:t>“Advocating Professional Interventions”</a:t>
            </a:r>
          </a:p>
          <a:p>
            <a:r>
              <a:rPr lang="en-GB" dirty="0"/>
              <a:t>Similar structure to Essay 1: two sections</a:t>
            </a:r>
          </a:p>
          <a:p>
            <a:r>
              <a:rPr lang="en-GB" dirty="0"/>
              <a:t>1000 words: 250 and 750</a:t>
            </a:r>
          </a:p>
          <a:p>
            <a:r>
              <a:rPr lang="en-GB" dirty="0"/>
              <a:t>Perhaps we can take inspiration from the structure of Essay 2 for Essay 1...</a:t>
            </a:r>
          </a:p>
          <a:p>
            <a:endParaRPr lang="en-GB" dirty="0"/>
          </a:p>
        </p:txBody>
      </p:sp>
      <p:pic>
        <p:nvPicPr>
          <p:cNvPr id="5" name="Picture 4">
            <a:extLst>
              <a:ext uri="{FF2B5EF4-FFF2-40B4-BE49-F238E27FC236}">
                <a16:creationId xmlns:a16="http://schemas.microsoft.com/office/drawing/2014/main" id="{F13E4A96-5B35-4598-BAD1-C5FF77707D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3579" y="1937945"/>
            <a:ext cx="6869906" cy="4554930"/>
          </a:xfrm>
          <a:prstGeom prst="rect">
            <a:avLst/>
          </a:prstGeom>
        </p:spPr>
      </p:pic>
    </p:spTree>
    <p:extLst>
      <p:ext uri="{BB962C8B-B14F-4D97-AF65-F5344CB8AC3E}">
        <p14:creationId xmlns:p14="http://schemas.microsoft.com/office/powerpoint/2010/main" val="102984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2594-7DBB-4702-8351-906D54E243BB}"/>
              </a:ext>
            </a:extLst>
          </p:cNvPr>
          <p:cNvSpPr>
            <a:spLocks noGrp="1"/>
          </p:cNvSpPr>
          <p:nvPr>
            <p:ph type="title"/>
          </p:nvPr>
        </p:nvSpPr>
        <p:spPr/>
        <p:txBody>
          <a:bodyPr/>
          <a:lstStyle/>
          <a:p>
            <a:r>
              <a:rPr lang="en-GB" dirty="0"/>
              <a:t>Essay Ingredients: Essay 1</a:t>
            </a:r>
          </a:p>
        </p:txBody>
      </p:sp>
      <p:sp>
        <p:nvSpPr>
          <p:cNvPr id="3" name="Content Placeholder 2">
            <a:extLst>
              <a:ext uri="{FF2B5EF4-FFF2-40B4-BE49-F238E27FC236}">
                <a16:creationId xmlns:a16="http://schemas.microsoft.com/office/drawing/2014/main" id="{B5EA74AA-7B06-4CEB-AA4E-EE6FC0CEFF3C}"/>
              </a:ext>
            </a:extLst>
          </p:cNvPr>
          <p:cNvSpPr>
            <a:spLocks noGrp="1"/>
          </p:cNvSpPr>
          <p:nvPr>
            <p:ph idx="1"/>
          </p:nvPr>
        </p:nvSpPr>
        <p:spPr/>
        <p:txBody>
          <a:bodyPr/>
          <a:lstStyle/>
          <a:p>
            <a:r>
              <a:rPr lang="en-GB" dirty="0"/>
              <a:t>The Project (200-250 words)</a:t>
            </a:r>
          </a:p>
          <a:p>
            <a:pPr lvl="1"/>
            <a:r>
              <a:rPr lang="en-GB" dirty="0"/>
              <a:t>Summary of the selected piece of technical work</a:t>
            </a:r>
          </a:p>
          <a:p>
            <a:pPr marL="0" indent="0">
              <a:buNone/>
            </a:pPr>
            <a:r>
              <a:rPr lang="en-GB" sz="2000" dirty="0"/>
              <a:t>The shorter and more concise “The Project”, the more wordcount for “The Essay”!</a:t>
            </a:r>
          </a:p>
          <a:p>
            <a:pPr marL="0" indent="0">
              <a:buNone/>
            </a:pPr>
            <a:endParaRPr lang="en-GB" sz="2000" dirty="0"/>
          </a:p>
          <a:p>
            <a:r>
              <a:rPr lang="en-GB" dirty="0"/>
              <a:t>The Essay (750-800 words)</a:t>
            </a:r>
          </a:p>
          <a:p>
            <a:pPr marL="914400" lvl="1" indent="-457200">
              <a:buAutoNum type="arabicPeriod"/>
            </a:pPr>
            <a:r>
              <a:rPr lang="en-GB" dirty="0"/>
              <a:t>Details of project for non-technical readers</a:t>
            </a:r>
          </a:p>
          <a:p>
            <a:pPr marL="914400" lvl="1" indent="-457200">
              <a:buAutoNum type="arabicPeriod"/>
            </a:pPr>
            <a:r>
              <a:rPr lang="en-GB" dirty="0"/>
              <a:t>Anticipating harms and making an argument for how important it is to address them</a:t>
            </a:r>
          </a:p>
          <a:p>
            <a:pPr marL="914400" lvl="1" indent="-457200">
              <a:buAutoNum type="arabicPeriod"/>
            </a:pPr>
            <a:r>
              <a:rPr lang="en-GB" dirty="0"/>
              <a:t>Self-reflection on your role and responsibility</a:t>
            </a:r>
          </a:p>
        </p:txBody>
      </p:sp>
    </p:spTree>
    <p:extLst>
      <p:ext uri="{BB962C8B-B14F-4D97-AF65-F5344CB8AC3E}">
        <p14:creationId xmlns:p14="http://schemas.microsoft.com/office/powerpoint/2010/main" val="1104524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E2594-7DBB-4702-8351-906D54E243BB}"/>
              </a:ext>
            </a:extLst>
          </p:cNvPr>
          <p:cNvSpPr>
            <a:spLocks noGrp="1"/>
          </p:cNvSpPr>
          <p:nvPr>
            <p:ph type="title"/>
          </p:nvPr>
        </p:nvSpPr>
        <p:spPr/>
        <p:txBody>
          <a:bodyPr/>
          <a:lstStyle/>
          <a:p>
            <a:r>
              <a:rPr lang="en-GB" dirty="0"/>
              <a:t>Essay Ingredients: Essay 1</a:t>
            </a:r>
          </a:p>
        </p:txBody>
      </p:sp>
      <p:sp>
        <p:nvSpPr>
          <p:cNvPr id="3" name="Content Placeholder 2">
            <a:extLst>
              <a:ext uri="{FF2B5EF4-FFF2-40B4-BE49-F238E27FC236}">
                <a16:creationId xmlns:a16="http://schemas.microsoft.com/office/drawing/2014/main" id="{B5EA74AA-7B06-4CEB-AA4E-EE6FC0CEFF3C}"/>
              </a:ext>
            </a:extLst>
          </p:cNvPr>
          <p:cNvSpPr>
            <a:spLocks noGrp="1"/>
          </p:cNvSpPr>
          <p:nvPr>
            <p:ph idx="1"/>
          </p:nvPr>
        </p:nvSpPr>
        <p:spPr/>
        <p:txBody>
          <a:bodyPr/>
          <a:lstStyle/>
          <a:p>
            <a:r>
              <a:rPr lang="en-GB" dirty="0">
                <a:highlight>
                  <a:srgbClr val="C0C0C0"/>
                </a:highlight>
              </a:rPr>
              <a:t>The Project (200-250 words)</a:t>
            </a:r>
          </a:p>
          <a:p>
            <a:pPr lvl="1"/>
            <a:r>
              <a:rPr lang="en-GB" dirty="0">
                <a:highlight>
                  <a:srgbClr val="C0C0C0"/>
                </a:highlight>
              </a:rPr>
              <a:t>Summary of the selected piece of technical work</a:t>
            </a:r>
            <a:br>
              <a:rPr lang="en-GB" dirty="0">
                <a:highlight>
                  <a:srgbClr val="C0C0C0"/>
                </a:highlight>
              </a:rPr>
            </a:br>
            <a:r>
              <a:rPr lang="en-GB" dirty="0">
                <a:highlight>
                  <a:srgbClr val="C0C0C0"/>
                </a:highlight>
              </a:rPr>
              <a:t>in a way that is understandable to non-technical audiences</a:t>
            </a:r>
          </a:p>
          <a:p>
            <a:pPr marL="0" indent="0">
              <a:buNone/>
            </a:pPr>
            <a:r>
              <a:rPr lang="en-GB" sz="2000" dirty="0">
                <a:highlight>
                  <a:srgbClr val="C0C0C0"/>
                </a:highlight>
              </a:rPr>
              <a:t>The shorter and more concise “The Project”, the more wordcount for “The Essay”!</a:t>
            </a:r>
          </a:p>
          <a:p>
            <a:pPr marL="0" indent="0">
              <a:buNone/>
            </a:pPr>
            <a:endParaRPr lang="en-GB" sz="2000" dirty="0"/>
          </a:p>
          <a:p>
            <a:r>
              <a:rPr lang="en-GB" dirty="0"/>
              <a:t>The Essay (750-800 words)</a:t>
            </a:r>
          </a:p>
          <a:p>
            <a:pPr marL="914400" lvl="1" indent="-457200">
              <a:buAutoNum type="arabicPeriod"/>
            </a:pPr>
            <a:r>
              <a:rPr lang="en-GB" strike="sngStrike" dirty="0"/>
              <a:t>Details of project for non-technical readers</a:t>
            </a:r>
          </a:p>
          <a:p>
            <a:pPr marL="914400" lvl="1" indent="-457200">
              <a:buAutoNum type="arabicPeriod"/>
            </a:pPr>
            <a:r>
              <a:rPr lang="en-GB" dirty="0"/>
              <a:t>Anticipating harms and making an argument for how important it is to address them</a:t>
            </a:r>
          </a:p>
          <a:p>
            <a:pPr marL="914400" lvl="1" indent="-457200">
              <a:buAutoNum type="arabicPeriod"/>
            </a:pPr>
            <a:r>
              <a:rPr lang="en-GB" dirty="0"/>
              <a:t>Self-reflection on your role and responsibility</a:t>
            </a:r>
          </a:p>
        </p:txBody>
      </p:sp>
    </p:spTree>
    <p:extLst>
      <p:ext uri="{BB962C8B-B14F-4D97-AF65-F5344CB8AC3E}">
        <p14:creationId xmlns:p14="http://schemas.microsoft.com/office/powerpoint/2010/main" val="2965268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F621F-B0D4-413D-A468-32FB332213E0}"/>
              </a:ext>
            </a:extLst>
          </p:cNvPr>
          <p:cNvSpPr>
            <a:spLocks noGrp="1"/>
          </p:cNvSpPr>
          <p:nvPr>
            <p:ph type="title"/>
          </p:nvPr>
        </p:nvSpPr>
        <p:spPr/>
        <p:txBody>
          <a:bodyPr/>
          <a:lstStyle/>
          <a:p>
            <a:r>
              <a:rPr lang="en-GB" dirty="0"/>
              <a:t>Essay 1: The Project</a:t>
            </a:r>
          </a:p>
        </p:txBody>
      </p:sp>
      <p:sp>
        <p:nvSpPr>
          <p:cNvPr id="3" name="Content Placeholder 2">
            <a:extLst>
              <a:ext uri="{FF2B5EF4-FFF2-40B4-BE49-F238E27FC236}">
                <a16:creationId xmlns:a16="http://schemas.microsoft.com/office/drawing/2014/main" id="{2EFCD74D-09BB-4FF3-B151-F2297DE42B68}"/>
              </a:ext>
            </a:extLst>
          </p:cNvPr>
          <p:cNvSpPr>
            <a:spLocks noGrp="1"/>
          </p:cNvSpPr>
          <p:nvPr>
            <p:ph idx="1"/>
          </p:nvPr>
        </p:nvSpPr>
        <p:spPr/>
        <p:txBody>
          <a:bodyPr/>
          <a:lstStyle/>
          <a:p>
            <a:r>
              <a:rPr lang="en-GB" dirty="0"/>
              <a:t>200-250 words</a:t>
            </a:r>
          </a:p>
          <a:p>
            <a:r>
              <a:rPr lang="en-GB" dirty="0"/>
              <a:t>Introducing and summarising a project you’ve worked on</a:t>
            </a:r>
          </a:p>
          <a:p>
            <a:r>
              <a:rPr lang="en-GB" dirty="0"/>
              <a:t>Use terminology that is understandable to non-technical audiences and define keywords and key terms!</a:t>
            </a:r>
          </a:p>
          <a:p>
            <a:pPr lvl="1"/>
            <a:r>
              <a:rPr lang="en-GB" dirty="0"/>
              <a:t>E.g. “I worked on an OCR system” -&gt; “I worked on an Optical Character Recognition (OCR) system that digitises handwritten text”</a:t>
            </a:r>
          </a:p>
          <a:p>
            <a:pPr lvl="1"/>
            <a:r>
              <a:rPr lang="en-GB" dirty="0"/>
              <a:t>E.g. “I built an agent-based simulation” -&gt; “Through a game engine, I built a virtual environment that simulates the interactions of single individuals”</a:t>
            </a:r>
          </a:p>
          <a:p>
            <a:r>
              <a:rPr lang="en-GB" dirty="0"/>
              <a:t>Top marks: briefly outline which part(s) or section(s) of the project you will discuss in The Essay</a:t>
            </a:r>
          </a:p>
        </p:txBody>
      </p:sp>
    </p:spTree>
    <p:extLst>
      <p:ext uri="{BB962C8B-B14F-4D97-AF65-F5344CB8AC3E}">
        <p14:creationId xmlns:p14="http://schemas.microsoft.com/office/powerpoint/2010/main" val="3289927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8813</TotalTime>
  <Words>1477</Words>
  <Application>Microsoft Office PowerPoint</Application>
  <PresentationFormat>Widescreen</PresentationFormat>
  <Paragraphs>161</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Linux Biolinum O</vt:lpstr>
      <vt:lpstr>Linux Libertine O</vt:lpstr>
      <vt:lpstr>Times New Roman</vt:lpstr>
      <vt:lpstr>Office Theme</vt:lpstr>
      <vt:lpstr>Guidance on Essay Writing</vt:lpstr>
      <vt:lpstr>Overview</vt:lpstr>
      <vt:lpstr>What are the ingredients of a good essay?</vt:lpstr>
      <vt:lpstr>Essay Ingredients: Basic</vt:lpstr>
      <vt:lpstr>Professional Issues: Essay 1</vt:lpstr>
      <vt:lpstr>Professional Issues: Essay 2</vt:lpstr>
      <vt:lpstr>Essay Ingredients: Essay 1</vt:lpstr>
      <vt:lpstr>Essay Ingredients: Essay 1</vt:lpstr>
      <vt:lpstr>Essay 1: The Project</vt:lpstr>
      <vt:lpstr>A Good(ish) Introduction</vt:lpstr>
      <vt:lpstr>A Good Introduction</vt:lpstr>
      <vt:lpstr>Essay Ingredients: Essay 1</vt:lpstr>
      <vt:lpstr>Essay Ingredients: Basic</vt:lpstr>
      <vt:lpstr>Essay Ingredients: Essay 1</vt:lpstr>
      <vt:lpstr>Essay Ingredients: Essay 1</vt:lpstr>
      <vt:lpstr>The Missing Ingredient</vt:lpstr>
      <vt:lpstr>What is the difference between a judgement, an opinion and an argument?</vt:lpstr>
      <vt:lpstr>Judgements, Opinions, Arguments</vt:lpstr>
      <vt:lpstr>An Argument…</vt:lpstr>
      <vt:lpstr>Self-reflection</vt:lpstr>
      <vt:lpstr>Self-reflection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Guidance on Essay Writing</dc:title>
  <dc:creator>Lara Dal Molin</dc:creator>
  <cp:lastModifiedBy>Lara Dal Molin</cp:lastModifiedBy>
  <cp:revision>21</cp:revision>
  <dcterms:created xsi:type="dcterms:W3CDTF">2025-09-18T07:43:52Z</dcterms:created>
  <dcterms:modified xsi:type="dcterms:W3CDTF">2025-09-24T10:36:58Z</dcterms:modified>
</cp:coreProperties>
</file>