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6" r:id="rId10"/>
    <p:sldId id="275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366815-FB8C-22F6-290B-5BCA3DAE08D7}" v="31" dt="2025-10-03T11:44:11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Bias and Fairness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Humans</a:t>
            </a:r>
            <a:endParaRPr lang="en-US" dirty="0">
              <a:ea typeface="Calibri Light" panose="020F0302020204030204"/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42305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Intro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Less "popular" than bias and fairness</a:t>
            </a:r>
            <a:endParaRPr lang="en-US"/>
          </a:p>
          <a:p>
            <a:r>
              <a:rPr lang="en-US" sz="4800" dirty="0">
                <a:ea typeface="Calibri"/>
                <a:cs typeface="Calibri"/>
              </a:rPr>
              <a:t>Humans, or the absence thereof</a:t>
            </a:r>
          </a:p>
        </p:txBody>
      </p:sp>
    </p:spTree>
    <p:extLst>
      <p:ext uri="{BB962C8B-B14F-4D97-AF65-F5344CB8AC3E}">
        <p14:creationId xmlns:p14="http://schemas.microsoft.com/office/powerpoint/2010/main" val="3000085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Automating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A main function of technology</a:t>
            </a:r>
          </a:p>
          <a:p>
            <a:r>
              <a:rPr lang="en-US" sz="4800">
                <a:ea typeface="Calibri"/>
                <a:cs typeface="Calibri"/>
              </a:rPr>
              <a:t>What do we do when we automate?</a:t>
            </a:r>
            <a:endParaRPr lang="en-US">
              <a:ea typeface="Calibri"/>
              <a:cs typeface="Calibri"/>
            </a:endParaRPr>
          </a:p>
          <a:p>
            <a:r>
              <a:rPr lang="en-US" sz="4800" dirty="0">
                <a:ea typeface="Calibri"/>
                <a:cs typeface="Calibri"/>
              </a:rPr>
              <a:t>Proposing a different way to do a task</a:t>
            </a:r>
          </a:p>
          <a:p>
            <a:r>
              <a:rPr lang="en-US" sz="4800" dirty="0">
                <a:ea typeface="Calibri"/>
                <a:cs typeface="Calibri"/>
              </a:rPr>
              <a:t>In competition with the Human way</a:t>
            </a:r>
          </a:p>
          <a:p>
            <a:pPr lvl="1"/>
            <a:endParaRPr lang="en-US" sz="4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182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>
                <a:cs typeface="Calibri Light"/>
              </a:rPr>
              <a:t>Automation's Unfair Advantage</a:t>
            </a:r>
            <a:endParaRPr lang="en-US" sz="600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Often a rigged competition</a:t>
            </a:r>
          </a:p>
          <a:p>
            <a:r>
              <a:rPr lang="en-US" sz="4800" dirty="0">
                <a:ea typeface="Calibri"/>
                <a:cs typeface="Calibri"/>
              </a:rPr>
              <a:t>Automation's advantages are easy to measure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Things computers are good at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Things we can iterate progress on</a:t>
            </a:r>
          </a:p>
        </p:txBody>
      </p:sp>
    </p:spTree>
    <p:extLst>
      <p:ext uri="{BB962C8B-B14F-4D97-AF65-F5344CB8AC3E}">
        <p14:creationId xmlns:p14="http://schemas.microsoft.com/office/powerpoint/2010/main" val="769075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Human Advantage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Humans as robustness</a:t>
            </a:r>
          </a:p>
          <a:p>
            <a:r>
              <a:rPr lang="en-US" sz="4800" dirty="0">
                <a:ea typeface="Calibri"/>
                <a:cs typeface="Calibri"/>
              </a:rPr>
              <a:t>Humans as value</a:t>
            </a:r>
          </a:p>
          <a:p>
            <a:r>
              <a:rPr lang="en-US" sz="4800" dirty="0">
                <a:ea typeface="Calibri"/>
                <a:cs typeface="Calibri"/>
              </a:rPr>
              <a:t>Humans as benefactors</a:t>
            </a:r>
          </a:p>
        </p:txBody>
      </p:sp>
    </p:spTree>
    <p:extLst>
      <p:ext uri="{BB962C8B-B14F-4D97-AF65-F5344CB8AC3E}">
        <p14:creationId xmlns:p14="http://schemas.microsoft.com/office/powerpoint/2010/main" val="2437297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Humans as robustness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Unexpected situations</a:t>
            </a:r>
          </a:p>
          <a:p>
            <a:r>
              <a:rPr lang="en-US" sz="4800">
                <a:ea typeface="Calibri"/>
                <a:cs typeface="Calibri"/>
              </a:rPr>
              <a:t>Adaptability</a:t>
            </a:r>
          </a:p>
          <a:p>
            <a:r>
              <a:rPr lang="en-US" sz="4800" dirty="0">
                <a:ea typeface="Calibri"/>
                <a:cs typeface="Calibri"/>
              </a:rPr>
              <a:t>Trust</a:t>
            </a:r>
          </a:p>
        </p:txBody>
      </p:sp>
    </p:spTree>
    <p:extLst>
      <p:ext uri="{BB962C8B-B14F-4D97-AF65-F5344CB8AC3E}">
        <p14:creationId xmlns:p14="http://schemas.microsoft.com/office/powerpoint/2010/main" val="683455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Humans as value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>
                <a:ea typeface="Calibri"/>
                <a:cs typeface="Calibri"/>
              </a:rPr>
              <a:t>Explicit in examples like Care Robots</a:t>
            </a:r>
            <a:endParaRPr lang="en-US" sz="4800" dirty="0">
              <a:ea typeface="Calibri"/>
              <a:cs typeface="Calibri"/>
            </a:endParaRPr>
          </a:p>
          <a:p>
            <a:r>
              <a:rPr lang="en-US" sz="4800">
                <a:ea typeface="Calibri"/>
                <a:cs typeface="Calibri"/>
              </a:rPr>
              <a:t>We benefit from human interaction</a:t>
            </a:r>
          </a:p>
          <a:p>
            <a:r>
              <a:rPr lang="en-US" sz="4800" dirty="0">
                <a:ea typeface="Calibri"/>
                <a:cs typeface="Calibri"/>
              </a:rPr>
              <a:t>Even the manner of the interaction is important</a:t>
            </a:r>
          </a:p>
        </p:txBody>
      </p:sp>
    </p:spTree>
    <p:extLst>
      <p:ext uri="{BB962C8B-B14F-4D97-AF65-F5344CB8AC3E}">
        <p14:creationId xmlns:p14="http://schemas.microsoft.com/office/powerpoint/2010/main" val="1653316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Humans as benefactors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>
                <a:ea typeface="Calibri"/>
                <a:cs typeface="Calibri"/>
              </a:rPr>
              <a:t>The "value" above works both ways</a:t>
            </a:r>
          </a:p>
          <a:p>
            <a:r>
              <a:rPr lang="en-US" sz="4800" dirty="0">
                <a:ea typeface="Calibri"/>
                <a:cs typeface="Calibri"/>
              </a:rPr>
              <a:t>Having work is also good for people</a:t>
            </a:r>
          </a:p>
          <a:p>
            <a:r>
              <a:rPr lang="en-US" sz="4800" dirty="0">
                <a:ea typeface="Calibri"/>
                <a:cs typeface="Calibri"/>
              </a:rPr>
              <a:t>The kind of work is important</a:t>
            </a:r>
          </a:p>
        </p:txBody>
      </p:sp>
    </p:spTree>
    <p:extLst>
      <p:ext uri="{BB962C8B-B14F-4D97-AF65-F5344CB8AC3E}">
        <p14:creationId xmlns:p14="http://schemas.microsoft.com/office/powerpoint/2010/main" val="2442109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339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cs typeface="Calibri"/>
              </a:rPr>
              <a:t>Tutorials</a:t>
            </a:r>
            <a:endParaRPr lang="en-US" dirty="0">
              <a:cs typeface="Calibri"/>
            </a:endParaRPr>
          </a:p>
          <a:p>
            <a:r>
              <a:rPr lang="en-US" sz="4800" dirty="0">
                <a:cs typeface="Calibri"/>
              </a:rPr>
              <a:t>Subgroups</a:t>
            </a:r>
          </a:p>
          <a:p>
            <a:r>
              <a:rPr lang="en-US" sz="4800" dirty="0">
                <a:ea typeface="Calibri"/>
                <a:cs typeface="Calibri"/>
              </a:rPr>
              <a:t>Essay 1</a:t>
            </a:r>
          </a:p>
        </p:txBody>
      </p:sp>
    </p:spTree>
    <p:extLst>
      <p:ext uri="{BB962C8B-B14F-4D97-AF65-F5344CB8AC3E}">
        <p14:creationId xmlns:p14="http://schemas.microsoft.com/office/powerpoint/2010/main" val="305608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Intro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Covered background topics</a:t>
            </a:r>
          </a:p>
          <a:p>
            <a:r>
              <a:rPr lang="en-US" sz="4800" dirty="0">
                <a:ea typeface="Calibri"/>
                <a:cs typeface="Calibri"/>
              </a:rPr>
              <a:t>Now categories of harm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Bias and Fairness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Humans vs Automation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85184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Bias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>
                <a:ea typeface="Calibri"/>
                <a:cs typeface="Calibri"/>
              </a:rPr>
              <a:t>Failure to reflect "truth" more for </a:t>
            </a:r>
            <a:r>
              <a:rPr lang="en-US" sz="4800" dirty="0">
                <a:ea typeface="Calibri"/>
                <a:cs typeface="Calibri"/>
              </a:rPr>
              <a:t>some groups than others?</a:t>
            </a:r>
            <a:endParaRPr lang="en-US" sz="4800">
              <a:ea typeface="Calibri"/>
              <a:cs typeface="Calibri"/>
            </a:endParaRPr>
          </a:p>
          <a:p>
            <a:r>
              <a:rPr lang="en-US" sz="4800" dirty="0">
                <a:ea typeface="Calibri"/>
                <a:cs typeface="Calibri"/>
              </a:rPr>
              <a:t>Can be unintentional or "unconscious"</a:t>
            </a:r>
          </a:p>
          <a:p>
            <a:r>
              <a:rPr lang="en-US" sz="4800" dirty="0">
                <a:ea typeface="Calibri"/>
                <a:cs typeface="Calibri"/>
              </a:rPr>
              <a:t>Can be the design, code, data, usage, </a:t>
            </a:r>
            <a:r>
              <a:rPr lang="en-US" sz="4800" err="1">
                <a:ea typeface="Calibri"/>
                <a:cs typeface="Calibri"/>
              </a:rPr>
              <a:t>etc</a:t>
            </a:r>
            <a:endParaRPr lang="en-US" sz="4800">
              <a:ea typeface="Calibri"/>
              <a:cs typeface="Calibri"/>
            </a:endParaRPr>
          </a:p>
          <a:p>
            <a:pPr lvl="1"/>
            <a:endParaRPr lang="en-US" sz="4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4855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Fairness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Some kinds of bias are desired</a:t>
            </a:r>
            <a:endParaRPr lang="en-US" dirty="0"/>
          </a:p>
          <a:p>
            <a:pPr lvl="1"/>
            <a:r>
              <a:rPr lang="en-US" sz="4400" dirty="0">
                <a:ea typeface="Calibri"/>
                <a:cs typeface="Calibri"/>
              </a:rPr>
              <a:t>E.g. key cards</a:t>
            </a:r>
          </a:p>
          <a:p>
            <a:r>
              <a:rPr lang="en-US" sz="4800" dirty="0">
                <a:ea typeface="Calibri"/>
                <a:cs typeface="Calibri"/>
              </a:rPr>
              <a:t>Often "bias" = "unwanted bias"</a:t>
            </a:r>
          </a:p>
          <a:p>
            <a:r>
              <a:rPr lang="en-US" sz="4800" b="1" dirty="0">
                <a:ea typeface="Calibri"/>
                <a:cs typeface="Calibri"/>
              </a:rPr>
              <a:t>Fairness</a:t>
            </a:r>
            <a:r>
              <a:rPr lang="en-US" sz="4800" dirty="0">
                <a:ea typeface="Calibri"/>
                <a:cs typeface="Calibri"/>
              </a:rPr>
              <a:t> is </a:t>
            </a:r>
            <a:r>
              <a:rPr lang="en-US" sz="4800" err="1">
                <a:ea typeface="Calibri"/>
                <a:cs typeface="Calibri"/>
              </a:rPr>
              <a:t>minimising</a:t>
            </a:r>
            <a:r>
              <a:rPr lang="en-US" sz="4800" dirty="0">
                <a:ea typeface="Calibri"/>
                <a:cs typeface="Calibri"/>
              </a:rPr>
              <a:t> unwanted bias</a:t>
            </a:r>
          </a:p>
          <a:p>
            <a:r>
              <a:rPr lang="en-US" sz="4800" dirty="0">
                <a:ea typeface="Calibri"/>
                <a:cs typeface="Calibri"/>
              </a:rPr>
              <a:t>Measuring fairness is a challenge</a:t>
            </a:r>
          </a:p>
          <a:p>
            <a:pPr lvl="1"/>
            <a:endParaRPr lang="en-US" sz="4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0842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Sources of Bias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Design</a:t>
            </a:r>
          </a:p>
          <a:p>
            <a:r>
              <a:rPr lang="en-US" sz="4800" dirty="0">
                <a:ea typeface="Calibri"/>
                <a:cs typeface="Calibri"/>
              </a:rPr>
              <a:t>Data collection</a:t>
            </a:r>
          </a:p>
          <a:p>
            <a:r>
              <a:rPr lang="en-US" sz="4800" dirty="0">
                <a:ea typeface="Calibri"/>
                <a:cs typeface="Calibri"/>
              </a:rPr>
              <a:t>Data labelling</a:t>
            </a:r>
          </a:p>
          <a:p>
            <a:r>
              <a:rPr lang="en-US" sz="4800" dirty="0">
                <a:ea typeface="Calibri"/>
                <a:cs typeface="Calibri"/>
              </a:rPr>
              <a:t>Deployment</a:t>
            </a:r>
          </a:p>
        </p:txBody>
      </p:sp>
    </p:spTree>
    <p:extLst>
      <p:ext uri="{BB962C8B-B14F-4D97-AF65-F5344CB8AC3E}">
        <p14:creationId xmlns:p14="http://schemas.microsoft.com/office/powerpoint/2010/main" val="2275492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Individual vs Group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4800" dirty="0">
                <a:ea typeface="Calibri"/>
                <a:cs typeface="Calibri"/>
              </a:rPr>
              <a:t>Individual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Two people with similar traits have similar outcomes</a:t>
            </a:r>
          </a:p>
          <a:p>
            <a:r>
              <a:rPr lang="en-US" sz="4800" dirty="0">
                <a:ea typeface="Calibri"/>
                <a:cs typeface="Calibri"/>
              </a:rPr>
              <a:t>Group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Groups with a different (irrelevant) trait don't systematically have different outcomes</a:t>
            </a:r>
          </a:p>
        </p:txBody>
      </p:sp>
    </p:spTree>
    <p:extLst>
      <p:ext uri="{BB962C8B-B14F-4D97-AF65-F5344CB8AC3E}">
        <p14:creationId xmlns:p14="http://schemas.microsoft.com/office/powerpoint/2010/main" val="4279218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Individual vs Group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4800">
                <a:ea typeface="Calibri"/>
                <a:cs typeface="Calibri"/>
              </a:rPr>
              <a:t>Defining the groups changes the results</a:t>
            </a:r>
          </a:p>
          <a:p>
            <a:r>
              <a:rPr lang="en-US" sz="4800" dirty="0">
                <a:ea typeface="Calibri"/>
                <a:cs typeface="Calibri"/>
              </a:rPr>
              <a:t>Examples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Gender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Religion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Race</a:t>
            </a:r>
          </a:p>
          <a:p>
            <a:r>
              <a:rPr lang="en-US" sz="4800" dirty="0">
                <a:ea typeface="Calibri"/>
                <a:cs typeface="Calibri"/>
              </a:rPr>
              <a:t>These are also important design decisions</a:t>
            </a:r>
          </a:p>
          <a:p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6309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78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Bias and Fairness</vt:lpstr>
      <vt:lpstr>Admin</vt:lpstr>
      <vt:lpstr>Intro</vt:lpstr>
      <vt:lpstr>Bias</vt:lpstr>
      <vt:lpstr>Fairness</vt:lpstr>
      <vt:lpstr>Sources of Bias</vt:lpstr>
      <vt:lpstr>Individual vs Group</vt:lpstr>
      <vt:lpstr>Individual vs Group</vt:lpstr>
      <vt:lpstr>Questions</vt:lpstr>
      <vt:lpstr>Humans</vt:lpstr>
      <vt:lpstr>Intro</vt:lpstr>
      <vt:lpstr>Automating</vt:lpstr>
      <vt:lpstr>Automation's Unfair Advantage</vt:lpstr>
      <vt:lpstr>Human Advantage</vt:lpstr>
      <vt:lpstr>Humans as robustness</vt:lpstr>
      <vt:lpstr>Humans as value</vt:lpstr>
      <vt:lpstr>Humans as benefactors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340</cp:revision>
  <dcterms:created xsi:type="dcterms:W3CDTF">2021-09-21T07:21:53Z</dcterms:created>
  <dcterms:modified xsi:type="dcterms:W3CDTF">2025-10-03T11:48:35Z</dcterms:modified>
</cp:coreProperties>
</file>