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71" r:id="rId4"/>
    <p:sldId id="270" r:id="rId5"/>
    <p:sldId id="282" r:id="rId6"/>
    <p:sldId id="299" r:id="rId7"/>
    <p:sldId id="286" r:id="rId8"/>
    <p:sldId id="284" r:id="rId9"/>
    <p:sldId id="285" r:id="rId10"/>
    <p:sldId id="283" r:id="rId11"/>
    <p:sldId id="288" r:id="rId12"/>
    <p:sldId id="269" r:id="rId13"/>
    <p:sldId id="268" r:id="rId14"/>
    <p:sldId id="295" r:id="rId15"/>
    <p:sldId id="296" r:id="rId16"/>
    <p:sldId id="258" r:id="rId17"/>
    <p:sldId id="275" r:id="rId18"/>
    <p:sldId id="272" r:id="rId19"/>
    <p:sldId id="292" r:id="rId20"/>
    <p:sldId id="293" r:id="rId21"/>
    <p:sldId id="287" r:id="rId22"/>
    <p:sldId id="300" r:id="rId23"/>
    <p:sldId id="259" r:id="rId24"/>
    <p:sldId id="261" r:id="rId25"/>
    <p:sldId id="264" r:id="rId26"/>
    <p:sldId id="301" r:id="rId27"/>
    <p:sldId id="289" r:id="rId28"/>
    <p:sldId id="281" r:id="rId29"/>
    <p:sldId id="260" r:id="rId30"/>
    <p:sldId id="273" r:id="rId31"/>
    <p:sldId id="274" r:id="rId32"/>
    <p:sldId id="294" r:id="rId33"/>
    <p:sldId id="297" r:id="rId34"/>
    <p:sldId id="290" r:id="rId35"/>
    <p:sldId id="302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DDAAB-F12C-ACA8-542A-C03EA96D7855}" v="226" dt="2025-11-27T21:22:50.203"/>
    <p1510:client id="{FF6A9179-82DE-8EA8-F06F-CA641291A35A}" v="381" dt="2025-11-28T11:00:17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E714C-538A-41D9-B9C6-0815A53036DC}" type="datetimeFigureOut"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B53E-D994-41A3-8981-F657AE60DE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 people have been asking how to follow up on this course if this is an area you want to get into</a:t>
            </a:r>
          </a:p>
          <a:p>
            <a:r>
              <a:rPr lang="en-US" dirty="0">
                <a:cs typeface="Calibri"/>
              </a:rPr>
              <a:t>Philosophy AI Ethics course, if your </a:t>
            </a:r>
            <a:r>
              <a:rPr lang="en-US" dirty="0" err="1">
                <a:cs typeface="Calibri"/>
              </a:rPr>
              <a:t>programme</a:t>
            </a:r>
            <a:r>
              <a:rPr lang="en-US" dirty="0">
                <a:cs typeface="Calibri"/>
              </a:rPr>
              <a:t> allows 20 credits of outsides</a:t>
            </a:r>
          </a:p>
          <a:p>
            <a:r>
              <a:rPr lang="en-US" dirty="0">
                <a:cs typeface="Calibri"/>
              </a:rPr>
              <a:t>Policy internships</a:t>
            </a:r>
          </a:p>
          <a:p>
            <a:r>
              <a:rPr lang="en-US" dirty="0">
                <a:cs typeface="Calibri"/>
              </a:rPr>
              <a:t>Within Informatics, you have two open ended project opportunities: SDP and your Honours Project</a:t>
            </a:r>
          </a:p>
          <a:p>
            <a:r>
              <a:rPr lang="en-US" dirty="0">
                <a:cs typeface="Calibri"/>
              </a:rPr>
              <a:t>Going to talk about the </a:t>
            </a:r>
            <a:r>
              <a:rPr lang="en-US" dirty="0" err="1">
                <a:cs typeface="Calibri"/>
              </a:rPr>
              <a:t>honours</a:t>
            </a:r>
            <a:r>
              <a:rPr lang="en-US" dirty="0">
                <a:cs typeface="Calibri"/>
              </a:rPr>
              <a:t> project primarily, but these should all be examples for the kinds of thing you could work on in the future no matter where you go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7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 people have been asking how to follow up on this course if this is an area you want to get into</a:t>
            </a:r>
          </a:p>
          <a:p>
            <a:r>
              <a:rPr lang="en-US" dirty="0">
                <a:cs typeface="Calibri"/>
              </a:rPr>
              <a:t>Philosophy AI Ethics course, if your </a:t>
            </a:r>
            <a:r>
              <a:rPr lang="en-US" dirty="0" err="1">
                <a:cs typeface="Calibri"/>
              </a:rPr>
              <a:t>programme</a:t>
            </a:r>
            <a:r>
              <a:rPr lang="en-US" dirty="0">
                <a:cs typeface="Calibri"/>
              </a:rPr>
              <a:t> allows 20 credits of outsides</a:t>
            </a:r>
          </a:p>
          <a:p>
            <a:r>
              <a:rPr lang="en-US" dirty="0">
                <a:cs typeface="Calibri"/>
              </a:rPr>
              <a:t>Policy internships</a:t>
            </a:r>
          </a:p>
          <a:p>
            <a:r>
              <a:rPr lang="en-US" dirty="0">
                <a:cs typeface="Calibri"/>
              </a:rPr>
              <a:t>Within Informatics, you have two open ended project opportunities: SDP and your Honours Project</a:t>
            </a:r>
          </a:p>
          <a:p>
            <a:r>
              <a:rPr lang="en-US" dirty="0">
                <a:cs typeface="Calibri"/>
              </a:rPr>
              <a:t>Going to talk about the </a:t>
            </a:r>
            <a:r>
              <a:rPr lang="en-US" dirty="0" err="1">
                <a:cs typeface="Calibri"/>
              </a:rPr>
              <a:t>honours</a:t>
            </a:r>
            <a:r>
              <a:rPr lang="en-US" dirty="0">
                <a:cs typeface="Calibri"/>
              </a:rPr>
              <a:t> project primarily, but these should all be examples for the kinds of thing you could work on in the future no matter where you go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3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7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15033-0F92-19DB-F858-CC6AAFEB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66C0E7-17BA-4980-938F-9F7F81D0B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4C7A5-7790-F0CB-0E4E-B636E061D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 people have been asking how to follow up on this course if this is an area you want to get into</a:t>
            </a:r>
          </a:p>
          <a:p>
            <a:r>
              <a:rPr lang="en-US" dirty="0">
                <a:cs typeface="Calibri"/>
              </a:rPr>
              <a:t>Philosophy AI Ethics course, if your </a:t>
            </a:r>
            <a:r>
              <a:rPr lang="en-US" dirty="0" err="1">
                <a:cs typeface="Calibri"/>
              </a:rPr>
              <a:t>programme</a:t>
            </a:r>
            <a:r>
              <a:rPr lang="en-US" dirty="0">
                <a:cs typeface="Calibri"/>
              </a:rPr>
              <a:t> allows 20 credits of outsides</a:t>
            </a:r>
          </a:p>
          <a:p>
            <a:r>
              <a:rPr lang="en-US" dirty="0">
                <a:cs typeface="Calibri"/>
              </a:rPr>
              <a:t>Policy internships</a:t>
            </a:r>
          </a:p>
          <a:p>
            <a:r>
              <a:rPr lang="en-US" dirty="0">
                <a:cs typeface="Calibri"/>
              </a:rPr>
              <a:t>Within Informatics, you have two open ended project opportunities: SDP and your Honours Project</a:t>
            </a:r>
          </a:p>
          <a:p>
            <a:r>
              <a:rPr lang="en-US" dirty="0">
                <a:cs typeface="Calibri"/>
              </a:rPr>
              <a:t>Going to talk about the </a:t>
            </a:r>
            <a:r>
              <a:rPr lang="en-US" dirty="0" err="1">
                <a:cs typeface="Calibri"/>
              </a:rPr>
              <a:t>honours</a:t>
            </a:r>
            <a:r>
              <a:rPr lang="en-US" dirty="0">
                <a:cs typeface="Calibri"/>
              </a:rPr>
              <a:t> project primarily, but these should all be examples for the kinds of thing you could work on in the future no matter where you go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C9FD-C264-210E-515F-E9390A8B5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6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57273-0301-54BB-DDF3-E10305AD2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B8848-77FA-4AF9-8EC8-0B5377336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58CB21-A1F4-FB1A-538F-FDE0512E5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43BBE-76E1-3870-9C55-0BFA1C607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 people have been asking how to follow up on this course if this is an area you want to get into</a:t>
            </a:r>
          </a:p>
          <a:p>
            <a:r>
              <a:rPr lang="en-US" dirty="0">
                <a:cs typeface="Calibri"/>
              </a:rPr>
              <a:t>Philosophy AI Ethics course, if your </a:t>
            </a:r>
            <a:r>
              <a:rPr lang="en-US" dirty="0" err="1">
                <a:cs typeface="Calibri"/>
              </a:rPr>
              <a:t>programme</a:t>
            </a:r>
            <a:r>
              <a:rPr lang="en-US" dirty="0">
                <a:cs typeface="Calibri"/>
              </a:rPr>
              <a:t> allows 20 credits of outsides</a:t>
            </a:r>
          </a:p>
          <a:p>
            <a:r>
              <a:rPr lang="en-US" dirty="0">
                <a:cs typeface="Calibri"/>
              </a:rPr>
              <a:t>Policy internships</a:t>
            </a:r>
          </a:p>
          <a:p>
            <a:r>
              <a:rPr lang="en-US" dirty="0">
                <a:cs typeface="Calibri"/>
              </a:rPr>
              <a:t>Within Informatics, you have two open ended project opportunities: SDP and your Honours Project</a:t>
            </a:r>
          </a:p>
          <a:p>
            <a:r>
              <a:rPr lang="en-US" dirty="0">
                <a:cs typeface="Calibri"/>
              </a:rPr>
              <a:t>Going to talk about the </a:t>
            </a:r>
            <a:r>
              <a:rPr lang="en-US" dirty="0" err="1">
                <a:cs typeface="Calibri"/>
              </a:rPr>
              <a:t>honours</a:t>
            </a:r>
            <a:r>
              <a:rPr lang="en-US" dirty="0">
                <a:cs typeface="Calibri"/>
              </a:rPr>
              <a:t> project primarily, but these should all be examples for the kinds of thing you could work on in the future no matter where you go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5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Informatics is a broad church, even if we don't count Design Informatics (who handle projects separately)</a:t>
            </a:r>
          </a:p>
          <a:p>
            <a:r>
              <a:rPr lang="en-US" dirty="0">
                <a:cs typeface="Calibri"/>
              </a:rPr>
              <a:t>Projects should be built around some demonstration of technical competency</a:t>
            </a:r>
          </a:p>
          <a:p>
            <a:r>
              <a:rPr lang="en-US" dirty="0">
                <a:cs typeface="Calibri"/>
              </a:rPr>
              <a:t>But the domain, and the extent to which you do more consideration/thought-based work around that, are very flexible</a:t>
            </a:r>
          </a:p>
          <a:p>
            <a:r>
              <a:rPr lang="en-US" dirty="0">
                <a:cs typeface="Calibri"/>
              </a:rPr>
              <a:t>There can be extensive user community involvement, discussion of the wider implications of results, or limitations of a technology,</a:t>
            </a:r>
          </a:p>
          <a:p>
            <a:r>
              <a:rPr lang="en-US" dirty="0">
                <a:cs typeface="Calibri"/>
              </a:rPr>
              <a:t>Or you can still do a very technically focused project and aim to solve a socially relevant problem, even one technology is causing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B53E-D994-41A3-8981-F657AE60DE2E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6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Final Year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Design / User-Focused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Literature review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6128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Data Science /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Literature review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90045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Projects in Ethical Tech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Still have to be </a:t>
            </a:r>
            <a:r>
              <a:rPr lang="en-US" i="1" dirty="0">
                <a:cs typeface="Calibri"/>
              </a:rPr>
              <a:t>Informatics </a:t>
            </a:r>
            <a:r>
              <a:rPr lang="en-US" dirty="0">
                <a:cs typeface="Calibri"/>
              </a:rPr>
              <a:t>projects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Somewhat at the mercy of the second marker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Helpful to focus on a specific kind of contribution/evaluation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20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12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Anticipating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Jobs want balanced graduates who demonstrate more than just technical skills in their projects (same for PhDs)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This can serve as practice and/or demonstration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You're not necessarily being held to the same standards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These projects do very well*</a:t>
            </a:r>
          </a:p>
          <a:p>
            <a:pPr lvl="1">
              <a:lnSpc>
                <a:spcPct val="20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00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Idea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9CB2-8806-E2AD-BBF8-3BD29EE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Thinking of Ideas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E98215-5273-09A3-A06C-04361F6123F6}"/>
              </a:ext>
            </a:extLst>
          </p:cNvPr>
          <p:cNvSpPr/>
          <p:nvPr/>
        </p:nvSpPr>
        <p:spPr>
          <a:xfrm>
            <a:off x="1481250" y="3027387"/>
            <a:ext cx="2858932" cy="154729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Approach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79B4B9-5D9E-4520-DEE9-188F1982C4B1}"/>
              </a:ext>
            </a:extLst>
          </p:cNvPr>
          <p:cNvSpPr/>
          <p:nvPr/>
        </p:nvSpPr>
        <p:spPr>
          <a:xfrm>
            <a:off x="7851817" y="3027386"/>
            <a:ext cx="2858932" cy="15472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Domain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A02CBF-1638-E13D-EAAA-ECD711EA90E0}"/>
              </a:ext>
            </a:extLst>
          </p:cNvPr>
          <p:cNvSpPr/>
          <p:nvPr/>
        </p:nvSpPr>
        <p:spPr>
          <a:xfrm>
            <a:off x="4338932" y="3346659"/>
            <a:ext cx="3514830" cy="323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A0A2EFE-CEC6-6E08-EA0B-FAE9E84A7BC4}"/>
              </a:ext>
            </a:extLst>
          </p:cNvPr>
          <p:cNvSpPr/>
          <p:nvPr/>
        </p:nvSpPr>
        <p:spPr>
          <a:xfrm rot="10800000">
            <a:off x="4330560" y="4016548"/>
            <a:ext cx="3514829" cy="323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8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9CB2-8806-E2AD-BBF8-3BD29EE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Narrowing Focus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FEA892-A961-A72D-C6C9-77EDDF00274F}"/>
              </a:ext>
            </a:extLst>
          </p:cNvPr>
          <p:cNvSpPr/>
          <p:nvPr/>
        </p:nvSpPr>
        <p:spPr>
          <a:xfrm>
            <a:off x="3694813" y="1882714"/>
            <a:ext cx="2228020" cy="911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New algorithms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4FD3D2-40DC-9B0E-94C1-781D57CA850A}"/>
              </a:ext>
            </a:extLst>
          </p:cNvPr>
          <p:cNvSpPr/>
          <p:nvPr/>
        </p:nvSpPr>
        <p:spPr>
          <a:xfrm>
            <a:off x="6271369" y="4866554"/>
            <a:ext cx="2228020" cy="911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Ideas and discussion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D14C6A-BFD4-671A-19D2-9C1A1FAC4D4B}"/>
              </a:ext>
            </a:extLst>
          </p:cNvPr>
          <p:cNvSpPr/>
          <p:nvPr/>
        </p:nvSpPr>
        <p:spPr>
          <a:xfrm>
            <a:off x="3694813" y="4867869"/>
            <a:ext cx="2228020" cy="911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Extensive experiments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574517-3A00-8AB3-5D60-E11EC4209746}"/>
              </a:ext>
            </a:extLst>
          </p:cNvPr>
          <p:cNvSpPr/>
          <p:nvPr/>
        </p:nvSpPr>
        <p:spPr>
          <a:xfrm>
            <a:off x="6258014" y="1887104"/>
            <a:ext cx="2228020" cy="911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Usefulness or impact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D594D7-33E6-7D33-F302-A71DCA5B2008}"/>
              </a:ext>
            </a:extLst>
          </p:cNvPr>
          <p:cNvSpPr/>
          <p:nvPr/>
        </p:nvSpPr>
        <p:spPr>
          <a:xfrm>
            <a:off x="1481250" y="3027387"/>
            <a:ext cx="2858932" cy="154729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Tech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CC81CE-C60A-FBEC-57EF-042DABCE822E}"/>
              </a:ext>
            </a:extLst>
          </p:cNvPr>
          <p:cNvSpPr/>
          <p:nvPr/>
        </p:nvSpPr>
        <p:spPr>
          <a:xfrm>
            <a:off x="7851817" y="3027386"/>
            <a:ext cx="2858932" cy="15472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"Good"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CA314-73AB-1C98-E5FE-6219D182F8DA}"/>
              </a:ext>
            </a:extLst>
          </p:cNvPr>
          <p:cNvSpPr txBox="1"/>
          <p:nvPr/>
        </p:nvSpPr>
        <p:spPr>
          <a:xfrm>
            <a:off x="4720962" y="279590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e.g. Vision for Good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FC0228-D3F2-54C7-DF70-F08CC93EDC6B}"/>
              </a:ext>
            </a:extLst>
          </p:cNvPr>
          <p:cNvSpPr txBox="1"/>
          <p:nvPr/>
        </p:nvSpPr>
        <p:spPr>
          <a:xfrm>
            <a:off x="4589188" y="4337097"/>
            <a:ext cx="3006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e.g. Tools for Ethical AI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4B686BF-60DD-4D53-7D40-939CB17D38BE}"/>
              </a:ext>
            </a:extLst>
          </p:cNvPr>
          <p:cNvSpPr/>
          <p:nvPr/>
        </p:nvSpPr>
        <p:spPr>
          <a:xfrm>
            <a:off x="4338932" y="3346659"/>
            <a:ext cx="3514830" cy="323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5518707-09AC-1E5C-67A3-9DBB9E1E73CC}"/>
              </a:ext>
            </a:extLst>
          </p:cNvPr>
          <p:cNvSpPr/>
          <p:nvPr/>
        </p:nvSpPr>
        <p:spPr>
          <a:xfrm rot="10800000">
            <a:off x="4330560" y="4016548"/>
            <a:ext cx="3514829" cy="323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9CB2-8806-E2AD-BBF8-3BD29EE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Possible Directions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5120-080F-3CE4-934B-5A9B90DB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Problem you're passionate about</a:t>
            </a:r>
            <a:endParaRPr lang="en-US"/>
          </a:p>
          <a:p>
            <a:pPr lvl="2">
              <a:lnSpc>
                <a:spcPct val="200000"/>
              </a:lnSpc>
              <a:buFont typeface="Wingdings" panose="020B0604020202020204" pitchFamily="34" charset="0"/>
              <a:buChar char="Ø"/>
            </a:pPr>
            <a:r>
              <a:rPr lang="en-US" sz="2400" dirty="0">
                <a:cs typeface="Calibri" panose="020F0502020204030204"/>
              </a:rPr>
              <a:t> Think of a way to address it with tech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Technical skill you want to flex / develop</a:t>
            </a:r>
          </a:p>
          <a:p>
            <a:pPr lvl="2">
              <a:lnSpc>
                <a:spcPct val="200000"/>
              </a:lnSpc>
              <a:buFont typeface="Wingdings" panose="020B0604020202020204" pitchFamily="34" charset="0"/>
              <a:buChar char="Ø"/>
            </a:pPr>
            <a:r>
              <a:rPr lang="en-US" sz="2400" dirty="0">
                <a:cs typeface="Calibri" panose="020F0502020204030204"/>
              </a:rPr>
              <a:t> Think of a domain it might be helpful in</a:t>
            </a:r>
          </a:p>
        </p:txBody>
      </p:sp>
    </p:spTree>
    <p:extLst>
      <p:ext uri="{BB962C8B-B14F-4D97-AF65-F5344CB8AC3E}">
        <p14:creationId xmlns:p14="http://schemas.microsoft.com/office/powerpoint/2010/main" val="391603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9CB2-8806-E2AD-BBF8-3BD29EE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Approach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5120-080F-3CE4-934B-5A9B90DB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Machine Learning (LLMs, Computer Vision, etc.)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Design (Human-Computer Interaction)</a:t>
            </a:r>
            <a:endParaRPr lang="en-US">
              <a:ea typeface="Calibri"/>
              <a:cs typeface="Calibri" panose="020F0502020204030204"/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Data Science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607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Independent work, supported by regular supervision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Assessed via a thesis, double marked</a:t>
            </a:r>
            <a:endParaRPr lang="en-US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51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9CB2-8806-E2AD-BBF8-3BD29EE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Domain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5120-080F-3CE4-934B-5A9B90DB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Automated Decision Making</a:t>
            </a:r>
            <a:endParaRPr lang="en-US"/>
          </a:p>
          <a:p>
            <a:pPr lvl="1">
              <a:lnSpc>
                <a:spcPct val="200000"/>
              </a:lnSpc>
            </a:pPr>
            <a:r>
              <a:rPr lang="en-US" err="1">
                <a:cs typeface="Calibri" panose="020F0502020204030204"/>
              </a:rPr>
              <a:t>Geospacial</a:t>
            </a:r>
            <a:endParaRPr lang="en-US" dirty="0" err="1">
              <a:cs typeface="Calibri" panose="020F0502020204030204"/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Education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ea typeface="Calibri"/>
                <a:cs typeface="Calibri" panose="020F0502020204030204"/>
              </a:rPr>
              <a:t>Other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6241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Will You Evaluate Success?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65FE89-5511-C9F2-595F-1186C5CEC43D}"/>
              </a:ext>
            </a:extLst>
          </p:cNvPr>
          <p:cNvSpPr/>
          <p:nvPr/>
        </p:nvSpPr>
        <p:spPr>
          <a:xfrm>
            <a:off x="158610" y="1861146"/>
            <a:ext cx="2308047" cy="393867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Approach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31A06E-D741-37EC-FF5C-4DA6B91991DC}"/>
              </a:ext>
            </a:extLst>
          </p:cNvPr>
          <p:cNvSpPr/>
          <p:nvPr/>
        </p:nvSpPr>
        <p:spPr>
          <a:xfrm>
            <a:off x="9738049" y="1861146"/>
            <a:ext cx="2308046" cy="39377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Domain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A9A3DB-4015-43F9-A07E-12455A219077}"/>
              </a:ext>
            </a:extLst>
          </p:cNvPr>
          <p:cNvSpPr/>
          <p:nvPr/>
        </p:nvSpPr>
        <p:spPr>
          <a:xfrm>
            <a:off x="2472878" y="1861145"/>
            <a:ext cx="1962400" cy="6478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Proof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A8E4EC-0A4B-DC5E-F0C6-D85EC418EB08}"/>
              </a:ext>
            </a:extLst>
          </p:cNvPr>
          <p:cNvSpPr/>
          <p:nvPr/>
        </p:nvSpPr>
        <p:spPr>
          <a:xfrm>
            <a:off x="3298325" y="2511291"/>
            <a:ext cx="2252291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Experiment</a:t>
            </a:r>
            <a:endParaRPr lang="en-US" sz="32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945930-C983-E9F5-0409-6C34C792389C}"/>
              </a:ext>
            </a:extLst>
          </p:cNvPr>
          <p:cNvSpPr/>
          <p:nvPr/>
        </p:nvSpPr>
        <p:spPr>
          <a:xfrm>
            <a:off x="5532700" y="3824043"/>
            <a:ext cx="2252291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Acceptance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B2B76D-F758-A896-A1AF-C3C0ACD11CDF}"/>
              </a:ext>
            </a:extLst>
          </p:cNvPr>
          <p:cNvSpPr/>
          <p:nvPr/>
        </p:nvSpPr>
        <p:spPr>
          <a:xfrm>
            <a:off x="6656318" y="4490753"/>
            <a:ext cx="2252291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User Study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819F86-CE23-8F6B-E0E2-F69EB161FC26}"/>
              </a:ext>
            </a:extLst>
          </p:cNvPr>
          <p:cNvSpPr/>
          <p:nvPr/>
        </p:nvSpPr>
        <p:spPr>
          <a:xfrm>
            <a:off x="7780823" y="5141783"/>
            <a:ext cx="1954118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Impact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FC28C5-1EE8-FFD4-2E8A-8235B6A22460}"/>
              </a:ext>
            </a:extLst>
          </p:cNvPr>
          <p:cNvSpPr/>
          <p:nvPr/>
        </p:nvSpPr>
        <p:spPr>
          <a:xfrm>
            <a:off x="4408194" y="3165617"/>
            <a:ext cx="2252291" cy="656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1204-231E-890C-8C43-62249BFB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073B-7623-35ED-3836-E9C55B700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Examples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04AC5-8FED-42DE-D7EF-35CFDEA03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79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AC3C-2582-15B8-1F0F-B3960596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Vision for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43C2-7FA0-F42C-4E85-1487A20FA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93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Flood extent prediction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Monitoring forest restoration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Tree canopy modelling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Windthrow detection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Invasive species tracking</a:t>
            </a:r>
          </a:p>
          <a:p>
            <a:pPr algn="r">
              <a:buNone/>
            </a:pPr>
            <a:r>
              <a:rPr lang="en-US" sz="1400" dirty="0">
                <a:ea typeface="+mn-lt"/>
                <a:cs typeface="+mn-lt"/>
              </a:rPr>
              <a:t>Machine Learning for Monitoring Forest Restoration (Mark Swan)</a:t>
            </a:r>
            <a:endParaRPr lang="en-US" sz="1400" dirty="0">
              <a:cs typeface="Calibri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20167CC-343B-B7B9-31B6-2DCBA43D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" b="18175"/>
          <a:stretch/>
        </p:blipFill>
        <p:spPr>
          <a:xfrm>
            <a:off x="5494180" y="1824145"/>
            <a:ext cx="6701085" cy="43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A9F-36AE-792F-0DA7-CA02C363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Anti-AI 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9CBC-5C11-9475-B839-1D1B87C6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Detecting </a:t>
            </a:r>
            <a:r>
              <a:rPr lang="en-US" dirty="0" err="1">
                <a:cs typeface="Calibri" panose="020F0502020204030204"/>
              </a:rPr>
              <a:t>DeepFake</a:t>
            </a:r>
            <a:r>
              <a:rPr lang="en-US" dirty="0">
                <a:cs typeface="Calibri" panose="020F0502020204030204"/>
              </a:rPr>
              <a:t> images/video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Detecting satellite </a:t>
            </a:r>
            <a:r>
              <a:rPr lang="en-US" dirty="0" err="1">
                <a:cs typeface="Calibri" panose="020F0502020204030204"/>
              </a:rPr>
              <a:t>DeepFakes</a:t>
            </a:r>
            <a:endParaRPr lang="en-US">
              <a:ea typeface="Calibri"/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en-US" dirty="0">
                <a:cs typeface="Calibri" panose="020F0502020204030204"/>
              </a:rPr>
              <a:t>Adversarial attacks, such as retrieving DNN training data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232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3BE9-D24B-08ED-9696-9BE59FDE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Deepfake Video Detection (Sakib Ahamed)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3D9930-65F9-5FAE-8625-F9257D721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64" y="1691457"/>
            <a:ext cx="9133952" cy="46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31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FBA34-1153-717E-4969-0F7793EC1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1494-706D-67EA-3A7E-B42CD6FF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Critique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1F6C1-DC9A-B79F-5FD1-DA330C017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Calibri" panose="020F0502020204030204"/>
                <a:cs typeface="Calibri" panose="020F0502020204030204"/>
              </a:rPr>
              <a:t>Evaluating the quality of synthetic medical data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 panose="020F0502020204030204"/>
                <a:cs typeface="Calibri" panose="020F0502020204030204"/>
              </a:rPr>
              <a:t>Long-run simulation to </a:t>
            </a:r>
            <a:r>
              <a:rPr lang="en-US" dirty="0" err="1">
                <a:ea typeface="Calibri"/>
                <a:cs typeface="Calibri"/>
              </a:rPr>
              <a:t>analyse</a:t>
            </a:r>
            <a:r>
              <a:rPr lang="en-US" dirty="0">
                <a:ea typeface="Calibri"/>
                <a:cs typeface="Calibri"/>
              </a:rPr>
              <a:t> automated decision consequences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Detecting bias in dataset representation</a:t>
            </a:r>
          </a:p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28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5715-3D45-349A-6571-8A877B97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A Semi-Automated Tool for Detecting and Mitigating Racial Bias in Visual Datasets (Liana Mostafa)</a:t>
            </a:r>
            <a:endParaRPr lang="en-US" sz="3600" dirty="0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DDEE14-11A5-9BC8-9089-FB11BAC9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536672"/>
            <a:ext cx="8700653" cy="53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6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A9F-36AE-792F-0DA7-CA02C363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Robotics mannequin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(domain: representation, approach: robotics)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9CBC-5C11-9475-B839-1D1B87C6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Soft robotic mannequin for diverse representation</a:t>
            </a:r>
          </a:p>
          <a:p>
            <a:pPr lvl="1">
              <a:lnSpc>
                <a:spcPct val="200000"/>
              </a:lnSpc>
            </a:pPr>
            <a:r>
              <a:rPr lang="en-US" dirty="0" err="1">
                <a:cs typeface="Calibri"/>
              </a:rPr>
              <a:t>Parameterising</a:t>
            </a:r>
            <a:r>
              <a:rPr lang="en-US" dirty="0">
                <a:cs typeface="Calibri"/>
              </a:rPr>
              <a:t> human shapes / robot actuation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/>
              </a:rPr>
              <a:t>Sensing soft component shape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Calibri"/>
              </a:rPr>
              <a:t>Integrating robotic or virtual reality tools into education</a:t>
            </a:r>
          </a:p>
        </p:txBody>
      </p:sp>
    </p:spTree>
    <p:extLst>
      <p:ext uri="{BB962C8B-B14F-4D97-AF65-F5344CB8AC3E}">
        <p14:creationId xmlns:p14="http://schemas.microsoft.com/office/powerpoint/2010/main" val="3865924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CD56-CDC9-C77F-2044-8A74429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Tools for Ethical 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7101-0363-6B7B-F7B5-8FC1F359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Ethics process management (with </a:t>
            </a:r>
            <a:r>
              <a:rPr lang="en-US" dirty="0" err="1">
                <a:ea typeface="+mn-lt"/>
                <a:cs typeface="+mn-lt"/>
              </a:rPr>
              <a:t>Unicef</a:t>
            </a:r>
            <a:r>
              <a:rPr lang="en-US" dirty="0">
                <a:ea typeface="+mn-lt"/>
                <a:cs typeface="+mn-lt"/>
              </a:rPr>
              <a:t> DCC)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>
                <a:ea typeface="+mn-lt"/>
                <a:cs typeface="+mn-lt"/>
              </a:rPr>
              <a:t>DataCard</a:t>
            </a:r>
            <a:r>
              <a:rPr lang="en-US" dirty="0">
                <a:ea typeface="+mn-lt"/>
                <a:cs typeface="+mn-lt"/>
              </a:rPr>
              <a:t> creation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Auditing</a:t>
            </a:r>
          </a:p>
          <a:p>
            <a:pPr lvl="1">
              <a:lnSpc>
                <a:spcPct val="200000"/>
              </a:lnSpc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34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End of Semester 2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List of projects proposed by staff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Contact them, demonstrate suitability</a:t>
            </a: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Rank 5 "suitable" projects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ea typeface="+mn-lt"/>
                <a:cs typeface="+mn-lt"/>
              </a:rPr>
              <a:t>https://homepages.inf.ed.ac.uk/hshimoda/proj/</a:t>
            </a:r>
            <a:endParaRPr lang="en-US" dirty="0"/>
          </a:p>
          <a:p>
            <a:pPr lvl="1">
              <a:lnSpc>
                <a:spcPct val="20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CD56-CDC9-C77F-2044-8A74429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Tools for Ethical AI examples: Auditing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7101-0363-6B7B-F7B5-8FC1F359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Detecting and mitigating racial bias in visual datasets</a:t>
            </a:r>
            <a:endParaRPr lang="en-US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Long-run simulations for investigating algorithmic bias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Links between social media and public sentiment or economy</a:t>
            </a:r>
          </a:p>
          <a:p>
            <a:pPr>
              <a:lnSpc>
                <a:spcPct val="200000"/>
              </a:lnSpc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479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CD56-CDC9-C77F-2044-8A74429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Tools for Ethics Education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7101-0363-6B7B-F7B5-8FC1F359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Case study database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Essay topic modelling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Curriculum development and website</a:t>
            </a:r>
          </a:p>
        </p:txBody>
      </p:sp>
    </p:spTree>
    <p:extLst>
      <p:ext uri="{BB962C8B-B14F-4D97-AF65-F5344CB8AC3E}">
        <p14:creationId xmlns:p14="http://schemas.microsoft.com/office/powerpoint/2010/main" val="3455016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CD56-CDC9-C77F-2044-8A74429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Current Undergrad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7101-0363-6B7B-F7B5-8FC1F359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Landslide / coastal erosion detection from satellites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Spellchecker bias for non-English names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Impact of health wearables on self-control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Impact of AI EdTech on humility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Search and summary for AI legislation</a:t>
            </a:r>
          </a:p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056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420E0-3003-54FF-ED37-3E54E7D62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1BD5-BFDA-A7B1-A05D-4D14C615C8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PhD Student – Alex Gillespie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59B4-3054-7EFC-32E7-0DC2563FF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978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8AE9-E1A1-386A-D50C-E0ABC3FA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Particular Interests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C1E58E-ABB1-2ADE-8218-B8F55F55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Care (grief, elder care, mental health)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Education (both teaching ethics and ethical EdTech)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Translation (turning theory into practical methods/advice)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/>
                <a:cs typeface="Calibri"/>
              </a:rPr>
              <a:t>Epistemics (how tech and knowledge interact)</a:t>
            </a:r>
          </a:p>
          <a:p>
            <a:pPr>
              <a:lnSpc>
                <a:spcPct val="200000"/>
              </a:lnSpc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93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AAAE-18AF-326D-2879-47E79FC84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4F95-5DED-3946-AAEB-667ECBAE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now?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BC1FE3-9B9B-911B-4AE6-4835FE22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Plenty of time, so no need to rush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Have an explore of what research has been done in areas you're interested in (Google Scholar)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Chat to me, find a potential supervisor</a:t>
            </a:r>
          </a:p>
        </p:txBody>
      </p:sp>
    </p:spTree>
    <p:extLst>
      <p:ext uri="{BB962C8B-B14F-4D97-AF65-F5344CB8AC3E}">
        <p14:creationId xmlns:p14="http://schemas.microsoft.com/office/powerpoint/2010/main" val="2655036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DEF1-5CB6-FECC-D61E-A2453DF3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Thanks and good luck!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8E81-5156-C5D4-A053-DC78F3186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2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Self-Proposal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>
                <a:cs typeface="Calibri"/>
              </a:rPr>
              <a:t>Earlier deadline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Have to</a:t>
            </a:r>
            <a:r>
              <a:rPr lang="en-US">
                <a:cs typeface="Calibri"/>
              </a:rPr>
              <a:t> find and convince a supervisor</a:t>
            </a:r>
            <a:endParaRPr lang="en-US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dirty="0">
                <a:cs typeface="Calibri"/>
              </a:rPr>
              <a:t>Better</a:t>
            </a:r>
            <a:r>
              <a:rPr lang="en-US">
                <a:ea typeface="+mn-lt"/>
                <a:cs typeface="+mn-lt"/>
              </a:rPr>
              <a:t> odds in allocation</a:t>
            </a:r>
          </a:p>
          <a:p>
            <a:pPr lvl="1">
              <a:lnSpc>
                <a:spcPct val="20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69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FBE9-59CA-9AF5-2F7F-CAC3549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Novelty?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C41C-89D6-D3C7-CF2E-3E314C7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Not strictly expected of undergrads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Using an existing approach on a new problem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 panose="020F0502020204030204"/>
                <a:cs typeface="Calibri"/>
              </a:rPr>
              <a:t>Developing a new approach to an existing problem</a:t>
            </a:r>
          </a:p>
          <a:p>
            <a:pPr lvl="1">
              <a:lnSpc>
                <a:spcPct val="200000"/>
              </a:lnSpc>
            </a:pPr>
            <a:endParaRPr lang="en-US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97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0D1B61-A2F8-6484-90D4-0FC7CB9E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FF09-F2B7-BA88-A580-BE75F29D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Balance of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93E6-BB18-45A3-AAC9-2FBE1973F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</a:rPr>
              <a:t>Literature Review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ea typeface="Calibri" panose="020F0502020204030204"/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 panose="020F0502020204030204"/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Calibri" panose="020F0502020204030204"/>
                <a:cs typeface="Calibri"/>
              </a:rPr>
              <a:t>Discussion</a:t>
            </a:r>
          </a:p>
          <a:p>
            <a:pPr lvl="1">
              <a:lnSpc>
                <a:spcPct val="200000"/>
              </a:lnSpc>
            </a:pPr>
            <a:endParaRPr lang="en-US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0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Proof / Mathematical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Literature review</a:t>
            </a:r>
            <a:endParaRPr lang="en-US" sz="2600" i="1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4186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Ideas / Discussive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Literature review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4698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032D-EAD1-4FB5-56A9-91C1107E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Section Balance: ML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1E7F-3B84-F44D-1036-E5ED71D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Literature review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i="1" dirty="0">
                <a:cs typeface="Calibri"/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cs typeface="Calibri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670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36</Slides>
  <Notes>12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Final Year Projects</vt:lpstr>
      <vt:lpstr>Recap</vt:lpstr>
      <vt:lpstr>Process</vt:lpstr>
      <vt:lpstr>Self-Proposal</vt:lpstr>
      <vt:lpstr>Novelty?</vt:lpstr>
      <vt:lpstr>Balance of Work</vt:lpstr>
      <vt:lpstr>Section Balance: Proof / Mathematical</vt:lpstr>
      <vt:lpstr>Section Balance: Ideas / Discussive</vt:lpstr>
      <vt:lpstr>Section Balance: ML Application</vt:lpstr>
      <vt:lpstr>Section Balance: Design / User-Focused</vt:lpstr>
      <vt:lpstr>Section Balance: Data Science / Analysis</vt:lpstr>
      <vt:lpstr>Projects in Ethical Tech</vt:lpstr>
      <vt:lpstr>Considerations</vt:lpstr>
      <vt:lpstr>Anticipating Concerns</vt:lpstr>
      <vt:lpstr>Idea Generation</vt:lpstr>
      <vt:lpstr>Thinking of Ideas</vt:lpstr>
      <vt:lpstr>Narrowing Focus</vt:lpstr>
      <vt:lpstr>Possible Directions</vt:lpstr>
      <vt:lpstr>Approach Examples</vt:lpstr>
      <vt:lpstr>Domain Examples</vt:lpstr>
      <vt:lpstr>How Will You Evaluate Success?</vt:lpstr>
      <vt:lpstr>Examples</vt:lpstr>
      <vt:lpstr>Vision for Good</vt:lpstr>
      <vt:lpstr>Anti-AI AI </vt:lpstr>
      <vt:lpstr>Deepfake Video Detection (Sakib Ahamed)</vt:lpstr>
      <vt:lpstr>Critique</vt:lpstr>
      <vt:lpstr>A Semi-Automated Tool for Detecting and Mitigating Racial Bias in Visual Datasets (Liana Mostafa)</vt:lpstr>
      <vt:lpstr>Robotics mannequin  (domain: representation, approach: robotics)</vt:lpstr>
      <vt:lpstr>Tools for Ethical AI </vt:lpstr>
      <vt:lpstr>Tools for Ethical AI examples: Auditing</vt:lpstr>
      <vt:lpstr>Tools for Ethics Education</vt:lpstr>
      <vt:lpstr>Current Undergrad Topics</vt:lpstr>
      <vt:lpstr>PhD Student – Alex Gillespie</vt:lpstr>
      <vt:lpstr>Particular Interests</vt:lpstr>
      <vt:lpstr>What now?</vt:lpstr>
      <vt:lpstr>Thanks and 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1019</cp:revision>
  <dcterms:created xsi:type="dcterms:W3CDTF">2022-10-30T18:50:22Z</dcterms:created>
  <dcterms:modified xsi:type="dcterms:W3CDTF">2026-01-27T09:53:39Z</dcterms:modified>
</cp:coreProperties>
</file>