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75" r:id="rId4"/>
    <p:sldId id="285" r:id="rId5"/>
    <p:sldId id="305" r:id="rId6"/>
    <p:sldId id="279" r:id="rId7"/>
    <p:sldId id="280" r:id="rId8"/>
    <p:sldId id="284" r:id="rId9"/>
    <p:sldId id="308" r:id="rId10"/>
    <p:sldId id="276" r:id="rId11"/>
    <p:sldId id="306" r:id="rId12"/>
    <p:sldId id="277" r:id="rId13"/>
    <p:sldId id="282" r:id="rId14"/>
    <p:sldId id="283" r:id="rId15"/>
    <p:sldId id="286" r:id="rId16"/>
    <p:sldId id="310" r:id="rId17"/>
    <p:sldId id="311" r:id="rId18"/>
    <p:sldId id="312" r:id="rId19"/>
    <p:sldId id="291" r:id="rId20"/>
    <p:sldId id="289" r:id="rId21"/>
    <p:sldId id="292" r:id="rId22"/>
    <p:sldId id="304" r:id="rId23"/>
    <p:sldId id="303" r:id="rId24"/>
    <p:sldId id="293" r:id="rId25"/>
    <p:sldId id="301" r:id="rId26"/>
    <p:sldId id="302" r:id="rId27"/>
    <p:sldId id="287" r:id="rId28"/>
    <p:sldId id="290"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DWICK Angus" initials="CA" lastIdx="1" clrIdx="0">
    <p:extLst>
      <p:ext uri="{19B8F6BF-5375-455C-9EA6-DF929625EA0E}">
        <p15:presenceInfo xmlns:p15="http://schemas.microsoft.com/office/powerpoint/2012/main" userId="S::achadwic@ed.ac.uk::1f6a315e-99f0-48be-bc46-1fa04c67ce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6" autoAdjust="0"/>
    <p:restoredTop sz="94660"/>
  </p:normalViewPr>
  <p:slideViewPr>
    <p:cSldViewPr snapToGrid="0">
      <p:cViewPr varScale="1">
        <p:scale>
          <a:sx n="155" d="100"/>
          <a:sy n="155" d="100"/>
        </p:scale>
        <p:origin x="15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1E4E-2973-4AA2-B6F9-38432E32C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8D1D3E-8C6D-4A05-A504-1E065144E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B8E400-6961-42A8-A2D8-79F2E4FA078C}"/>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5" name="Footer Placeholder 4">
            <a:extLst>
              <a:ext uri="{FF2B5EF4-FFF2-40B4-BE49-F238E27FC236}">
                <a16:creationId xmlns:a16="http://schemas.microsoft.com/office/drawing/2014/main" id="{DC241412-B650-4D31-977D-E8ED5D343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672A7-0CD7-4598-92FB-40FAE94B0D7E}"/>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91019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52AB-7C0E-4693-B91C-19DFD6A277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9CD464-1D0C-426B-81E6-8EF5155D35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DBAD13-9310-4488-B80C-A03C855174C4}"/>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5" name="Footer Placeholder 4">
            <a:extLst>
              <a:ext uri="{FF2B5EF4-FFF2-40B4-BE49-F238E27FC236}">
                <a16:creationId xmlns:a16="http://schemas.microsoft.com/office/drawing/2014/main" id="{A3488C52-E0AC-405A-A115-4BAB718505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DA83A6-55C9-4DD5-8F37-2D49ED218711}"/>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98803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240F4-6BEF-4BC4-973E-9A63A18188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723F10-6327-4514-B0E8-7FD04BBCE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0F833-7A8D-41B7-A2AA-FD2460379CEA}"/>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5" name="Footer Placeholder 4">
            <a:extLst>
              <a:ext uri="{FF2B5EF4-FFF2-40B4-BE49-F238E27FC236}">
                <a16:creationId xmlns:a16="http://schemas.microsoft.com/office/drawing/2014/main" id="{C0DC578C-7636-42BF-A14A-44CF20A8C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28E5D-6B39-4FE1-848F-89B21176EE41}"/>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26781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6C42-A1B6-4F53-8DCC-D3B143F92B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969AA7-8FEE-4FBE-AB9B-2B70E2E0D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1A9DD-0897-4280-8CA1-F89C225DED0C}"/>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5" name="Footer Placeholder 4">
            <a:extLst>
              <a:ext uri="{FF2B5EF4-FFF2-40B4-BE49-F238E27FC236}">
                <a16:creationId xmlns:a16="http://schemas.microsoft.com/office/drawing/2014/main" id="{07B0E18E-95C7-44F9-A50B-17184F804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630CC-22E9-4740-A26F-56840E3A3EFA}"/>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386235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70B1-0B26-432A-A9E4-0644444088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CA1072-7814-41DE-BA30-885F21F04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38E8C9-AE91-44B7-9C3F-13DBFA787DBB}"/>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5" name="Footer Placeholder 4">
            <a:extLst>
              <a:ext uri="{FF2B5EF4-FFF2-40B4-BE49-F238E27FC236}">
                <a16:creationId xmlns:a16="http://schemas.microsoft.com/office/drawing/2014/main" id="{33BD2187-B85C-4E4E-943B-6862EE4C8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FFB4-6964-41A0-A510-64A07A2FB336}"/>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56140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6FD-0D04-4FFF-B1E1-C1D9046B18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DA19EE-945C-4C6D-8116-54C275D94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E8512-3F51-4E77-9075-E2096A606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AADFE6-8623-4F28-9DA3-E764C6BF4455}"/>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6" name="Footer Placeholder 5">
            <a:extLst>
              <a:ext uri="{FF2B5EF4-FFF2-40B4-BE49-F238E27FC236}">
                <a16:creationId xmlns:a16="http://schemas.microsoft.com/office/drawing/2014/main" id="{07DBA9B0-BA64-4303-90F9-BFA8FF5597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7E6F0-4CF4-4C97-9EE1-814C1253D22E}"/>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360540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0902-B48E-43D2-B2A1-D6828721C3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D9CE29-B800-4C72-87A2-3C287D0D8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C379ED-FBFB-4EFA-ADAF-C8AC1FFEA9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6194CA-D6C4-416F-83AA-C0E13867C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4F95C-9E74-41CE-837C-783A052EF6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1DB52B-F809-44C8-8370-CE80751CCAD9}"/>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8" name="Footer Placeholder 7">
            <a:extLst>
              <a:ext uri="{FF2B5EF4-FFF2-40B4-BE49-F238E27FC236}">
                <a16:creationId xmlns:a16="http://schemas.microsoft.com/office/drawing/2014/main" id="{241382FC-35FD-46DF-8690-F0EC30CB35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7943C3-1822-4880-AD10-1AC645A90449}"/>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05950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3708-2360-4910-B307-6A223CC286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4956D6-6DCA-4A59-97F6-29BD39877DA5}"/>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4" name="Footer Placeholder 3">
            <a:extLst>
              <a:ext uri="{FF2B5EF4-FFF2-40B4-BE49-F238E27FC236}">
                <a16:creationId xmlns:a16="http://schemas.microsoft.com/office/drawing/2014/main" id="{D2EBB44F-99D9-4610-B705-8A194233ED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0BBBEB-7404-47E1-874C-9EFBC0F514CD}"/>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07975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5B1B6-81E1-43C3-90D4-139B83B7A22D}"/>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3" name="Footer Placeholder 2">
            <a:extLst>
              <a:ext uri="{FF2B5EF4-FFF2-40B4-BE49-F238E27FC236}">
                <a16:creationId xmlns:a16="http://schemas.microsoft.com/office/drawing/2014/main" id="{7E71CFC2-D6E7-41CA-A499-0E2432E691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E606A9-5988-408E-8402-A48E78C77FD8}"/>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7451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3376-1C2F-4A0C-82C0-530B7AA0B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34312C-C1FF-4057-9B7F-175581EF6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CF761B-3C96-4CD0-9393-E84EDEB88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13344-CDFF-4BE4-8656-4ECE16F5FBD2}"/>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6" name="Footer Placeholder 5">
            <a:extLst>
              <a:ext uri="{FF2B5EF4-FFF2-40B4-BE49-F238E27FC236}">
                <a16:creationId xmlns:a16="http://schemas.microsoft.com/office/drawing/2014/main" id="{3DE1F908-C9D1-4A0F-ABD7-6E993AAB0E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539D81-F3AB-4D6A-BA69-79869ABC3AB8}"/>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88606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F7D7-1E6E-43C1-BF27-D05102E8B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C096C8-0F4F-41E7-985D-0747BA54D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DDE0E-0DEC-4C5A-BEFC-D6534DEB0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0B53D-0256-410E-B1B6-C0ADBED72559}"/>
              </a:ext>
            </a:extLst>
          </p:cNvPr>
          <p:cNvSpPr>
            <a:spLocks noGrp="1"/>
          </p:cNvSpPr>
          <p:nvPr>
            <p:ph type="dt" sz="half" idx="10"/>
          </p:nvPr>
        </p:nvSpPr>
        <p:spPr/>
        <p:txBody>
          <a:bodyPr/>
          <a:lstStyle/>
          <a:p>
            <a:fld id="{FDA2738B-C826-45F3-A7F6-2BF4893B0D91}" type="datetimeFigureOut">
              <a:rPr lang="en-GB" smtClean="0"/>
              <a:t>15/09/2025</a:t>
            </a:fld>
            <a:endParaRPr lang="en-GB"/>
          </a:p>
        </p:txBody>
      </p:sp>
      <p:sp>
        <p:nvSpPr>
          <p:cNvPr id="6" name="Footer Placeholder 5">
            <a:extLst>
              <a:ext uri="{FF2B5EF4-FFF2-40B4-BE49-F238E27FC236}">
                <a16:creationId xmlns:a16="http://schemas.microsoft.com/office/drawing/2014/main" id="{7E7550A8-EF78-4C93-AC00-204A89216F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D8BC-F7AA-49F1-8C4E-1327272D6ED4}"/>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64635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0A2F6C-6F91-403F-878A-36ED8B9E0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6ABF97-1B22-47AC-88FE-AFAD6A0294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AAD7D-8F08-430F-A4B0-881F6C329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2738B-C826-45F3-A7F6-2BF4893B0D91}" type="datetimeFigureOut">
              <a:rPr lang="en-GB" smtClean="0"/>
              <a:t>15/09/2025</a:t>
            </a:fld>
            <a:endParaRPr lang="en-GB"/>
          </a:p>
        </p:txBody>
      </p:sp>
      <p:sp>
        <p:nvSpPr>
          <p:cNvPr id="5" name="Footer Placeholder 4">
            <a:extLst>
              <a:ext uri="{FF2B5EF4-FFF2-40B4-BE49-F238E27FC236}">
                <a16:creationId xmlns:a16="http://schemas.microsoft.com/office/drawing/2014/main" id="{D95A39C0-C184-4852-8D2D-850D1F4EE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7FB8EC-DD12-40F2-93CE-8CBEE8209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39926-406D-4A0D-9530-2ADEE510754F}" type="slidenum">
              <a:rPr lang="en-GB" smtClean="0"/>
              <a:t>‹#›</a:t>
            </a:fld>
            <a:endParaRPr lang="en-GB"/>
          </a:p>
        </p:txBody>
      </p:sp>
    </p:spTree>
    <p:extLst>
      <p:ext uri="{BB962C8B-B14F-4D97-AF65-F5344CB8AC3E}">
        <p14:creationId xmlns:p14="http://schemas.microsoft.com/office/powerpoint/2010/main" val="62496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ngus.chadwick@ed.ac.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1495-8141-4719-8C35-1A92EAECFF6B}"/>
              </a:ext>
            </a:extLst>
          </p:cNvPr>
          <p:cNvSpPr>
            <a:spLocks noGrp="1"/>
          </p:cNvSpPr>
          <p:nvPr>
            <p:ph type="ctrTitle"/>
          </p:nvPr>
        </p:nvSpPr>
        <p:spPr>
          <a:xfrm>
            <a:off x="1471612" y="1575165"/>
            <a:ext cx="9144000" cy="2387600"/>
          </a:xfrm>
        </p:spPr>
        <p:txBody>
          <a:bodyPr/>
          <a:lstStyle/>
          <a:p>
            <a:r>
              <a:rPr lang="en-GB" b="1" dirty="0"/>
              <a:t>Computational Neuroscience</a:t>
            </a:r>
          </a:p>
        </p:txBody>
      </p:sp>
      <p:sp>
        <p:nvSpPr>
          <p:cNvPr id="3" name="Subtitle 2">
            <a:extLst>
              <a:ext uri="{FF2B5EF4-FFF2-40B4-BE49-F238E27FC236}">
                <a16:creationId xmlns:a16="http://schemas.microsoft.com/office/drawing/2014/main" id="{C140E6B6-1A06-4BD0-8177-19ED2B185055}"/>
              </a:ext>
            </a:extLst>
          </p:cNvPr>
          <p:cNvSpPr>
            <a:spLocks noGrp="1"/>
          </p:cNvSpPr>
          <p:nvPr>
            <p:ph type="subTitle" idx="1"/>
          </p:nvPr>
        </p:nvSpPr>
        <p:spPr>
          <a:xfrm>
            <a:off x="1524000" y="3602038"/>
            <a:ext cx="9039225" cy="2798762"/>
          </a:xfrm>
        </p:spPr>
        <p:txBody>
          <a:bodyPr>
            <a:normAutofit/>
          </a:bodyPr>
          <a:lstStyle/>
          <a:p>
            <a:endParaRPr lang="en-GB" dirty="0"/>
          </a:p>
          <a:p>
            <a:r>
              <a:rPr lang="en-GB" dirty="0"/>
              <a:t>Angus Chadwick</a:t>
            </a:r>
          </a:p>
          <a:p>
            <a:r>
              <a:rPr lang="en-GB" dirty="0"/>
              <a:t>School of Informatics, University of Edinburgh, UK</a:t>
            </a:r>
          </a:p>
          <a:p>
            <a:endParaRPr lang="en-GB" u="sng" dirty="0"/>
          </a:p>
          <a:p>
            <a:r>
              <a:rPr lang="en-GB" dirty="0"/>
              <a:t>Computational Neuroscience (Lecture 1, 2025/2026)</a:t>
            </a:r>
          </a:p>
        </p:txBody>
      </p:sp>
      <p:pic>
        <p:nvPicPr>
          <p:cNvPr id="5" name="Picture 4" descr="A close up of a sign&#10;&#10;Description automatically generated">
            <a:extLst>
              <a:ext uri="{FF2B5EF4-FFF2-40B4-BE49-F238E27FC236}">
                <a16:creationId xmlns:a16="http://schemas.microsoft.com/office/drawing/2014/main" id="{DFD4F423-EA7F-4084-809B-5ECDB8120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07" y="219075"/>
            <a:ext cx="2348444" cy="2364498"/>
          </a:xfrm>
          <a:prstGeom prst="rect">
            <a:avLst/>
          </a:prstGeom>
        </p:spPr>
      </p:pic>
    </p:spTree>
    <p:extLst>
      <p:ext uri="{BB962C8B-B14F-4D97-AF65-F5344CB8AC3E}">
        <p14:creationId xmlns:p14="http://schemas.microsoft.com/office/powerpoint/2010/main" val="412859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Assessment</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39050" y="634886"/>
            <a:ext cx="11113899" cy="6167552"/>
          </a:xfrm>
        </p:spPr>
        <p:txBody>
          <a:bodyPr>
            <a:normAutofit/>
          </a:bodyPr>
          <a:lstStyle/>
          <a:p>
            <a:endParaRPr lang="en-GB" sz="2400" dirty="0"/>
          </a:p>
          <a:p>
            <a:endParaRPr lang="en-GB" sz="2400" dirty="0"/>
          </a:p>
          <a:p>
            <a:r>
              <a:rPr lang="en-GB" sz="2400" dirty="0"/>
              <a:t>25% assessed coursework, 75% exam</a:t>
            </a:r>
          </a:p>
          <a:p>
            <a:endParaRPr lang="en-GB" sz="2400" dirty="0"/>
          </a:p>
          <a:p>
            <a:r>
              <a:rPr lang="en-GB" sz="2400" dirty="0"/>
              <a:t>1x assignment (25%). Implement a model in Python. Simulate, critically evaluate, and discuss your findings. May also involve some mathematical analysis. Some questions may be open-ended and might not have a single definitive answer.</a:t>
            </a:r>
          </a:p>
          <a:p>
            <a:endParaRPr lang="en-GB" sz="2400" dirty="0"/>
          </a:p>
          <a:p>
            <a:r>
              <a:rPr lang="en-GB" sz="2400" dirty="0"/>
              <a:t>Last year’s assignment is on the course website for reference</a:t>
            </a:r>
          </a:p>
          <a:p>
            <a:pPr marL="0" indent="0">
              <a:buNone/>
            </a:pPr>
            <a:endParaRPr lang="en-GB" sz="2400" dirty="0"/>
          </a:p>
          <a:p>
            <a:r>
              <a:rPr lang="en-GB" sz="2400" b="1" dirty="0"/>
              <a:t>Deadlines: </a:t>
            </a:r>
          </a:p>
          <a:p>
            <a:pPr marL="0" indent="0">
              <a:buNone/>
            </a:pPr>
            <a:r>
              <a:rPr lang="en-GB" sz="2400" dirty="0"/>
              <a:t> - Assignment 1 (released 07/11, due 21/11)  [25%]</a:t>
            </a:r>
          </a:p>
          <a:p>
            <a:pPr marL="0" indent="0">
              <a:buNone/>
            </a:pPr>
            <a:r>
              <a:rPr lang="en-GB" sz="2400" dirty="0"/>
              <a:t> - Exam (date </a:t>
            </a:r>
            <a:r>
              <a:rPr lang="en-GB" sz="2400" dirty="0" err="1"/>
              <a:t>tbd</a:t>
            </a:r>
            <a:r>
              <a:rPr lang="en-GB" sz="2400" dirty="0"/>
              <a:t>) [75%]</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9315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Lectures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607179" y="1564339"/>
            <a:ext cx="10563329" cy="6167552"/>
          </a:xfrm>
        </p:spPr>
        <p:txBody>
          <a:bodyPr>
            <a:normAutofit/>
          </a:bodyPr>
          <a:lstStyle/>
          <a:p>
            <a:pPr marL="0" indent="0">
              <a:buNone/>
            </a:pPr>
            <a:endParaRPr lang="en-GB" sz="2400" dirty="0"/>
          </a:p>
          <a:p>
            <a:r>
              <a:rPr lang="en-GB" sz="2400" dirty="0"/>
              <a:t>Lectures delivered </a:t>
            </a:r>
            <a:r>
              <a:rPr lang="en-GB" sz="2400" b="1" dirty="0"/>
              <a:t>in person </a:t>
            </a:r>
            <a:r>
              <a:rPr lang="en-GB" sz="2400" dirty="0"/>
              <a:t>– recordings available on Learn, slides etc. on https://opencourse.inf.ed.ac.uk/cns/schedule</a:t>
            </a:r>
          </a:p>
          <a:p>
            <a:endParaRPr lang="en-GB" sz="2400" dirty="0"/>
          </a:p>
          <a:p>
            <a:r>
              <a:rPr lang="en-GB" sz="2400" dirty="0"/>
              <a:t>Lecture times: 3.10pm Tuesday and Friday [note: rooms change regularly!]</a:t>
            </a:r>
          </a:p>
          <a:p>
            <a:endParaRPr lang="en-GB" sz="2400" dirty="0"/>
          </a:p>
          <a:p>
            <a:r>
              <a:rPr lang="en-GB" sz="2400" dirty="0"/>
              <a:t>Feel free to interrupt and ask questions during lectures, especially if something was unclear or too fast. Interactions are encouraged!</a:t>
            </a:r>
          </a:p>
          <a:p>
            <a:endParaRPr lang="en-GB" sz="2400" dirty="0"/>
          </a:p>
          <a:p>
            <a:endParaRPr lang="en-GB" sz="2400" dirty="0"/>
          </a:p>
          <a:p>
            <a:pPr marL="0" indent="0">
              <a:buNone/>
            </a:pPr>
            <a:endParaRPr lang="en-GB" sz="2400" dirty="0"/>
          </a:p>
          <a:p>
            <a:pPr marL="0" indent="0">
              <a:buNone/>
            </a:pPr>
            <a:endParaRPr lang="en-GB" sz="2400" dirty="0"/>
          </a:p>
          <a:p>
            <a:pPr marL="0" indent="0">
              <a:buNone/>
            </a:pPr>
            <a:endParaRPr lang="en-GB" sz="20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4363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Computer Labs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449660" y="517497"/>
            <a:ext cx="10904140" cy="6167552"/>
          </a:xfrm>
        </p:spPr>
        <p:txBody>
          <a:bodyPr>
            <a:normAutofit/>
          </a:bodyPr>
          <a:lstStyle/>
          <a:p>
            <a:pPr marL="0" indent="0">
              <a:buNone/>
            </a:pPr>
            <a:endParaRPr lang="en-GB" sz="2400" dirty="0"/>
          </a:p>
          <a:p>
            <a:pPr marL="0" indent="0">
              <a:buNone/>
            </a:pPr>
            <a:endParaRPr lang="en-GB" sz="2400" dirty="0"/>
          </a:p>
          <a:p>
            <a:r>
              <a:rPr lang="en-GB" sz="2400" dirty="0"/>
              <a:t>Labs every two weeks (Week 1, 3, 5, 7, 9). 2 hours each, in Appleton Tower 6.06</a:t>
            </a:r>
          </a:p>
          <a:p>
            <a:endParaRPr lang="en-GB" sz="2400" dirty="0"/>
          </a:p>
          <a:p>
            <a:r>
              <a:rPr lang="en-GB" sz="2400" dirty="0"/>
              <a:t>Two labs: Thursday 2.10pm, Friday 1.10pm.</a:t>
            </a:r>
            <a:r>
              <a:rPr lang="en-GB" sz="2400" b="1" dirty="0"/>
              <a:t> </a:t>
            </a:r>
            <a:r>
              <a:rPr lang="en-GB" sz="2400" dirty="0"/>
              <a:t>Labs are “Drop-In” (i.e. you can attend either of them)</a:t>
            </a:r>
          </a:p>
          <a:p>
            <a:endParaRPr lang="en-GB" sz="2400" dirty="0"/>
          </a:p>
          <a:p>
            <a:r>
              <a:rPr lang="en-GB" sz="2400" dirty="0"/>
              <a:t>Format of labs: 1) coding and implementation of models in Python 2) some tutorial/exam style questions </a:t>
            </a:r>
          </a:p>
          <a:p>
            <a:pPr marL="0" indent="0">
              <a:buNone/>
            </a:pPr>
            <a:r>
              <a:rPr lang="en-GB" sz="2400" dirty="0"/>
              <a:t>Labs are good practice for the assignment and exam! The TAs will also provide additional derivations/extensions of material covered in lectures</a:t>
            </a:r>
          </a:p>
          <a:p>
            <a:pPr marL="0" indent="0">
              <a:buNone/>
            </a:pPr>
            <a:endParaRPr lang="en-GB" sz="2400" dirty="0"/>
          </a:p>
          <a:p>
            <a:r>
              <a:rPr lang="en-GB" sz="2400" dirty="0"/>
              <a:t>Lab this week: learn to solve differential equations in Python. Please attend!</a:t>
            </a:r>
          </a:p>
          <a:p>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0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08853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Office Hours, Discussion, etc.</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681023" y="1476083"/>
            <a:ext cx="11113899" cy="6167552"/>
          </a:xfrm>
        </p:spPr>
        <p:txBody>
          <a:bodyPr>
            <a:normAutofit/>
          </a:bodyPr>
          <a:lstStyle/>
          <a:p>
            <a:pPr marL="0" indent="0">
              <a:buNone/>
            </a:pPr>
            <a:endParaRPr lang="en-GB" sz="2000" dirty="0"/>
          </a:p>
          <a:p>
            <a:endParaRPr lang="en-GB" sz="2400" b="1" dirty="0"/>
          </a:p>
          <a:p>
            <a:r>
              <a:rPr lang="en-GB" sz="2400" b="1" dirty="0"/>
              <a:t>Office Hour: </a:t>
            </a:r>
            <a:r>
              <a:rPr lang="en-GB" sz="2400" dirty="0"/>
              <a:t>catch me after lectures or talk to one of the TAs in a computer lab</a:t>
            </a:r>
          </a:p>
          <a:p>
            <a:endParaRPr lang="en-GB" sz="2400" dirty="0"/>
          </a:p>
          <a:p>
            <a:pPr marL="0" indent="0">
              <a:buNone/>
            </a:pPr>
            <a:endParaRPr lang="en-GB" sz="2400" dirty="0"/>
          </a:p>
          <a:p>
            <a:r>
              <a:rPr lang="en-GB" sz="2400" b="1" dirty="0"/>
              <a:t>On Piazza: </a:t>
            </a:r>
            <a:r>
              <a:rPr lang="en-GB" sz="2400" dirty="0"/>
              <a:t>Post questions/discussion about the course. Will be monitored by lecturer and </a:t>
            </a:r>
            <a:r>
              <a:rPr lang="en-GB" sz="2400" dirty="0" err="1"/>
              <a:t>TAs.</a:t>
            </a:r>
            <a:r>
              <a:rPr lang="en-GB" sz="2400" dirty="0"/>
              <a:t> Peer interactions also encouraged. </a:t>
            </a:r>
          </a:p>
          <a:p>
            <a:endParaRPr lang="en-GB" sz="2400" dirty="0"/>
          </a:p>
          <a:p>
            <a:pPr marL="0" indent="0">
              <a:buNone/>
            </a:pPr>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9496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Course Contacts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675299" y="1186777"/>
            <a:ext cx="11113899" cy="6167552"/>
          </a:xfrm>
        </p:spPr>
        <p:txBody>
          <a:bodyPr>
            <a:normAutofit/>
          </a:bodyPr>
          <a:lstStyle/>
          <a:p>
            <a:endParaRPr lang="en-GB" sz="2000" dirty="0"/>
          </a:p>
          <a:p>
            <a:r>
              <a:rPr lang="en-GB" sz="2400" dirty="0"/>
              <a:t>First point of contact should always be Piazza! Post a private question if it is confidential, you should only email the lecturer in exceptional circumstances (e.g., can’t gain access to Piazza) </a:t>
            </a:r>
          </a:p>
          <a:p>
            <a:endParaRPr lang="en-GB" sz="2400" dirty="0"/>
          </a:p>
          <a:p>
            <a:r>
              <a:rPr lang="en-GB" sz="2400" b="1" dirty="0"/>
              <a:t>Lecturer/Course Organiser:</a:t>
            </a:r>
            <a:r>
              <a:rPr lang="en-GB" sz="2400" dirty="0"/>
              <a:t> Angus Chadwick (</a:t>
            </a:r>
            <a:r>
              <a:rPr lang="en-GB" sz="2400" dirty="0">
                <a:hlinkClick r:id="rId2"/>
              </a:rPr>
              <a:t>angus.chadwick@ed.ac.uk</a:t>
            </a:r>
            <a:r>
              <a:rPr lang="en-GB" sz="2400" dirty="0"/>
              <a:t>)</a:t>
            </a:r>
          </a:p>
          <a:p>
            <a:endParaRPr lang="en-GB" sz="2400" dirty="0"/>
          </a:p>
          <a:p>
            <a:r>
              <a:rPr lang="en-GB" sz="2400" b="1" dirty="0"/>
              <a:t>TAs: </a:t>
            </a:r>
            <a:r>
              <a:rPr lang="en-GB" sz="2400" dirty="0" err="1"/>
              <a:t>Hongkun</a:t>
            </a:r>
            <a:r>
              <a:rPr lang="en-GB" sz="2400" dirty="0"/>
              <a:t> Wu and Akshay Gautam</a:t>
            </a:r>
          </a:p>
          <a:p>
            <a:pPr marL="0" indent="0">
              <a:buNone/>
            </a:pPr>
            <a:endParaRPr lang="en-GB" sz="2400" dirty="0"/>
          </a:p>
          <a:p>
            <a:r>
              <a:rPr lang="en-GB" sz="2400" b="1" dirty="0"/>
              <a:t>Markers: </a:t>
            </a:r>
            <a:r>
              <a:rPr lang="en-GB" sz="2400" dirty="0" err="1"/>
              <a:t>Hongkun</a:t>
            </a:r>
            <a:r>
              <a:rPr lang="en-GB" sz="2400" dirty="0"/>
              <a:t> Wu and Akshay Gautam</a:t>
            </a: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3935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is Computational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1026" name="Picture 2" descr="Computational Neuroscience | The Center for Brains, Minds &amp; Machines">
            <a:extLst>
              <a:ext uri="{FF2B5EF4-FFF2-40B4-BE49-F238E27FC236}">
                <a16:creationId xmlns:a16="http://schemas.microsoft.com/office/drawing/2014/main" id="{647E6974-C19F-4EAA-BAA8-C6B728B9A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489" y="1399066"/>
            <a:ext cx="3619144" cy="258510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598A69B-6D9B-9E7B-9A35-1B1409408F46}"/>
              </a:ext>
            </a:extLst>
          </p:cNvPr>
          <p:cNvSpPr txBox="1"/>
          <p:nvPr/>
        </p:nvSpPr>
        <p:spPr>
          <a:xfrm>
            <a:off x="378151" y="1306512"/>
            <a:ext cx="6988323" cy="3046988"/>
          </a:xfrm>
          <a:prstGeom prst="rect">
            <a:avLst/>
          </a:prstGeom>
          <a:noFill/>
        </p:spPr>
        <p:txBody>
          <a:bodyPr wrap="square">
            <a:spAutoFit/>
          </a:bodyPr>
          <a:lstStyle/>
          <a:p>
            <a:pPr algn="just"/>
            <a:r>
              <a:rPr lang="en-GB" sz="2400" b="0" i="1" dirty="0">
                <a:solidFill>
                  <a:srgbClr val="222222"/>
                </a:solidFill>
                <a:effectLst/>
                <a:latin typeface="Times New Roman" panose="02020603050405020304" pitchFamily="18" charset="0"/>
              </a:rPr>
              <a:t>“Computational neuroscience is the field of study in which mathematical tools and theories are used to investigate brain function. It can also incorporate diverse approaches from electrical engineering, computer science and physics in order to understand how the nervous system processes information.”</a:t>
            </a:r>
          </a:p>
          <a:p>
            <a:pPr algn="just"/>
            <a:endParaRPr lang="en-GB" sz="2400" b="0" i="1" dirty="0">
              <a:solidFill>
                <a:srgbClr val="222222"/>
              </a:solidFill>
              <a:effectLst/>
              <a:latin typeface="Times New Roman" panose="02020603050405020304" pitchFamily="18" charset="0"/>
            </a:endParaRPr>
          </a:p>
          <a:p>
            <a:r>
              <a:rPr lang="en-GB" sz="2400" dirty="0">
                <a:solidFill>
                  <a:srgbClr val="222222"/>
                </a:solidFill>
                <a:latin typeface="Times New Roman" panose="02020603050405020304" pitchFamily="18" charset="0"/>
              </a:rPr>
              <a:t>			           Nature (academic journal)</a:t>
            </a:r>
            <a:endParaRPr lang="en-GB" sz="2400" dirty="0"/>
          </a:p>
        </p:txBody>
      </p:sp>
    </p:spTree>
    <p:extLst>
      <p:ext uri="{BB962C8B-B14F-4D97-AF65-F5344CB8AC3E}">
        <p14:creationId xmlns:p14="http://schemas.microsoft.com/office/powerpoint/2010/main" val="384639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is Science? [Philosophical Interlude]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88EB021-CC4F-1E8C-ED9F-B258D90CE703}"/>
              </a:ext>
            </a:extLst>
          </p:cNvPr>
          <p:cNvSpPr>
            <a:spLocks noGrp="1"/>
          </p:cNvSpPr>
          <p:nvPr>
            <p:ph idx="1"/>
          </p:nvPr>
        </p:nvSpPr>
        <p:spPr>
          <a:xfrm>
            <a:off x="340430" y="989293"/>
            <a:ext cx="11113899" cy="6167552"/>
          </a:xfrm>
        </p:spPr>
        <p:txBody>
          <a:bodyPr>
            <a:normAutofit/>
          </a:bodyPr>
          <a:lstStyle/>
          <a:p>
            <a:r>
              <a:rPr lang="en-GB" sz="2200" dirty="0"/>
              <a:t>Broadly speaking, scientists attempt to </a:t>
            </a:r>
            <a:r>
              <a:rPr lang="en-GB" sz="2200" dirty="0">
                <a:solidFill>
                  <a:srgbClr val="FF0000"/>
                </a:solidFill>
              </a:rPr>
              <a:t>explain</a:t>
            </a:r>
            <a:r>
              <a:rPr lang="en-GB" sz="2200" dirty="0"/>
              <a:t> things about the world using </a:t>
            </a:r>
            <a:r>
              <a:rPr lang="en-GB" sz="2200" dirty="0">
                <a:solidFill>
                  <a:srgbClr val="FF0000"/>
                </a:solidFill>
              </a:rPr>
              <a:t>theories</a:t>
            </a:r>
          </a:p>
          <a:p>
            <a:endParaRPr lang="en-GB" sz="2200" dirty="0"/>
          </a:p>
          <a:p>
            <a:r>
              <a:rPr lang="en-GB" sz="2200" dirty="0"/>
              <a:t>Theories are usually a set of </a:t>
            </a:r>
            <a:r>
              <a:rPr lang="en-GB" sz="2200" dirty="0">
                <a:solidFill>
                  <a:srgbClr val="FF0000"/>
                </a:solidFill>
              </a:rPr>
              <a:t>equations</a:t>
            </a:r>
            <a:r>
              <a:rPr lang="en-GB" sz="2200" dirty="0"/>
              <a:t>, and the behaviour of the equations is compared to </a:t>
            </a:r>
            <a:r>
              <a:rPr lang="en-GB" sz="2200" dirty="0">
                <a:solidFill>
                  <a:srgbClr val="FF0000"/>
                </a:solidFill>
              </a:rPr>
              <a:t>experimental measurements </a:t>
            </a:r>
            <a:r>
              <a:rPr lang="en-GB" sz="2200" dirty="0"/>
              <a:t>of the system in question</a:t>
            </a:r>
          </a:p>
          <a:p>
            <a:endParaRPr lang="en-GB" sz="2200" dirty="0">
              <a:solidFill>
                <a:srgbClr val="FF0000"/>
              </a:solidFill>
            </a:endParaRPr>
          </a:p>
          <a:p>
            <a:r>
              <a:rPr lang="en-GB" sz="2200" dirty="0"/>
              <a:t>A good theory should have explanatory power: it should </a:t>
            </a:r>
            <a:r>
              <a:rPr lang="en-GB" sz="2200" dirty="0">
                <a:solidFill>
                  <a:srgbClr val="FF0000"/>
                </a:solidFill>
              </a:rPr>
              <a:t>generalise</a:t>
            </a:r>
            <a:r>
              <a:rPr lang="en-GB" sz="2200" dirty="0"/>
              <a:t> across situations, it should explain disparate observations in terms of a smaller set of </a:t>
            </a:r>
            <a:r>
              <a:rPr lang="en-GB" sz="2200" dirty="0">
                <a:solidFill>
                  <a:srgbClr val="FF0000"/>
                </a:solidFill>
              </a:rPr>
              <a:t>underlying principles</a:t>
            </a:r>
            <a:r>
              <a:rPr lang="en-GB" sz="2200" dirty="0"/>
              <a:t>, and it should provide </a:t>
            </a:r>
            <a:r>
              <a:rPr lang="en-GB" sz="2200" dirty="0">
                <a:solidFill>
                  <a:srgbClr val="FF0000"/>
                </a:solidFill>
              </a:rPr>
              <a:t>conceptual insight </a:t>
            </a:r>
            <a:r>
              <a:rPr lang="en-GB" sz="2200" dirty="0"/>
              <a:t>(“understanding”)</a:t>
            </a:r>
          </a:p>
          <a:p>
            <a:endParaRPr lang="en-GB" sz="2200" dirty="0"/>
          </a:p>
          <a:p>
            <a:r>
              <a:rPr lang="en-GB" sz="2200" dirty="0"/>
              <a:t>Theories are always </a:t>
            </a:r>
            <a:r>
              <a:rPr lang="en-GB" sz="2200" dirty="0">
                <a:solidFill>
                  <a:srgbClr val="FF0000"/>
                </a:solidFill>
              </a:rPr>
              <a:t>approximations/abstractions</a:t>
            </a:r>
            <a:r>
              <a:rPr lang="en-GB" sz="2200" dirty="0"/>
              <a:t> - they have a domain of application and break down when assumptions are violated</a:t>
            </a:r>
          </a:p>
          <a:p>
            <a:endParaRPr lang="en-GB" sz="2200" dirty="0"/>
          </a:p>
          <a:p>
            <a:r>
              <a:rPr lang="en-GB" sz="2200" dirty="0"/>
              <a:t>In most cases, scientists proceed by breaking a problem down into simpler manageable subproblems, solving those, and hoping that that these simpler problems give insight into the real world (i.e., </a:t>
            </a:r>
            <a:r>
              <a:rPr lang="en-GB" sz="2200" dirty="0">
                <a:solidFill>
                  <a:srgbClr val="FF0000"/>
                </a:solidFill>
              </a:rPr>
              <a:t>reductionism</a:t>
            </a:r>
            <a:r>
              <a:rPr lang="en-GB" sz="2200" dirty="0"/>
              <a:t>)</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3871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Why is Understanding the Brain Hard?</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FBB18F5-FCAB-D7B8-82B3-306EED23776A}"/>
              </a:ext>
            </a:extLst>
          </p:cNvPr>
          <p:cNvSpPr>
            <a:spLocks noGrp="1"/>
          </p:cNvSpPr>
          <p:nvPr>
            <p:ph idx="1"/>
          </p:nvPr>
        </p:nvSpPr>
        <p:spPr>
          <a:xfrm>
            <a:off x="273929" y="1047482"/>
            <a:ext cx="6085308" cy="6167552"/>
          </a:xfrm>
        </p:spPr>
        <p:txBody>
          <a:bodyPr>
            <a:normAutofit/>
          </a:bodyPr>
          <a:lstStyle/>
          <a:p>
            <a:r>
              <a:rPr lang="en-GB" sz="2400" dirty="0"/>
              <a:t>The brain is a highly </a:t>
            </a:r>
            <a:r>
              <a:rPr lang="en-GB" sz="2400" dirty="0">
                <a:solidFill>
                  <a:srgbClr val="FF0000"/>
                </a:solidFill>
              </a:rPr>
              <a:t>complex system</a:t>
            </a:r>
            <a:r>
              <a:rPr lang="en-GB" sz="2400" dirty="0"/>
              <a:t>, with collective and </a:t>
            </a:r>
            <a:r>
              <a:rPr lang="en-GB" sz="2400" dirty="0">
                <a:solidFill>
                  <a:srgbClr val="FF0000"/>
                </a:solidFill>
              </a:rPr>
              <a:t>emergent behaviour</a:t>
            </a:r>
          </a:p>
          <a:p>
            <a:endParaRPr lang="en-GB" sz="2400" dirty="0"/>
          </a:p>
          <a:p>
            <a:r>
              <a:rPr lang="en-GB" sz="2400" dirty="0"/>
              <a:t>Breaking the brain down into parts is possible (e.g., we can study neurons), but </a:t>
            </a:r>
            <a:r>
              <a:rPr lang="en-GB" sz="2400" dirty="0">
                <a:solidFill>
                  <a:srgbClr val="FF0000"/>
                </a:solidFill>
              </a:rPr>
              <a:t>the whole is more than the sum of its parts</a:t>
            </a:r>
            <a:r>
              <a:rPr lang="en-GB" sz="2400" dirty="0"/>
              <a:t> (networks of neurons behave differently to isolated neurons) – </a:t>
            </a:r>
            <a:r>
              <a:rPr lang="en-GB" sz="2400" dirty="0">
                <a:solidFill>
                  <a:srgbClr val="FF0000"/>
                </a:solidFill>
              </a:rPr>
              <a:t>reductionism doesn’t work!</a:t>
            </a:r>
          </a:p>
          <a:p>
            <a:endParaRPr lang="en-GB" sz="2400" dirty="0"/>
          </a:p>
          <a:p>
            <a:r>
              <a:rPr lang="en-GB" sz="2400" dirty="0"/>
              <a:t>We can simulate complex models of the brain, but </a:t>
            </a:r>
            <a:r>
              <a:rPr lang="en-GB" sz="2400" dirty="0">
                <a:solidFill>
                  <a:srgbClr val="FF0000"/>
                </a:solidFill>
              </a:rPr>
              <a:t>simulations don’t give understanding </a:t>
            </a:r>
            <a:r>
              <a:rPr lang="en-GB" sz="2400" dirty="0"/>
              <a:t>(e.g., why did this simulation behave this way, how does the qualitative behaviour depend on the parameters?)</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pic>
        <p:nvPicPr>
          <p:cNvPr id="3" name="Picture 2" descr="Diagram&#10;&#10;Description automatically generated">
            <a:extLst>
              <a:ext uri="{FF2B5EF4-FFF2-40B4-BE49-F238E27FC236}">
                <a16:creationId xmlns:a16="http://schemas.microsoft.com/office/drawing/2014/main" id="{E32434A7-7579-CFDD-A664-CF3E75EB7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886" y="1820565"/>
            <a:ext cx="4828574" cy="2475150"/>
          </a:xfrm>
          <a:prstGeom prst="rect">
            <a:avLst/>
          </a:prstGeom>
        </p:spPr>
      </p:pic>
    </p:spTree>
    <p:extLst>
      <p:ext uri="{BB962C8B-B14F-4D97-AF65-F5344CB8AC3E}">
        <p14:creationId xmlns:p14="http://schemas.microsoft.com/office/powerpoint/2010/main" val="248791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Do(</a:t>
            </a:r>
            <a:r>
              <a:rPr lang="en-GB" b="1" dirty="0" err="1"/>
              <a:t>n’t</a:t>
            </a:r>
            <a:r>
              <a:rPr lang="en-GB" b="1" dirty="0"/>
              <a:t>) We Know About the Brain?</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FBB18F5-FCAB-D7B8-82B3-306EED23776A}"/>
              </a:ext>
            </a:extLst>
          </p:cNvPr>
          <p:cNvSpPr>
            <a:spLocks noGrp="1"/>
          </p:cNvSpPr>
          <p:nvPr>
            <p:ph idx="1"/>
          </p:nvPr>
        </p:nvSpPr>
        <p:spPr>
          <a:xfrm>
            <a:off x="539050" y="1599943"/>
            <a:ext cx="11113899" cy="6167552"/>
          </a:xfrm>
        </p:spPr>
        <p:txBody>
          <a:bodyPr>
            <a:normAutofit/>
          </a:bodyPr>
          <a:lstStyle/>
          <a:p>
            <a:endParaRPr lang="en-GB" sz="2000" dirty="0"/>
          </a:p>
          <a:p>
            <a:r>
              <a:rPr lang="en-GB" sz="2400" dirty="0"/>
              <a:t>We have collected </a:t>
            </a:r>
            <a:r>
              <a:rPr lang="en-GB" sz="2400" dirty="0">
                <a:solidFill>
                  <a:srgbClr val="FF0000"/>
                </a:solidFill>
              </a:rPr>
              <a:t>many facts </a:t>
            </a:r>
            <a:r>
              <a:rPr lang="en-GB" sz="2400" dirty="0"/>
              <a:t>about the brain, but have </a:t>
            </a:r>
            <a:r>
              <a:rPr lang="en-GB" sz="2400" dirty="0">
                <a:solidFill>
                  <a:srgbClr val="FF0000"/>
                </a:solidFill>
              </a:rPr>
              <a:t>no coherent understanding </a:t>
            </a:r>
            <a:r>
              <a:rPr lang="en-GB" sz="2400" dirty="0"/>
              <a:t>of how it works</a:t>
            </a:r>
          </a:p>
          <a:p>
            <a:endParaRPr lang="en-GB" sz="2400" dirty="0"/>
          </a:p>
          <a:p>
            <a:r>
              <a:rPr lang="en-GB" sz="2400" dirty="0"/>
              <a:t>We also </a:t>
            </a:r>
            <a:r>
              <a:rPr lang="en-GB" sz="2400" dirty="0">
                <a:solidFill>
                  <a:srgbClr val="FF0000"/>
                </a:solidFill>
              </a:rPr>
              <a:t>don’t know how to find out how the brain works</a:t>
            </a:r>
            <a:r>
              <a:rPr lang="en-GB" sz="2400" dirty="0"/>
              <a:t>… (e.g., if we can’t even understand a deep network, how can we hope to understand the brain?)</a:t>
            </a:r>
          </a:p>
          <a:p>
            <a:endParaRPr lang="en-GB" sz="2400" dirty="0"/>
          </a:p>
          <a:p>
            <a:r>
              <a:rPr lang="en-GB" sz="2400" dirty="0"/>
              <a:t>In this course you will learn many interesting facts about the brain, but the deepest and most interesting questions will remain unanswered</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9197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EAB5-7C9B-4F96-8E8D-7B36943E612F}"/>
              </a:ext>
            </a:extLst>
          </p:cNvPr>
          <p:cNvSpPr>
            <a:spLocks noGrp="1"/>
          </p:cNvSpPr>
          <p:nvPr>
            <p:ph type="title"/>
          </p:nvPr>
        </p:nvSpPr>
        <p:spPr>
          <a:xfrm>
            <a:off x="838200" y="55562"/>
            <a:ext cx="10515600" cy="625475"/>
          </a:xfrm>
        </p:spPr>
        <p:txBody>
          <a:bodyPr>
            <a:normAutofit fontScale="90000"/>
          </a:bodyPr>
          <a:lstStyle/>
          <a:p>
            <a:pPr algn="ctr"/>
            <a:r>
              <a:rPr lang="en-GB" b="1" dirty="0"/>
              <a:t>The Scales of Neurobiology </a:t>
            </a:r>
          </a:p>
        </p:txBody>
      </p:sp>
      <p:cxnSp>
        <p:nvCxnSpPr>
          <p:cNvPr id="5" name="Straight Connector 4">
            <a:extLst>
              <a:ext uri="{FF2B5EF4-FFF2-40B4-BE49-F238E27FC236}">
                <a16:creationId xmlns:a16="http://schemas.microsoft.com/office/drawing/2014/main" id="{3223DEF5-5844-4B62-AA6E-D754DBE476E4}"/>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960D10-1919-4D35-AAE2-867B4B0C3473}"/>
              </a:ext>
            </a:extLst>
          </p:cNvPr>
          <p:cNvPicPr>
            <a:picLocks noChangeAspect="1"/>
          </p:cNvPicPr>
          <p:nvPr/>
        </p:nvPicPr>
        <p:blipFill rotWithShape="1">
          <a:blip r:embed="rId2">
            <a:lum/>
            <a:alphaModFix/>
          </a:blip>
          <a:srcRect l="10967" t="-8979" r="635" b="8979"/>
          <a:stretch/>
        </p:blipFill>
        <p:spPr>
          <a:xfrm>
            <a:off x="192791" y="222893"/>
            <a:ext cx="4713317" cy="6354630"/>
          </a:xfrm>
          <a:prstGeom prst="rect">
            <a:avLst/>
          </a:prstGeom>
          <a:noFill/>
          <a:ln>
            <a:noFill/>
          </a:ln>
        </p:spPr>
      </p:pic>
      <p:sp>
        <p:nvSpPr>
          <p:cNvPr id="8" name="TextBox 7">
            <a:extLst>
              <a:ext uri="{FF2B5EF4-FFF2-40B4-BE49-F238E27FC236}">
                <a16:creationId xmlns:a16="http://schemas.microsoft.com/office/drawing/2014/main" id="{90811C87-BF76-42B3-AAB2-49F383883F13}"/>
              </a:ext>
            </a:extLst>
          </p:cNvPr>
          <p:cNvSpPr txBox="1"/>
          <p:nvPr/>
        </p:nvSpPr>
        <p:spPr>
          <a:xfrm>
            <a:off x="5230304" y="1248928"/>
            <a:ext cx="6901962" cy="5328595"/>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The brain is a complex system spanning multiple </a:t>
            </a:r>
          </a:p>
          <a:p>
            <a:pPr marL="0" marR="0" lvl="0" indent="0" rtl="0" hangingPunct="0">
              <a:lnSpc>
                <a:spcPct val="100000"/>
              </a:lnSpc>
              <a:spcBef>
                <a:spcPts val="0"/>
              </a:spcBef>
              <a:spcAft>
                <a:spcPts val="0"/>
              </a:spcAft>
              <a:buNone/>
              <a:tabLst/>
            </a:pPr>
            <a:r>
              <a:rPr lang="en-GB" sz="2400" dirty="0">
                <a:latin typeface="Calibri (body)"/>
                <a:ea typeface="Tahoma" pitchFamily="2"/>
                <a:cs typeface="Lohit Devanagari" pitchFamily="2"/>
              </a:rPr>
              <a:t>spatial and temporal scales </a:t>
            </a:r>
          </a:p>
          <a:p>
            <a:pPr marL="0" marR="0" lvl="0" indent="0" rtl="0" hangingPunct="0">
              <a:lnSpc>
                <a:spcPct val="100000"/>
              </a:lnSpc>
              <a:spcBef>
                <a:spcPts val="0"/>
              </a:spcBef>
              <a:spcAft>
                <a:spcPts val="0"/>
              </a:spcAft>
              <a:buNone/>
              <a:tabLst/>
            </a:pPr>
            <a:r>
              <a:rPr lang="en-GB" sz="2400" dirty="0">
                <a:latin typeface="Calibri (body)"/>
                <a:ea typeface="Tahoma" pitchFamily="2"/>
                <a:cs typeface="Lohit Devanagari" pitchFamily="2"/>
              </a:rPr>
              <a:t>(molecular to behavioural, milliseconds to years)</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To understand the brain, </a:t>
            </a:r>
            <a:r>
              <a:rPr lang="en-GB" sz="2400" dirty="0">
                <a:latin typeface="Calibri (body)"/>
                <a:ea typeface="Tahoma" pitchFamily="2"/>
                <a:cs typeface="Lohit Devanagari" pitchFamily="2"/>
              </a:rPr>
              <a:t>we need:</a:t>
            </a: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 models/theories that address each scale</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 organising principles which span these scales</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R="0" lvl="0" rtl="0" hangingPunct="0">
              <a:lnSpc>
                <a:spcPct val="100000"/>
              </a:lnSpc>
              <a:spcBef>
                <a:spcPts val="0"/>
              </a:spcBef>
              <a:spcAft>
                <a:spcPts val="0"/>
              </a:spcAft>
              <a:tabLst/>
            </a:pPr>
            <a:r>
              <a:rPr lang="en-GB" sz="2400" b="0" i="0" u="none" strike="noStrike" kern="1200" cap="none" dirty="0">
                <a:ln>
                  <a:noFill/>
                </a:ln>
                <a:latin typeface="Calibri (body)"/>
                <a:ea typeface="Tahoma" pitchFamily="2"/>
                <a:cs typeface="Lohit Devanagari" pitchFamily="2"/>
              </a:rPr>
              <a:t>- theories of various kinds (what, why, how?)</a:t>
            </a:r>
          </a:p>
          <a:p>
            <a:pPr marR="0" lvl="0" rtl="0" hangingPunct="0">
              <a:lnSpc>
                <a:spcPct val="100000"/>
              </a:lnSpc>
              <a:spcBef>
                <a:spcPts val="0"/>
              </a:spcBef>
              <a:spcAft>
                <a:spcPts val="0"/>
              </a:spcAft>
              <a:tabLst/>
            </a:pPr>
            <a:endParaRPr lang="en-GB" sz="2400" dirty="0">
              <a:latin typeface="Calibri (body)"/>
              <a:ea typeface="Tahoma" pitchFamily="2"/>
              <a:cs typeface="Lohit Devanagari" pitchFamily="2"/>
            </a:endParaRPr>
          </a:p>
          <a:p>
            <a:pPr marR="0" lvl="0" rtl="0" hangingPunct="0">
              <a:lnSpc>
                <a:spcPct val="100000"/>
              </a:lnSpc>
              <a:spcBef>
                <a:spcPts val="0"/>
              </a:spcBef>
              <a:spcAft>
                <a:spcPts val="0"/>
              </a:spcAft>
              <a:tabLst/>
            </a:pPr>
            <a:r>
              <a:rPr lang="en-GB" sz="2400" b="0" i="0" u="none" strike="noStrike" kern="1200" cap="none" dirty="0">
                <a:ln>
                  <a:noFill/>
                </a:ln>
                <a:latin typeface="Calibri (body)"/>
                <a:ea typeface="Tahoma" pitchFamily="2"/>
                <a:cs typeface="Lohit Devanagari" pitchFamily="2"/>
              </a:rPr>
              <a:t>Our understanding of the brain is still rudimentary</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Liberation Sans" pitchFamily="18"/>
              <a:ea typeface="Tahoma" pitchFamily="2"/>
              <a:cs typeface="Lohit Devanagari" pitchFamily="2"/>
            </a:endParaRPr>
          </a:p>
        </p:txBody>
      </p:sp>
    </p:spTree>
    <p:extLst>
      <p:ext uri="{BB962C8B-B14F-4D97-AF65-F5344CB8AC3E}">
        <p14:creationId xmlns:p14="http://schemas.microsoft.com/office/powerpoint/2010/main" val="12785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EA7C59-9967-3DC3-5064-781D996B631A}"/>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Outline of Lecture</a:t>
            </a:r>
          </a:p>
        </p:txBody>
      </p:sp>
      <p:cxnSp>
        <p:nvCxnSpPr>
          <p:cNvPr id="5" name="Straight Connector 4">
            <a:extLst>
              <a:ext uri="{FF2B5EF4-FFF2-40B4-BE49-F238E27FC236}">
                <a16:creationId xmlns:a16="http://schemas.microsoft.com/office/drawing/2014/main" id="{E69C50F8-86A5-54BB-5EF9-01EDBF609FC2}"/>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0A90DAB-B7E4-6798-E8FD-FC3E7B1EACAA}"/>
              </a:ext>
            </a:extLst>
          </p:cNvPr>
          <p:cNvSpPr>
            <a:spLocks noGrp="1"/>
          </p:cNvSpPr>
          <p:nvPr>
            <p:ph idx="1"/>
          </p:nvPr>
        </p:nvSpPr>
        <p:spPr>
          <a:xfrm>
            <a:off x="838200" y="1306512"/>
            <a:ext cx="11113899" cy="5702506"/>
          </a:xfrm>
        </p:spPr>
        <p:txBody>
          <a:bodyPr>
            <a:normAutofit/>
          </a:bodyPr>
          <a:lstStyle/>
          <a:p>
            <a:pPr marL="0" indent="0">
              <a:buNone/>
            </a:pPr>
            <a:endParaRPr lang="en-GB" sz="2400" dirty="0"/>
          </a:p>
          <a:p>
            <a:r>
              <a:rPr lang="en-GB" sz="3200" dirty="0"/>
              <a:t>Course outline and formalities</a:t>
            </a:r>
          </a:p>
          <a:p>
            <a:endParaRPr lang="en-GB" sz="3200" dirty="0"/>
          </a:p>
          <a:p>
            <a:r>
              <a:rPr lang="en-GB" sz="3200" dirty="0"/>
              <a:t>Motivation and introduction to computational neuroscience</a:t>
            </a:r>
          </a:p>
          <a:p>
            <a:endParaRPr lang="en-GB" sz="3200" dirty="0"/>
          </a:p>
          <a:p>
            <a:r>
              <a:rPr lang="en-GB" sz="3200" dirty="0"/>
              <a:t>Q and A</a:t>
            </a:r>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0092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Questions of Computational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386553" y="1063230"/>
            <a:ext cx="11190254" cy="600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219599" indent="0">
              <a:buSzPct val="45000"/>
              <a:buNone/>
            </a:pPr>
            <a:r>
              <a:rPr lang="en-GB" sz="2400" dirty="0">
                <a:solidFill>
                  <a:srgbClr val="FF0000"/>
                </a:solidFill>
              </a:rPr>
              <a:t>Computational neuroscience: </a:t>
            </a:r>
          </a:p>
          <a:p>
            <a:pPr marL="219599" indent="0">
              <a:buSzPct val="45000"/>
              <a:buNone/>
            </a:pPr>
            <a:r>
              <a:rPr lang="en-GB" sz="2400" dirty="0"/>
              <a:t>Emphasises understanding how </a:t>
            </a:r>
            <a:r>
              <a:rPr lang="en-GB" sz="2400" i="1" dirty="0"/>
              <a:t>computations </a:t>
            </a:r>
            <a:r>
              <a:rPr lang="en-GB" sz="2400" dirty="0"/>
              <a:t>are performed in the brain. Cognition and behaviour are the result of such computations</a:t>
            </a:r>
          </a:p>
          <a:p>
            <a:pPr marL="219599" indent="0">
              <a:buSzPct val="45000"/>
              <a:buNone/>
            </a:pPr>
            <a:endParaRPr lang="en-GB" sz="2400" dirty="0"/>
          </a:p>
          <a:p>
            <a:pPr marL="219599" indent="0">
              <a:buSzPct val="45000"/>
              <a:buNone/>
            </a:pPr>
            <a:r>
              <a:rPr lang="en-GB" sz="2400" dirty="0">
                <a:solidFill>
                  <a:srgbClr val="FF0000"/>
                </a:solidFill>
              </a:rPr>
              <a:t>Central question:</a:t>
            </a:r>
          </a:p>
          <a:p>
            <a:pPr marL="219599" indent="0">
              <a:buSzPct val="45000"/>
              <a:buNone/>
            </a:pPr>
            <a:r>
              <a:rPr lang="en-GB" sz="2400" dirty="0"/>
              <a:t>How does the brain work? How are perception, learning, memory, decision making, language, etc. generated by the concerted action of billions of neurons?</a:t>
            </a:r>
          </a:p>
          <a:p>
            <a:pPr marL="219599" indent="0">
              <a:buSzPct val="45000"/>
              <a:buNone/>
            </a:pPr>
            <a:endParaRPr lang="en-GB" sz="2400" dirty="0"/>
          </a:p>
          <a:p>
            <a:pPr marL="219599" indent="0">
              <a:buSzPct val="45000"/>
              <a:buNone/>
            </a:pPr>
            <a:endParaRPr lang="en-GB" sz="2400" dirty="0"/>
          </a:p>
          <a:p>
            <a:pPr marL="219599" indent="0">
              <a:buSzPct val="45000"/>
              <a:buNone/>
            </a:pPr>
            <a:endParaRPr lang="en-GB"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209554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Tools of Computational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287409" y="767359"/>
            <a:ext cx="11617182" cy="60076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0" indent="0">
              <a:buNone/>
            </a:pPr>
            <a:r>
              <a:rPr lang="en-GB" sz="2400" dirty="0">
                <a:solidFill>
                  <a:srgbClr val="FF0000"/>
                </a:solidFill>
              </a:rPr>
              <a:t>Computational Neuroscience: </a:t>
            </a:r>
            <a:r>
              <a:rPr lang="en-GB" sz="2400" dirty="0"/>
              <a:t>uses computational/mathematical tools to understand the brain, by developing:</a:t>
            </a:r>
          </a:p>
          <a:p>
            <a:endParaRPr lang="en-GB" sz="2400" dirty="0"/>
          </a:p>
          <a:p>
            <a:pPr marL="448199">
              <a:buSzPct val="45000"/>
              <a:buFont typeface="StarSymbol"/>
              <a:buChar char="●"/>
            </a:pPr>
            <a:r>
              <a:rPr lang="en-GB" sz="2400" dirty="0"/>
              <a:t>Theories about the brain (using maths)</a:t>
            </a:r>
          </a:p>
          <a:p>
            <a:pPr marL="448199">
              <a:buSzPct val="45000"/>
              <a:buFont typeface="StarSymbol"/>
              <a:buChar char="●"/>
            </a:pPr>
            <a:r>
              <a:rPr lang="en-GB" sz="2400" dirty="0"/>
              <a:t>Computer simulations (“in silico” experiments)</a:t>
            </a:r>
          </a:p>
          <a:p>
            <a:pPr marL="448199">
              <a:buSzPct val="45000"/>
              <a:buFont typeface="StarSymbol"/>
              <a:buChar char="●"/>
            </a:pPr>
            <a:r>
              <a:rPr lang="en-GB" sz="2400" dirty="0"/>
              <a:t>Data analysis methods (e.g., machine learning, statistical models)</a:t>
            </a:r>
          </a:p>
          <a:p>
            <a:pPr marL="448199">
              <a:buSzPct val="45000"/>
              <a:buFont typeface="StarSymbol"/>
              <a:buChar char="●"/>
            </a:pPr>
            <a:endParaRPr lang="en-GB" sz="2400" dirty="0"/>
          </a:p>
          <a:p>
            <a:pPr marL="219599" indent="0">
              <a:buSzPct val="45000"/>
              <a:buNone/>
            </a:pPr>
            <a:r>
              <a:rPr lang="en-GB" sz="2400" dirty="0"/>
              <a:t>Try to answer:</a:t>
            </a:r>
          </a:p>
          <a:p>
            <a:pPr marL="219599" indent="0">
              <a:buSzPct val="45000"/>
              <a:buNone/>
            </a:pPr>
            <a:endParaRPr lang="en-GB" sz="2400" dirty="0"/>
          </a:p>
          <a:p>
            <a:pPr marL="219599" indent="0">
              <a:buSzPct val="45000"/>
              <a:buNone/>
            </a:pPr>
            <a:r>
              <a:rPr lang="en-GB" sz="2400" dirty="0">
                <a:solidFill>
                  <a:srgbClr val="FF0000"/>
                </a:solidFill>
              </a:rPr>
              <a:t>What? </a:t>
            </a:r>
            <a:r>
              <a:rPr lang="en-GB" sz="2400" dirty="0"/>
              <a:t>Descriptive/phenomenological/statistical explanation </a:t>
            </a:r>
          </a:p>
          <a:p>
            <a:pPr marL="219599" indent="0">
              <a:buSzPct val="45000"/>
              <a:buNone/>
            </a:pPr>
            <a:r>
              <a:rPr lang="en-GB" sz="2400" dirty="0">
                <a:solidFill>
                  <a:srgbClr val="FF0000"/>
                </a:solidFill>
              </a:rPr>
              <a:t>Why? </a:t>
            </a:r>
            <a:r>
              <a:rPr lang="en-GB" sz="2400" dirty="0"/>
              <a:t>“Teleological”/functional/normative explanation (in terms of </a:t>
            </a:r>
            <a:r>
              <a:rPr lang="en-GB" sz="2400" i="1" dirty="0"/>
              <a:t>optimality</a:t>
            </a:r>
            <a:r>
              <a:rPr lang="en-GB" sz="2400" dirty="0"/>
              <a:t>, i.e. evolution)</a:t>
            </a:r>
          </a:p>
          <a:p>
            <a:pPr marL="219599" indent="0">
              <a:buSzPct val="45000"/>
              <a:buNone/>
            </a:pPr>
            <a:r>
              <a:rPr lang="en-GB" sz="2400" dirty="0">
                <a:solidFill>
                  <a:srgbClr val="FF0000"/>
                </a:solidFill>
              </a:rPr>
              <a:t>How? </a:t>
            </a:r>
            <a:r>
              <a:rPr lang="en-GB" sz="2400" dirty="0"/>
              <a:t>“Mechanistic” explanation, i.e. </a:t>
            </a:r>
            <a:r>
              <a:rPr lang="en-GB" sz="2400" i="1" dirty="0"/>
              <a:t>causal</a:t>
            </a:r>
            <a:r>
              <a:rPr lang="en-GB" sz="2400" dirty="0"/>
              <a:t> or </a:t>
            </a:r>
            <a:r>
              <a:rPr lang="en-GB" sz="2400" i="1" dirty="0"/>
              <a:t>physical</a:t>
            </a:r>
            <a:r>
              <a:rPr lang="en-GB" sz="2400" dirty="0"/>
              <a:t> explanation in terms of biology</a:t>
            </a:r>
          </a:p>
          <a:p>
            <a:pPr marL="219599" indent="0">
              <a:buSzPct val="45000"/>
              <a:buNone/>
            </a:pPr>
            <a:endParaRPr lang="en-GB" sz="2400" dirty="0"/>
          </a:p>
          <a:p>
            <a:pPr marL="219599" indent="0">
              <a:buSzPct val="45000"/>
              <a:buNone/>
            </a:pPr>
            <a:endParaRPr lang="en-GB"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382822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Data of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267018" y="591282"/>
            <a:ext cx="11657963" cy="600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219599" indent="0">
              <a:buSzPct val="45000"/>
              <a:buNone/>
            </a:pPr>
            <a:r>
              <a:rPr lang="en-GB" sz="2400" dirty="0">
                <a:solidFill>
                  <a:srgbClr val="FF0000"/>
                </a:solidFill>
              </a:rPr>
              <a:t>Human and animal studies</a:t>
            </a:r>
            <a:r>
              <a:rPr lang="en-GB" sz="2400" dirty="0"/>
              <a:t>: primates, cats, rodents, birds, insects, etc. </a:t>
            </a:r>
          </a:p>
          <a:p>
            <a:pPr marL="219599" indent="0">
              <a:buSzPct val="45000"/>
              <a:buNone/>
            </a:pPr>
            <a:endParaRPr lang="en-GB" sz="2400" dirty="0"/>
          </a:p>
          <a:p>
            <a:pPr marL="219599" indent="0">
              <a:buSzPct val="45000"/>
              <a:buNone/>
            </a:pPr>
            <a:r>
              <a:rPr lang="en-GB" sz="2400" dirty="0">
                <a:solidFill>
                  <a:srgbClr val="FF0000"/>
                </a:solidFill>
              </a:rPr>
              <a:t>Measurements of behaviour: </a:t>
            </a:r>
            <a:r>
              <a:rPr lang="en-GB" sz="2400" dirty="0"/>
              <a:t>e.g., psychophysics, memory, linguistic tasks</a:t>
            </a:r>
          </a:p>
          <a:p>
            <a:pPr marL="219599" indent="0">
              <a:buSzPct val="45000"/>
              <a:buNone/>
            </a:pPr>
            <a:endParaRPr lang="en-GB" sz="2400" dirty="0"/>
          </a:p>
          <a:p>
            <a:pPr marL="219599" indent="0">
              <a:buSzPct val="45000"/>
              <a:buNone/>
            </a:pPr>
            <a:r>
              <a:rPr lang="en-GB" sz="2400" dirty="0">
                <a:solidFill>
                  <a:srgbClr val="FF0000"/>
                </a:solidFill>
              </a:rPr>
              <a:t>Measurements of neural activity</a:t>
            </a:r>
            <a:r>
              <a:rPr lang="en-GB" sz="2400" dirty="0"/>
              <a:t>: e.g., EEG, fMRI, intracellular recordings, many more…</a:t>
            </a:r>
          </a:p>
          <a:p>
            <a:pPr marL="219599" indent="0">
              <a:buSzPct val="45000"/>
              <a:buNone/>
            </a:pPr>
            <a:endParaRPr lang="en-GB" sz="2400" dirty="0"/>
          </a:p>
          <a:p>
            <a:pPr marL="219599" indent="0">
              <a:buSzPct val="45000"/>
              <a:buNone/>
            </a:pPr>
            <a:r>
              <a:rPr lang="en-GB" sz="2400" dirty="0">
                <a:solidFill>
                  <a:srgbClr val="FF0000"/>
                </a:solidFill>
              </a:rPr>
              <a:t>Perturbations</a:t>
            </a:r>
            <a:r>
              <a:rPr lang="en-GB" sz="2400" dirty="0"/>
              <a:t> of neural activity or behaviour: e.g., pharmacological, electrical, optical</a:t>
            </a:r>
          </a:p>
          <a:p>
            <a:pPr marL="219599" indent="0">
              <a:buSzPct val="45000"/>
              <a:buNone/>
            </a:pPr>
            <a:endParaRPr lang="en-GB" sz="2400" dirty="0"/>
          </a:p>
          <a:p>
            <a:pPr marL="219599" indent="0">
              <a:buSzPct val="45000"/>
              <a:buNone/>
            </a:pPr>
            <a:r>
              <a:rPr lang="en-GB" sz="2400" dirty="0">
                <a:solidFill>
                  <a:srgbClr val="FF0000"/>
                </a:solidFill>
              </a:rPr>
              <a:t>Lesion studies: </a:t>
            </a:r>
            <a:r>
              <a:rPr lang="en-GB" sz="2400" dirty="0"/>
              <a:t>e.g., accidental injuries (gunshot wounds, WW1), result of brain disease, result of corrective surgery (e.g., split brain patients)</a:t>
            </a:r>
          </a:p>
          <a:p>
            <a:pPr marL="219599" indent="0">
              <a:buSzPct val="45000"/>
              <a:buNone/>
            </a:pPr>
            <a:endParaRPr lang="en-GB" sz="2400" dirty="0"/>
          </a:p>
          <a:p>
            <a:pPr marL="219599" indent="0">
              <a:buSzPct val="45000"/>
              <a:buNone/>
            </a:pPr>
            <a:r>
              <a:rPr lang="en-GB" sz="2400" dirty="0">
                <a:solidFill>
                  <a:srgbClr val="FF0000"/>
                </a:solidFill>
              </a:rPr>
              <a:t>Case studies: </a:t>
            </a:r>
            <a:r>
              <a:rPr lang="en-GB" sz="2400" dirty="0"/>
              <a:t>neurological disorders (blindsight, </a:t>
            </a:r>
            <a:r>
              <a:rPr lang="en-GB" sz="2400" dirty="0" err="1"/>
              <a:t>hemispatial</a:t>
            </a:r>
            <a:r>
              <a:rPr lang="en-GB" sz="2400" dirty="0"/>
              <a:t> neglect, face blindness…)</a:t>
            </a:r>
          </a:p>
          <a:p>
            <a:pPr marL="219599" indent="0">
              <a:buSzPct val="45000"/>
              <a:buNone/>
            </a:pPr>
            <a:endParaRPr lang="en-GB" sz="2400" dirty="0"/>
          </a:p>
          <a:p>
            <a:pPr marL="219599" indent="0">
              <a:buSzPct val="45000"/>
              <a:buNone/>
            </a:pPr>
            <a:endParaRPr lang="en-GB"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119130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Behaviour/Perception</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F8149A2-667E-49FE-8E1B-3789CFC28D2F}"/>
              </a:ext>
            </a:extLst>
          </p:cNvPr>
          <p:cNvSpPr txBox="1"/>
          <p:nvPr/>
        </p:nvSpPr>
        <p:spPr>
          <a:xfrm>
            <a:off x="8013442" y="1174339"/>
            <a:ext cx="7144545" cy="1938992"/>
          </a:xfrm>
          <a:prstGeom prst="rect">
            <a:avLst/>
          </a:prstGeom>
          <a:noFill/>
        </p:spPr>
        <p:txBody>
          <a:bodyPr wrap="square" rtlCol="0">
            <a:spAutoFit/>
          </a:bodyPr>
          <a:lstStyle/>
          <a:p>
            <a:r>
              <a:rPr lang="en-GB" sz="2000" b="1" dirty="0"/>
              <a:t>Human Psychophysics: </a:t>
            </a:r>
          </a:p>
          <a:p>
            <a:r>
              <a:rPr lang="en-GB" sz="2000" i="1" dirty="0"/>
              <a:t>Behavioural report </a:t>
            </a:r>
            <a:r>
              <a:rPr lang="en-GB" sz="2000" dirty="0"/>
              <a:t>of perception</a:t>
            </a:r>
          </a:p>
          <a:p>
            <a:endParaRPr lang="en-GB" sz="2000" dirty="0"/>
          </a:p>
          <a:p>
            <a:r>
              <a:rPr lang="en-GB" sz="2000" i="1" dirty="0"/>
              <a:t>Left:</a:t>
            </a:r>
            <a:r>
              <a:rPr lang="en-GB" sz="2000" dirty="0"/>
              <a:t> How intense? (Fechner’s law)</a:t>
            </a:r>
          </a:p>
          <a:p>
            <a:r>
              <a:rPr lang="en-GB" sz="2000" i="1" dirty="0"/>
              <a:t>Middle: </a:t>
            </a:r>
            <a:r>
              <a:rPr lang="en-GB" sz="2000" dirty="0"/>
              <a:t>Faces or vase? </a:t>
            </a:r>
          </a:p>
          <a:p>
            <a:r>
              <a:rPr lang="en-GB" sz="2000" i="1" dirty="0"/>
              <a:t>Right: </a:t>
            </a:r>
            <a:r>
              <a:rPr lang="en-GB" sz="2000" dirty="0"/>
              <a:t>Gustav Fechner </a:t>
            </a:r>
          </a:p>
        </p:txBody>
      </p:sp>
      <p:pic>
        <p:nvPicPr>
          <p:cNvPr id="3" name="Picture 2" descr="A black and white photo of a person's foot&#10;&#10;Description automatically generated with low confidence">
            <a:extLst>
              <a:ext uri="{FF2B5EF4-FFF2-40B4-BE49-F238E27FC236}">
                <a16:creationId xmlns:a16="http://schemas.microsoft.com/office/drawing/2014/main" id="{96084FA0-191D-49BF-B35D-660868CDD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649" y="860739"/>
            <a:ext cx="2502232" cy="2449898"/>
          </a:xfrm>
          <a:prstGeom prst="rect">
            <a:avLst/>
          </a:prstGeom>
        </p:spPr>
      </p:pic>
      <p:pic>
        <p:nvPicPr>
          <p:cNvPr id="15" name="Picture 14" descr="A picture containing text, person, person, suit&#10;&#10;Description automatically generated">
            <a:extLst>
              <a:ext uri="{FF2B5EF4-FFF2-40B4-BE49-F238E27FC236}">
                <a16:creationId xmlns:a16="http://schemas.microsoft.com/office/drawing/2014/main" id="{51B803CF-4D9A-468A-9E79-3A231042A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657" y="819174"/>
            <a:ext cx="1984382" cy="2817823"/>
          </a:xfrm>
          <a:prstGeom prst="rect">
            <a:avLst/>
          </a:prstGeom>
        </p:spPr>
      </p:pic>
      <p:pic>
        <p:nvPicPr>
          <p:cNvPr id="19" name="Picture 18" descr="Diagram&#10;&#10;Description automatically generated">
            <a:extLst>
              <a:ext uri="{FF2B5EF4-FFF2-40B4-BE49-F238E27FC236}">
                <a16:creationId xmlns:a16="http://schemas.microsoft.com/office/drawing/2014/main" id="{9F195C3F-AD3E-43AC-AEFC-5C956264D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90" y="790648"/>
            <a:ext cx="2621108" cy="2706373"/>
          </a:xfrm>
          <a:prstGeom prst="rect">
            <a:avLst/>
          </a:prstGeom>
        </p:spPr>
      </p:pic>
      <p:sp>
        <p:nvSpPr>
          <p:cNvPr id="23" name="TextBox 22">
            <a:extLst>
              <a:ext uri="{FF2B5EF4-FFF2-40B4-BE49-F238E27FC236}">
                <a16:creationId xmlns:a16="http://schemas.microsoft.com/office/drawing/2014/main" id="{380B70C3-7A8A-4CD9-A8D6-40D8129AFF89}"/>
              </a:ext>
            </a:extLst>
          </p:cNvPr>
          <p:cNvSpPr txBox="1"/>
          <p:nvPr/>
        </p:nvSpPr>
        <p:spPr>
          <a:xfrm>
            <a:off x="7781527" y="4715387"/>
            <a:ext cx="7144545" cy="1323439"/>
          </a:xfrm>
          <a:prstGeom prst="rect">
            <a:avLst/>
          </a:prstGeom>
          <a:noFill/>
        </p:spPr>
        <p:txBody>
          <a:bodyPr wrap="square" rtlCol="0">
            <a:spAutoFit/>
          </a:bodyPr>
          <a:lstStyle/>
          <a:p>
            <a:r>
              <a:rPr lang="en-GB" sz="2000" b="1" dirty="0"/>
              <a:t>Animal Psychophysics: </a:t>
            </a:r>
          </a:p>
          <a:p>
            <a:endParaRPr lang="en-GB" sz="2000" dirty="0"/>
          </a:p>
          <a:p>
            <a:r>
              <a:rPr lang="en-GB" sz="2000" i="1" dirty="0"/>
              <a:t>Left:</a:t>
            </a:r>
            <a:r>
              <a:rPr lang="en-GB" sz="2000" dirty="0"/>
              <a:t> Mouse behavioural task</a:t>
            </a:r>
          </a:p>
          <a:p>
            <a:r>
              <a:rPr lang="en-GB" sz="2000" i="1" dirty="0"/>
              <a:t>Right: </a:t>
            </a:r>
            <a:r>
              <a:rPr lang="en-GB" sz="2000" dirty="0"/>
              <a:t>Measured</a:t>
            </a:r>
            <a:r>
              <a:rPr lang="en-GB" sz="2000" i="1" dirty="0"/>
              <a:t> </a:t>
            </a:r>
            <a:r>
              <a:rPr lang="en-GB" sz="2000" dirty="0"/>
              <a:t>Psychophysical curves</a:t>
            </a:r>
          </a:p>
        </p:txBody>
      </p:sp>
      <p:pic>
        <p:nvPicPr>
          <p:cNvPr id="28" name="Picture 27" descr="A picture containing engineering drawing&#10;&#10;Description automatically generated">
            <a:extLst>
              <a:ext uri="{FF2B5EF4-FFF2-40B4-BE49-F238E27FC236}">
                <a16:creationId xmlns:a16="http://schemas.microsoft.com/office/drawing/2014/main" id="{2CF67795-A585-48C2-A58F-2C62DEF1E48F}"/>
              </a:ext>
            </a:extLst>
          </p:cNvPr>
          <p:cNvPicPr>
            <a:picLocks noChangeAspect="1"/>
          </p:cNvPicPr>
          <p:nvPr/>
        </p:nvPicPr>
        <p:blipFill rotWithShape="1">
          <a:blip r:embed="rId5">
            <a:extLst>
              <a:ext uri="{28A0092B-C50C-407E-A947-70E740481C1C}">
                <a14:useLocalDpi xmlns:a14="http://schemas.microsoft.com/office/drawing/2010/main" val="0"/>
              </a:ext>
            </a:extLst>
          </a:blip>
          <a:srcRect l="25482"/>
          <a:stretch/>
        </p:blipFill>
        <p:spPr>
          <a:xfrm>
            <a:off x="730460" y="3763395"/>
            <a:ext cx="6487158" cy="2965390"/>
          </a:xfrm>
          <a:prstGeom prst="rect">
            <a:avLst/>
          </a:prstGeom>
        </p:spPr>
      </p:pic>
    </p:spTree>
    <p:extLst>
      <p:ext uri="{BB962C8B-B14F-4D97-AF65-F5344CB8AC3E}">
        <p14:creationId xmlns:p14="http://schemas.microsoft.com/office/powerpoint/2010/main" val="418397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Neural Activity – Non-invasive Imaging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descr="Diagram&#10;&#10;Description automatically generated">
            <a:extLst>
              <a:ext uri="{FF2B5EF4-FFF2-40B4-BE49-F238E27FC236}">
                <a16:creationId xmlns:a16="http://schemas.microsoft.com/office/drawing/2014/main" id="{2AEC9982-ED7A-4D95-804C-592845C6D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2" y="957544"/>
            <a:ext cx="5142332" cy="3446341"/>
          </a:xfrm>
          <a:prstGeom prst="rect">
            <a:avLst/>
          </a:prstGeom>
        </p:spPr>
      </p:pic>
      <p:graphicFrame>
        <p:nvGraphicFramePr>
          <p:cNvPr id="7" name="Object 6">
            <a:extLst>
              <a:ext uri="{FF2B5EF4-FFF2-40B4-BE49-F238E27FC236}">
                <a16:creationId xmlns:a16="http://schemas.microsoft.com/office/drawing/2014/main" id="{AB76A105-A109-450A-ADAC-D0425732DC41}"/>
              </a:ext>
            </a:extLst>
          </p:cNvPr>
          <p:cNvGraphicFramePr>
            <a:graphicFrameLocks noChangeAspect="1"/>
          </p:cNvGraphicFramePr>
          <p:nvPr/>
        </p:nvGraphicFramePr>
        <p:xfrm>
          <a:off x="7113976" y="1114404"/>
          <a:ext cx="4410075" cy="3000375"/>
        </p:xfrm>
        <a:graphic>
          <a:graphicData uri="http://schemas.openxmlformats.org/presentationml/2006/ole">
            <mc:AlternateContent xmlns:mc="http://schemas.openxmlformats.org/markup-compatibility/2006">
              <mc:Choice xmlns:v="urn:schemas-microsoft-com:vml" Requires="v">
                <p:oleObj name="Bitmap Image" r:id="rId3" imgW="4410000" imgH="3000240" progId="Paint.Picture">
                  <p:embed/>
                </p:oleObj>
              </mc:Choice>
              <mc:Fallback>
                <p:oleObj name="Bitmap Image" r:id="rId3" imgW="4410000" imgH="3000240" progId="Paint.Picture">
                  <p:embed/>
                  <p:pic>
                    <p:nvPicPr>
                      <p:cNvPr id="7" name="Object 6">
                        <a:extLst>
                          <a:ext uri="{FF2B5EF4-FFF2-40B4-BE49-F238E27FC236}">
                            <a16:creationId xmlns:a16="http://schemas.microsoft.com/office/drawing/2014/main" id="{AB76A105-A109-450A-ADAC-D0425732DC41}"/>
                          </a:ext>
                        </a:extLst>
                      </p:cNvPr>
                      <p:cNvPicPr/>
                      <p:nvPr/>
                    </p:nvPicPr>
                    <p:blipFill>
                      <a:blip r:embed="rId4"/>
                      <a:stretch>
                        <a:fillRect/>
                      </a:stretch>
                    </p:blipFill>
                    <p:spPr>
                      <a:xfrm>
                        <a:off x="7113976" y="1114404"/>
                        <a:ext cx="4410075" cy="30003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EAFAEB5-0014-4D83-99C1-B2BB9A58DE81}"/>
              </a:ext>
            </a:extLst>
          </p:cNvPr>
          <p:cNvGraphicFramePr>
            <a:graphicFrameLocks noChangeAspect="1"/>
          </p:cNvGraphicFramePr>
          <p:nvPr/>
        </p:nvGraphicFramePr>
        <p:xfrm>
          <a:off x="7381872" y="4163412"/>
          <a:ext cx="3684499" cy="1766037"/>
        </p:xfrm>
        <a:graphic>
          <a:graphicData uri="http://schemas.openxmlformats.org/presentationml/2006/ole">
            <mc:AlternateContent xmlns:mc="http://schemas.openxmlformats.org/markup-compatibility/2006">
              <mc:Choice xmlns:v="urn:schemas-microsoft-com:vml" Requires="v">
                <p:oleObj name="Bitmap Image" r:id="rId5" imgW="6676920" imgH="3200400" progId="Paint.Picture">
                  <p:embed/>
                </p:oleObj>
              </mc:Choice>
              <mc:Fallback>
                <p:oleObj name="Bitmap Image" r:id="rId5" imgW="6676920" imgH="3200400" progId="Paint.Picture">
                  <p:embed/>
                  <p:pic>
                    <p:nvPicPr>
                      <p:cNvPr id="8" name="Object 7">
                        <a:extLst>
                          <a:ext uri="{FF2B5EF4-FFF2-40B4-BE49-F238E27FC236}">
                            <a16:creationId xmlns:a16="http://schemas.microsoft.com/office/drawing/2014/main" id="{AEAFAEB5-0014-4D83-99C1-B2BB9A58DE81}"/>
                          </a:ext>
                        </a:extLst>
                      </p:cNvPr>
                      <p:cNvPicPr/>
                      <p:nvPr/>
                    </p:nvPicPr>
                    <p:blipFill>
                      <a:blip r:embed="rId6"/>
                      <a:stretch>
                        <a:fillRect/>
                      </a:stretch>
                    </p:blipFill>
                    <p:spPr>
                      <a:xfrm>
                        <a:off x="7381872" y="4163412"/>
                        <a:ext cx="3684499" cy="176603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80080D12-601D-4DBC-895F-545ECC520DF0}"/>
              </a:ext>
            </a:extLst>
          </p:cNvPr>
          <p:cNvSpPr txBox="1"/>
          <p:nvPr/>
        </p:nvSpPr>
        <p:spPr>
          <a:xfrm>
            <a:off x="8846271" y="746571"/>
            <a:ext cx="3345729" cy="369332"/>
          </a:xfrm>
          <a:prstGeom prst="rect">
            <a:avLst/>
          </a:prstGeom>
          <a:noFill/>
        </p:spPr>
        <p:txBody>
          <a:bodyPr wrap="square" rtlCol="0">
            <a:spAutoFit/>
          </a:bodyPr>
          <a:lstStyle/>
          <a:p>
            <a:r>
              <a:rPr lang="en-GB" dirty="0"/>
              <a:t>fMRI</a:t>
            </a:r>
          </a:p>
        </p:txBody>
      </p:sp>
      <p:sp>
        <p:nvSpPr>
          <p:cNvPr id="11" name="TextBox 10">
            <a:extLst>
              <a:ext uri="{FF2B5EF4-FFF2-40B4-BE49-F238E27FC236}">
                <a16:creationId xmlns:a16="http://schemas.microsoft.com/office/drawing/2014/main" id="{5F8149A2-667E-49FE-8E1B-3789CFC28D2F}"/>
              </a:ext>
            </a:extLst>
          </p:cNvPr>
          <p:cNvSpPr txBox="1"/>
          <p:nvPr/>
        </p:nvSpPr>
        <p:spPr>
          <a:xfrm>
            <a:off x="358264" y="4886451"/>
            <a:ext cx="4757199" cy="1015663"/>
          </a:xfrm>
          <a:prstGeom prst="rect">
            <a:avLst/>
          </a:prstGeom>
          <a:noFill/>
        </p:spPr>
        <p:txBody>
          <a:bodyPr wrap="square" rtlCol="0">
            <a:spAutoFit/>
          </a:bodyPr>
          <a:lstStyle/>
          <a:p>
            <a:r>
              <a:rPr lang="en-GB" sz="2000" dirty="0"/>
              <a:t>EEG – high temporal but low spatial resolution. Noisy, contaminated, indirect measurement of brain’s electrical field.</a:t>
            </a:r>
          </a:p>
        </p:txBody>
      </p:sp>
      <p:sp>
        <p:nvSpPr>
          <p:cNvPr id="13" name="TextBox 12">
            <a:extLst>
              <a:ext uri="{FF2B5EF4-FFF2-40B4-BE49-F238E27FC236}">
                <a16:creationId xmlns:a16="http://schemas.microsoft.com/office/drawing/2014/main" id="{1436EAE5-C98F-4697-A1AA-47D0E2AADA38}"/>
              </a:ext>
            </a:extLst>
          </p:cNvPr>
          <p:cNvSpPr txBox="1"/>
          <p:nvPr/>
        </p:nvSpPr>
        <p:spPr>
          <a:xfrm>
            <a:off x="7239269" y="6029452"/>
            <a:ext cx="4785114" cy="707886"/>
          </a:xfrm>
          <a:prstGeom prst="rect">
            <a:avLst/>
          </a:prstGeom>
          <a:noFill/>
        </p:spPr>
        <p:txBody>
          <a:bodyPr wrap="square" rtlCol="0">
            <a:spAutoFit/>
          </a:bodyPr>
          <a:lstStyle/>
          <a:p>
            <a:r>
              <a:rPr lang="en-GB" sz="2000" dirty="0"/>
              <a:t>Low temporal but high spatial resolution. Measures BOLD signal (blood flow)</a:t>
            </a:r>
          </a:p>
        </p:txBody>
      </p:sp>
    </p:spTree>
    <p:extLst>
      <p:ext uri="{BB962C8B-B14F-4D97-AF65-F5344CB8AC3E}">
        <p14:creationId xmlns:p14="http://schemas.microsoft.com/office/powerpoint/2010/main" val="34635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Neural Activity – Invasive Electrodes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descr="Diagram&#10;&#10;Description automatically generated">
            <a:extLst>
              <a:ext uri="{FF2B5EF4-FFF2-40B4-BE49-F238E27FC236}">
                <a16:creationId xmlns:a16="http://schemas.microsoft.com/office/drawing/2014/main" id="{2E10FE8B-C3CE-4276-B8A3-7E763FBD9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797" y="1819122"/>
            <a:ext cx="5610225" cy="2924175"/>
          </a:xfrm>
          <a:prstGeom prst="rect">
            <a:avLst/>
          </a:prstGeom>
        </p:spPr>
      </p:pic>
      <p:pic>
        <p:nvPicPr>
          <p:cNvPr id="12" name="Picture 11" descr="A picture containing text, cat, indoor&#10;&#10;Description automatically generated">
            <a:extLst>
              <a:ext uri="{FF2B5EF4-FFF2-40B4-BE49-F238E27FC236}">
                <a16:creationId xmlns:a16="http://schemas.microsoft.com/office/drawing/2014/main" id="{8402DE7B-90E8-4213-9699-50A41DE55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201" y="1985720"/>
            <a:ext cx="3109452" cy="2061702"/>
          </a:xfrm>
          <a:prstGeom prst="rect">
            <a:avLst/>
          </a:prstGeom>
        </p:spPr>
      </p:pic>
      <p:sp>
        <p:nvSpPr>
          <p:cNvPr id="14" name="TextBox 13">
            <a:extLst>
              <a:ext uri="{FF2B5EF4-FFF2-40B4-BE49-F238E27FC236}">
                <a16:creationId xmlns:a16="http://schemas.microsoft.com/office/drawing/2014/main" id="{A71A1FC4-AD2D-4A7A-B7B1-1A23EBE5BA4B}"/>
              </a:ext>
            </a:extLst>
          </p:cNvPr>
          <p:cNvSpPr txBox="1"/>
          <p:nvPr/>
        </p:nvSpPr>
        <p:spPr>
          <a:xfrm>
            <a:off x="285396" y="5096415"/>
            <a:ext cx="12025224" cy="1477328"/>
          </a:xfrm>
          <a:prstGeom prst="rect">
            <a:avLst/>
          </a:prstGeom>
          <a:noFill/>
        </p:spPr>
        <p:txBody>
          <a:bodyPr wrap="square" rtlCol="0">
            <a:spAutoFit/>
          </a:bodyPr>
          <a:lstStyle/>
          <a:p>
            <a:endParaRPr lang="en-GB" dirty="0"/>
          </a:p>
          <a:p>
            <a:r>
              <a:rPr lang="en-GB" sz="2400" dirty="0">
                <a:solidFill>
                  <a:srgbClr val="FF0000"/>
                </a:solidFill>
              </a:rPr>
              <a:t>Pros: </a:t>
            </a:r>
            <a:r>
              <a:rPr lang="en-GB" sz="2400" dirty="0"/>
              <a:t>measure from single neurons at high temporal resolution, measure electrical activity</a:t>
            </a:r>
          </a:p>
          <a:p>
            <a:r>
              <a:rPr lang="en-GB" sz="2400" dirty="0">
                <a:solidFill>
                  <a:srgbClr val="FF0000"/>
                </a:solidFill>
              </a:rPr>
              <a:t>Cons: </a:t>
            </a:r>
            <a:r>
              <a:rPr lang="en-GB" sz="2400" dirty="0"/>
              <a:t>Invasive, limited to working with animals, can’t record from many cells simultaneously, data pre-processing tricky</a:t>
            </a:r>
          </a:p>
        </p:txBody>
      </p:sp>
      <p:sp>
        <p:nvSpPr>
          <p:cNvPr id="16" name="TextBox 15">
            <a:extLst>
              <a:ext uri="{FF2B5EF4-FFF2-40B4-BE49-F238E27FC236}">
                <a16:creationId xmlns:a16="http://schemas.microsoft.com/office/drawing/2014/main" id="{1A7D1654-2214-47F1-B091-8473ECC6CC40}"/>
              </a:ext>
            </a:extLst>
          </p:cNvPr>
          <p:cNvSpPr txBox="1"/>
          <p:nvPr/>
        </p:nvSpPr>
        <p:spPr>
          <a:xfrm>
            <a:off x="586597" y="964046"/>
            <a:ext cx="6107502" cy="461665"/>
          </a:xfrm>
          <a:prstGeom prst="rect">
            <a:avLst/>
          </a:prstGeom>
          <a:noFill/>
        </p:spPr>
        <p:txBody>
          <a:bodyPr wrap="square">
            <a:spAutoFit/>
          </a:bodyPr>
          <a:lstStyle/>
          <a:p>
            <a:r>
              <a:rPr lang="en-GB" sz="2400" dirty="0">
                <a:solidFill>
                  <a:srgbClr val="FF0000"/>
                </a:solidFill>
              </a:rPr>
              <a:t>Electrodes: </a:t>
            </a:r>
            <a:r>
              <a:rPr lang="en-GB" sz="2400" dirty="0"/>
              <a:t>intracellular or extracellular. </a:t>
            </a:r>
          </a:p>
        </p:txBody>
      </p:sp>
      <p:pic>
        <p:nvPicPr>
          <p:cNvPr id="6" name="Picture 5" descr="Map&#10;&#10;Description automatically generated">
            <a:extLst>
              <a:ext uri="{FF2B5EF4-FFF2-40B4-BE49-F238E27FC236}">
                <a16:creationId xmlns:a16="http://schemas.microsoft.com/office/drawing/2014/main" id="{D1D80DD6-CEFE-457C-8D9D-3B02CC6D6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07" y="1700343"/>
            <a:ext cx="2036013" cy="3042954"/>
          </a:xfrm>
          <a:prstGeom prst="rect">
            <a:avLst/>
          </a:prstGeom>
        </p:spPr>
      </p:pic>
    </p:spTree>
    <p:extLst>
      <p:ext uri="{BB962C8B-B14F-4D97-AF65-F5344CB8AC3E}">
        <p14:creationId xmlns:p14="http://schemas.microsoft.com/office/powerpoint/2010/main" val="356338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Neural Activity – Invasive Imaging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18C297A-0F70-4F97-9A6F-DC55376E8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987" y="1491048"/>
            <a:ext cx="6343904" cy="3579775"/>
          </a:xfrm>
          <a:prstGeom prst="rect">
            <a:avLst/>
          </a:prstGeom>
        </p:spPr>
      </p:pic>
      <p:sp>
        <p:nvSpPr>
          <p:cNvPr id="7" name="TextBox 6">
            <a:extLst>
              <a:ext uri="{FF2B5EF4-FFF2-40B4-BE49-F238E27FC236}">
                <a16:creationId xmlns:a16="http://schemas.microsoft.com/office/drawing/2014/main" id="{4389A612-347A-4161-9673-92F5C62C226C}"/>
              </a:ext>
            </a:extLst>
          </p:cNvPr>
          <p:cNvSpPr txBox="1"/>
          <p:nvPr/>
        </p:nvSpPr>
        <p:spPr>
          <a:xfrm>
            <a:off x="275467" y="955047"/>
            <a:ext cx="6107502" cy="461665"/>
          </a:xfrm>
          <a:prstGeom prst="rect">
            <a:avLst/>
          </a:prstGeom>
          <a:noFill/>
        </p:spPr>
        <p:txBody>
          <a:bodyPr wrap="square">
            <a:spAutoFit/>
          </a:bodyPr>
          <a:lstStyle/>
          <a:p>
            <a:r>
              <a:rPr lang="en-GB" sz="2400" dirty="0"/>
              <a:t>Two-photon calcium imaging</a:t>
            </a:r>
          </a:p>
        </p:txBody>
      </p:sp>
      <p:sp>
        <p:nvSpPr>
          <p:cNvPr id="8" name="TextBox 7">
            <a:extLst>
              <a:ext uri="{FF2B5EF4-FFF2-40B4-BE49-F238E27FC236}">
                <a16:creationId xmlns:a16="http://schemas.microsoft.com/office/drawing/2014/main" id="{65622DFA-B35B-400F-BA41-5EFBEBD02136}"/>
              </a:ext>
            </a:extLst>
          </p:cNvPr>
          <p:cNvSpPr txBox="1"/>
          <p:nvPr/>
        </p:nvSpPr>
        <p:spPr>
          <a:xfrm>
            <a:off x="172677" y="5138965"/>
            <a:ext cx="9827534" cy="1477328"/>
          </a:xfrm>
          <a:prstGeom prst="rect">
            <a:avLst/>
          </a:prstGeom>
          <a:noFill/>
        </p:spPr>
        <p:txBody>
          <a:bodyPr wrap="square" rtlCol="0">
            <a:spAutoFit/>
          </a:bodyPr>
          <a:lstStyle/>
          <a:p>
            <a:endParaRPr lang="en-GB" dirty="0"/>
          </a:p>
          <a:p>
            <a:r>
              <a:rPr lang="en-GB" sz="2400" dirty="0">
                <a:solidFill>
                  <a:srgbClr val="FF0000"/>
                </a:solidFill>
              </a:rPr>
              <a:t>Pros: </a:t>
            </a:r>
            <a:r>
              <a:rPr lang="en-GB" sz="2400" dirty="0"/>
              <a:t>Image many cells at once, high spatial resolution</a:t>
            </a:r>
          </a:p>
          <a:p>
            <a:r>
              <a:rPr lang="en-GB" sz="2400" dirty="0">
                <a:solidFill>
                  <a:srgbClr val="FF0000"/>
                </a:solidFill>
              </a:rPr>
              <a:t>Cons: </a:t>
            </a:r>
            <a:r>
              <a:rPr lang="en-GB" sz="2400" dirty="0"/>
              <a:t>Invasive, measure only calcium fluorescence, low temporal resolution, data pre-processing tricky</a:t>
            </a:r>
          </a:p>
        </p:txBody>
      </p:sp>
      <p:grpSp>
        <p:nvGrpSpPr>
          <p:cNvPr id="15" name="Group 14">
            <a:extLst>
              <a:ext uri="{FF2B5EF4-FFF2-40B4-BE49-F238E27FC236}">
                <a16:creationId xmlns:a16="http://schemas.microsoft.com/office/drawing/2014/main" id="{23FDC8E1-8991-4D4A-82AA-868024F379E5}"/>
              </a:ext>
            </a:extLst>
          </p:cNvPr>
          <p:cNvGrpSpPr>
            <a:grpSpLocks/>
          </p:cNvGrpSpPr>
          <p:nvPr/>
        </p:nvGrpSpPr>
        <p:grpSpPr bwMode="auto">
          <a:xfrm>
            <a:off x="293297" y="2309220"/>
            <a:ext cx="1817555" cy="1596010"/>
            <a:chOff x="-67899" y="1052734"/>
            <a:chExt cx="2191627" cy="1924976"/>
          </a:xfrm>
        </p:grpSpPr>
        <p:sp>
          <p:nvSpPr>
            <p:cNvPr id="17" name="Text Box 7">
              <a:extLst>
                <a:ext uri="{FF2B5EF4-FFF2-40B4-BE49-F238E27FC236}">
                  <a16:creationId xmlns:a16="http://schemas.microsoft.com/office/drawing/2014/main" id="{5F199673-1FF8-4864-9040-9A587520C331}"/>
                </a:ext>
              </a:extLst>
            </p:cNvPr>
            <p:cNvSpPr txBox="1">
              <a:spLocks noChangeArrowheads="1"/>
            </p:cNvSpPr>
            <p:nvPr/>
          </p:nvSpPr>
          <p:spPr bwMode="auto">
            <a:xfrm>
              <a:off x="842935" y="2420888"/>
              <a:ext cx="1280793" cy="55682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de-DE" sz="1200" dirty="0">
                  <a:solidFill>
                    <a:srgbClr val="000000"/>
                  </a:solidFill>
                  <a:latin typeface="Arial"/>
                </a:rPr>
                <a:t>Primary visual cortex</a:t>
              </a:r>
              <a:endParaRPr lang="en-US" sz="1200" dirty="0">
                <a:solidFill>
                  <a:srgbClr val="000000"/>
                </a:solidFill>
                <a:latin typeface="Arial"/>
              </a:endParaRPr>
            </a:p>
          </p:txBody>
        </p:sp>
        <p:grpSp>
          <p:nvGrpSpPr>
            <p:cNvPr id="18" name="Group 17">
              <a:extLst>
                <a:ext uri="{FF2B5EF4-FFF2-40B4-BE49-F238E27FC236}">
                  <a16:creationId xmlns:a16="http://schemas.microsoft.com/office/drawing/2014/main" id="{95F4FB12-F1C4-4DBB-BA2E-D30863A960CD}"/>
                </a:ext>
              </a:extLst>
            </p:cNvPr>
            <p:cNvGrpSpPr>
              <a:grpSpLocks/>
            </p:cNvGrpSpPr>
            <p:nvPr/>
          </p:nvGrpSpPr>
          <p:grpSpPr bwMode="auto">
            <a:xfrm>
              <a:off x="-67899" y="1052734"/>
              <a:ext cx="2078611" cy="1829280"/>
              <a:chOff x="400" y="920"/>
              <a:chExt cx="1767" cy="1469"/>
            </a:xfrm>
          </p:grpSpPr>
          <p:sp>
            <p:nvSpPr>
              <p:cNvPr id="19" name="Line 10">
                <a:extLst>
                  <a:ext uri="{FF2B5EF4-FFF2-40B4-BE49-F238E27FC236}">
                    <a16:creationId xmlns:a16="http://schemas.microsoft.com/office/drawing/2014/main" id="{76558223-8C5A-4D59-A9C6-BD39EC07B729}"/>
                  </a:ext>
                </a:extLst>
              </p:cNvPr>
              <p:cNvSpPr>
                <a:spLocks noChangeShapeType="1"/>
              </p:cNvSpPr>
              <p:nvPr/>
            </p:nvSpPr>
            <p:spPr bwMode="auto">
              <a:xfrm>
                <a:off x="1020" y="1997"/>
                <a:ext cx="57" cy="94"/>
              </a:xfrm>
              <a:prstGeom prst="line">
                <a:avLst/>
              </a:prstGeom>
              <a:noFill/>
              <a:ln w="1270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0" name="Line 11">
                <a:extLst>
                  <a:ext uri="{FF2B5EF4-FFF2-40B4-BE49-F238E27FC236}">
                    <a16:creationId xmlns:a16="http://schemas.microsoft.com/office/drawing/2014/main" id="{0F6C2FB7-C78F-47AE-865E-EC20B7E291B4}"/>
                  </a:ext>
                </a:extLst>
              </p:cNvPr>
              <p:cNvSpPr>
                <a:spLocks noChangeShapeType="1"/>
              </p:cNvSpPr>
              <p:nvPr/>
            </p:nvSpPr>
            <p:spPr bwMode="auto">
              <a:xfrm flipH="1">
                <a:off x="959" y="1999"/>
                <a:ext cx="45" cy="36"/>
              </a:xfrm>
              <a:prstGeom prst="line">
                <a:avLst/>
              </a:prstGeom>
              <a:noFill/>
              <a:ln w="1270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1" name="AutoShape 12">
                <a:extLst>
                  <a:ext uri="{FF2B5EF4-FFF2-40B4-BE49-F238E27FC236}">
                    <a16:creationId xmlns:a16="http://schemas.microsoft.com/office/drawing/2014/main" id="{6D294D7C-96DA-4426-B3B1-7947540B1E51}"/>
                  </a:ext>
                </a:extLst>
              </p:cNvPr>
              <p:cNvSpPr>
                <a:spLocks noChangeArrowheads="1"/>
              </p:cNvSpPr>
              <p:nvPr/>
            </p:nvSpPr>
            <p:spPr bwMode="auto">
              <a:xfrm rot="11286343" flipH="1">
                <a:off x="868" y="1434"/>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59 w 21600"/>
                  <a:gd name="T13" fmla="*/ 0 h 21600"/>
                  <a:gd name="T14" fmla="*/ 16141 w 21600"/>
                  <a:gd name="T15" fmla="*/ 3341 h 21600"/>
                </a:gdLst>
                <a:ahLst/>
                <a:cxnLst>
                  <a:cxn ang="T8">
                    <a:pos x="T0" y="T1"/>
                  </a:cxn>
                  <a:cxn ang="T9">
                    <a:pos x="T2" y="T3"/>
                  </a:cxn>
                  <a:cxn ang="T10">
                    <a:pos x="T4" y="T5"/>
                  </a:cxn>
                  <a:cxn ang="T11">
                    <a:pos x="T6" y="T7"/>
                  </a:cxn>
                </a:cxnLst>
                <a:rect l="T12" t="T13" r="T14" b="T15"/>
                <a:pathLst>
                  <a:path w="21600" h="21600">
                    <a:moveTo>
                      <a:pt x="7991" y="2745"/>
                    </a:moveTo>
                    <a:cubicBezTo>
                      <a:pt x="8894" y="2430"/>
                      <a:pt x="9843" y="2269"/>
                      <a:pt x="10800" y="2270"/>
                    </a:cubicBezTo>
                    <a:cubicBezTo>
                      <a:pt x="11756" y="2270"/>
                      <a:pt x="12705" y="2430"/>
                      <a:pt x="13608" y="2745"/>
                    </a:cubicBezTo>
                    <a:lnTo>
                      <a:pt x="14356" y="602"/>
                    </a:lnTo>
                    <a:cubicBezTo>
                      <a:pt x="13212" y="203"/>
                      <a:pt x="12010" y="-1"/>
                      <a:pt x="10799" y="0"/>
                    </a:cubicBezTo>
                    <a:cubicBezTo>
                      <a:pt x="9589" y="0"/>
                      <a:pt x="8387" y="203"/>
                      <a:pt x="7243" y="602"/>
                    </a:cubicBezTo>
                    <a:lnTo>
                      <a:pt x="7991" y="2745"/>
                    </a:lnTo>
                    <a:close/>
                  </a:path>
                </a:pathLst>
              </a:custGeom>
              <a:solidFill>
                <a:srgbClr val="FF0000"/>
              </a:solidFill>
              <a:ln w="2540">
                <a:solidFill>
                  <a:schemeClr val="tx1"/>
                </a:solidFill>
                <a:miter lim="800000"/>
                <a:headEnd/>
                <a:tailEnd/>
              </a:ln>
            </p:spPr>
            <p:txBody>
              <a:bodyPr rot="10800000"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2" name="Freeform 13">
                <a:extLst>
                  <a:ext uri="{FF2B5EF4-FFF2-40B4-BE49-F238E27FC236}">
                    <a16:creationId xmlns:a16="http://schemas.microsoft.com/office/drawing/2014/main" id="{94670FD9-6B68-44DA-A8AB-D282F8173180}"/>
                  </a:ext>
                </a:extLst>
              </p:cNvPr>
              <p:cNvSpPr>
                <a:spLocks/>
              </p:cNvSpPr>
              <p:nvPr/>
            </p:nvSpPr>
            <p:spPr bwMode="auto">
              <a:xfrm>
                <a:off x="949" y="1606"/>
                <a:ext cx="239" cy="266"/>
              </a:xfrm>
              <a:custGeom>
                <a:avLst/>
                <a:gdLst>
                  <a:gd name="T0" fmla="*/ 0 w 239"/>
                  <a:gd name="T1" fmla="*/ 0 h 266"/>
                  <a:gd name="T2" fmla="*/ 29 w 239"/>
                  <a:gd name="T3" fmla="*/ 7 h 266"/>
                  <a:gd name="T4" fmla="*/ 60 w 239"/>
                  <a:gd name="T5" fmla="*/ 14 h 266"/>
                  <a:gd name="T6" fmla="*/ 112 w 239"/>
                  <a:gd name="T7" fmla="*/ 41 h 266"/>
                  <a:gd name="T8" fmla="*/ 160 w 239"/>
                  <a:gd name="T9" fmla="*/ 68 h 266"/>
                  <a:gd name="T10" fmla="*/ 194 w 239"/>
                  <a:gd name="T11" fmla="*/ 90 h 266"/>
                  <a:gd name="T12" fmla="*/ 230 w 239"/>
                  <a:gd name="T13" fmla="*/ 124 h 266"/>
                  <a:gd name="T14" fmla="*/ 228 w 239"/>
                  <a:gd name="T15" fmla="*/ 154 h 266"/>
                  <a:gd name="T16" fmla="*/ 164 w 239"/>
                  <a:gd name="T17" fmla="*/ 210 h 266"/>
                  <a:gd name="T18" fmla="*/ 100 w 239"/>
                  <a:gd name="T19" fmla="*/ 266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266"/>
                  <a:gd name="T32" fmla="*/ 239 w 239"/>
                  <a:gd name="T33" fmla="*/ 266 h 2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266">
                    <a:moveTo>
                      <a:pt x="0" y="0"/>
                    </a:moveTo>
                    <a:cubicBezTo>
                      <a:pt x="5" y="1"/>
                      <a:pt x="19" y="5"/>
                      <a:pt x="29" y="7"/>
                    </a:cubicBezTo>
                    <a:cubicBezTo>
                      <a:pt x="39" y="9"/>
                      <a:pt x="46" y="8"/>
                      <a:pt x="60" y="14"/>
                    </a:cubicBezTo>
                    <a:cubicBezTo>
                      <a:pt x="74" y="20"/>
                      <a:pt x="95" y="32"/>
                      <a:pt x="112" y="41"/>
                    </a:cubicBezTo>
                    <a:cubicBezTo>
                      <a:pt x="129" y="50"/>
                      <a:pt x="146" y="60"/>
                      <a:pt x="160" y="68"/>
                    </a:cubicBezTo>
                    <a:cubicBezTo>
                      <a:pt x="174" y="76"/>
                      <a:pt x="182" y="81"/>
                      <a:pt x="194" y="90"/>
                    </a:cubicBezTo>
                    <a:cubicBezTo>
                      <a:pt x="206" y="99"/>
                      <a:pt x="224" y="113"/>
                      <a:pt x="230" y="124"/>
                    </a:cubicBezTo>
                    <a:cubicBezTo>
                      <a:pt x="236" y="135"/>
                      <a:pt x="239" y="140"/>
                      <a:pt x="228" y="154"/>
                    </a:cubicBezTo>
                    <a:cubicBezTo>
                      <a:pt x="217" y="168"/>
                      <a:pt x="185" y="191"/>
                      <a:pt x="164" y="210"/>
                    </a:cubicBezTo>
                    <a:cubicBezTo>
                      <a:pt x="143" y="229"/>
                      <a:pt x="113" y="254"/>
                      <a:pt x="100" y="266"/>
                    </a:cubicBezTo>
                  </a:path>
                </a:pathLst>
              </a:custGeom>
              <a:noFill/>
              <a:ln w="1524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3" name="AutoShape 14">
                <a:extLst>
                  <a:ext uri="{FF2B5EF4-FFF2-40B4-BE49-F238E27FC236}">
                    <a16:creationId xmlns:a16="http://schemas.microsoft.com/office/drawing/2014/main" id="{F7B35CB5-C468-4A0F-8544-052333345747}"/>
                  </a:ext>
                </a:extLst>
              </p:cNvPr>
              <p:cNvSpPr>
                <a:spLocks noChangeArrowheads="1"/>
              </p:cNvSpPr>
              <p:nvPr/>
            </p:nvSpPr>
            <p:spPr bwMode="auto">
              <a:xfrm rot="-5803982">
                <a:off x="1452" y="1440"/>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0621 h 21600"/>
                </a:gdLst>
                <a:ahLst/>
                <a:cxnLst>
                  <a:cxn ang="T8">
                    <a:pos x="T0" y="T1"/>
                  </a:cxn>
                  <a:cxn ang="T9">
                    <a:pos x="T2" y="T3"/>
                  </a:cxn>
                  <a:cxn ang="T10">
                    <a:pos x="T4" y="T5"/>
                  </a:cxn>
                  <a:cxn ang="T11">
                    <a:pos x="T6" y="T7"/>
                  </a:cxn>
                </a:cxnLst>
                <a:rect l="T12" t="T13" r="T14" b="T15"/>
                <a:pathLst>
                  <a:path w="21600" h="21600">
                    <a:moveTo>
                      <a:pt x="2489" y="8351"/>
                    </a:moveTo>
                    <a:cubicBezTo>
                      <a:pt x="3575" y="4665"/>
                      <a:pt x="6958" y="2135"/>
                      <a:pt x="10800" y="2136"/>
                    </a:cubicBezTo>
                    <a:cubicBezTo>
                      <a:pt x="14641" y="2136"/>
                      <a:pt x="18024" y="4665"/>
                      <a:pt x="19110" y="8351"/>
                    </a:cubicBezTo>
                    <a:lnTo>
                      <a:pt x="21159" y="7747"/>
                    </a:lnTo>
                    <a:cubicBezTo>
                      <a:pt x="19805" y="3153"/>
                      <a:pt x="15588" y="-1"/>
                      <a:pt x="10799" y="0"/>
                    </a:cubicBezTo>
                    <a:cubicBezTo>
                      <a:pt x="6011" y="0"/>
                      <a:pt x="1794" y="3153"/>
                      <a:pt x="440" y="7747"/>
                    </a:cubicBezTo>
                    <a:lnTo>
                      <a:pt x="2489" y="8351"/>
                    </a:lnTo>
                    <a:close/>
                  </a:path>
                </a:pathLst>
              </a:custGeom>
              <a:solidFill>
                <a:srgbClr val="88C9CE"/>
              </a:solidFill>
              <a:ln w="2540">
                <a:solidFill>
                  <a:schemeClr val="tx1"/>
                </a:solidFill>
                <a:miter lim="800000"/>
                <a:headEnd/>
                <a:tailEnd/>
              </a:ln>
            </p:spPr>
            <p:txBody>
              <a:bodyPr vert="eaVert"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4" name="Freeform 15">
                <a:extLst>
                  <a:ext uri="{FF2B5EF4-FFF2-40B4-BE49-F238E27FC236}">
                    <a16:creationId xmlns:a16="http://schemas.microsoft.com/office/drawing/2014/main" id="{599EBDEC-3D53-4E8C-96DE-0E4A643E1A64}"/>
                  </a:ext>
                </a:extLst>
              </p:cNvPr>
              <p:cNvSpPr>
                <a:spLocks/>
              </p:cNvSpPr>
              <p:nvPr/>
            </p:nvSpPr>
            <p:spPr bwMode="auto">
              <a:xfrm>
                <a:off x="725" y="1057"/>
                <a:ext cx="1040" cy="919"/>
              </a:xfrm>
              <a:custGeom>
                <a:avLst/>
                <a:gdLst>
                  <a:gd name="T0" fmla="*/ 0 w 1040"/>
                  <a:gd name="T1" fmla="*/ 919 h 919"/>
                  <a:gd name="T2" fmla="*/ 40 w 1040"/>
                  <a:gd name="T3" fmla="*/ 691 h 919"/>
                  <a:gd name="T4" fmla="*/ 108 w 1040"/>
                  <a:gd name="T5" fmla="*/ 535 h 919"/>
                  <a:gd name="T6" fmla="*/ 144 w 1040"/>
                  <a:gd name="T7" fmla="*/ 487 h 919"/>
                  <a:gd name="T8" fmla="*/ 174 w 1040"/>
                  <a:gd name="T9" fmla="*/ 437 h 919"/>
                  <a:gd name="T10" fmla="*/ 220 w 1040"/>
                  <a:gd name="T11" fmla="*/ 346 h 919"/>
                  <a:gd name="T12" fmla="*/ 252 w 1040"/>
                  <a:gd name="T13" fmla="*/ 259 h 919"/>
                  <a:gd name="T14" fmla="*/ 284 w 1040"/>
                  <a:gd name="T15" fmla="*/ 187 h 919"/>
                  <a:gd name="T16" fmla="*/ 332 w 1040"/>
                  <a:gd name="T17" fmla="*/ 143 h 919"/>
                  <a:gd name="T18" fmla="*/ 424 w 1040"/>
                  <a:gd name="T19" fmla="*/ 87 h 919"/>
                  <a:gd name="T20" fmla="*/ 446 w 1040"/>
                  <a:gd name="T21" fmla="*/ 63 h 919"/>
                  <a:gd name="T22" fmla="*/ 454 w 1040"/>
                  <a:gd name="T23" fmla="*/ 33 h 919"/>
                  <a:gd name="T24" fmla="*/ 488 w 1040"/>
                  <a:gd name="T25" fmla="*/ 7 h 919"/>
                  <a:gd name="T26" fmla="*/ 536 w 1040"/>
                  <a:gd name="T27" fmla="*/ 3 h 919"/>
                  <a:gd name="T28" fmla="*/ 576 w 1040"/>
                  <a:gd name="T29" fmla="*/ 23 h 919"/>
                  <a:gd name="T30" fmla="*/ 594 w 1040"/>
                  <a:gd name="T31" fmla="*/ 51 h 919"/>
                  <a:gd name="T32" fmla="*/ 596 w 1040"/>
                  <a:gd name="T33" fmla="*/ 67 h 919"/>
                  <a:gd name="T34" fmla="*/ 616 w 1040"/>
                  <a:gd name="T35" fmla="*/ 83 h 919"/>
                  <a:gd name="T36" fmla="*/ 684 w 1040"/>
                  <a:gd name="T37" fmla="*/ 135 h 919"/>
                  <a:gd name="T38" fmla="*/ 752 w 1040"/>
                  <a:gd name="T39" fmla="*/ 203 h 919"/>
                  <a:gd name="T40" fmla="*/ 800 w 1040"/>
                  <a:gd name="T41" fmla="*/ 327 h 919"/>
                  <a:gd name="T42" fmla="*/ 855 w 1040"/>
                  <a:gd name="T43" fmla="*/ 437 h 919"/>
                  <a:gd name="T44" fmla="*/ 916 w 1040"/>
                  <a:gd name="T45" fmla="*/ 527 h 919"/>
                  <a:gd name="T46" fmla="*/ 956 w 1040"/>
                  <a:gd name="T47" fmla="*/ 615 h 919"/>
                  <a:gd name="T48" fmla="*/ 1000 w 1040"/>
                  <a:gd name="T49" fmla="*/ 723 h 919"/>
                  <a:gd name="T50" fmla="*/ 1040 w 1040"/>
                  <a:gd name="T51" fmla="*/ 911 h 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0"/>
                  <a:gd name="T79" fmla="*/ 0 h 919"/>
                  <a:gd name="T80" fmla="*/ 1040 w 1040"/>
                  <a:gd name="T81" fmla="*/ 919 h 9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0" h="919">
                    <a:moveTo>
                      <a:pt x="0" y="919"/>
                    </a:moveTo>
                    <a:cubicBezTo>
                      <a:pt x="7" y="881"/>
                      <a:pt x="22" y="755"/>
                      <a:pt x="40" y="691"/>
                    </a:cubicBezTo>
                    <a:cubicBezTo>
                      <a:pt x="58" y="627"/>
                      <a:pt x="91" y="569"/>
                      <a:pt x="108" y="535"/>
                    </a:cubicBezTo>
                    <a:cubicBezTo>
                      <a:pt x="125" y="501"/>
                      <a:pt x="133" y="503"/>
                      <a:pt x="144" y="487"/>
                    </a:cubicBezTo>
                    <a:cubicBezTo>
                      <a:pt x="155" y="471"/>
                      <a:pt x="161" y="461"/>
                      <a:pt x="174" y="437"/>
                    </a:cubicBezTo>
                    <a:cubicBezTo>
                      <a:pt x="187" y="413"/>
                      <a:pt x="207" y="376"/>
                      <a:pt x="220" y="346"/>
                    </a:cubicBezTo>
                    <a:cubicBezTo>
                      <a:pt x="233" y="316"/>
                      <a:pt x="241" y="285"/>
                      <a:pt x="252" y="259"/>
                    </a:cubicBezTo>
                    <a:cubicBezTo>
                      <a:pt x="263" y="233"/>
                      <a:pt x="271" y="206"/>
                      <a:pt x="284" y="187"/>
                    </a:cubicBezTo>
                    <a:cubicBezTo>
                      <a:pt x="297" y="168"/>
                      <a:pt x="309" y="160"/>
                      <a:pt x="332" y="143"/>
                    </a:cubicBezTo>
                    <a:cubicBezTo>
                      <a:pt x="355" y="126"/>
                      <a:pt x="405" y="100"/>
                      <a:pt x="424" y="87"/>
                    </a:cubicBezTo>
                    <a:cubicBezTo>
                      <a:pt x="443" y="74"/>
                      <a:pt x="441" y="72"/>
                      <a:pt x="446" y="63"/>
                    </a:cubicBezTo>
                    <a:cubicBezTo>
                      <a:pt x="451" y="54"/>
                      <a:pt x="447" y="42"/>
                      <a:pt x="454" y="33"/>
                    </a:cubicBezTo>
                    <a:cubicBezTo>
                      <a:pt x="461" y="24"/>
                      <a:pt x="474" y="12"/>
                      <a:pt x="488" y="7"/>
                    </a:cubicBezTo>
                    <a:cubicBezTo>
                      <a:pt x="502" y="2"/>
                      <a:pt x="521" y="0"/>
                      <a:pt x="536" y="3"/>
                    </a:cubicBezTo>
                    <a:cubicBezTo>
                      <a:pt x="551" y="6"/>
                      <a:pt x="566" y="15"/>
                      <a:pt x="576" y="23"/>
                    </a:cubicBezTo>
                    <a:cubicBezTo>
                      <a:pt x="586" y="31"/>
                      <a:pt x="591" y="44"/>
                      <a:pt x="594" y="51"/>
                    </a:cubicBezTo>
                    <a:cubicBezTo>
                      <a:pt x="597" y="58"/>
                      <a:pt x="592" y="62"/>
                      <a:pt x="596" y="67"/>
                    </a:cubicBezTo>
                    <a:cubicBezTo>
                      <a:pt x="600" y="72"/>
                      <a:pt x="601" y="72"/>
                      <a:pt x="616" y="83"/>
                    </a:cubicBezTo>
                    <a:cubicBezTo>
                      <a:pt x="631" y="94"/>
                      <a:pt x="661" y="115"/>
                      <a:pt x="684" y="135"/>
                    </a:cubicBezTo>
                    <a:cubicBezTo>
                      <a:pt x="707" y="155"/>
                      <a:pt x="733" y="171"/>
                      <a:pt x="752" y="203"/>
                    </a:cubicBezTo>
                    <a:cubicBezTo>
                      <a:pt x="771" y="235"/>
                      <a:pt x="783" y="288"/>
                      <a:pt x="800" y="327"/>
                    </a:cubicBezTo>
                    <a:cubicBezTo>
                      <a:pt x="817" y="366"/>
                      <a:pt x="836" y="404"/>
                      <a:pt x="855" y="437"/>
                    </a:cubicBezTo>
                    <a:cubicBezTo>
                      <a:pt x="874" y="470"/>
                      <a:pt x="899" y="497"/>
                      <a:pt x="916" y="527"/>
                    </a:cubicBezTo>
                    <a:cubicBezTo>
                      <a:pt x="933" y="557"/>
                      <a:pt x="942" y="582"/>
                      <a:pt x="956" y="615"/>
                    </a:cubicBezTo>
                    <a:cubicBezTo>
                      <a:pt x="970" y="648"/>
                      <a:pt x="986" y="674"/>
                      <a:pt x="1000" y="723"/>
                    </a:cubicBezTo>
                    <a:cubicBezTo>
                      <a:pt x="1014" y="772"/>
                      <a:pt x="1032" y="872"/>
                      <a:pt x="1040" y="911"/>
                    </a:cubicBezTo>
                  </a:path>
                </a:pathLst>
              </a:custGeom>
              <a:noFill/>
              <a:ln w="1143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5" name="Freeform 16">
                <a:extLst>
                  <a:ext uri="{FF2B5EF4-FFF2-40B4-BE49-F238E27FC236}">
                    <a16:creationId xmlns:a16="http://schemas.microsoft.com/office/drawing/2014/main" id="{DFEF7988-8D2D-427A-A842-0DD6E79B16DE}"/>
                  </a:ext>
                </a:extLst>
              </p:cNvPr>
              <p:cNvSpPr>
                <a:spLocks/>
              </p:cNvSpPr>
              <p:nvPr/>
            </p:nvSpPr>
            <p:spPr bwMode="auto">
              <a:xfrm>
                <a:off x="1444" y="1114"/>
                <a:ext cx="723" cy="198"/>
              </a:xfrm>
              <a:custGeom>
                <a:avLst/>
                <a:gdLst>
                  <a:gd name="T0" fmla="*/ 0 w 723"/>
                  <a:gd name="T1" fmla="*/ 198 h 198"/>
                  <a:gd name="T2" fmla="*/ 226 w 723"/>
                  <a:gd name="T3" fmla="*/ 108 h 198"/>
                  <a:gd name="T4" fmla="*/ 544 w 723"/>
                  <a:gd name="T5" fmla="*/ 17 h 198"/>
                  <a:gd name="T6" fmla="*/ 723 w 723"/>
                  <a:gd name="T7" fmla="*/ 8 h 198"/>
                  <a:gd name="T8" fmla="*/ 0 60000 65536"/>
                  <a:gd name="T9" fmla="*/ 0 60000 65536"/>
                  <a:gd name="T10" fmla="*/ 0 60000 65536"/>
                  <a:gd name="T11" fmla="*/ 0 60000 65536"/>
                  <a:gd name="T12" fmla="*/ 0 w 723"/>
                  <a:gd name="T13" fmla="*/ 0 h 198"/>
                  <a:gd name="T14" fmla="*/ 723 w 723"/>
                  <a:gd name="T15" fmla="*/ 198 h 198"/>
                </a:gdLst>
                <a:ahLst/>
                <a:cxnLst>
                  <a:cxn ang="T8">
                    <a:pos x="T0" y="T1"/>
                  </a:cxn>
                  <a:cxn ang="T9">
                    <a:pos x="T2" y="T3"/>
                  </a:cxn>
                  <a:cxn ang="T10">
                    <a:pos x="T4" y="T5"/>
                  </a:cxn>
                  <a:cxn ang="T11">
                    <a:pos x="T6" y="T7"/>
                  </a:cxn>
                </a:cxnLst>
                <a:rect l="T12" t="T13" r="T14" b="T15"/>
                <a:pathLst>
                  <a:path w="723" h="198">
                    <a:moveTo>
                      <a:pt x="0" y="198"/>
                    </a:moveTo>
                    <a:cubicBezTo>
                      <a:pt x="67" y="168"/>
                      <a:pt x="135" y="138"/>
                      <a:pt x="226" y="108"/>
                    </a:cubicBezTo>
                    <a:cubicBezTo>
                      <a:pt x="317" y="78"/>
                      <a:pt x="461" y="34"/>
                      <a:pt x="544" y="17"/>
                    </a:cubicBezTo>
                    <a:cubicBezTo>
                      <a:pt x="627" y="0"/>
                      <a:pt x="686" y="10"/>
                      <a:pt x="723" y="8"/>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6" name="Freeform 17">
                <a:extLst>
                  <a:ext uri="{FF2B5EF4-FFF2-40B4-BE49-F238E27FC236}">
                    <a16:creationId xmlns:a16="http://schemas.microsoft.com/office/drawing/2014/main" id="{7D100065-4B04-48E2-A453-4C1364D99CE5}"/>
                  </a:ext>
                </a:extLst>
              </p:cNvPr>
              <p:cNvSpPr>
                <a:spLocks/>
              </p:cNvSpPr>
              <p:nvPr/>
            </p:nvSpPr>
            <p:spPr bwMode="auto">
              <a:xfrm>
                <a:off x="1444" y="1284"/>
                <a:ext cx="573" cy="95"/>
              </a:xfrm>
              <a:custGeom>
                <a:avLst/>
                <a:gdLst>
                  <a:gd name="T0" fmla="*/ 0 w 573"/>
                  <a:gd name="T1" fmla="*/ 49 h 95"/>
                  <a:gd name="T2" fmla="*/ 133 w 573"/>
                  <a:gd name="T3" fmla="*/ 7 h 95"/>
                  <a:gd name="T4" fmla="*/ 277 w 573"/>
                  <a:gd name="T5" fmla="*/ 7 h 95"/>
                  <a:gd name="T6" fmla="*/ 453 w 573"/>
                  <a:gd name="T7" fmla="*/ 49 h 95"/>
                  <a:gd name="T8" fmla="*/ 573 w 573"/>
                  <a:gd name="T9" fmla="*/ 95 h 95"/>
                  <a:gd name="T10" fmla="*/ 0 60000 65536"/>
                  <a:gd name="T11" fmla="*/ 0 60000 65536"/>
                  <a:gd name="T12" fmla="*/ 0 60000 65536"/>
                  <a:gd name="T13" fmla="*/ 0 60000 65536"/>
                  <a:gd name="T14" fmla="*/ 0 60000 65536"/>
                  <a:gd name="T15" fmla="*/ 0 w 573"/>
                  <a:gd name="T16" fmla="*/ 0 h 95"/>
                  <a:gd name="T17" fmla="*/ 573 w 573"/>
                  <a:gd name="T18" fmla="*/ 95 h 95"/>
                </a:gdLst>
                <a:ahLst/>
                <a:cxnLst>
                  <a:cxn ang="T10">
                    <a:pos x="T0" y="T1"/>
                  </a:cxn>
                  <a:cxn ang="T11">
                    <a:pos x="T2" y="T3"/>
                  </a:cxn>
                  <a:cxn ang="T12">
                    <a:pos x="T4" y="T5"/>
                  </a:cxn>
                  <a:cxn ang="T13">
                    <a:pos x="T6" y="T7"/>
                  </a:cxn>
                  <a:cxn ang="T14">
                    <a:pos x="T8" y="T9"/>
                  </a:cxn>
                </a:cxnLst>
                <a:rect l="T15" t="T16" r="T17" b="T18"/>
                <a:pathLst>
                  <a:path w="573" h="95">
                    <a:moveTo>
                      <a:pt x="0" y="49"/>
                    </a:moveTo>
                    <a:cubicBezTo>
                      <a:pt x="22" y="42"/>
                      <a:pt x="87" y="14"/>
                      <a:pt x="133" y="7"/>
                    </a:cubicBezTo>
                    <a:cubicBezTo>
                      <a:pt x="179" y="0"/>
                      <a:pt x="224" y="0"/>
                      <a:pt x="277" y="7"/>
                    </a:cubicBezTo>
                    <a:cubicBezTo>
                      <a:pt x="330" y="14"/>
                      <a:pt x="404" y="34"/>
                      <a:pt x="453" y="49"/>
                    </a:cubicBezTo>
                    <a:cubicBezTo>
                      <a:pt x="502" y="64"/>
                      <a:pt x="548" y="85"/>
                      <a:pt x="573" y="95"/>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7" name="Freeform 18">
                <a:extLst>
                  <a:ext uri="{FF2B5EF4-FFF2-40B4-BE49-F238E27FC236}">
                    <a16:creationId xmlns:a16="http://schemas.microsoft.com/office/drawing/2014/main" id="{3247C974-58A1-499A-9C9E-6821E6B38B36}"/>
                  </a:ext>
                </a:extLst>
              </p:cNvPr>
              <p:cNvSpPr>
                <a:spLocks/>
              </p:cNvSpPr>
              <p:nvPr/>
            </p:nvSpPr>
            <p:spPr bwMode="auto">
              <a:xfrm>
                <a:off x="1409" y="920"/>
                <a:ext cx="536" cy="320"/>
              </a:xfrm>
              <a:custGeom>
                <a:avLst/>
                <a:gdLst>
                  <a:gd name="T0" fmla="*/ 0 w 536"/>
                  <a:gd name="T1" fmla="*/ 320 h 320"/>
                  <a:gd name="T2" fmla="*/ 132 w 536"/>
                  <a:gd name="T3" fmla="*/ 204 h 320"/>
                  <a:gd name="T4" fmla="*/ 352 w 536"/>
                  <a:gd name="T5" fmla="*/ 51 h 320"/>
                  <a:gd name="T6" fmla="*/ 536 w 536"/>
                  <a:gd name="T7" fmla="*/ 0 h 320"/>
                  <a:gd name="T8" fmla="*/ 0 60000 65536"/>
                  <a:gd name="T9" fmla="*/ 0 60000 65536"/>
                  <a:gd name="T10" fmla="*/ 0 60000 65536"/>
                  <a:gd name="T11" fmla="*/ 0 60000 65536"/>
                  <a:gd name="T12" fmla="*/ 0 w 536"/>
                  <a:gd name="T13" fmla="*/ 0 h 320"/>
                  <a:gd name="T14" fmla="*/ 536 w 536"/>
                  <a:gd name="T15" fmla="*/ 320 h 320"/>
                </a:gdLst>
                <a:ahLst/>
                <a:cxnLst>
                  <a:cxn ang="T8">
                    <a:pos x="T0" y="T1"/>
                  </a:cxn>
                  <a:cxn ang="T9">
                    <a:pos x="T2" y="T3"/>
                  </a:cxn>
                  <a:cxn ang="T10">
                    <a:pos x="T4" y="T5"/>
                  </a:cxn>
                  <a:cxn ang="T11">
                    <a:pos x="T6" y="T7"/>
                  </a:cxn>
                </a:cxnLst>
                <a:rect l="T12" t="T13" r="T14" b="T15"/>
                <a:pathLst>
                  <a:path w="536" h="320">
                    <a:moveTo>
                      <a:pt x="0" y="320"/>
                    </a:moveTo>
                    <a:cubicBezTo>
                      <a:pt x="23" y="301"/>
                      <a:pt x="73" y="249"/>
                      <a:pt x="132" y="204"/>
                    </a:cubicBezTo>
                    <a:cubicBezTo>
                      <a:pt x="191" y="159"/>
                      <a:pt x="285" y="85"/>
                      <a:pt x="352" y="51"/>
                    </a:cubicBezTo>
                    <a:cubicBezTo>
                      <a:pt x="419" y="17"/>
                      <a:pt x="498" y="11"/>
                      <a:pt x="536" y="0"/>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8" name="Line 19">
                <a:extLst>
                  <a:ext uri="{FF2B5EF4-FFF2-40B4-BE49-F238E27FC236}">
                    <a16:creationId xmlns:a16="http://schemas.microsoft.com/office/drawing/2014/main" id="{0B4FD0D1-3547-4559-B3DC-803EAD79959A}"/>
                  </a:ext>
                </a:extLst>
              </p:cNvPr>
              <p:cNvSpPr>
                <a:spLocks noChangeShapeType="1"/>
              </p:cNvSpPr>
              <p:nvPr/>
            </p:nvSpPr>
            <p:spPr bwMode="auto">
              <a:xfrm flipV="1">
                <a:off x="1353" y="949"/>
                <a:ext cx="227" cy="273"/>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9" name="Freeform 20">
                <a:extLst>
                  <a:ext uri="{FF2B5EF4-FFF2-40B4-BE49-F238E27FC236}">
                    <a16:creationId xmlns:a16="http://schemas.microsoft.com/office/drawing/2014/main" id="{F7DA4E3B-4B35-4EAF-8D9B-E248B7D99992}"/>
                  </a:ext>
                </a:extLst>
              </p:cNvPr>
              <p:cNvSpPr>
                <a:spLocks/>
              </p:cNvSpPr>
              <p:nvPr/>
            </p:nvSpPr>
            <p:spPr bwMode="auto">
              <a:xfrm>
                <a:off x="1481" y="1340"/>
                <a:ext cx="614" cy="139"/>
              </a:xfrm>
              <a:custGeom>
                <a:avLst/>
                <a:gdLst>
                  <a:gd name="T0" fmla="*/ 0 w 614"/>
                  <a:gd name="T1" fmla="*/ 23 h 139"/>
                  <a:gd name="T2" fmla="*/ 189 w 614"/>
                  <a:gd name="T3" fmla="*/ 9 h 139"/>
                  <a:gd name="T4" fmla="*/ 468 w 614"/>
                  <a:gd name="T5" fmla="*/ 79 h 139"/>
                  <a:gd name="T6" fmla="*/ 614 w 614"/>
                  <a:gd name="T7" fmla="*/ 139 h 139"/>
                  <a:gd name="T8" fmla="*/ 0 60000 65536"/>
                  <a:gd name="T9" fmla="*/ 0 60000 65536"/>
                  <a:gd name="T10" fmla="*/ 0 60000 65536"/>
                  <a:gd name="T11" fmla="*/ 0 60000 65536"/>
                  <a:gd name="T12" fmla="*/ 0 w 614"/>
                  <a:gd name="T13" fmla="*/ 0 h 139"/>
                  <a:gd name="T14" fmla="*/ 614 w 614"/>
                  <a:gd name="T15" fmla="*/ 139 h 139"/>
                </a:gdLst>
                <a:ahLst/>
                <a:cxnLst>
                  <a:cxn ang="T8">
                    <a:pos x="T0" y="T1"/>
                  </a:cxn>
                  <a:cxn ang="T9">
                    <a:pos x="T2" y="T3"/>
                  </a:cxn>
                  <a:cxn ang="T10">
                    <a:pos x="T4" y="T5"/>
                  </a:cxn>
                  <a:cxn ang="T11">
                    <a:pos x="T6" y="T7"/>
                  </a:cxn>
                </a:cxnLst>
                <a:rect l="T12" t="T13" r="T14" b="T15"/>
                <a:pathLst>
                  <a:path w="614" h="139">
                    <a:moveTo>
                      <a:pt x="0" y="23"/>
                    </a:moveTo>
                    <a:cubicBezTo>
                      <a:pt x="31" y="21"/>
                      <a:pt x="111" y="0"/>
                      <a:pt x="189" y="9"/>
                    </a:cubicBezTo>
                    <a:cubicBezTo>
                      <a:pt x="267" y="18"/>
                      <a:pt x="397" y="57"/>
                      <a:pt x="468" y="79"/>
                    </a:cubicBezTo>
                    <a:cubicBezTo>
                      <a:pt x="539" y="101"/>
                      <a:pt x="584" y="127"/>
                      <a:pt x="614" y="139"/>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0" name="Freeform 21">
                <a:extLst>
                  <a:ext uri="{FF2B5EF4-FFF2-40B4-BE49-F238E27FC236}">
                    <a16:creationId xmlns:a16="http://schemas.microsoft.com/office/drawing/2014/main" id="{A2EAA07D-76DE-4FC3-9E61-B50B7A65C6B9}"/>
                  </a:ext>
                </a:extLst>
              </p:cNvPr>
              <p:cNvSpPr>
                <a:spLocks/>
              </p:cNvSpPr>
              <p:nvPr/>
            </p:nvSpPr>
            <p:spPr bwMode="auto">
              <a:xfrm>
                <a:off x="400" y="1098"/>
                <a:ext cx="636" cy="198"/>
              </a:xfrm>
              <a:custGeom>
                <a:avLst/>
                <a:gdLst>
                  <a:gd name="T0" fmla="*/ 636 w 636"/>
                  <a:gd name="T1" fmla="*/ 198 h 198"/>
                  <a:gd name="T2" fmla="*/ 410 w 636"/>
                  <a:gd name="T3" fmla="*/ 108 h 198"/>
                  <a:gd name="T4" fmla="*/ 92 w 636"/>
                  <a:gd name="T5" fmla="*/ 17 h 198"/>
                  <a:gd name="T6" fmla="*/ 0 w 636"/>
                  <a:gd name="T7" fmla="*/ 3 h 198"/>
                  <a:gd name="T8" fmla="*/ 0 60000 65536"/>
                  <a:gd name="T9" fmla="*/ 0 60000 65536"/>
                  <a:gd name="T10" fmla="*/ 0 60000 65536"/>
                  <a:gd name="T11" fmla="*/ 0 60000 65536"/>
                  <a:gd name="T12" fmla="*/ 0 w 636"/>
                  <a:gd name="T13" fmla="*/ 0 h 198"/>
                  <a:gd name="T14" fmla="*/ 636 w 636"/>
                  <a:gd name="T15" fmla="*/ 198 h 198"/>
                </a:gdLst>
                <a:ahLst/>
                <a:cxnLst>
                  <a:cxn ang="T8">
                    <a:pos x="T0" y="T1"/>
                  </a:cxn>
                  <a:cxn ang="T9">
                    <a:pos x="T2" y="T3"/>
                  </a:cxn>
                  <a:cxn ang="T10">
                    <a:pos x="T4" y="T5"/>
                  </a:cxn>
                  <a:cxn ang="T11">
                    <a:pos x="T6" y="T7"/>
                  </a:cxn>
                </a:cxnLst>
                <a:rect l="T12" t="T13" r="T14" b="T15"/>
                <a:pathLst>
                  <a:path w="636" h="198">
                    <a:moveTo>
                      <a:pt x="636" y="198"/>
                    </a:moveTo>
                    <a:cubicBezTo>
                      <a:pt x="569" y="168"/>
                      <a:pt x="501" y="138"/>
                      <a:pt x="410" y="108"/>
                    </a:cubicBezTo>
                    <a:cubicBezTo>
                      <a:pt x="319" y="78"/>
                      <a:pt x="160" y="34"/>
                      <a:pt x="92" y="17"/>
                    </a:cubicBezTo>
                    <a:cubicBezTo>
                      <a:pt x="24" y="0"/>
                      <a:pt x="19" y="6"/>
                      <a:pt x="0" y="3"/>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1" name="Freeform 22">
                <a:extLst>
                  <a:ext uri="{FF2B5EF4-FFF2-40B4-BE49-F238E27FC236}">
                    <a16:creationId xmlns:a16="http://schemas.microsoft.com/office/drawing/2014/main" id="{8092F8FA-59D5-40B8-89BF-00406F809A56}"/>
                  </a:ext>
                </a:extLst>
              </p:cNvPr>
              <p:cNvSpPr>
                <a:spLocks/>
              </p:cNvSpPr>
              <p:nvPr/>
            </p:nvSpPr>
            <p:spPr bwMode="auto">
              <a:xfrm>
                <a:off x="520" y="1284"/>
                <a:ext cx="515" cy="75"/>
              </a:xfrm>
              <a:custGeom>
                <a:avLst/>
                <a:gdLst>
                  <a:gd name="T0" fmla="*/ 515 w 515"/>
                  <a:gd name="T1" fmla="*/ 49 h 75"/>
                  <a:gd name="T2" fmla="*/ 382 w 515"/>
                  <a:gd name="T3" fmla="*/ 7 h 75"/>
                  <a:gd name="T4" fmla="*/ 238 w 515"/>
                  <a:gd name="T5" fmla="*/ 7 h 75"/>
                  <a:gd name="T6" fmla="*/ 62 w 515"/>
                  <a:gd name="T7" fmla="*/ 49 h 75"/>
                  <a:gd name="T8" fmla="*/ 0 w 515"/>
                  <a:gd name="T9" fmla="*/ 75 h 75"/>
                  <a:gd name="T10" fmla="*/ 0 60000 65536"/>
                  <a:gd name="T11" fmla="*/ 0 60000 65536"/>
                  <a:gd name="T12" fmla="*/ 0 60000 65536"/>
                  <a:gd name="T13" fmla="*/ 0 60000 65536"/>
                  <a:gd name="T14" fmla="*/ 0 60000 65536"/>
                  <a:gd name="T15" fmla="*/ 0 w 515"/>
                  <a:gd name="T16" fmla="*/ 0 h 75"/>
                  <a:gd name="T17" fmla="*/ 515 w 515"/>
                  <a:gd name="T18" fmla="*/ 75 h 75"/>
                </a:gdLst>
                <a:ahLst/>
                <a:cxnLst>
                  <a:cxn ang="T10">
                    <a:pos x="T0" y="T1"/>
                  </a:cxn>
                  <a:cxn ang="T11">
                    <a:pos x="T2" y="T3"/>
                  </a:cxn>
                  <a:cxn ang="T12">
                    <a:pos x="T4" y="T5"/>
                  </a:cxn>
                  <a:cxn ang="T13">
                    <a:pos x="T6" y="T7"/>
                  </a:cxn>
                  <a:cxn ang="T14">
                    <a:pos x="T8" y="T9"/>
                  </a:cxn>
                </a:cxnLst>
                <a:rect l="T15" t="T16" r="T17" b="T18"/>
                <a:pathLst>
                  <a:path w="515" h="75">
                    <a:moveTo>
                      <a:pt x="515" y="49"/>
                    </a:moveTo>
                    <a:cubicBezTo>
                      <a:pt x="493" y="42"/>
                      <a:pt x="428" y="14"/>
                      <a:pt x="382" y="7"/>
                    </a:cubicBezTo>
                    <a:cubicBezTo>
                      <a:pt x="336" y="0"/>
                      <a:pt x="291" y="0"/>
                      <a:pt x="238" y="7"/>
                    </a:cubicBezTo>
                    <a:cubicBezTo>
                      <a:pt x="185" y="14"/>
                      <a:pt x="102" y="38"/>
                      <a:pt x="62" y="49"/>
                    </a:cubicBezTo>
                    <a:cubicBezTo>
                      <a:pt x="22" y="60"/>
                      <a:pt x="13" y="70"/>
                      <a:pt x="0" y="75"/>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2" name="Freeform 23">
                <a:extLst>
                  <a:ext uri="{FF2B5EF4-FFF2-40B4-BE49-F238E27FC236}">
                    <a16:creationId xmlns:a16="http://schemas.microsoft.com/office/drawing/2014/main" id="{3BD83DEB-E2AF-439F-8249-7A964AF6553C}"/>
                  </a:ext>
                </a:extLst>
              </p:cNvPr>
              <p:cNvSpPr>
                <a:spLocks/>
              </p:cNvSpPr>
              <p:nvPr/>
            </p:nvSpPr>
            <p:spPr bwMode="auto">
              <a:xfrm>
                <a:off x="629" y="980"/>
                <a:ext cx="398" cy="287"/>
              </a:xfrm>
              <a:custGeom>
                <a:avLst/>
                <a:gdLst>
                  <a:gd name="T0" fmla="*/ 398 w 398"/>
                  <a:gd name="T1" fmla="*/ 287 h 287"/>
                  <a:gd name="T2" fmla="*/ 272 w 398"/>
                  <a:gd name="T3" fmla="*/ 144 h 287"/>
                  <a:gd name="T4" fmla="*/ 136 w 398"/>
                  <a:gd name="T5" fmla="*/ 52 h 287"/>
                  <a:gd name="T6" fmla="*/ 0 w 398"/>
                  <a:gd name="T7" fmla="*/ 0 h 287"/>
                  <a:gd name="T8" fmla="*/ 0 60000 65536"/>
                  <a:gd name="T9" fmla="*/ 0 60000 65536"/>
                  <a:gd name="T10" fmla="*/ 0 60000 65536"/>
                  <a:gd name="T11" fmla="*/ 0 60000 65536"/>
                  <a:gd name="T12" fmla="*/ 0 w 398"/>
                  <a:gd name="T13" fmla="*/ 0 h 287"/>
                  <a:gd name="T14" fmla="*/ 398 w 398"/>
                  <a:gd name="T15" fmla="*/ 287 h 287"/>
                </a:gdLst>
                <a:ahLst/>
                <a:cxnLst>
                  <a:cxn ang="T8">
                    <a:pos x="T0" y="T1"/>
                  </a:cxn>
                  <a:cxn ang="T9">
                    <a:pos x="T2" y="T3"/>
                  </a:cxn>
                  <a:cxn ang="T10">
                    <a:pos x="T4" y="T5"/>
                  </a:cxn>
                  <a:cxn ang="T11">
                    <a:pos x="T6" y="T7"/>
                  </a:cxn>
                </a:cxnLst>
                <a:rect l="T12" t="T13" r="T14" b="T15"/>
                <a:pathLst>
                  <a:path w="398" h="287">
                    <a:moveTo>
                      <a:pt x="398" y="287"/>
                    </a:moveTo>
                    <a:cubicBezTo>
                      <a:pt x="377" y="263"/>
                      <a:pt x="316" y="183"/>
                      <a:pt x="272" y="144"/>
                    </a:cubicBezTo>
                    <a:cubicBezTo>
                      <a:pt x="228" y="105"/>
                      <a:pt x="181" y="76"/>
                      <a:pt x="136" y="52"/>
                    </a:cubicBezTo>
                    <a:cubicBezTo>
                      <a:pt x="91" y="28"/>
                      <a:pt x="28" y="11"/>
                      <a:pt x="0" y="0"/>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3" name="Line 24">
                <a:extLst>
                  <a:ext uri="{FF2B5EF4-FFF2-40B4-BE49-F238E27FC236}">
                    <a16:creationId xmlns:a16="http://schemas.microsoft.com/office/drawing/2014/main" id="{29C6C07B-2198-445F-A1FD-D23415471B19}"/>
                  </a:ext>
                </a:extLst>
              </p:cNvPr>
              <p:cNvSpPr>
                <a:spLocks noChangeShapeType="1"/>
              </p:cNvSpPr>
              <p:nvPr/>
            </p:nvSpPr>
            <p:spPr bwMode="auto">
              <a:xfrm flipH="1" flipV="1">
                <a:off x="871" y="945"/>
                <a:ext cx="227" cy="273"/>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4" name="Freeform 25">
                <a:extLst>
                  <a:ext uri="{FF2B5EF4-FFF2-40B4-BE49-F238E27FC236}">
                    <a16:creationId xmlns:a16="http://schemas.microsoft.com/office/drawing/2014/main" id="{637FDDEE-EE93-4A2A-B235-FED98A17977C}"/>
                  </a:ext>
                </a:extLst>
              </p:cNvPr>
              <p:cNvSpPr>
                <a:spLocks/>
              </p:cNvSpPr>
              <p:nvPr/>
            </p:nvSpPr>
            <p:spPr bwMode="auto">
              <a:xfrm>
                <a:off x="427" y="1330"/>
                <a:ext cx="571" cy="116"/>
              </a:xfrm>
              <a:custGeom>
                <a:avLst/>
                <a:gdLst>
                  <a:gd name="T0" fmla="*/ 571 w 571"/>
                  <a:gd name="T1" fmla="*/ 23 h 116"/>
                  <a:gd name="T2" fmla="*/ 382 w 571"/>
                  <a:gd name="T3" fmla="*/ 9 h 116"/>
                  <a:gd name="T4" fmla="*/ 103 w 571"/>
                  <a:gd name="T5" fmla="*/ 79 h 116"/>
                  <a:gd name="T6" fmla="*/ 0 w 571"/>
                  <a:gd name="T7" fmla="*/ 116 h 116"/>
                  <a:gd name="T8" fmla="*/ 0 60000 65536"/>
                  <a:gd name="T9" fmla="*/ 0 60000 65536"/>
                  <a:gd name="T10" fmla="*/ 0 60000 65536"/>
                  <a:gd name="T11" fmla="*/ 0 60000 65536"/>
                  <a:gd name="T12" fmla="*/ 0 w 571"/>
                  <a:gd name="T13" fmla="*/ 0 h 116"/>
                  <a:gd name="T14" fmla="*/ 571 w 571"/>
                  <a:gd name="T15" fmla="*/ 116 h 116"/>
                </a:gdLst>
                <a:ahLst/>
                <a:cxnLst>
                  <a:cxn ang="T8">
                    <a:pos x="T0" y="T1"/>
                  </a:cxn>
                  <a:cxn ang="T9">
                    <a:pos x="T2" y="T3"/>
                  </a:cxn>
                  <a:cxn ang="T10">
                    <a:pos x="T4" y="T5"/>
                  </a:cxn>
                  <a:cxn ang="T11">
                    <a:pos x="T6" y="T7"/>
                  </a:cxn>
                </a:cxnLst>
                <a:rect l="T12" t="T13" r="T14" b="T15"/>
                <a:pathLst>
                  <a:path w="571" h="116">
                    <a:moveTo>
                      <a:pt x="571" y="23"/>
                    </a:moveTo>
                    <a:cubicBezTo>
                      <a:pt x="540" y="21"/>
                      <a:pt x="460" y="0"/>
                      <a:pt x="382" y="9"/>
                    </a:cubicBezTo>
                    <a:cubicBezTo>
                      <a:pt x="304" y="18"/>
                      <a:pt x="167" y="61"/>
                      <a:pt x="103" y="79"/>
                    </a:cubicBezTo>
                    <a:cubicBezTo>
                      <a:pt x="39" y="97"/>
                      <a:pt x="21" y="108"/>
                      <a:pt x="0" y="116"/>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5" name="Arc 26">
                <a:extLst>
                  <a:ext uri="{FF2B5EF4-FFF2-40B4-BE49-F238E27FC236}">
                    <a16:creationId xmlns:a16="http://schemas.microsoft.com/office/drawing/2014/main" id="{38170643-959B-4CE1-B300-224F846B8A89}"/>
                  </a:ext>
                </a:extLst>
              </p:cNvPr>
              <p:cNvSpPr>
                <a:spLocks/>
              </p:cNvSpPr>
              <p:nvPr/>
            </p:nvSpPr>
            <p:spPr bwMode="auto">
              <a:xfrm rot="-3584482">
                <a:off x="828" y="1444"/>
                <a:ext cx="181" cy="10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25"/>
                    </a:moveTo>
                    <a:cubicBezTo>
                      <a:pt x="41" y="9625"/>
                      <a:pt x="9699" y="-1"/>
                      <a:pt x="21600" y="0"/>
                    </a:cubicBezTo>
                    <a:cubicBezTo>
                      <a:pt x="33529" y="0"/>
                      <a:pt x="43200" y="9670"/>
                      <a:pt x="43200" y="21600"/>
                    </a:cubicBezTo>
                  </a:path>
                  <a:path w="43200" h="21600" stroke="0" extrusionOk="0">
                    <a:moveTo>
                      <a:pt x="0" y="21525"/>
                    </a:moveTo>
                    <a:cubicBezTo>
                      <a:pt x="41" y="9625"/>
                      <a:pt x="9699" y="-1"/>
                      <a:pt x="21600" y="0"/>
                    </a:cubicBezTo>
                    <a:cubicBezTo>
                      <a:pt x="33529" y="0"/>
                      <a:pt x="43200" y="9670"/>
                      <a:pt x="43200" y="21600"/>
                    </a:cubicBezTo>
                    <a:lnTo>
                      <a:pt x="21600" y="21600"/>
                    </a:lnTo>
                    <a:lnTo>
                      <a:pt x="0" y="21525"/>
                    </a:lnTo>
                    <a:close/>
                  </a:path>
                </a:pathLst>
              </a:custGeom>
              <a:solidFill>
                <a:schemeClr val="tx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6" name="Arc 27">
                <a:extLst>
                  <a:ext uri="{FF2B5EF4-FFF2-40B4-BE49-F238E27FC236}">
                    <a16:creationId xmlns:a16="http://schemas.microsoft.com/office/drawing/2014/main" id="{C059350A-3F8F-4948-9E2E-87A6A4A97DB3}"/>
                  </a:ext>
                </a:extLst>
              </p:cNvPr>
              <p:cNvSpPr>
                <a:spLocks/>
              </p:cNvSpPr>
              <p:nvPr/>
            </p:nvSpPr>
            <p:spPr bwMode="auto">
              <a:xfrm rot="3630385">
                <a:off x="1503" y="1453"/>
                <a:ext cx="181" cy="101"/>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25"/>
                    </a:moveTo>
                    <a:cubicBezTo>
                      <a:pt x="41" y="9625"/>
                      <a:pt x="9699" y="-1"/>
                      <a:pt x="21600" y="0"/>
                    </a:cubicBezTo>
                    <a:cubicBezTo>
                      <a:pt x="33529" y="0"/>
                      <a:pt x="43200" y="9670"/>
                      <a:pt x="43200" y="21600"/>
                    </a:cubicBezTo>
                  </a:path>
                  <a:path w="43200" h="21600" stroke="0" extrusionOk="0">
                    <a:moveTo>
                      <a:pt x="0" y="21525"/>
                    </a:moveTo>
                    <a:cubicBezTo>
                      <a:pt x="41" y="9625"/>
                      <a:pt x="9699" y="-1"/>
                      <a:pt x="21600" y="0"/>
                    </a:cubicBezTo>
                    <a:cubicBezTo>
                      <a:pt x="33529" y="0"/>
                      <a:pt x="43200" y="9670"/>
                      <a:pt x="43200" y="21600"/>
                    </a:cubicBezTo>
                    <a:lnTo>
                      <a:pt x="21600" y="21600"/>
                    </a:lnTo>
                    <a:lnTo>
                      <a:pt x="0" y="21525"/>
                    </a:lnTo>
                    <a:close/>
                  </a:path>
                </a:pathLst>
              </a:custGeom>
              <a:solidFill>
                <a:schemeClr val="tx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7" name="AutoShape 28">
                <a:extLst>
                  <a:ext uri="{FF2B5EF4-FFF2-40B4-BE49-F238E27FC236}">
                    <a16:creationId xmlns:a16="http://schemas.microsoft.com/office/drawing/2014/main" id="{172A302D-E582-4C71-B06E-589F94A09A7C}"/>
                  </a:ext>
                </a:extLst>
              </p:cNvPr>
              <p:cNvSpPr>
                <a:spLocks noChangeArrowheads="1"/>
              </p:cNvSpPr>
              <p:nvPr/>
            </p:nvSpPr>
            <p:spPr bwMode="auto">
              <a:xfrm rot="10193123">
                <a:off x="1456" y="1442"/>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9 w 21600"/>
                  <a:gd name="T13" fmla="*/ 0 h 21600"/>
                  <a:gd name="T14" fmla="*/ 16971 w 21600"/>
                  <a:gd name="T15" fmla="*/ 3699 h 21600"/>
                </a:gdLst>
                <a:ahLst/>
                <a:cxnLst>
                  <a:cxn ang="T8">
                    <a:pos x="T0" y="T1"/>
                  </a:cxn>
                  <a:cxn ang="T9">
                    <a:pos x="T2" y="T3"/>
                  </a:cxn>
                  <a:cxn ang="T10">
                    <a:pos x="T4" y="T5"/>
                  </a:cxn>
                  <a:cxn ang="T11">
                    <a:pos x="T6" y="T7"/>
                  </a:cxn>
                </a:cxnLst>
                <a:rect l="T12" t="T13" r="T14" b="T15"/>
                <a:pathLst>
                  <a:path w="21600" h="21600">
                    <a:moveTo>
                      <a:pt x="7256" y="2955"/>
                    </a:moveTo>
                    <a:cubicBezTo>
                      <a:pt x="8369" y="2452"/>
                      <a:pt x="9577" y="2191"/>
                      <a:pt x="10800" y="2192"/>
                    </a:cubicBezTo>
                    <a:cubicBezTo>
                      <a:pt x="12022" y="2192"/>
                      <a:pt x="13230" y="2452"/>
                      <a:pt x="14343" y="2955"/>
                    </a:cubicBezTo>
                    <a:lnTo>
                      <a:pt x="15246" y="957"/>
                    </a:lnTo>
                    <a:cubicBezTo>
                      <a:pt x="13848" y="326"/>
                      <a:pt x="12333" y="-1"/>
                      <a:pt x="10799" y="0"/>
                    </a:cubicBezTo>
                    <a:cubicBezTo>
                      <a:pt x="9266" y="0"/>
                      <a:pt x="7751" y="326"/>
                      <a:pt x="6353" y="957"/>
                    </a:cubicBezTo>
                    <a:lnTo>
                      <a:pt x="7256" y="2955"/>
                    </a:lnTo>
                    <a:close/>
                  </a:path>
                </a:pathLst>
              </a:custGeom>
              <a:noFill/>
              <a:ln w="2540">
                <a:solidFill>
                  <a:schemeClr val="tx1"/>
                </a:solidFill>
                <a:miter lim="800000"/>
                <a:headEnd/>
                <a:tailEnd/>
              </a:ln>
            </p:spPr>
            <p:txBody>
              <a:bodyPr rot="10800000"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8" name="AutoShape 29">
                <a:extLst>
                  <a:ext uri="{FF2B5EF4-FFF2-40B4-BE49-F238E27FC236}">
                    <a16:creationId xmlns:a16="http://schemas.microsoft.com/office/drawing/2014/main" id="{7D661FF3-4DF1-496E-87EB-8124C2155649}"/>
                  </a:ext>
                </a:extLst>
              </p:cNvPr>
              <p:cNvSpPr>
                <a:spLocks noChangeArrowheads="1"/>
              </p:cNvSpPr>
              <p:nvPr/>
            </p:nvSpPr>
            <p:spPr bwMode="auto">
              <a:xfrm rot="6207964" flipH="1">
                <a:off x="875" y="1432"/>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0621 h 21600"/>
                </a:gdLst>
                <a:ahLst/>
                <a:cxnLst>
                  <a:cxn ang="T8">
                    <a:pos x="T0" y="T1"/>
                  </a:cxn>
                  <a:cxn ang="T9">
                    <a:pos x="T2" y="T3"/>
                  </a:cxn>
                  <a:cxn ang="T10">
                    <a:pos x="T4" y="T5"/>
                  </a:cxn>
                  <a:cxn ang="T11">
                    <a:pos x="T6" y="T7"/>
                  </a:cxn>
                </a:cxnLst>
                <a:rect l="T12" t="T13" r="T14" b="T15"/>
                <a:pathLst>
                  <a:path w="21600" h="21600">
                    <a:moveTo>
                      <a:pt x="2489" y="8351"/>
                    </a:moveTo>
                    <a:cubicBezTo>
                      <a:pt x="3575" y="4665"/>
                      <a:pt x="6958" y="2135"/>
                      <a:pt x="10800" y="2136"/>
                    </a:cubicBezTo>
                    <a:cubicBezTo>
                      <a:pt x="14641" y="2136"/>
                      <a:pt x="18024" y="4665"/>
                      <a:pt x="19110" y="8351"/>
                    </a:cubicBezTo>
                    <a:lnTo>
                      <a:pt x="21159" y="7747"/>
                    </a:lnTo>
                    <a:cubicBezTo>
                      <a:pt x="19805" y="3153"/>
                      <a:pt x="15588" y="-1"/>
                      <a:pt x="10799" y="0"/>
                    </a:cubicBezTo>
                    <a:cubicBezTo>
                      <a:pt x="6011" y="0"/>
                      <a:pt x="1794" y="3153"/>
                      <a:pt x="440" y="7747"/>
                    </a:cubicBezTo>
                    <a:lnTo>
                      <a:pt x="2489" y="8351"/>
                    </a:lnTo>
                    <a:close/>
                  </a:path>
                </a:pathLst>
              </a:custGeom>
              <a:solidFill>
                <a:schemeClr val="bg1"/>
              </a:solidFill>
              <a:ln w="2540">
                <a:solidFill>
                  <a:schemeClr val="tx1"/>
                </a:solidFill>
                <a:miter lim="800000"/>
                <a:headEnd/>
                <a:tailEnd/>
              </a:ln>
            </p:spPr>
            <p:txBody>
              <a:bodyPr rot="10800000" vert="eaVert"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9" name="Oval 38">
                <a:extLst>
                  <a:ext uri="{FF2B5EF4-FFF2-40B4-BE49-F238E27FC236}">
                    <a16:creationId xmlns:a16="http://schemas.microsoft.com/office/drawing/2014/main" id="{0CC9FC98-CD82-4F38-ABCF-772164291C27}"/>
                  </a:ext>
                </a:extLst>
              </p:cNvPr>
              <p:cNvSpPr>
                <a:spLocks noChangeArrowheads="1"/>
              </p:cNvSpPr>
              <p:nvPr/>
            </p:nvSpPr>
            <p:spPr bwMode="auto">
              <a:xfrm rot="1634323">
                <a:off x="953" y="1837"/>
                <a:ext cx="190" cy="122"/>
              </a:xfrm>
              <a:prstGeom prst="ellipse">
                <a:avLst/>
              </a:prstGeom>
              <a:solidFill>
                <a:srgbClr val="88C9CE"/>
              </a:solidFill>
              <a:ln w="2540">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rgbClr val="000000"/>
                  </a:solidFill>
                  <a:latin typeface="Arial"/>
                </a:endParaRPr>
              </a:p>
            </p:txBody>
          </p:sp>
          <p:sp>
            <p:nvSpPr>
              <p:cNvPr id="40" name="Oval 39">
                <a:extLst>
                  <a:ext uri="{FF2B5EF4-FFF2-40B4-BE49-F238E27FC236}">
                    <a16:creationId xmlns:a16="http://schemas.microsoft.com/office/drawing/2014/main" id="{2B842AB9-17B3-4411-927F-AA87B756E60B}"/>
                  </a:ext>
                </a:extLst>
              </p:cNvPr>
              <p:cNvSpPr>
                <a:spLocks noChangeArrowheads="1"/>
              </p:cNvSpPr>
              <p:nvPr/>
            </p:nvSpPr>
            <p:spPr bwMode="auto">
              <a:xfrm rot="1698045">
                <a:off x="997" y="1857"/>
                <a:ext cx="70" cy="57"/>
              </a:xfrm>
              <a:prstGeom prst="ellipse">
                <a:avLst/>
              </a:prstGeom>
              <a:solidFill>
                <a:srgbClr val="FF0000"/>
              </a:solidFill>
              <a:ln w="2540">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rgbClr val="000000"/>
                  </a:solidFill>
                  <a:latin typeface="Arial"/>
                </a:endParaRPr>
              </a:p>
            </p:txBody>
          </p:sp>
          <p:sp>
            <p:nvSpPr>
              <p:cNvPr id="41" name="Freeform 32">
                <a:extLst>
                  <a:ext uri="{FF2B5EF4-FFF2-40B4-BE49-F238E27FC236}">
                    <a16:creationId xmlns:a16="http://schemas.microsoft.com/office/drawing/2014/main" id="{71316C2E-57D6-41F9-A42B-0D255CCF7507}"/>
                  </a:ext>
                </a:extLst>
              </p:cNvPr>
              <p:cNvSpPr>
                <a:spLocks/>
              </p:cNvSpPr>
              <p:nvPr/>
            </p:nvSpPr>
            <p:spPr bwMode="auto">
              <a:xfrm>
                <a:off x="1071" y="1591"/>
                <a:ext cx="414" cy="303"/>
              </a:xfrm>
              <a:custGeom>
                <a:avLst/>
                <a:gdLst>
                  <a:gd name="T0" fmla="*/ 414 w 414"/>
                  <a:gd name="T1" fmla="*/ 0 h 303"/>
                  <a:gd name="T2" fmla="*/ 282 w 414"/>
                  <a:gd name="T3" fmla="*/ 75 h 303"/>
                  <a:gd name="T4" fmla="*/ 128 w 414"/>
                  <a:gd name="T5" fmla="*/ 189 h 303"/>
                  <a:gd name="T6" fmla="*/ 0 w 414"/>
                  <a:gd name="T7" fmla="*/ 303 h 303"/>
                  <a:gd name="T8" fmla="*/ 0 60000 65536"/>
                  <a:gd name="T9" fmla="*/ 0 60000 65536"/>
                  <a:gd name="T10" fmla="*/ 0 60000 65536"/>
                  <a:gd name="T11" fmla="*/ 0 60000 65536"/>
                  <a:gd name="T12" fmla="*/ 0 w 414"/>
                  <a:gd name="T13" fmla="*/ 0 h 303"/>
                  <a:gd name="T14" fmla="*/ 414 w 414"/>
                  <a:gd name="T15" fmla="*/ 303 h 303"/>
                </a:gdLst>
                <a:ahLst/>
                <a:cxnLst>
                  <a:cxn ang="T8">
                    <a:pos x="T0" y="T1"/>
                  </a:cxn>
                  <a:cxn ang="T9">
                    <a:pos x="T2" y="T3"/>
                  </a:cxn>
                  <a:cxn ang="T10">
                    <a:pos x="T4" y="T5"/>
                  </a:cxn>
                  <a:cxn ang="T11">
                    <a:pos x="T6" y="T7"/>
                  </a:cxn>
                </a:cxnLst>
                <a:rect l="T12" t="T13" r="T14" b="T15"/>
                <a:pathLst>
                  <a:path w="414" h="303">
                    <a:moveTo>
                      <a:pt x="414" y="0"/>
                    </a:moveTo>
                    <a:cubicBezTo>
                      <a:pt x="392" y="12"/>
                      <a:pt x="330" y="43"/>
                      <a:pt x="282" y="75"/>
                    </a:cubicBezTo>
                    <a:cubicBezTo>
                      <a:pt x="234" y="107"/>
                      <a:pt x="175" y="151"/>
                      <a:pt x="128" y="189"/>
                    </a:cubicBezTo>
                    <a:cubicBezTo>
                      <a:pt x="81" y="227"/>
                      <a:pt x="21" y="284"/>
                      <a:pt x="0" y="303"/>
                    </a:cubicBezTo>
                  </a:path>
                </a:pathLst>
              </a:custGeom>
              <a:noFill/>
              <a:ln w="3429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2" name="Line 33">
                <a:extLst>
                  <a:ext uri="{FF2B5EF4-FFF2-40B4-BE49-F238E27FC236}">
                    <a16:creationId xmlns:a16="http://schemas.microsoft.com/office/drawing/2014/main" id="{722F9C0B-B73B-4A26-B447-0E6219BEEAAE}"/>
                  </a:ext>
                </a:extLst>
              </p:cNvPr>
              <p:cNvSpPr>
                <a:spLocks noChangeShapeType="1"/>
              </p:cNvSpPr>
              <p:nvPr/>
            </p:nvSpPr>
            <p:spPr bwMode="auto">
              <a:xfrm flipH="1">
                <a:off x="955" y="1890"/>
                <a:ext cx="67" cy="130"/>
              </a:xfrm>
              <a:prstGeom prst="line">
                <a:avLst/>
              </a:prstGeom>
              <a:noFill/>
              <a:ln w="1524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3" name="Line 34">
                <a:extLst>
                  <a:ext uri="{FF2B5EF4-FFF2-40B4-BE49-F238E27FC236}">
                    <a16:creationId xmlns:a16="http://schemas.microsoft.com/office/drawing/2014/main" id="{B0BD57F1-28A1-4FC2-AB98-D5044416EC6D}"/>
                  </a:ext>
                </a:extLst>
              </p:cNvPr>
              <p:cNvSpPr>
                <a:spLocks noChangeShapeType="1"/>
              </p:cNvSpPr>
              <p:nvPr/>
            </p:nvSpPr>
            <p:spPr bwMode="auto">
              <a:xfrm flipH="1">
                <a:off x="1005" y="1933"/>
                <a:ext cx="25" cy="94"/>
              </a:xfrm>
              <a:prstGeom prst="line">
                <a:avLst/>
              </a:prstGeom>
              <a:noFill/>
              <a:ln w="3429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4" name="Line 35">
                <a:extLst>
                  <a:ext uri="{FF2B5EF4-FFF2-40B4-BE49-F238E27FC236}">
                    <a16:creationId xmlns:a16="http://schemas.microsoft.com/office/drawing/2014/main" id="{4C735923-3ABF-4F93-B112-C922B70F48A7}"/>
                  </a:ext>
                </a:extLst>
              </p:cNvPr>
              <p:cNvSpPr>
                <a:spLocks noChangeShapeType="1"/>
              </p:cNvSpPr>
              <p:nvPr/>
            </p:nvSpPr>
            <p:spPr bwMode="auto">
              <a:xfrm>
                <a:off x="1022" y="1991"/>
                <a:ext cx="15" cy="99"/>
              </a:xfrm>
              <a:prstGeom prst="line">
                <a:avLst/>
              </a:prstGeom>
              <a:noFill/>
              <a:ln w="1270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grpSp>
            <p:nvGrpSpPr>
              <p:cNvPr id="45" name="Group 44">
                <a:extLst>
                  <a:ext uri="{FF2B5EF4-FFF2-40B4-BE49-F238E27FC236}">
                    <a16:creationId xmlns:a16="http://schemas.microsoft.com/office/drawing/2014/main" id="{DC4B09A9-A859-49A7-A09F-FCC7A047372F}"/>
                  </a:ext>
                </a:extLst>
              </p:cNvPr>
              <p:cNvGrpSpPr>
                <a:grpSpLocks/>
              </p:cNvGrpSpPr>
              <p:nvPr/>
            </p:nvGrpSpPr>
            <p:grpSpPr bwMode="auto">
              <a:xfrm>
                <a:off x="774" y="2008"/>
                <a:ext cx="419" cy="381"/>
                <a:chOff x="1525" y="2141"/>
                <a:chExt cx="597" cy="545"/>
              </a:xfrm>
            </p:grpSpPr>
            <p:sp>
              <p:nvSpPr>
                <p:cNvPr id="46" name="Freeform 37">
                  <a:extLst>
                    <a:ext uri="{FF2B5EF4-FFF2-40B4-BE49-F238E27FC236}">
                      <a16:creationId xmlns:a16="http://schemas.microsoft.com/office/drawing/2014/main" id="{2F6B91D3-AF47-4E3A-968F-A9ED787115A6}"/>
                    </a:ext>
                  </a:extLst>
                </p:cNvPr>
                <p:cNvSpPr>
                  <a:spLocks/>
                </p:cNvSpPr>
                <p:nvPr/>
              </p:nvSpPr>
              <p:spPr bwMode="auto">
                <a:xfrm>
                  <a:off x="1526" y="2145"/>
                  <a:ext cx="596" cy="541"/>
                </a:xfrm>
                <a:custGeom>
                  <a:avLst/>
                  <a:gdLst>
                    <a:gd name="T0" fmla="*/ 18 w 596"/>
                    <a:gd name="T1" fmla="*/ 217 h 541"/>
                    <a:gd name="T2" fmla="*/ 84 w 596"/>
                    <a:gd name="T3" fmla="*/ 115 h 541"/>
                    <a:gd name="T4" fmla="*/ 162 w 596"/>
                    <a:gd name="T5" fmla="*/ 45 h 541"/>
                    <a:gd name="T6" fmla="*/ 228 w 596"/>
                    <a:gd name="T7" fmla="*/ 7 h 541"/>
                    <a:gd name="T8" fmla="*/ 320 w 596"/>
                    <a:gd name="T9" fmla="*/ 11 h 541"/>
                    <a:gd name="T10" fmla="*/ 400 w 596"/>
                    <a:gd name="T11" fmla="*/ 73 h 541"/>
                    <a:gd name="T12" fmla="*/ 510 w 596"/>
                    <a:gd name="T13" fmla="*/ 209 h 541"/>
                    <a:gd name="T14" fmla="*/ 578 w 596"/>
                    <a:gd name="T15" fmla="*/ 301 h 541"/>
                    <a:gd name="T16" fmla="*/ 592 w 596"/>
                    <a:gd name="T17" fmla="*/ 387 h 541"/>
                    <a:gd name="T18" fmla="*/ 554 w 596"/>
                    <a:gd name="T19" fmla="*/ 471 h 541"/>
                    <a:gd name="T20" fmla="*/ 494 w 596"/>
                    <a:gd name="T21" fmla="*/ 511 h 541"/>
                    <a:gd name="T22" fmla="*/ 394 w 596"/>
                    <a:gd name="T23" fmla="*/ 539 h 541"/>
                    <a:gd name="T24" fmla="*/ 316 w 596"/>
                    <a:gd name="T25" fmla="*/ 521 h 541"/>
                    <a:gd name="T26" fmla="*/ 244 w 596"/>
                    <a:gd name="T27" fmla="*/ 471 h 541"/>
                    <a:gd name="T28" fmla="*/ 176 w 596"/>
                    <a:gd name="T29" fmla="*/ 435 h 541"/>
                    <a:gd name="T30" fmla="*/ 76 w 596"/>
                    <a:gd name="T31" fmla="*/ 387 h 541"/>
                    <a:gd name="T32" fmla="*/ 10 w 596"/>
                    <a:gd name="T33" fmla="*/ 303 h 541"/>
                    <a:gd name="T34" fmla="*/ 18 w 596"/>
                    <a:gd name="T35" fmla="*/ 217 h 5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6"/>
                    <a:gd name="T55" fmla="*/ 0 h 541"/>
                    <a:gd name="T56" fmla="*/ 596 w 596"/>
                    <a:gd name="T57" fmla="*/ 541 h 5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6" h="541">
                      <a:moveTo>
                        <a:pt x="18" y="217"/>
                      </a:moveTo>
                      <a:cubicBezTo>
                        <a:pt x="32" y="187"/>
                        <a:pt x="60" y="144"/>
                        <a:pt x="84" y="115"/>
                      </a:cubicBezTo>
                      <a:cubicBezTo>
                        <a:pt x="108" y="86"/>
                        <a:pt x="138" y="63"/>
                        <a:pt x="162" y="45"/>
                      </a:cubicBezTo>
                      <a:cubicBezTo>
                        <a:pt x="186" y="27"/>
                        <a:pt x="202" y="13"/>
                        <a:pt x="228" y="7"/>
                      </a:cubicBezTo>
                      <a:cubicBezTo>
                        <a:pt x="254" y="1"/>
                        <a:pt x="291" y="0"/>
                        <a:pt x="320" y="11"/>
                      </a:cubicBezTo>
                      <a:cubicBezTo>
                        <a:pt x="349" y="22"/>
                        <a:pt x="368" y="40"/>
                        <a:pt x="400" y="73"/>
                      </a:cubicBezTo>
                      <a:cubicBezTo>
                        <a:pt x="432" y="106"/>
                        <a:pt x="480" y="171"/>
                        <a:pt x="510" y="209"/>
                      </a:cubicBezTo>
                      <a:cubicBezTo>
                        <a:pt x="540" y="247"/>
                        <a:pt x="564" y="271"/>
                        <a:pt x="578" y="301"/>
                      </a:cubicBezTo>
                      <a:cubicBezTo>
                        <a:pt x="592" y="331"/>
                        <a:pt x="596" y="359"/>
                        <a:pt x="592" y="387"/>
                      </a:cubicBezTo>
                      <a:cubicBezTo>
                        <a:pt x="588" y="415"/>
                        <a:pt x="570" y="450"/>
                        <a:pt x="554" y="471"/>
                      </a:cubicBezTo>
                      <a:cubicBezTo>
                        <a:pt x="538" y="492"/>
                        <a:pt x="521" y="500"/>
                        <a:pt x="494" y="511"/>
                      </a:cubicBezTo>
                      <a:cubicBezTo>
                        <a:pt x="467" y="522"/>
                        <a:pt x="424" y="537"/>
                        <a:pt x="394" y="539"/>
                      </a:cubicBezTo>
                      <a:cubicBezTo>
                        <a:pt x="364" y="541"/>
                        <a:pt x="341" y="532"/>
                        <a:pt x="316" y="521"/>
                      </a:cubicBezTo>
                      <a:cubicBezTo>
                        <a:pt x="291" y="510"/>
                        <a:pt x="267" y="485"/>
                        <a:pt x="244" y="471"/>
                      </a:cubicBezTo>
                      <a:cubicBezTo>
                        <a:pt x="221" y="457"/>
                        <a:pt x="204" y="449"/>
                        <a:pt x="176" y="435"/>
                      </a:cubicBezTo>
                      <a:cubicBezTo>
                        <a:pt x="148" y="421"/>
                        <a:pt x="104" y="409"/>
                        <a:pt x="76" y="387"/>
                      </a:cubicBezTo>
                      <a:cubicBezTo>
                        <a:pt x="48" y="365"/>
                        <a:pt x="20" y="331"/>
                        <a:pt x="10" y="303"/>
                      </a:cubicBezTo>
                      <a:cubicBezTo>
                        <a:pt x="0" y="275"/>
                        <a:pt x="16" y="235"/>
                        <a:pt x="18" y="217"/>
                      </a:cubicBezTo>
                      <a:close/>
                    </a:path>
                  </a:pathLst>
                </a:custGeom>
                <a:solidFill>
                  <a:srgbClr val="88C9CE"/>
                </a:solidFill>
                <a:ln w="254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7" name="Freeform 38" descr="Trellis">
                  <a:extLst>
                    <a:ext uri="{FF2B5EF4-FFF2-40B4-BE49-F238E27FC236}">
                      <a16:creationId xmlns:a16="http://schemas.microsoft.com/office/drawing/2014/main" id="{E291CC97-D826-48EF-93A8-20F6753B8061}"/>
                    </a:ext>
                  </a:extLst>
                </p:cNvPr>
                <p:cNvSpPr>
                  <a:spLocks/>
                </p:cNvSpPr>
                <p:nvPr/>
              </p:nvSpPr>
              <p:spPr bwMode="auto">
                <a:xfrm>
                  <a:off x="1525" y="2141"/>
                  <a:ext cx="323" cy="449"/>
                </a:xfrm>
                <a:custGeom>
                  <a:avLst/>
                  <a:gdLst>
                    <a:gd name="T0" fmla="*/ 18 w 323"/>
                    <a:gd name="T1" fmla="*/ 221 h 449"/>
                    <a:gd name="T2" fmla="*/ 84 w 323"/>
                    <a:gd name="T3" fmla="*/ 119 h 449"/>
                    <a:gd name="T4" fmla="*/ 162 w 323"/>
                    <a:gd name="T5" fmla="*/ 49 h 449"/>
                    <a:gd name="T6" fmla="*/ 228 w 323"/>
                    <a:gd name="T7" fmla="*/ 11 h 449"/>
                    <a:gd name="T8" fmla="*/ 313 w 323"/>
                    <a:gd name="T9" fmla="*/ 21 h 449"/>
                    <a:gd name="T10" fmla="*/ 289 w 323"/>
                    <a:gd name="T11" fmla="*/ 137 h 449"/>
                    <a:gd name="T12" fmla="*/ 257 w 323"/>
                    <a:gd name="T13" fmla="*/ 243 h 449"/>
                    <a:gd name="T14" fmla="*/ 257 w 323"/>
                    <a:gd name="T15" fmla="*/ 325 h 449"/>
                    <a:gd name="T16" fmla="*/ 233 w 323"/>
                    <a:gd name="T17" fmla="*/ 403 h 449"/>
                    <a:gd name="T18" fmla="*/ 195 w 323"/>
                    <a:gd name="T19" fmla="*/ 443 h 449"/>
                    <a:gd name="T20" fmla="*/ 177 w 323"/>
                    <a:gd name="T21" fmla="*/ 437 h 449"/>
                    <a:gd name="T22" fmla="*/ 76 w 323"/>
                    <a:gd name="T23" fmla="*/ 391 h 449"/>
                    <a:gd name="T24" fmla="*/ 10 w 323"/>
                    <a:gd name="T25" fmla="*/ 307 h 449"/>
                    <a:gd name="T26" fmla="*/ 18 w 323"/>
                    <a:gd name="T27" fmla="*/ 221 h 4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449"/>
                    <a:gd name="T44" fmla="*/ 323 w 323"/>
                    <a:gd name="T45" fmla="*/ 449 h 4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449">
                      <a:moveTo>
                        <a:pt x="18" y="221"/>
                      </a:moveTo>
                      <a:cubicBezTo>
                        <a:pt x="32" y="191"/>
                        <a:pt x="60" y="148"/>
                        <a:pt x="84" y="119"/>
                      </a:cubicBezTo>
                      <a:cubicBezTo>
                        <a:pt x="108" y="90"/>
                        <a:pt x="138" y="67"/>
                        <a:pt x="162" y="49"/>
                      </a:cubicBezTo>
                      <a:cubicBezTo>
                        <a:pt x="186" y="31"/>
                        <a:pt x="203" y="16"/>
                        <a:pt x="228" y="11"/>
                      </a:cubicBezTo>
                      <a:cubicBezTo>
                        <a:pt x="253" y="6"/>
                        <a:pt x="303" y="0"/>
                        <a:pt x="313" y="21"/>
                      </a:cubicBezTo>
                      <a:cubicBezTo>
                        <a:pt x="323" y="42"/>
                        <a:pt x="298" y="100"/>
                        <a:pt x="289" y="137"/>
                      </a:cubicBezTo>
                      <a:cubicBezTo>
                        <a:pt x="280" y="174"/>
                        <a:pt x="262" y="212"/>
                        <a:pt x="257" y="243"/>
                      </a:cubicBezTo>
                      <a:cubicBezTo>
                        <a:pt x="252" y="274"/>
                        <a:pt x="261" y="298"/>
                        <a:pt x="257" y="325"/>
                      </a:cubicBezTo>
                      <a:cubicBezTo>
                        <a:pt x="253" y="352"/>
                        <a:pt x="243" y="383"/>
                        <a:pt x="233" y="403"/>
                      </a:cubicBezTo>
                      <a:cubicBezTo>
                        <a:pt x="223" y="423"/>
                        <a:pt x="204" y="437"/>
                        <a:pt x="195" y="443"/>
                      </a:cubicBezTo>
                      <a:cubicBezTo>
                        <a:pt x="186" y="449"/>
                        <a:pt x="197" y="446"/>
                        <a:pt x="177" y="437"/>
                      </a:cubicBezTo>
                      <a:cubicBezTo>
                        <a:pt x="157" y="428"/>
                        <a:pt x="104" y="413"/>
                        <a:pt x="76" y="391"/>
                      </a:cubicBezTo>
                      <a:cubicBezTo>
                        <a:pt x="48" y="369"/>
                        <a:pt x="20" y="335"/>
                        <a:pt x="10" y="307"/>
                      </a:cubicBezTo>
                      <a:cubicBezTo>
                        <a:pt x="0" y="279"/>
                        <a:pt x="16" y="239"/>
                        <a:pt x="18" y="221"/>
                      </a:cubicBezTo>
                      <a:close/>
                    </a:path>
                  </a:pathLst>
                </a:custGeom>
                <a:pattFill prst="trellis">
                  <a:fgClr>
                    <a:srgbClr val="88C9CE"/>
                  </a:fgClr>
                  <a:bgClr>
                    <a:srgbClr val="FF0000"/>
                  </a:bgClr>
                </a:pattFill>
                <a:ln w="254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grpSp>
        </p:grpSp>
      </p:grpSp>
      <p:pic>
        <p:nvPicPr>
          <p:cNvPr id="16" name="Picture 15">
            <a:extLst>
              <a:ext uri="{FF2B5EF4-FFF2-40B4-BE49-F238E27FC236}">
                <a16:creationId xmlns:a16="http://schemas.microsoft.com/office/drawing/2014/main" id="{41BBFCFC-61BD-41CE-B9DB-B37B933AA742}"/>
              </a:ext>
            </a:extLst>
          </p:cNvPr>
          <p:cNvPicPr>
            <a:picLocks noChangeAspect="1" noChangeArrowheads="1"/>
          </p:cNvPicPr>
          <p:nvPr/>
        </p:nvPicPr>
        <p:blipFill>
          <a:blip r:embed="rId3" cstate="print"/>
          <a:srcRect r="1750" b="8073"/>
          <a:stretch>
            <a:fillRect/>
          </a:stretch>
        </p:blipFill>
        <p:spPr bwMode="auto">
          <a:xfrm>
            <a:off x="2021590" y="2200263"/>
            <a:ext cx="2448418" cy="1777894"/>
          </a:xfrm>
          <a:prstGeom prst="rect">
            <a:avLst/>
          </a:prstGeom>
          <a:noFill/>
          <a:ln w="9525">
            <a:noFill/>
            <a:miter lim="800000"/>
            <a:headEnd/>
            <a:tailEnd/>
          </a:ln>
        </p:spPr>
      </p:pic>
    </p:spTree>
    <p:extLst>
      <p:ext uri="{BB962C8B-B14F-4D97-AF65-F5344CB8AC3E}">
        <p14:creationId xmlns:p14="http://schemas.microsoft.com/office/powerpoint/2010/main" val="188325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Textbooks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763602" y="456535"/>
            <a:ext cx="11113899" cy="6167552"/>
          </a:xfrm>
        </p:spPr>
        <p:txBody>
          <a:bodyPr>
            <a:normAutofit/>
          </a:bodyPr>
          <a:lstStyle/>
          <a:p>
            <a:endParaRPr lang="en-GB" sz="2400" dirty="0"/>
          </a:p>
          <a:p>
            <a:r>
              <a:rPr lang="en-GB" sz="2400" dirty="0"/>
              <a:t>Much of the lecture material is adapted from these books – these are available on course Resource List. Use these to supplement the lecture material</a:t>
            </a:r>
          </a:p>
          <a:p>
            <a:r>
              <a:rPr lang="en-GB" sz="2400" dirty="0"/>
              <a:t>We also have detailed lecture notes from a previous course (Neural Computation)  that covers much of the material in this course</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pic>
        <p:nvPicPr>
          <p:cNvPr id="1028" name="Picture 4" descr="Mathematical Foundations of Neuroscience | G. Bard Ermentrout | Springer">
            <a:extLst>
              <a:ext uri="{FF2B5EF4-FFF2-40B4-BE49-F238E27FC236}">
                <a16:creationId xmlns:a16="http://schemas.microsoft.com/office/drawing/2014/main" id="{6CD56F13-D8A6-4EE0-AA98-76F7E4D76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109" y="3038519"/>
            <a:ext cx="1977107" cy="3239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oretical Neuroscience: Computational and Mathematical Modeling of Neural  Systems Computational Neuroscience Series: Amazon.co.uk: Dayan, Peter,  Sejnowski, Terrence J., Poggio, Tomaso A.: Books">
            <a:extLst>
              <a:ext uri="{FF2B5EF4-FFF2-40B4-BE49-F238E27FC236}">
                <a16:creationId xmlns:a16="http://schemas.microsoft.com/office/drawing/2014/main" id="{E7EE5319-C63E-45C7-8BFD-CFAB565F9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975" y="3038519"/>
            <a:ext cx="2477960" cy="33629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uronal Dynamics - a neuroscience textbook by Wulfram Gerstner, Werner M.  Kistler, Richard Naud and Liam Paninski">
            <a:extLst>
              <a:ext uri="{FF2B5EF4-FFF2-40B4-BE49-F238E27FC236}">
                <a16:creationId xmlns:a16="http://schemas.microsoft.com/office/drawing/2014/main" id="{E8ACE436-B552-4AF2-84DD-D5CAF0E93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589" y="3038519"/>
            <a:ext cx="2300676" cy="3263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ynamical Systems in Neuroscience: The Geometry of Excitability and  Bursting Computational Neuroscience Series: Amazon.co.uk: Izhikevich,  Eugene M: Books">
            <a:extLst>
              <a:ext uri="{FF2B5EF4-FFF2-40B4-BE49-F238E27FC236}">
                <a16:creationId xmlns:a16="http://schemas.microsoft.com/office/drawing/2014/main" id="{AFA6F4AB-7E8A-40AF-B8DD-10B22D406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349" y="3038519"/>
            <a:ext cx="2300676" cy="326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51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Overview of Upcoming Lectures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1189858" y="1524703"/>
            <a:ext cx="11190254" cy="600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219599" indent="0">
              <a:buSzPct val="45000"/>
              <a:buNone/>
            </a:pPr>
            <a:r>
              <a:rPr lang="en-GB" sz="2400" b="1" dirty="0"/>
              <a:t>Lecture 2: </a:t>
            </a:r>
            <a:r>
              <a:rPr lang="en-GB" sz="2400" dirty="0"/>
              <a:t>Overview of (computational) neuroscience </a:t>
            </a:r>
          </a:p>
          <a:p>
            <a:pPr marL="219599" indent="0">
              <a:buSzPct val="45000"/>
              <a:buNone/>
            </a:pPr>
            <a:r>
              <a:rPr lang="en-GB" sz="2400" b="1" dirty="0"/>
              <a:t>Lectures 3-5: </a:t>
            </a:r>
            <a:r>
              <a:rPr lang="en-GB" sz="2400" dirty="0"/>
              <a:t>Biophysics of single neurons </a:t>
            </a:r>
          </a:p>
          <a:p>
            <a:pPr marL="219599" indent="0">
              <a:buSzPct val="45000"/>
              <a:buNone/>
            </a:pPr>
            <a:r>
              <a:rPr lang="en-GB" sz="2400" b="1" dirty="0"/>
              <a:t>Lecture 6: </a:t>
            </a:r>
            <a:r>
              <a:rPr lang="en-GB" sz="2400" dirty="0"/>
              <a:t>Neural spike statistics</a:t>
            </a:r>
          </a:p>
          <a:p>
            <a:pPr marL="219599" indent="0">
              <a:buSzPct val="45000"/>
              <a:buNone/>
            </a:pPr>
            <a:r>
              <a:rPr lang="en-GB" sz="2400" b="1" dirty="0"/>
              <a:t>Lecture 7: </a:t>
            </a:r>
            <a:r>
              <a:rPr lang="en-GB" sz="2400" dirty="0"/>
              <a:t>The visual system</a:t>
            </a:r>
          </a:p>
          <a:p>
            <a:pPr marL="219599" indent="0">
              <a:buSzPct val="45000"/>
              <a:buNone/>
            </a:pPr>
            <a:r>
              <a:rPr lang="en-GB" sz="2400" b="1" dirty="0"/>
              <a:t>Lectures 8-10: </a:t>
            </a:r>
            <a:r>
              <a:rPr lang="en-GB" sz="2400" dirty="0"/>
              <a:t>Neural coding</a:t>
            </a:r>
          </a:p>
          <a:p>
            <a:pPr marL="219599" indent="0">
              <a:buSzPct val="45000"/>
              <a:buNone/>
            </a:pPr>
            <a:r>
              <a:rPr lang="en-GB" sz="2400" b="1" dirty="0"/>
              <a:t>Lectures 11-12: </a:t>
            </a:r>
            <a:r>
              <a:rPr lang="en-GB" sz="2400" dirty="0"/>
              <a:t>Networks</a:t>
            </a:r>
          </a:p>
          <a:p>
            <a:pPr marL="219599" indent="0">
              <a:buSzPct val="45000"/>
              <a:buNone/>
            </a:pPr>
            <a:r>
              <a:rPr lang="en-GB" sz="2400" b="1" dirty="0"/>
              <a:t>Lectures 13-15: </a:t>
            </a:r>
            <a:r>
              <a:rPr lang="en-GB" sz="2400" dirty="0"/>
              <a:t>Plasticity,</a:t>
            </a:r>
            <a:r>
              <a:rPr lang="en-GB" sz="2400" b="1" dirty="0"/>
              <a:t> </a:t>
            </a:r>
            <a:r>
              <a:rPr lang="en-GB" sz="2400" dirty="0"/>
              <a:t>learning and memory</a:t>
            </a:r>
          </a:p>
          <a:p>
            <a:pPr marL="219599" indent="0">
              <a:buSzPct val="45000"/>
              <a:buNone/>
            </a:pPr>
            <a:r>
              <a:rPr lang="en-GB" sz="2400" b="1" dirty="0"/>
              <a:t>Lab only (final lab): </a:t>
            </a:r>
            <a:r>
              <a:rPr lang="en-GB" sz="2400" dirty="0"/>
              <a:t>Neural data analysis</a:t>
            </a:r>
          </a:p>
          <a:p>
            <a:pPr marL="219599" indent="0">
              <a:buSzPct val="45000"/>
              <a:buNone/>
            </a:pPr>
            <a:endParaRPr lang="en-GB" sz="2400"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176712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Questions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descr="Background pattern&#10;&#10;Description automatically generated">
            <a:extLst>
              <a:ext uri="{FF2B5EF4-FFF2-40B4-BE49-F238E27FC236}">
                <a16:creationId xmlns:a16="http://schemas.microsoft.com/office/drawing/2014/main" id="{17DFBB5A-33B8-B21B-9AAF-281211CA6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054" y="1777971"/>
            <a:ext cx="5905500" cy="3933825"/>
          </a:xfrm>
          <a:prstGeom prst="rect">
            <a:avLst/>
          </a:prstGeom>
        </p:spPr>
      </p:pic>
    </p:spTree>
    <p:extLst>
      <p:ext uri="{BB962C8B-B14F-4D97-AF65-F5344CB8AC3E}">
        <p14:creationId xmlns:p14="http://schemas.microsoft.com/office/powerpoint/2010/main" val="418303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Welcome to CNS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539050" y="1191491"/>
            <a:ext cx="11113899" cy="5702506"/>
          </a:xfrm>
        </p:spPr>
        <p:txBody>
          <a:bodyPr>
            <a:normAutofit/>
          </a:bodyPr>
          <a:lstStyle/>
          <a:p>
            <a:pPr marL="0" indent="0">
              <a:buNone/>
            </a:pPr>
            <a:endParaRPr lang="en-GB" sz="2400" dirty="0"/>
          </a:p>
          <a:p>
            <a:r>
              <a:rPr lang="en-GB" sz="2400" dirty="0">
                <a:solidFill>
                  <a:srgbClr val="FF0000"/>
                </a:solidFill>
              </a:rPr>
              <a:t>Goal of CNS: </a:t>
            </a:r>
            <a:r>
              <a:rPr lang="en-GB" sz="2400" dirty="0"/>
              <a:t>Understand how the brain works, including biophysics of neurons, how the nervous system processes information and performs computations, how these computations generate perception, cognition and behaviour</a:t>
            </a:r>
          </a:p>
          <a:p>
            <a:endParaRPr lang="en-GB" sz="2400" dirty="0">
              <a:solidFill>
                <a:srgbClr val="FF0000"/>
              </a:solidFill>
            </a:endParaRPr>
          </a:p>
          <a:p>
            <a:r>
              <a:rPr lang="en-GB" sz="2400" dirty="0">
                <a:solidFill>
                  <a:srgbClr val="FF0000"/>
                </a:solidFill>
              </a:rPr>
              <a:t>Highly interdisciplinary field: </a:t>
            </a:r>
            <a:r>
              <a:rPr lang="en-GB" sz="2400" dirty="0"/>
              <a:t>Combines ideas from computer science, maths, physics, biology, psychology, artificial intelligence, machine learning, etc.</a:t>
            </a:r>
          </a:p>
          <a:p>
            <a:pPr marL="0" indent="0">
              <a:buNone/>
            </a:pPr>
            <a:endParaRPr lang="en-GB" sz="2400" dirty="0"/>
          </a:p>
          <a:p>
            <a:r>
              <a:rPr lang="en-GB" sz="2400" dirty="0">
                <a:solidFill>
                  <a:srgbClr val="FF0000"/>
                </a:solidFill>
              </a:rPr>
              <a:t>Learning outcomes: </a:t>
            </a:r>
            <a:r>
              <a:rPr lang="en-GB" sz="2400" dirty="0"/>
              <a:t>understand computational models of brain function, think critically about how to model aspects of brain function, implement models in code and analyse them mathematically</a:t>
            </a:r>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8430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Is CNS for You?</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450594" y="1049144"/>
            <a:ext cx="11113899" cy="5640210"/>
          </a:xfrm>
        </p:spPr>
        <p:txBody>
          <a:bodyPr>
            <a:normAutofit/>
          </a:bodyPr>
          <a:lstStyle/>
          <a:p>
            <a:pPr marL="0" indent="0">
              <a:buNone/>
            </a:pPr>
            <a:endParaRPr lang="en-GB" sz="2400" dirty="0"/>
          </a:p>
          <a:p>
            <a:r>
              <a:rPr lang="en-GB" sz="2400" dirty="0"/>
              <a:t>CNS is a course about the brain and computation in the nervous system</a:t>
            </a:r>
          </a:p>
          <a:p>
            <a:endParaRPr lang="en-GB" sz="2400" dirty="0"/>
          </a:p>
          <a:p>
            <a:r>
              <a:rPr lang="en-GB" sz="2400" dirty="0"/>
              <a:t>We make </a:t>
            </a:r>
            <a:r>
              <a:rPr lang="en-GB" sz="2400" i="1" dirty="0"/>
              <a:t>extensive</a:t>
            </a:r>
            <a:r>
              <a:rPr lang="en-GB" sz="2400" dirty="0"/>
              <a:t> use of mathematics and computational/numerical techniques to build and interpret models of brain function</a:t>
            </a:r>
          </a:p>
          <a:p>
            <a:pPr marL="0" indent="0">
              <a:buNone/>
            </a:pPr>
            <a:endParaRPr lang="en-GB" sz="2400" dirty="0"/>
          </a:p>
          <a:p>
            <a:r>
              <a:rPr lang="en-GB" sz="2400" dirty="0"/>
              <a:t>Problems in CNS are often open-ended with no correct answer, the biology is messy, the brain is too complex to modelled exactly – you need to be comfortable with vagueness and uncertainty, and willing to do some independent reading! </a:t>
            </a:r>
          </a:p>
          <a:p>
            <a:endParaRPr lang="en-GB" sz="2400" dirty="0"/>
          </a:p>
          <a:p>
            <a:r>
              <a:rPr lang="en-GB" sz="2400" dirty="0"/>
              <a:t>Computational neuroscience is an extremely interesting and exciting field!</a:t>
            </a:r>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8418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Relationship to Other Courses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539051" y="1489681"/>
            <a:ext cx="10897128" cy="5640210"/>
          </a:xfrm>
        </p:spPr>
        <p:txBody>
          <a:bodyPr>
            <a:normAutofit/>
          </a:bodyPr>
          <a:lstStyle/>
          <a:p>
            <a:pPr marL="0" indent="0">
              <a:buNone/>
            </a:pPr>
            <a:endParaRPr lang="en-GB" sz="2400" dirty="0"/>
          </a:p>
          <a:p>
            <a:r>
              <a:rPr lang="en-GB" sz="2400" dirty="0">
                <a:solidFill>
                  <a:srgbClr val="FF0000"/>
                </a:solidFill>
              </a:rPr>
              <a:t>Computational Cognitive Neuroscience</a:t>
            </a:r>
            <a:r>
              <a:rPr lang="en-GB" sz="2400" dirty="0"/>
              <a:t> (CCN: Semester 2) – stronger focus on cognition and on the field of computational psychiatry. Some overlap, but CNS is good preparation for CCN.</a:t>
            </a:r>
          </a:p>
          <a:p>
            <a:endParaRPr lang="en-GB" sz="2400" dirty="0"/>
          </a:p>
          <a:p>
            <a:endParaRPr lang="en-GB" sz="2400" dirty="0"/>
          </a:p>
          <a:p>
            <a:r>
              <a:rPr lang="en-GB" sz="2400" dirty="0">
                <a:solidFill>
                  <a:srgbClr val="FF0000"/>
                </a:solidFill>
              </a:rPr>
              <a:t>Computational Cognitive Science </a:t>
            </a:r>
            <a:r>
              <a:rPr lang="en-GB" sz="2400" dirty="0"/>
              <a:t>(CCS: UG3 Semester 1) – less focus on biology/brain, more cognitive and algorithmic</a:t>
            </a:r>
          </a:p>
          <a:p>
            <a:pPr marL="0" indent="0">
              <a:buNone/>
            </a:pPr>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8975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Maths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78489" y="634886"/>
            <a:ext cx="10886756" cy="6167552"/>
          </a:xfrm>
        </p:spPr>
        <p:txBody>
          <a:bodyPr>
            <a:normAutofit/>
          </a:bodyPr>
          <a:lstStyle/>
          <a:p>
            <a:endParaRPr lang="en-GB" sz="2400" dirty="0"/>
          </a:p>
          <a:p>
            <a:endParaRPr lang="en-GB" sz="2400" dirty="0"/>
          </a:p>
          <a:p>
            <a:r>
              <a:rPr lang="en-GB" sz="2400" b="1" dirty="0"/>
              <a:t>You need to know: </a:t>
            </a:r>
            <a:r>
              <a:rPr lang="en-GB" sz="2400" dirty="0"/>
              <a:t>calculus, linear algebra, probability theory, differential equations</a:t>
            </a:r>
          </a:p>
          <a:p>
            <a:pPr marL="0" indent="0">
              <a:buNone/>
            </a:pPr>
            <a:endParaRPr lang="en-GB" sz="2400" dirty="0"/>
          </a:p>
          <a:p>
            <a:r>
              <a:rPr lang="en-GB" sz="2400" dirty="0"/>
              <a:t>Not very advanced but used extensively. Solving equations and performing analytical derivations is required for the labs, assignment, and exam</a:t>
            </a:r>
          </a:p>
          <a:p>
            <a:endParaRPr lang="en-GB" sz="2400" dirty="0"/>
          </a:p>
          <a:p>
            <a:r>
              <a:rPr lang="en-GB" sz="2400" dirty="0"/>
              <a:t>Examples: linear first order ODE, Poisson process, matrix/vector algebra, Taylor expansion, limits of functions for small or large arguments, Dirac delta function</a:t>
            </a:r>
          </a:p>
          <a:p>
            <a:endParaRPr lang="en-GB" sz="2400" dirty="0"/>
          </a:p>
          <a:p>
            <a:r>
              <a:rPr lang="en-GB" sz="2400" dirty="0"/>
              <a:t>Mathematics is the primary tool we use to study the brain in this course - if you do not enjoy studying model systems mathematically to gain insight into their behaviour, you will not enjoy this course!</a:t>
            </a:r>
          </a:p>
          <a:p>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65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Coding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386511" y="1102626"/>
            <a:ext cx="11144685" cy="6167552"/>
          </a:xfrm>
        </p:spPr>
        <p:txBody>
          <a:bodyPr>
            <a:normAutofit/>
          </a:bodyPr>
          <a:lstStyle/>
          <a:p>
            <a:pPr marL="0" indent="0">
              <a:buNone/>
            </a:pPr>
            <a:endParaRPr lang="en-GB" sz="2400" dirty="0"/>
          </a:p>
          <a:p>
            <a:r>
              <a:rPr lang="en-GB" sz="2400" b="1" dirty="0"/>
              <a:t>Coding:</a:t>
            </a:r>
            <a:r>
              <a:rPr lang="en-GB" sz="2400" dirty="0"/>
              <a:t> Numerical computing, to implement models and investigate their properties</a:t>
            </a:r>
          </a:p>
          <a:p>
            <a:pPr marL="0" indent="0">
              <a:buNone/>
            </a:pPr>
            <a:endParaRPr lang="en-GB" sz="2400" dirty="0"/>
          </a:p>
          <a:p>
            <a:r>
              <a:rPr lang="en-GB" sz="2400" dirty="0"/>
              <a:t>The computer labs assume Python, but you are free to use another language if you prefer (e.g., Julia, </a:t>
            </a:r>
            <a:r>
              <a:rPr lang="en-GB" sz="2400" dirty="0" err="1"/>
              <a:t>Matlab</a:t>
            </a:r>
            <a:r>
              <a:rPr lang="en-GB" sz="2400" dirty="0"/>
              <a:t>)</a:t>
            </a:r>
          </a:p>
          <a:p>
            <a:endParaRPr lang="en-GB" sz="2400" dirty="0"/>
          </a:p>
          <a:p>
            <a:r>
              <a:rPr lang="en-GB" sz="2400" dirty="0"/>
              <a:t>You will need to solve differential equations numerically, plot the results, etc.</a:t>
            </a:r>
          </a:p>
          <a:p>
            <a:endParaRPr lang="en-GB" sz="2400" dirty="0"/>
          </a:p>
          <a:p>
            <a:r>
              <a:rPr lang="en-GB" sz="2400" dirty="0"/>
              <a:t>Coding is never the end goal/learning outcome in this course, it is used only as a tool to study models of the brain. Correctness of code is required but the primary goal is to critically interpret your findings in the context of biology. Code is never assessed.</a:t>
            </a:r>
          </a:p>
          <a:p>
            <a:pPr marL="0" indent="0">
              <a:buNone/>
            </a:pPr>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2084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Biology</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705866" y="1374475"/>
            <a:ext cx="11113899" cy="6167552"/>
          </a:xfrm>
        </p:spPr>
        <p:txBody>
          <a:bodyPr>
            <a:normAutofit/>
          </a:bodyPr>
          <a:lstStyle/>
          <a:p>
            <a:endParaRPr lang="en-GB" sz="2400" dirty="0"/>
          </a:p>
          <a:p>
            <a:r>
              <a:rPr lang="en-GB" sz="2400" dirty="0"/>
              <a:t>We will cover a lot of biology in this course, be prepared!</a:t>
            </a:r>
          </a:p>
          <a:p>
            <a:endParaRPr lang="en-GB" sz="2400" dirty="0"/>
          </a:p>
          <a:p>
            <a:endParaRPr lang="en-GB" sz="2400" dirty="0"/>
          </a:p>
          <a:p>
            <a:r>
              <a:rPr lang="en-GB" sz="2400" dirty="0"/>
              <a:t>No formal knowledge of neurobiology is required (but much to be learned)</a:t>
            </a:r>
          </a:p>
          <a:p>
            <a:endParaRPr lang="en-GB" sz="2400" dirty="0"/>
          </a:p>
          <a:p>
            <a:pPr marL="0" indent="0">
              <a:buNone/>
            </a:pPr>
            <a:endParaRPr lang="en-GB" sz="2400" dirty="0"/>
          </a:p>
          <a:p>
            <a:r>
              <a:rPr lang="en-GB" sz="2400" dirty="0"/>
              <a:t>We aim to provide the bare minimum of biology needed to understand the key concepts, but there is a whole world of messy biological details out there!</a:t>
            </a:r>
          </a:p>
          <a:p>
            <a:endParaRPr lang="en-GB" sz="2400" dirty="0"/>
          </a:p>
          <a:p>
            <a:pPr marL="0" indent="0">
              <a:buNone/>
            </a:pPr>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3113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Physics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39050" y="1306512"/>
            <a:ext cx="11113899" cy="6167552"/>
          </a:xfrm>
        </p:spPr>
        <p:txBody>
          <a:bodyPr>
            <a:normAutofit/>
          </a:bodyPr>
          <a:lstStyle/>
          <a:p>
            <a:endParaRPr lang="en-GB" sz="2400" dirty="0"/>
          </a:p>
          <a:p>
            <a:r>
              <a:rPr lang="en-GB" sz="2400" dirty="0"/>
              <a:t>Many models in computational neuroscience involve tools/knowledge of physics</a:t>
            </a:r>
          </a:p>
          <a:p>
            <a:endParaRPr lang="en-GB" sz="2400" dirty="0"/>
          </a:p>
          <a:p>
            <a:r>
              <a:rPr lang="en-GB" sz="2400" dirty="0"/>
              <a:t>We will cover some basic physics concepts (capacitance, conductance, voltage, etc.)</a:t>
            </a:r>
          </a:p>
          <a:p>
            <a:endParaRPr lang="en-GB" sz="2400" dirty="0"/>
          </a:p>
          <a:p>
            <a:r>
              <a:rPr lang="en-GB" sz="2400" dirty="0"/>
              <a:t>No prerequisites, we will introduce concepts as they come up</a:t>
            </a:r>
          </a:p>
          <a:p>
            <a:endParaRPr lang="en-GB" sz="2400" dirty="0"/>
          </a:p>
          <a:p>
            <a:r>
              <a:rPr lang="en-GB" sz="2400" dirty="0"/>
              <a:t>The physics concepts we cover are roughly at mid high school level</a:t>
            </a:r>
          </a:p>
          <a:p>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67254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8853</TotalTime>
  <Words>2024</Words>
  <Application>Microsoft Office PowerPoint</Application>
  <PresentationFormat>Widescreen</PresentationFormat>
  <Paragraphs>476</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Calibri (body)</vt:lpstr>
      <vt:lpstr>Calibri Light</vt:lpstr>
      <vt:lpstr>Liberation Sans</vt:lpstr>
      <vt:lpstr>StarSymbol</vt:lpstr>
      <vt:lpstr>Times New Roman</vt:lpstr>
      <vt:lpstr>Office Theme</vt:lpstr>
      <vt:lpstr>Bitmap Image</vt:lpstr>
      <vt:lpstr>Computational Neuroscience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Scales of Neurobiology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CHADWICK Angus</dc:creator>
  <cp:lastModifiedBy>Angus Chadwick</cp:lastModifiedBy>
  <cp:revision>1690</cp:revision>
  <dcterms:created xsi:type="dcterms:W3CDTF">2020-09-11T13:12:48Z</dcterms:created>
  <dcterms:modified xsi:type="dcterms:W3CDTF">2025-09-15T13:30:05Z</dcterms:modified>
</cp:coreProperties>
</file>