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0"/>
  </p:notesMasterIdLst>
  <p:sldIdLst>
    <p:sldId id="256" r:id="rId2"/>
    <p:sldId id="264" r:id="rId3"/>
    <p:sldId id="281" r:id="rId4"/>
    <p:sldId id="289" r:id="rId5"/>
    <p:sldId id="290" r:id="rId6"/>
    <p:sldId id="295" r:id="rId7"/>
    <p:sldId id="291" r:id="rId8"/>
    <p:sldId id="282" r:id="rId9"/>
    <p:sldId id="279" r:id="rId10"/>
    <p:sldId id="287" r:id="rId11"/>
    <p:sldId id="285" r:id="rId12"/>
    <p:sldId id="286" r:id="rId13"/>
    <p:sldId id="288" r:id="rId14"/>
    <p:sldId id="292" r:id="rId15"/>
    <p:sldId id="280" r:id="rId16"/>
    <p:sldId id="294" r:id="rId17"/>
    <p:sldId id="270" r:id="rId18"/>
    <p:sldId id="29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117C56-861C-75DE-D6D0-C8C28C40CBEF}" v="759" dt="2025-12-03T09:10:46.569"/>
    <p1510:client id="{1ED99A4B-14CC-48F1-041D-4A51745AEF68}" v="72" dt="2025-12-02T15:32:12.303"/>
    <p1510:client id="{95FB333D-9D76-FEC1-593F-D9FAB4487F49}" v="24" dt="2025-12-02T15:35:38.1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ara Webb" userId="S::bwebb@ed.ac.uk::275d6b48-9d92-4087-9d89-1efeff4d352d" providerId="AD" clId="Web-{1A117C56-861C-75DE-D6D0-C8C28C40CBEF}"/>
    <pc:docChg chg="addSld modSld">
      <pc:chgData name="Barbara Webb" userId="S::bwebb@ed.ac.uk::275d6b48-9d92-4087-9d89-1efeff4d352d" providerId="AD" clId="Web-{1A117C56-861C-75DE-D6D0-C8C28C40CBEF}" dt="2025-12-03T09:10:46.569" v="408" actId="14100"/>
      <pc:docMkLst>
        <pc:docMk/>
      </pc:docMkLst>
      <pc:sldChg chg="addSp delSp modSp new">
        <pc:chgData name="Barbara Webb" userId="S::bwebb@ed.ac.uk::275d6b48-9d92-4087-9d89-1efeff4d352d" providerId="AD" clId="Web-{1A117C56-861C-75DE-D6D0-C8C28C40CBEF}" dt="2025-12-03T09:10:46.569" v="408" actId="14100"/>
        <pc:sldMkLst>
          <pc:docMk/>
          <pc:sldMk cId="1818872449" sldId="295"/>
        </pc:sldMkLst>
        <pc:spChg chg="mod">
          <ac:chgData name="Barbara Webb" userId="S::bwebb@ed.ac.uk::275d6b48-9d92-4087-9d89-1efeff4d352d" providerId="AD" clId="Web-{1A117C56-861C-75DE-D6D0-C8C28C40CBEF}" dt="2025-12-03T09:04:17.714" v="19" actId="20577"/>
          <ac:spMkLst>
            <pc:docMk/>
            <pc:sldMk cId="1818872449" sldId="295"/>
            <ac:spMk id="2" creationId="{B63F08DE-96C2-BC13-EFE4-A975F8A35C79}"/>
          </ac:spMkLst>
        </pc:spChg>
        <pc:spChg chg="add mod">
          <ac:chgData name="Barbara Webb" userId="S::bwebb@ed.ac.uk::275d6b48-9d92-4087-9d89-1efeff4d352d" providerId="AD" clId="Web-{1A117C56-861C-75DE-D6D0-C8C28C40CBEF}" dt="2025-12-03T09:10:15.943" v="405" actId="20577"/>
          <ac:spMkLst>
            <pc:docMk/>
            <pc:sldMk cId="1818872449" sldId="295"/>
            <ac:spMk id="3" creationId="{3AB0614C-768D-8400-05B8-5EB024721E29}"/>
          </ac:spMkLst>
        </pc:spChg>
        <pc:spChg chg="del">
          <ac:chgData name="Barbara Webb" userId="S::bwebb@ed.ac.uk::275d6b48-9d92-4087-9d89-1efeff4d352d" providerId="AD" clId="Web-{1A117C56-861C-75DE-D6D0-C8C28C40CBEF}" dt="2025-12-03T09:03:57.682" v="1"/>
          <ac:spMkLst>
            <pc:docMk/>
            <pc:sldMk cId="1818872449" sldId="295"/>
            <ac:spMk id="3" creationId="{E120192B-E23B-2C62-97F2-DFBB02884075}"/>
          </ac:spMkLst>
        </pc:spChg>
        <pc:picChg chg="add mod ord">
          <ac:chgData name="Barbara Webb" userId="S::bwebb@ed.ac.uk::275d6b48-9d92-4087-9d89-1efeff4d352d" providerId="AD" clId="Web-{1A117C56-861C-75DE-D6D0-C8C28C40CBEF}" dt="2025-12-03T09:10:46.569" v="408" actId="14100"/>
          <ac:picMkLst>
            <pc:docMk/>
            <pc:sldMk cId="1818872449" sldId="295"/>
            <ac:picMk id="4" creationId="{76DD340B-AC1C-8E12-78A4-696BEA8679ED}"/>
          </ac:picMkLst>
        </pc:picChg>
      </pc:sldChg>
    </pc:docChg>
  </pc:docChgLst>
  <pc:docChgLst>
    <pc:chgData name="Barbara Webb" userId="S::bwebb@ed.ac.uk::275d6b48-9d92-4087-9d89-1efeff4d352d" providerId="AD" clId="Web-{1ED99A4B-14CC-48F1-041D-4A51745AEF68}"/>
    <pc:docChg chg="modSld">
      <pc:chgData name="Barbara Webb" userId="S::bwebb@ed.ac.uk::275d6b48-9d92-4087-9d89-1efeff4d352d" providerId="AD" clId="Web-{1ED99A4B-14CC-48F1-041D-4A51745AEF68}" dt="2025-12-02T15:32:12.303" v="73" actId="20577"/>
      <pc:docMkLst>
        <pc:docMk/>
      </pc:docMkLst>
      <pc:sldChg chg="delSp modSp">
        <pc:chgData name="Barbara Webb" userId="S::bwebb@ed.ac.uk::275d6b48-9d92-4087-9d89-1efeff4d352d" providerId="AD" clId="Web-{1ED99A4B-14CC-48F1-041D-4A51745AEF68}" dt="2025-12-02T15:32:12.303" v="73" actId="20577"/>
        <pc:sldMkLst>
          <pc:docMk/>
          <pc:sldMk cId="1973866483" sldId="288"/>
        </pc:sldMkLst>
        <pc:spChg chg="mod">
          <ac:chgData name="Barbara Webb" userId="S::bwebb@ed.ac.uk::275d6b48-9d92-4087-9d89-1efeff4d352d" providerId="AD" clId="Web-{1ED99A4B-14CC-48F1-041D-4A51745AEF68}" dt="2025-12-02T15:32:12.303" v="73" actId="20577"/>
          <ac:spMkLst>
            <pc:docMk/>
            <pc:sldMk cId="1973866483" sldId="288"/>
            <ac:spMk id="3" creationId="{F13046C7-7D7C-C8C4-CA59-4BDD9327E07F}"/>
          </ac:spMkLst>
        </pc:spChg>
        <pc:picChg chg="del">
          <ac:chgData name="Barbara Webb" userId="S::bwebb@ed.ac.uk::275d6b48-9d92-4087-9d89-1efeff4d352d" providerId="AD" clId="Web-{1ED99A4B-14CC-48F1-041D-4A51745AEF68}" dt="2025-12-02T15:30:21.004" v="59"/>
          <ac:picMkLst>
            <pc:docMk/>
            <pc:sldMk cId="1973866483" sldId="288"/>
            <ac:picMk id="5" creationId="{7B0AC731-A3BF-C5D5-294A-0BDE9B50CF2D}"/>
          </ac:picMkLst>
        </pc:picChg>
      </pc:sldChg>
    </pc:docChg>
  </pc:docChgLst>
  <pc:docChgLst>
    <pc:chgData name="Barbara Webb" userId="S::bwebb@ed.ac.uk::275d6b48-9d92-4087-9d89-1efeff4d352d" providerId="AD" clId="Web-{95FB333D-9D76-FEC1-593F-D9FAB4487F49}"/>
    <pc:docChg chg="modSld">
      <pc:chgData name="Barbara Webb" userId="S::bwebb@ed.ac.uk::275d6b48-9d92-4087-9d89-1efeff4d352d" providerId="AD" clId="Web-{95FB333D-9D76-FEC1-593F-D9FAB4487F49}" dt="2025-12-02T15:35:38.183" v="23" actId="14100"/>
      <pc:docMkLst>
        <pc:docMk/>
      </pc:docMkLst>
      <pc:sldChg chg="addSp modSp">
        <pc:chgData name="Barbara Webb" userId="S::bwebb@ed.ac.uk::275d6b48-9d92-4087-9d89-1efeff4d352d" providerId="AD" clId="Web-{95FB333D-9D76-FEC1-593F-D9FAB4487F49}" dt="2025-12-02T15:35:38.183" v="23" actId="14100"/>
        <pc:sldMkLst>
          <pc:docMk/>
          <pc:sldMk cId="1973866483" sldId="288"/>
        </pc:sldMkLst>
        <pc:spChg chg="mod">
          <ac:chgData name="Barbara Webb" userId="S::bwebb@ed.ac.uk::275d6b48-9d92-4087-9d89-1efeff4d352d" providerId="AD" clId="Web-{95FB333D-9D76-FEC1-593F-D9FAB4487F49}" dt="2025-12-02T15:35:38.183" v="23" actId="14100"/>
          <ac:spMkLst>
            <pc:docMk/>
            <pc:sldMk cId="1973866483" sldId="288"/>
            <ac:spMk id="3" creationId="{F13046C7-7D7C-C8C4-CA59-4BDD9327E07F}"/>
          </ac:spMkLst>
        </pc:spChg>
        <pc:picChg chg="add mod">
          <ac:chgData name="Barbara Webb" userId="S::bwebb@ed.ac.uk::275d6b48-9d92-4087-9d89-1efeff4d352d" providerId="AD" clId="Web-{95FB333D-9D76-FEC1-593F-D9FAB4487F49}" dt="2025-12-02T15:35:04.009" v="4" actId="1076"/>
          <ac:picMkLst>
            <pc:docMk/>
            <pc:sldMk cId="1973866483" sldId="288"/>
            <ac:picMk id="4" creationId="{C7A2FDAA-B8FF-3E06-C898-556070D60303}"/>
          </ac:picMkLst>
        </pc:picChg>
      </pc:sldChg>
    </pc:docChg>
  </pc:docChgLst>
  <pc:docChgLst>
    <pc:chgData name="Barbara Webb" userId="275d6b48-9d92-4087-9d89-1efeff4d352d" providerId="ADAL" clId="{3487F72E-86E9-4A59-A8F1-8E7BC450E290}"/>
    <pc:docChg chg="modShowInfo">
      <pc:chgData name="Barbara Webb" userId="275d6b48-9d92-4087-9d89-1efeff4d352d" providerId="ADAL" clId="{3487F72E-86E9-4A59-A8F1-8E7BC450E290}" dt="2025-12-03T09:30:05.962" v="0" actId="2744"/>
      <pc:docMkLst>
        <pc:docMk/>
      </pc:docMkLst>
    </pc:docChg>
  </pc:docChgLst>
  <pc:docChgLst>
    <pc:chgData name="Barbara Webb" userId="S::bwebb@ed.ac.uk::275d6b48-9d92-4087-9d89-1efeff4d352d" providerId="AD" clId="Web-{978DA9A0-C328-4474-96E5-F43203522964}"/>
    <pc:docChg chg="modSld">
      <pc:chgData name="Barbara Webb" userId="S::bwebb@ed.ac.uk::275d6b48-9d92-4087-9d89-1efeff4d352d" providerId="AD" clId="Web-{978DA9A0-C328-4474-96E5-F43203522964}" dt="2025-11-28T09:17:43.473" v="2" actId="20577"/>
      <pc:docMkLst>
        <pc:docMk/>
      </pc:docMkLst>
      <pc:sldChg chg="modSp">
        <pc:chgData name="Barbara Webb" userId="S::bwebb@ed.ac.uk::275d6b48-9d92-4087-9d89-1efeff4d352d" providerId="AD" clId="Web-{978DA9A0-C328-4474-96E5-F43203522964}" dt="2025-11-28T09:15:31.908" v="0" actId="20577"/>
        <pc:sldMkLst>
          <pc:docMk/>
          <pc:sldMk cId="109857222" sldId="256"/>
        </pc:sldMkLst>
        <pc:spChg chg="mod">
          <ac:chgData name="Barbara Webb" userId="S::bwebb@ed.ac.uk::275d6b48-9d92-4087-9d89-1efeff4d352d" providerId="AD" clId="Web-{978DA9A0-C328-4474-96E5-F43203522964}" dt="2025-11-28T09:15:31.908" v="0" actId="20577"/>
          <ac:spMkLst>
            <pc:docMk/>
            <pc:sldMk cId="109857222" sldId="256"/>
            <ac:spMk id="3" creationId="{00000000-0000-0000-0000-000000000000}"/>
          </ac:spMkLst>
        </pc:spChg>
      </pc:sldChg>
      <pc:sldChg chg="modSp">
        <pc:chgData name="Barbara Webb" userId="S::bwebb@ed.ac.uk::275d6b48-9d92-4087-9d89-1efeff4d352d" providerId="AD" clId="Web-{978DA9A0-C328-4474-96E5-F43203522964}" dt="2025-11-28T09:17:43.473" v="2" actId="20577"/>
        <pc:sldMkLst>
          <pc:docMk/>
          <pc:sldMk cId="2207455553" sldId="279"/>
        </pc:sldMkLst>
        <pc:spChg chg="mod">
          <ac:chgData name="Barbara Webb" userId="S::bwebb@ed.ac.uk::275d6b48-9d92-4087-9d89-1efeff4d352d" providerId="AD" clId="Web-{978DA9A0-C328-4474-96E5-F43203522964}" dt="2025-11-28T09:17:43.473" v="2" actId="20577"/>
          <ac:spMkLst>
            <pc:docMk/>
            <pc:sldMk cId="2207455553" sldId="279"/>
            <ac:spMk id="3" creationId="{B7DAE289-0522-6A73-E254-E83EFC92A9F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0F17B-2639-41ED-8027-99EFF08DB7BF}" type="datetimeFigureOut">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9923C-9D17-4239-96BA-2628923135C6}" type="slidenum">
              <a:t>‹#›</a:t>
            </a:fld>
            <a:endParaRPr lang="en-US"/>
          </a:p>
        </p:txBody>
      </p:sp>
    </p:spTree>
    <p:extLst>
      <p:ext uri="{BB962C8B-B14F-4D97-AF65-F5344CB8AC3E}">
        <p14:creationId xmlns:p14="http://schemas.microsoft.com/office/powerpoint/2010/main" val="4417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12/3/2025</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119469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12/3/2025</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102462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12/3/2025</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985961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a:xfrm>
            <a:off x="691079" y="725951"/>
            <a:ext cx="10325000" cy="89710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a:xfrm>
            <a:off x="691079" y="1817370"/>
            <a:ext cx="10325000" cy="4087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12/3/2025</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64908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12/3/2025</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53162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12/3/2025</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86217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12/3/2025</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75799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12/3/2025</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61515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12/3/2025</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353171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12/3/2025</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887185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12/3/2025</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74428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12/3/2025</a:t>
            </a:fld>
            <a:endParaRPr lang="en-US"/>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4065078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88" r:id="rId6"/>
    <p:sldLayoutId id="2147483684" r:id="rId7"/>
    <p:sldLayoutId id="2147483685" r:id="rId8"/>
    <p:sldLayoutId id="2147483686" r:id="rId9"/>
    <p:sldLayoutId id="2147483687" r:id="rId10"/>
    <p:sldLayoutId id="2147483689"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taylorfrancis.com/reader/download/43374892-69da-4b07-a730-3b4c3a0d26a2/chapter/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aylorfrancis.com/reader/download/43374892-69da-4b07-a730-3b4c3a0d26a2/chapter/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taylorfrancis.com/reader/download/43374892-69da-4b07-a730-3b4c3a0d26a2/chapter/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doi.org/10.1016/j.jrt.2024.10009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as.ac.uk/responsible-research-innovation/rri-prompts-and-practice-cards/" TargetMode="External"/><Relationship Id="rId2" Type="http://schemas.openxmlformats.org/officeDocument/2006/relationships/hyperlink" Target="https://thinkingtool.eu/too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rai.ac.uk/toolkits/rri-toolki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ciencedirect.com/science/article/pii/S004016251730773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doi.org/10.1016/j.technovation.2023.10288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fm.eng.cam.ac.uk/research/dstools/" TargetMode="External"/><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doi.org/10.1016/j.technovation.2023.102881"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a:solidFill>
                <a:schemeClr val="tx1"/>
              </a:solidFill>
            </a:endParaRPr>
          </a:p>
        </p:txBody>
      </p:sp>
      <p:pic>
        <p:nvPicPr>
          <p:cNvPr id="4" name="Picture 3" descr="People working on ideas">
            <a:extLst>
              <a:ext uri="{FF2B5EF4-FFF2-40B4-BE49-F238E27FC236}">
                <a16:creationId xmlns:a16="http://schemas.microsoft.com/office/drawing/2014/main" id="{BA4153A0-BE84-B7D9-3062-9E01E2E0E50A}"/>
              </a:ext>
            </a:extLst>
          </p:cNvPr>
          <p:cNvPicPr>
            <a:picLocks noChangeAspect="1"/>
          </p:cNvPicPr>
          <p:nvPr/>
        </p:nvPicPr>
        <p:blipFill>
          <a:blip r:embed="rId2"/>
          <a:srcRect t="7261" b="6861"/>
          <a:stretch/>
        </p:blipFill>
        <p:spPr>
          <a:xfrm>
            <a:off x="20" y="10"/>
            <a:ext cx="12191980" cy="6857989"/>
          </a:xfrm>
          <a:prstGeom prst="rect">
            <a:avLst/>
          </a:prstGeom>
        </p:spPr>
      </p:pic>
      <p:sp>
        <p:nvSpPr>
          <p:cNvPr id="51" name="Flowchart: Document 50">
            <a:extLst>
              <a:ext uri="{FF2B5EF4-FFF2-40B4-BE49-F238E27FC236}">
                <a16:creationId xmlns:a16="http://schemas.microsoft.com/office/drawing/2014/main" id="{D22FBD32-C88A-4C1D-BC76-613A93944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04804" y="304807"/>
            <a:ext cx="6858000" cy="6248391"/>
          </a:xfrm>
          <a:prstGeom prst="flowChartDocumen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p:cNvSpPr>
            <a:spLocks noGrp="1"/>
          </p:cNvSpPr>
          <p:nvPr>
            <p:ph type="ctrTitle"/>
          </p:nvPr>
        </p:nvSpPr>
        <p:spPr>
          <a:xfrm>
            <a:off x="691078" y="722902"/>
            <a:ext cx="4225893" cy="3077253"/>
          </a:xfrm>
        </p:spPr>
        <p:txBody>
          <a:bodyPr>
            <a:normAutofit/>
          </a:bodyPr>
          <a:lstStyle/>
          <a:p>
            <a:pPr>
              <a:lnSpc>
                <a:spcPct val="90000"/>
              </a:lnSpc>
            </a:pPr>
            <a:r>
              <a:rPr lang="en-US" sz="4600"/>
              <a:t>RRI Tools - </a:t>
            </a:r>
            <a:br>
              <a:rPr lang="en-US" sz="4600"/>
            </a:br>
            <a:r>
              <a:rPr lang="en-US" sz="4600"/>
              <a:t>Anticipate</a:t>
            </a:r>
          </a:p>
        </p:txBody>
      </p:sp>
      <p:sp>
        <p:nvSpPr>
          <p:cNvPr id="3" name="Subtitle 2"/>
          <p:cNvSpPr>
            <a:spLocks noGrp="1"/>
          </p:cNvSpPr>
          <p:nvPr>
            <p:ph type="subTitle" idx="1"/>
          </p:nvPr>
        </p:nvSpPr>
        <p:spPr>
          <a:xfrm>
            <a:off x="691077" y="3971875"/>
            <a:ext cx="4903265" cy="2190707"/>
          </a:xfrm>
        </p:spPr>
        <p:txBody>
          <a:bodyPr vert="horz" lIns="91440" tIns="45720" rIns="91440" bIns="45720" rtlCol="0" anchor="t">
            <a:normAutofit/>
          </a:bodyPr>
          <a:lstStyle/>
          <a:p>
            <a:r>
              <a:rPr lang="en-US"/>
              <a:t>Dependable and Deployable AI for Robotics </a:t>
            </a:r>
          </a:p>
          <a:p>
            <a:r>
              <a:rPr lang="en-US"/>
              <a:t>Barbara Webb</a:t>
            </a:r>
          </a:p>
        </p:txBody>
      </p:sp>
      <p:grpSp>
        <p:nvGrpSpPr>
          <p:cNvPr id="53" name="Group 52">
            <a:extLst>
              <a:ext uri="{FF2B5EF4-FFF2-40B4-BE49-F238E27FC236}">
                <a16:creationId xmlns:a16="http://schemas.microsoft.com/office/drawing/2014/main" id="{53499997-BC46-4896-AEA5-37EC629D22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4" name="Straight Connector 53">
              <a:extLst>
                <a:ext uri="{FF2B5EF4-FFF2-40B4-BE49-F238E27FC236}">
                  <a16:creationId xmlns:a16="http://schemas.microsoft.com/office/drawing/2014/main" id="{ADA461E0-415F-4E8B-8B08-2C975693D3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D1EDD03-89DD-456E-BB53-FA43BE25A3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2A76E89-A44E-4207-8F8A-F853ED8A3B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C81BA9D-E2BC-4AD2-B816-5DE100BC85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A155025-B3E7-46D2-B556-80A8E9083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AAE4CEE-0410-46B5-B649-E3754C5394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86DDB39-DB80-43C8-A5AF-24AE5841B6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F3BE8C2-40CB-46C0-9536-BA1C51AF92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E2D5D2E-1F38-48BC-B038-9DA190B871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289E300-BEF0-4977-919B-F3367CF876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12B4899-7298-454D-90B9-382ACAEAA8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86FBE75-F4D3-48DD-85D2-593D0C1B37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E586789-549A-4D87-8967-6DCD5DEDF6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66293A2-B541-4BE7-8C99-1B730BB4DA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2938820-6D84-479D-B608-354903781A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8EE07FC-6A61-4C78-BAF6-86E2FD5435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C4E5A61-6E0E-44DD-B47E-9547F3A540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48B355A-1131-4815-881C-3949360FA2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73D903E-5A72-42B5-B741-95081B06E2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5769BB5-F1CF-4A57-A2E8-2ED9F9DDF0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4F9ABF1-4E55-4D70-ACF2-DB7D62C7D4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FD75E62-63B6-4237-88D5-02A90DDFA1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6A41C83-58E2-4EE6-864C-DB7DE375A9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1162541-E8F8-4926-91B8-AD9F514156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3E6FB3D-A8E2-4B96-B87B-EEEC499F83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0766009-515D-4494-BFF6-AC554CBCD0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4C1372F-2169-48C6-8AEB-411E8405B2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73FA4F1-4239-4336-BB84-8E3BBCD7F5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E90E0AA-C864-445E-AC17-96D1C90CBE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D4D2F48-C2BF-4C1C-82B9-FEB42F3CD8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6BB855D-6213-4C07-A21A-F0250B89F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B4907-077B-9568-C789-89B8FB5DFB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3DF75D-3EC1-2A02-AD61-FFFAFD06478B}"/>
              </a:ext>
            </a:extLst>
          </p:cNvPr>
          <p:cNvSpPr>
            <a:spLocks noGrp="1"/>
          </p:cNvSpPr>
          <p:nvPr>
            <p:ph type="title"/>
          </p:nvPr>
        </p:nvSpPr>
        <p:spPr/>
        <p:txBody>
          <a:bodyPr>
            <a:normAutofit/>
          </a:bodyPr>
          <a:lstStyle/>
          <a:p>
            <a:r>
              <a:rPr lang="en-US"/>
              <a:t>Assessing an innovation system</a:t>
            </a:r>
          </a:p>
        </p:txBody>
      </p:sp>
      <p:sp>
        <p:nvSpPr>
          <p:cNvPr id="3" name="Content Placeholder 2">
            <a:extLst>
              <a:ext uri="{FF2B5EF4-FFF2-40B4-BE49-F238E27FC236}">
                <a16:creationId xmlns:a16="http://schemas.microsoft.com/office/drawing/2014/main" id="{AF9E0AAF-1374-6120-2030-7E13AF565F15}"/>
              </a:ext>
            </a:extLst>
          </p:cNvPr>
          <p:cNvSpPr>
            <a:spLocks noGrp="1"/>
          </p:cNvSpPr>
          <p:nvPr>
            <p:ph idx="1"/>
          </p:nvPr>
        </p:nvSpPr>
        <p:spPr>
          <a:xfrm>
            <a:off x="691079" y="1731106"/>
            <a:ext cx="7420774" cy="4173461"/>
          </a:xfrm>
        </p:spPr>
        <p:txBody>
          <a:bodyPr vert="horz" lIns="91440" tIns="45720" rIns="91440" bIns="45720" rtlCol="0" anchor="t">
            <a:normAutofit/>
          </a:bodyPr>
          <a:lstStyle/>
          <a:p>
            <a:r>
              <a:rPr lang="en-US">
                <a:ea typeface="+mn-lt"/>
                <a:cs typeface="+mn-lt"/>
              </a:rPr>
              <a:t>From </a:t>
            </a:r>
            <a:r>
              <a:rPr lang="en-US" err="1">
                <a:ea typeface="+mn-lt"/>
                <a:cs typeface="+mn-lt"/>
              </a:rPr>
              <a:t>Werker</a:t>
            </a:r>
            <a:r>
              <a:rPr lang="en-US">
                <a:ea typeface="+mn-lt"/>
                <a:cs typeface="+mn-lt"/>
              </a:rPr>
              <a:t> 2020 </a:t>
            </a:r>
            <a:r>
              <a:rPr lang="en-US">
                <a:ea typeface="+mn-lt"/>
                <a:cs typeface="+mn-lt"/>
                <a:hlinkClick r:id="rId2"/>
              </a:rPr>
              <a:t>https://www.taylorfrancis.com/reader/download/43374892-69da-4b07-a730-3b4c3a0d26a2/chapter/pdf</a:t>
            </a:r>
            <a:endParaRPr lang="en-US">
              <a:ea typeface="+mn-lt"/>
              <a:cs typeface="+mn-lt"/>
            </a:endParaRPr>
          </a:p>
          <a:p>
            <a:pPr>
              <a:buClr>
                <a:srgbClr val="B68C7B"/>
              </a:buClr>
            </a:pPr>
            <a:r>
              <a:rPr lang="en-US"/>
              <a:t>Components includes actors, relationships, institutions</a:t>
            </a:r>
          </a:p>
          <a:p>
            <a:pPr>
              <a:buClr>
                <a:srgbClr val="B68C7B"/>
              </a:buClr>
            </a:pPr>
            <a:r>
              <a:rPr lang="en-US"/>
              <a:t>Activities include knowledge advance and sharing, methods selection, development of markets</a:t>
            </a:r>
          </a:p>
          <a:p>
            <a:pPr>
              <a:buClr>
                <a:srgbClr val="B68C7B"/>
              </a:buClr>
            </a:pPr>
            <a:r>
              <a:rPr lang="en-US"/>
              <a:t>Assessment might consider: actors missing, or lack capability, relations too weak or strong, missing formal institutions; lack of knowledge development or sharing; lack of processes to identify best structures or solutions</a:t>
            </a:r>
          </a:p>
        </p:txBody>
      </p:sp>
      <p:pic>
        <p:nvPicPr>
          <p:cNvPr id="4" name="Picture 3" descr="A diagram of components&#10;&#10;AI-generated content may be incorrect.">
            <a:extLst>
              <a:ext uri="{FF2B5EF4-FFF2-40B4-BE49-F238E27FC236}">
                <a16:creationId xmlns:a16="http://schemas.microsoft.com/office/drawing/2014/main" id="{4D81D033-5D68-2EFF-A5E3-CDB4C7D847FA}"/>
              </a:ext>
            </a:extLst>
          </p:cNvPr>
          <p:cNvPicPr>
            <a:picLocks noChangeAspect="1"/>
          </p:cNvPicPr>
          <p:nvPr/>
        </p:nvPicPr>
        <p:blipFill>
          <a:blip r:embed="rId3"/>
          <a:stretch>
            <a:fillRect/>
          </a:stretch>
        </p:blipFill>
        <p:spPr>
          <a:xfrm>
            <a:off x="7849319" y="2109069"/>
            <a:ext cx="4343400" cy="3933825"/>
          </a:xfrm>
          <a:prstGeom prst="rect">
            <a:avLst/>
          </a:prstGeom>
        </p:spPr>
      </p:pic>
    </p:spTree>
    <p:extLst>
      <p:ext uri="{BB962C8B-B14F-4D97-AF65-F5344CB8AC3E}">
        <p14:creationId xmlns:p14="http://schemas.microsoft.com/office/powerpoint/2010/main" val="3838838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6CD97-B84A-A3B5-764C-B95F8ED2A2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2FBF1F-45DB-A552-03D9-B3E9E53D0522}"/>
              </a:ext>
            </a:extLst>
          </p:cNvPr>
          <p:cNvSpPr>
            <a:spLocks noGrp="1"/>
          </p:cNvSpPr>
          <p:nvPr>
            <p:ph type="title"/>
          </p:nvPr>
        </p:nvSpPr>
        <p:spPr/>
        <p:txBody>
          <a:bodyPr>
            <a:normAutofit/>
          </a:bodyPr>
          <a:lstStyle/>
          <a:p>
            <a:r>
              <a:rPr lang="en-US"/>
              <a:t>Assessing Responsible Innovation </a:t>
            </a:r>
          </a:p>
        </p:txBody>
      </p:sp>
      <p:sp>
        <p:nvSpPr>
          <p:cNvPr id="3" name="Content Placeholder 2">
            <a:extLst>
              <a:ext uri="{FF2B5EF4-FFF2-40B4-BE49-F238E27FC236}">
                <a16:creationId xmlns:a16="http://schemas.microsoft.com/office/drawing/2014/main" id="{A7BC0C92-F46E-6A8D-8F5E-99950AEB5F6D}"/>
              </a:ext>
            </a:extLst>
          </p:cNvPr>
          <p:cNvSpPr>
            <a:spLocks noGrp="1"/>
          </p:cNvSpPr>
          <p:nvPr>
            <p:ph idx="1"/>
          </p:nvPr>
        </p:nvSpPr>
        <p:spPr>
          <a:xfrm>
            <a:off x="691079" y="1731106"/>
            <a:ext cx="6716284" cy="4173461"/>
          </a:xfrm>
        </p:spPr>
        <p:txBody>
          <a:bodyPr vert="horz" lIns="91440" tIns="45720" rIns="91440" bIns="45720" rtlCol="0" anchor="t">
            <a:normAutofit/>
          </a:bodyPr>
          <a:lstStyle/>
          <a:p>
            <a:r>
              <a:rPr lang="en-US">
                <a:ea typeface="+mn-lt"/>
                <a:cs typeface="+mn-lt"/>
              </a:rPr>
              <a:t>From </a:t>
            </a:r>
            <a:r>
              <a:rPr lang="en-US" err="1">
                <a:ea typeface="+mn-lt"/>
                <a:cs typeface="+mn-lt"/>
              </a:rPr>
              <a:t>Werker</a:t>
            </a:r>
            <a:r>
              <a:rPr lang="en-US">
                <a:ea typeface="+mn-lt"/>
                <a:cs typeface="+mn-lt"/>
              </a:rPr>
              <a:t> 2020 </a:t>
            </a:r>
            <a:r>
              <a:rPr lang="en-US">
                <a:ea typeface="+mn-lt"/>
                <a:cs typeface="+mn-lt"/>
                <a:hlinkClick r:id="rId2"/>
              </a:rPr>
              <a:t>https://www.taylorfrancis.com/reader/download/43374892-69da-4b07-a730-3b4c3a0d26a2/chapter/pdf</a:t>
            </a:r>
            <a:endParaRPr lang="en-US">
              <a:ea typeface="+mn-lt"/>
              <a:cs typeface="+mn-lt"/>
            </a:endParaRPr>
          </a:p>
          <a:p>
            <a:pPr>
              <a:buClr>
                <a:srgbClr val="B68C7B"/>
              </a:buClr>
            </a:pPr>
            <a:r>
              <a:rPr lang="en-US"/>
              <a:t>Additional problems: </a:t>
            </a:r>
          </a:p>
          <a:p>
            <a:pPr>
              <a:buClr>
                <a:srgbClr val="B68C7B"/>
              </a:buClr>
            </a:pPr>
            <a:r>
              <a:rPr lang="en-US"/>
              <a:t>Not including all stakeholders and all their values</a:t>
            </a:r>
          </a:p>
          <a:p>
            <a:pPr>
              <a:buClr>
                <a:srgbClr val="B68C7B"/>
              </a:buClr>
            </a:pPr>
            <a:r>
              <a:rPr lang="en-US"/>
              <a:t>Lack of processes to collaborate towards shared values</a:t>
            </a:r>
          </a:p>
          <a:p>
            <a:pPr>
              <a:buClr>
                <a:srgbClr val="B68C7B"/>
              </a:buClr>
            </a:pPr>
            <a:r>
              <a:rPr lang="en-US"/>
              <a:t>Failure to compensate stakeholders disadvantaged by the innovation</a:t>
            </a:r>
          </a:p>
          <a:p>
            <a:pPr>
              <a:buClr>
                <a:srgbClr val="B68C7B"/>
              </a:buClr>
            </a:pPr>
            <a:r>
              <a:rPr lang="en-US"/>
              <a:t>Solution-finding approaches don't account for values</a:t>
            </a:r>
          </a:p>
        </p:txBody>
      </p:sp>
      <p:pic>
        <p:nvPicPr>
          <p:cNvPr id="4" name="Picture 3" descr="A diagram of components of a company&#10;&#10;AI-generated content may be incorrect.">
            <a:extLst>
              <a:ext uri="{FF2B5EF4-FFF2-40B4-BE49-F238E27FC236}">
                <a16:creationId xmlns:a16="http://schemas.microsoft.com/office/drawing/2014/main" id="{F2746DA1-F007-63E9-8788-F59D1F351992}"/>
              </a:ext>
            </a:extLst>
          </p:cNvPr>
          <p:cNvPicPr>
            <a:picLocks noChangeAspect="1"/>
          </p:cNvPicPr>
          <p:nvPr/>
        </p:nvPicPr>
        <p:blipFill>
          <a:blip r:embed="rId3"/>
          <a:stretch>
            <a:fillRect/>
          </a:stretch>
        </p:blipFill>
        <p:spPr>
          <a:xfrm>
            <a:off x="7456924" y="1898712"/>
            <a:ext cx="4735076" cy="4005855"/>
          </a:xfrm>
          <a:prstGeom prst="rect">
            <a:avLst/>
          </a:prstGeom>
        </p:spPr>
      </p:pic>
    </p:spTree>
    <p:extLst>
      <p:ext uri="{BB962C8B-B14F-4D97-AF65-F5344CB8AC3E}">
        <p14:creationId xmlns:p14="http://schemas.microsoft.com/office/powerpoint/2010/main" val="1280254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BD5-A6F3-A0F0-8289-1700D4AF34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464687-C019-6D10-3E37-26B3189D2C44}"/>
              </a:ext>
            </a:extLst>
          </p:cNvPr>
          <p:cNvSpPr>
            <a:spLocks noGrp="1"/>
          </p:cNvSpPr>
          <p:nvPr>
            <p:ph type="title"/>
          </p:nvPr>
        </p:nvSpPr>
        <p:spPr>
          <a:xfrm>
            <a:off x="691079" y="725951"/>
            <a:ext cx="11173264" cy="968995"/>
          </a:xfrm>
        </p:spPr>
        <p:txBody>
          <a:bodyPr>
            <a:normAutofit fontScale="90000"/>
          </a:bodyPr>
          <a:lstStyle/>
          <a:p>
            <a:r>
              <a:rPr lang="en-US"/>
              <a:t>Using AI tools to assess Responsible Innovation </a:t>
            </a:r>
          </a:p>
        </p:txBody>
      </p:sp>
      <p:sp>
        <p:nvSpPr>
          <p:cNvPr id="3" name="Content Placeholder 2">
            <a:extLst>
              <a:ext uri="{FF2B5EF4-FFF2-40B4-BE49-F238E27FC236}">
                <a16:creationId xmlns:a16="http://schemas.microsoft.com/office/drawing/2014/main" id="{0BB2CDA1-B4D1-3A7B-ADE4-A439E9D47C69}"/>
              </a:ext>
            </a:extLst>
          </p:cNvPr>
          <p:cNvSpPr>
            <a:spLocks noGrp="1"/>
          </p:cNvSpPr>
          <p:nvPr>
            <p:ph idx="1"/>
          </p:nvPr>
        </p:nvSpPr>
        <p:spPr>
          <a:xfrm>
            <a:off x="691079" y="1731106"/>
            <a:ext cx="6529378" cy="4173461"/>
          </a:xfrm>
        </p:spPr>
        <p:txBody>
          <a:bodyPr vert="horz" lIns="91440" tIns="45720" rIns="91440" bIns="45720" rtlCol="0" anchor="t">
            <a:normAutofit/>
          </a:bodyPr>
          <a:lstStyle/>
          <a:p>
            <a:r>
              <a:rPr lang="en-US">
                <a:ea typeface="+mn-lt"/>
                <a:cs typeface="+mn-lt"/>
              </a:rPr>
              <a:t>From </a:t>
            </a:r>
            <a:r>
              <a:rPr lang="en-US" err="1">
                <a:ea typeface="+mn-lt"/>
                <a:cs typeface="+mn-lt"/>
              </a:rPr>
              <a:t>Werker</a:t>
            </a:r>
            <a:r>
              <a:rPr lang="en-US">
                <a:ea typeface="+mn-lt"/>
                <a:cs typeface="+mn-lt"/>
              </a:rPr>
              <a:t> 2020 </a:t>
            </a:r>
            <a:r>
              <a:rPr lang="en-US">
                <a:ea typeface="+mn-lt"/>
                <a:cs typeface="+mn-lt"/>
                <a:hlinkClick r:id="rId2"/>
              </a:rPr>
              <a:t>https://www.taylorfrancis.com/reader/download/43374892-69da-4b07-a730-3b4c3a0d26a2/chapter/pdf</a:t>
            </a:r>
            <a:endParaRPr lang="en-US">
              <a:ea typeface="+mn-lt"/>
              <a:cs typeface="+mn-lt"/>
            </a:endParaRPr>
          </a:p>
          <a:p>
            <a:pPr>
              <a:buClr>
                <a:srgbClr val="B68C7B"/>
              </a:buClr>
            </a:pPr>
            <a:r>
              <a:rPr lang="en-US"/>
              <a:t>The process of assessment could be enhanced by AI tools for </a:t>
            </a:r>
            <a:r>
              <a:rPr lang="en-US" err="1"/>
              <a:t>analysing</a:t>
            </a:r>
            <a:r>
              <a:rPr lang="en-US"/>
              <a:t> complex systems</a:t>
            </a:r>
          </a:p>
          <a:p>
            <a:pPr>
              <a:buClr>
                <a:srgbClr val="B68C7B"/>
              </a:buClr>
            </a:pPr>
            <a:r>
              <a:rPr lang="en-US"/>
              <a:t>But use of AI tools introduces further considerations related to their </a:t>
            </a:r>
            <a:r>
              <a:rPr lang="en-US" i="1"/>
              <a:t>responsible</a:t>
            </a:r>
            <a:r>
              <a:rPr lang="en-US"/>
              <a:t> use</a:t>
            </a:r>
          </a:p>
        </p:txBody>
      </p:sp>
      <p:pic>
        <p:nvPicPr>
          <p:cNvPr id="4" name="Picture 3" descr="A diagram of a circular diagram&#10;&#10;AI-generated content may be incorrect.">
            <a:extLst>
              <a:ext uri="{FF2B5EF4-FFF2-40B4-BE49-F238E27FC236}">
                <a16:creationId xmlns:a16="http://schemas.microsoft.com/office/drawing/2014/main" id="{0C723C1F-1800-C445-BCBF-86B8FE3F6178}"/>
              </a:ext>
            </a:extLst>
          </p:cNvPr>
          <p:cNvPicPr>
            <a:picLocks noChangeAspect="1"/>
          </p:cNvPicPr>
          <p:nvPr/>
        </p:nvPicPr>
        <p:blipFill>
          <a:blip r:embed="rId3"/>
          <a:stretch>
            <a:fillRect/>
          </a:stretch>
        </p:blipFill>
        <p:spPr>
          <a:xfrm>
            <a:off x="7044947" y="2044439"/>
            <a:ext cx="5217808" cy="4173461"/>
          </a:xfrm>
          <a:prstGeom prst="rect">
            <a:avLst/>
          </a:prstGeom>
        </p:spPr>
      </p:pic>
    </p:spTree>
    <p:extLst>
      <p:ext uri="{BB962C8B-B14F-4D97-AF65-F5344CB8AC3E}">
        <p14:creationId xmlns:p14="http://schemas.microsoft.com/office/powerpoint/2010/main" val="2058834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2E5B8-C841-6DF3-A194-081A2FA982ED}"/>
              </a:ext>
            </a:extLst>
          </p:cNvPr>
          <p:cNvSpPr>
            <a:spLocks noGrp="1"/>
          </p:cNvSpPr>
          <p:nvPr>
            <p:ph type="title"/>
          </p:nvPr>
        </p:nvSpPr>
        <p:spPr/>
        <p:txBody>
          <a:bodyPr>
            <a:normAutofit fontScale="90000"/>
          </a:bodyPr>
          <a:lstStyle/>
          <a:p>
            <a:r>
              <a:rPr lang="en-US"/>
              <a:t>Informal reflection on your own research</a:t>
            </a:r>
          </a:p>
        </p:txBody>
      </p:sp>
      <p:sp>
        <p:nvSpPr>
          <p:cNvPr id="3" name="Content Placeholder 2">
            <a:extLst>
              <a:ext uri="{FF2B5EF4-FFF2-40B4-BE49-F238E27FC236}">
                <a16:creationId xmlns:a16="http://schemas.microsoft.com/office/drawing/2014/main" id="{F13046C7-7D7C-C8C4-CA59-4BDD9327E07F}"/>
              </a:ext>
            </a:extLst>
          </p:cNvPr>
          <p:cNvSpPr>
            <a:spLocks noGrp="1"/>
          </p:cNvSpPr>
          <p:nvPr>
            <p:ph idx="1"/>
          </p:nvPr>
        </p:nvSpPr>
        <p:spPr>
          <a:xfrm>
            <a:off x="691079" y="1817370"/>
            <a:ext cx="9814209" cy="4824076"/>
          </a:xfrm>
        </p:spPr>
        <p:txBody>
          <a:bodyPr vert="horz" lIns="91440" tIns="45720" rIns="91440" bIns="45720" rtlCol="0" anchor="t">
            <a:normAutofit lnSpcReduction="10000"/>
          </a:bodyPr>
          <a:lstStyle/>
          <a:p>
            <a:r>
              <a:rPr lang="en-US"/>
              <a:t>Why are you doing this research? Why is important that you carry on? Who is it for?</a:t>
            </a:r>
          </a:p>
          <a:p>
            <a:pPr marL="0" indent="0">
              <a:buClr>
                <a:srgbClr val="B68C7B"/>
              </a:buClr>
              <a:buNone/>
            </a:pPr>
            <a:r>
              <a:rPr lang="en-US"/>
              <a:t>Exercise: write a letter to a relative or friend who does not understand what you do, explaining and justifying your research.</a:t>
            </a:r>
          </a:p>
          <a:p>
            <a:pPr>
              <a:buClr>
                <a:srgbClr val="B68C7B"/>
              </a:buClr>
            </a:pPr>
            <a:r>
              <a:rPr lang="en-US"/>
              <a:t>Are there people/groups or </a:t>
            </a:r>
            <a:r>
              <a:rPr lang="en-US" err="1"/>
              <a:t>organisations</a:t>
            </a:r>
            <a:r>
              <a:rPr lang="en-US"/>
              <a:t> who might be opposed to the work? Are there reasons not to do it? Think in advance how you might respond to such objections.</a:t>
            </a:r>
          </a:p>
          <a:p>
            <a:pPr>
              <a:buClr>
                <a:srgbClr val="B68C7B"/>
              </a:buClr>
            </a:pPr>
            <a:r>
              <a:rPr lang="en-US"/>
              <a:t>Who might be excluded from the benefits of the work? Can it be made more accessible?</a:t>
            </a:r>
          </a:p>
          <a:p>
            <a:pPr>
              <a:buClr>
                <a:srgbClr val="B68C7B"/>
              </a:buClr>
            </a:pPr>
            <a:r>
              <a:rPr lang="en-US"/>
              <a:t>What priorities, privileges and biases might you be bringing to the work?</a:t>
            </a:r>
          </a:p>
          <a:p>
            <a:pPr>
              <a:buClr>
                <a:srgbClr val="B68C7B"/>
              </a:buClr>
            </a:pPr>
            <a:r>
              <a:rPr lang="en-US"/>
              <a:t>Self-assessment: </a:t>
            </a:r>
            <a:r>
              <a:rPr lang="en-US">
                <a:ea typeface="+mn-lt"/>
                <a:cs typeface="+mn-lt"/>
              </a:rPr>
              <a:t>https://innovation-compass.eu/self-check/</a:t>
            </a:r>
          </a:p>
          <a:p>
            <a:pPr>
              <a:buClr>
                <a:srgbClr val="B68C7B"/>
              </a:buClr>
            </a:pPr>
            <a:r>
              <a:rPr lang="en-US"/>
              <a:t>(note this is described in the context of a company but many considerations are relevant to a researcher or research group)</a:t>
            </a:r>
          </a:p>
          <a:p>
            <a:pPr>
              <a:buClr>
                <a:srgbClr val="B68C7B"/>
              </a:buClr>
            </a:pPr>
            <a:endParaRPr lang="en-US"/>
          </a:p>
        </p:txBody>
      </p:sp>
      <p:pic>
        <p:nvPicPr>
          <p:cNvPr id="4" name="Picture 3">
            <a:extLst>
              <a:ext uri="{FF2B5EF4-FFF2-40B4-BE49-F238E27FC236}">
                <a16:creationId xmlns:a16="http://schemas.microsoft.com/office/drawing/2014/main" id="{C7A2FDAA-B8FF-3E06-C898-556070D60303}"/>
              </a:ext>
            </a:extLst>
          </p:cNvPr>
          <p:cNvPicPr>
            <a:picLocks noChangeAspect="1"/>
          </p:cNvPicPr>
          <p:nvPr/>
        </p:nvPicPr>
        <p:blipFill>
          <a:blip r:embed="rId2"/>
          <a:stretch>
            <a:fillRect/>
          </a:stretch>
        </p:blipFill>
        <p:spPr>
          <a:xfrm>
            <a:off x="10408443" y="4991099"/>
            <a:ext cx="1781175" cy="1816894"/>
          </a:xfrm>
          <a:prstGeom prst="rect">
            <a:avLst/>
          </a:prstGeom>
        </p:spPr>
      </p:pic>
    </p:spTree>
    <p:extLst>
      <p:ext uri="{BB962C8B-B14F-4D97-AF65-F5344CB8AC3E}">
        <p14:creationId xmlns:p14="http://schemas.microsoft.com/office/powerpoint/2010/main" val="197386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3FA5D-93B0-4DC9-B5E4-68996DD94F79}"/>
              </a:ext>
            </a:extLst>
          </p:cNvPr>
          <p:cNvSpPr>
            <a:spLocks noGrp="1"/>
          </p:cNvSpPr>
          <p:nvPr>
            <p:ph type="title"/>
          </p:nvPr>
        </p:nvSpPr>
        <p:spPr/>
        <p:txBody>
          <a:bodyPr>
            <a:normAutofit fontScale="90000"/>
          </a:bodyPr>
          <a:lstStyle/>
          <a:p>
            <a:r>
              <a:rPr lang="en-US"/>
              <a:t>Formal methods</a:t>
            </a:r>
            <a:br>
              <a:rPr lang="en-US"/>
            </a:br>
            <a:r>
              <a:rPr lang="en-US" sz="2000"/>
              <a:t>https://www.gov.uk/guidance/portfolio-of-ai-assurance-techniques</a:t>
            </a:r>
          </a:p>
        </p:txBody>
      </p:sp>
      <p:pic>
        <p:nvPicPr>
          <p:cNvPr id="4" name="Content Placeholder 3" descr="A screen shot of a chart&#10;&#10;AI-generated content may be incorrect.">
            <a:extLst>
              <a:ext uri="{FF2B5EF4-FFF2-40B4-BE49-F238E27FC236}">
                <a16:creationId xmlns:a16="http://schemas.microsoft.com/office/drawing/2014/main" id="{CA1A2720-F487-4279-4EB9-AF033EBB742C}"/>
              </a:ext>
            </a:extLst>
          </p:cNvPr>
          <p:cNvPicPr>
            <a:picLocks noGrp="1" noChangeAspect="1"/>
          </p:cNvPicPr>
          <p:nvPr>
            <p:ph idx="1"/>
          </p:nvPr>
        </p:nvPicPr>
        <p:blipFill>
          <a:blip r:embed="rId2"/>
          <a:stretch>
            <a:fillRect/>
          </a:stretch>
        </p:blipFill>
        <p:spPr>
          <a:xfrm>
            <a:off x="769395" y="1901326"/>
            <a:ext cx="3864162" cy="4689271"/>
          </a:xfrm>
        </p:spPr>
      </p:pic>
      <p:pic>
        <p:nvPicPr>
          <p:cNvPr id="5" name="Picture 4" descr="A screenshot of a survey&#10;&#10;AI-generated content may be incorrect.">
            <a:extLst>
              <a:ext uri="{FF2B5EF4-FFF2-40B4-BE49-F238E27FC236}">
                <a16:creationId xmlns:a16="http://schemas.microsoft.com/office/drawing/2014/main" id="{B1BEC37E-4C8D-8B75-AA3E-F9E3D74DF7A8}"/>
              </a:ext>
            </a:extLst>
          </p:cNvPr>
          <p:cNvPicPr>
            <a:picLocks noChangeAspect="1"/>
          </p:cNvPicPr>
          <p:nvPr/>
        </p:nvPicPr>
        <p:blipFill>
          <a:blip r:embed="rId3"/>
          <a:stretch>
            <a:fillRect/>
          </a:stretch>
        </p:blipFill>
        <p:spPr>
          <a:xfrm>
            <a:off x="4633557" y="2354400"/>
            <a:ext cx="3868693" cy="4196857"/>
          </a:xfrm>
          <a:prstGeom prst="rect">
            <a:avLst/>
          </a:prstGeom>
        </p:spPr>
      </p:pic>
    </p:spTree>
    <p:extLst>
      <p:ext uri="{BB962C8B-B14F-4D97-AF65-F5344CB8AC3E}">
        <p14:creationId xmlns:p14="http://schemas.microsoft.com/office/powerpoint/2010/main" val="2278220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AACE25-C160-66C3-154D-440FBEC65EC8}"/>
            </a:ext>
          </a:extLst>
        </p:cNvPr>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F3260F41-EAB6-3A5F-1B10-9F64EED1D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a:solidFill>
                <a:schemeClr val="tx1"/>
              </a:solidFill>
            </a:endParaRPr>
          </a:p>
        </p:txBody>
      </p:sp>
      <p:pic>
        <p:nvPicPr>
          <p:cNvPr id="4" name="Picture 3" descr="People working on ideas">
            <a:extLst>
              <a:ext uri="{FF2B5EF4-FFF2-40B4-BE49-F238E27FC236}">
                <a16:creationId xmlns:a16="http://schemas.microsoft.com/office/drawing/2014/main" id="{FC120DCD-A751-BB95-5F9A-EAB13FE99268}"/>
              </a:ext>
            </a:extLst>
          </p:cNvPr>
          <p:cNvPicPr>
            <a:picLocks noChangeAspect="1"/>
          </p:cNvPicPr>
          <p:nvPr/>
        </p:nvPicPr>
        <p:blipFill>
          <a:blip r:embed="rId2"/>
          <a:srcRect t="7261" b="6861"/>
          <a:stretch/>
        </p:blipFill>
        <p:spPr>
          <a:xfrm>
            <a:off x="20" y="10"/>
            <a:ext cx="12191980" cy="6857989"/>
          </a:xfrm>
          <a:prstGeom prst="rect">
            <a:avLst/>
          </a:prstGeom>
        </p:spPr>
      </p:pic>
      <p:sp>
        <p:nvSpPr>
          <p:cNvPr id="51" name="Flowchart: Document 50">
            <a:extLst>
              <a:ext uri="{FF2B5EF4-FFF2-40B4-BE49-F238E27FC236}">
                <a16:creationId xmlns:a16="http://schemas.microsoft.com/office/drawing/2014/main" id="{8810D043-2A67-2436-5B17-ECC630976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04804" y="304807"/>
            <a:ext cx="6858000" cy="6248391"/>
          </a:xfrm>
          <a:prstGeom prst="flowChartDocumen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8EC00BEE-A794-51BF-7046-B71CEACE26D0}"/>
              </a:ext>
            </a:extLst>
          </p:cNvPr>
          <p:cNvSpPr>
            <a:spLocks noGrp="1"/>
          </p:cNvSpPr>
          <p:nvPr>
            <p:ph type="ctrTitle"/>
          </p:nvPr>
        </p:nvSpPr>
        <p:spPr>
          <a:xfrm>
            <a:off x="691078" y="722902"/>
            <a:ext cx="4225893" cy="3077253"/>
          </a:xfrm>
        </p:spPr>
        <p:txBody>
          <a:bodyPr>
            <a:normAutofit/>
          </a:bodyPr>
          <a:lstStyle/>
          <a:p>
            <a:pPr>
              <a:lnSpc>
                <a:spcPct val="90000"/>
              </a:lnSpc>
            </a:pPr>
            <a:r>
              <a:rPr lang="en-US" sz="4600"/>
              <a:t>RRI Tools - </a:t>
            </a:r>
            <a:br>
              <a:rPr lang="en-US" sz="4600"/>
            </a:br>
            <a:r>
              <a:rPr lang="en-US" sz="4600"/>
              <a:t>Act</a:t>
            </a:r>
          </a:p>
        </p:txBody>
      </p:sp>
      <p:sp>
        <p:nvSpPr>
          <p:cNvPr id="3" name="Subtitle 2">
            <a:extLst>
              <a:ext uri="{FF2B5EF4-FFF2-40B4-BE49-F238E27FC236}">
                <a16:creationId xmlns:a16="http://schemas.microsoft.com/office/drawing/2014/main" id="{9FA20C94-2184-C03F-0C3E-230569D791FE}"/>
              </a:ext>
            </a:extLst>
          </p:cNvPr>
          <p:cNvSpPr>
            <a:spLocks noGrp="1"/>
          </p:cNvSpPr>
          <p:nvPr>
            <p:ph type="subTitle" idx="1"/>
          </p:nvPr>
        </p:nvSpPr>
        <p:spPr>
          <a:xfrm>
            <a:off x="691077" y="3971875"/>
            <a:ext cx="4903265" cy="2190707"/>
          </a:xfrm>
        </p:spPr>
        <p:txBody>
          <a:bodyPr vert="horz" lIns="91440" tIns="45720" rIns="91440" bIns="45720" rtlCol="0" anchor="t">
            <a:normAutofit/>
          </a:bodyPr>
          <a:lstStyle/>
          <a:p>
            <a:r>
              <a:rPr lang="en-US"/>
              <a:t>Dependable and Deployable AI for Robotics 2</a:t>
            </a:r>
          </a:p>
          <a:p>
            <a:r>
              <a:rPr lang="en-US"/>
              <a:t>Barbara Webb</a:t>
            </a:r>
          </a:p>
        </p:txBody>
      </p:sp>
      <p:grpSp>
        <p:nvGrpSpPr>
          <p:cNvPr id="53" name="Group 52">
            <a:extLst>
              <a:ext uri="{FF2B5EF4-FFF2-40B4-BE49-F238E27FC236}">
                <a16:creationId xmlns:a16="http://schemas.microsoft.com/office/drawing/2014/main" id="{65C5D372-1F31-7774-2088-7CFACE8160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4" name="Straight Connector 53">
              <a:extLst>
                <a:ext uri="{FF2B5EF4-FFF2-40B4-BE49-F238E27FC236}">
                  <a16:creationId xmlns:a16="http://schemas.microsoft.com/office/drawing/2014/main" id="{3DD2A98C-AEA7-ADF6-9CCC-3E02879397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28A8A66-A5B1-47FD-EB66-6CBF35AF78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90681B5-0D33-B893-DF4D-64978EC505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C56DF7A-445E-14D2-DB5A-2436ECAB0D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AA75846-9297-F53C-4823-A8902D14A9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F4DD36A-3324-F9BA-CCDB-5D3737CC80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FB07C10-0D56-B180-4FD3-3A2FC0B991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7CBADDD-CB98-0392-295C-BE67D2174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BCDAB1C-40D5-CB8E-5369-250AB72CA4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9564A29-8AF0-9193-0DDF-BF1E8FE4F7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D9652D8-B482-C545-2BD7-D7BA9E2615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269FA8-20AC-F49F-FF5C-4D850AAFAB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DA33D71-A743-230A-6DDD-DACD259863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8CFFE50-5AD9-90AB-220E-DE65A117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C5AF347-4062-F31E-A54A-3E751A8FF6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AE6E817-FCE4-3A44-29B7-E1D0155D72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36AA43A-D335-04CA-6135-CC59A99A88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D7C0709-225A-FCBB-E9B7-EACD5FE27F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B5450B8-E26A-DCE4-5F43-CC786015A4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6645678-1DCA-4F98-1215-5CC55AC18E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443E327-49FD-495F-BE2F-7BFF7B3516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B851983-4EF7-885F-03E2-78E7A2E7D0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4586276-9136-7967-54EC-94B6DFA29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12AB5D4-DC52-C263-4BAF-9B55E12AFE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84DFD12-782F-EF17-15F2-D44526F044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907188D-C13E-F3CA-23F0-F8AFED340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715FAA7-2716-22E1-36CD-648281F135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0DF7943-DB1D-3E0F-04FC-D01E89DD83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F5EA18D-9602-0642-4746-0A036E7647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DF0D1F1-872E-F4C5-5574-D26E5761D1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76CC597-546D-EA36-57C8-D4F0D7D4F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2270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9A04D-B3D8-286F-7684-125EC9531C6F}"/>
              </a:ext>
            </a:extLst>
          </p:cNvPr>
          <p:cNvSpPr>
            <a:spLocks noGrp="1"/>
          </p:cNvSpPr>
          <p:nvPr>
            <p:ph type="title"/>
          </p:nvPr>
        </p:nvSpPr>
        <p:spPr/>
        <p:txBody>
          <a:bodyPr/>
          <a:lstStyle/>
          <a:p>
            <a:r>
              <a:rPr lang="en-US"/>
              <a:t>Barriers to action</a:t>
            </a:r>
          </a:p>
        </p:txBody>
      </p:sp>
      <p:sp>
        <p:nvSpPr>
          <p:cNvPr id="3" name="Content Placeholder 2">
            <a:extLst>
              <a:ext uri="{FF2B5EF4-FFF2-40B4-BE49-F238E27FC236}">
                <a16:creationId xmlns:a16="http://schemas.microsoft.com/office/drawing/2014/main" id="{C2DAB461-10A1-8CFF-66BB-450A86A290B7}"/>
              </a:ext>
            </a:extLst>
          </p:cNvPr>
          <p:cNvSpPr>
            <a:spLocks noGrp="1"/>
          </p:cNvSpPr>
          <p:nvPr>
            <p:ph idx="1"/>
          </p:nvPr>
        </p:nvSpPr>
        <p:spPr/>
        <p:txBody>
          <a:bodyPr vert="horz" lIns="91440" tIns="45720" rIns="91440" bIns="45720" rtlCol="0" anchor="t">
            <a:normAutofit lnSpcReduction="10000"/>
          </a:bodyPr>
          <a:lstStyle/>
          <a:p>
            <a:pPr marL="0" indent="0">
              <a:buNone/>
            </a:pPr>
            <a:r>
              <a:rPr lang="en-US" err="1"/>
              <a:t>Lukien</a:t>
            </a:r>
            <a:r>
              <a:rPr lang="en-US"/>
              <a:t> et al (2024) Embedding responsible innovation into R&amp;D practices: A case study of socially assistive robot development </a:t>
            </a:r>
            <a:r>
              <a:rPr lang="en-US">
                <a:hlinkClick r:id="rId2"/>
              </a:rPr>
              <a:t>https</a:t>
            </a:r>
            <a:r>
              <a:rPr lang="en-US">
                <a:ea typeface="+mn-lt"/>
                <a:cs typeface="+mn-lt"/>
                <a:hlinkClick r:id="rId2"/>
              </a:rPr>
              <a:t>://doi.org/10.1016/j.jrt.2024.100091</a:t>
            </a:r>
          </a:p>
          <a:p>
            <a:r>
              <a:rPr lang="en-US"/>
              <a:t>Project actively engaged in anticipation, e.g., identified </a:t>
            </a:r>
            <a:r>
              <a:rPr lang="en-US">
                <a:latin typeface="Grandview"/>
              </a:rPr>
              <a:t>need to safeguard human dimension, avoid unintentional deception, ethical and legal aspects of recording in home environment; awareness that AI algorithms might exacerbate issues of human oversight, privacy and transparency.</a:t>
            </a:r>
          </a:p>
          <a:p>
            <a:pPr>
              <a:buClr>
                <a:srgbClr val="B68C7B"/>
              </a:buClr>
            </a:pPr>
            <a:r>
              <a:rPr lang="en-US">
                <a:latin typeface="Grandview"/>
              </a:rPr>
              <a:t>Few follow-up actions in the research activity: ‘too late’ to do much in the design to address issues;  lack of explicit obligations (team structure diluted engagement); other tasks </a:t>
            </a:r>
            <a:r>
              <a:rPr lang="en-US" err="1">
                <a:latin typeface="Grandview"/>
              </a:rPr>
              <a:t>prioritised</a:t>
            </a:r>
            <a:r>
              <a:rPr lang="en-US">
                <a:latin typeface="Grandview"/>
              </a:rPr>
              <a:t>, not embedded in workplan, postponed for later consideration. </a:t>
            </a:r>
          </a:p>
          <a:p>
            <a:pPr>
              <a:buClr>
                <a:srgbClr val="B68C7B"/>
              </a:buClr>
            </a:pPr>
            <a:r>
              <a:rPr lang="en-US">
                <a:latin typeface="Grandview"/>
              </a:rPr>
              <a:t>Some codesign activities but tended to focus on substantiating existing assumptions about design, with lack of reflexivity about researcher's values and interests.</a:t>
            </a:r>
          </a:p>
        </p:txBody>
      </p:sp>
    </p:spTree>
    <p:extLst>
      <p:ext uri="{BB962C8B-B14F-4D97-AF65-F5344CB8AC3E}">
        <p14:creationId xmlns:p14="http://schemas.microsoft.com/office/powerpoint/2010/main" val="2351472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601F-EF02-0371-E4BE-3186F3CB0BB6}"/>
              </a:ext>
            </a:extLst>
          </p:cNvPr>
          <p:cNvSpPr>
            <a:spLocks noGrp="1"/>
          </p:cNvSpPr>
          <p:nvPr>
            <p:ph type="title"/>
          </p:nvPr>
        </p:nvSpPr>
        <p:spPr/>
        <p:txBody>
          <a:bodyPr/>
          <a:lstStyle/>
          <a:p>
            <a:r>
              <a:rPr lang="en-US"/>
              <a:t>Practical considerations</a:t>
            </a:r>
          </a:p>
        </p:txBody>
      </p:sp>
      <p:sp>
        <p:nvSpPr>
          <p:cNvPr id="3" name="Content Placeholder 2">
            <a:extLst>
              <a:ext uri="{FF2B5EF4-FFF2-40B4-BE49-F238E27FC236}">
                <a16:creationId xmlns:a16="http://schemas.microsoft.com/office/drawing/2014/main" id="{1D4F4176-94D5-6617-707A-F5D48251914F}"/>
              </a:ext>
            </a:extLst>
          </p:cNvPr>
          <p:cNvSpPr>
            <a:spLocks noGrp="1"/>
          </p:cNvSpPr>
          <p:nvPr>
            <p:ph idx="1"/>
          </p:nvPr>
        </p:nvSpPr>
        <p:spPr/>
        <p:txBody>
          <a:bodyPr vert="horz" lIns="91440" tIns="45720" rIns="91440" bIns="45720" rtlCol="0" anchor="t">
            <a:normAutofit/>
          </a:bodyPr>
          <a:lstStyle/>
          <a:p>
            <a:r>
              <a:rPr lang="en-US"/>
              <a:t>What is the right balance of time/effort/money to spend on anticipation, reflection and engagement?</a:t>
            </a:r>
          </a:p>
          <a:p>
            <a:pPr>
              <a:buClr>
                <a:srgbClr val="B68C7B"/>
              </a:buClr>
            </a:pPr>
            <a:r>
              <a:rPr lang="en-US"/>
              <a:t>How can these be efficiently and effectively integrated into your research plan?</a:t>
            </a:r>
          </a:p>
          <a:p>
            <a:pPr>
              <a:buClr>
                <a:srgbClr val="B68C7B"/>
              </a:buClr>
            </a:pPr>
            <a:r>
              <a:rPr lang="en-US"/>
              <a:t>Within a team, how directly should </a:t>
            </a:r>
            <a:r>
              <a:rPr lang="en-US" i="1"/>
              <a:t>you</a:t>
            </a:r>
            <a:r>
              <a:rPr lang="en-US"/>
              <a:t> be involved in these processes?</a:t>
            </a:r>
          </a:p>
          <a:p>
            <a:pPr>
              <a:buClr>
                <a:srgbClr val="B68C7B"/>
              </a:buClr>
            </a:pPr>
            <a:r>
              <a:rPr lang="en-US"/>
              <a:t>How should you monitor, assess and report the effect of anticipation, reflection and engagement on your research? </a:t>
            </a:r>
          </a:p>
          <a:p>
            <a:pPr marL="0" indent="0">
              <a:buClr>
                <a:srgbClr val="B68C7B"/>
              </a:buClr>
              <a:buNone/>
            </a:pPr>
            <a:r>
              <a:rPr lang="en-US"/>
              <a:t>Potentially useful: </a:t>
            </a:r>
          </a:p>
          <a:p>
            <a:pPr marL="0" indent="0">
              <a:buNone/>
            </a:pPr>
            <a:r>
              <a:rPr lang="en-US">
                <a:hlinkClick r:id="rId2"/>
              </a:rPr>
              <a:t>https://thinkingtool.eu/tool</a:t>
            </a:r>
          </a:p>
          <a:p>
            <a:pPr marL="0" indent="0">
              <a:buNone/>
            </a:pPr>
            <a:r>
              <a:rPr lang="en-US">
                <a:hlinkClick r:id="rId3"/>
              </a:rPr>
              <a:t>https://tas.ac.uk/responsible-research-innovation/rri-prompts-and-practice-cards/</a:t>
            </a:r>
          </a:p>
          <a:p>
            <a:pPr marL="0" indent="0">
              <a:buNone/>
            </a:pPr>
            <a:endParaRPr lang="en-US"/>
          </a:p>
          <a:p>
            <a:pPr marL="0" indent="0">
              <a:buNone/>
            </a:pPr>
            <a:endParaRPr lang="en-US"/>
          </a:p>
        </p:txBody>
      </p:sp>
    </p:spTree>
    <p:extLst>
      <p:ext uri="{BB962C8B-B14F-4D97-AF65-F5344CB8AC3E}">
        <p14:creationId xmlns:p14="http://schemas.microsoft.com/office/powerpoint/2010/main" val="111573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7D7A-7D4D-11E7-F26A-930966DEC79B}"/>
              </a:ext>
            </a:extLst>
          </p:cNvPr>
          <p:cNvSpPr>
            <a:spLocks noGrp="1"/>
          </p:cNvSpPr>
          <p:nvPr>
            <p:ph type="title"/>
          </p:nvPr>
        </p:nvSpPr>
        <p:spPr/>
        <p:txBody>
          <a:bodyPr/>
          <a:lstStyle/>
          <a:p>
            <a:r>
              <a:rPr lang="en-US"/>
              <a:t>Preparing a responsible action plan</a:t>
            </a:r>
          </a:p>
        </p:txBody>
      </p:sp>
      <p:sp>
        <p:nvSpPr>
          <p:cNvPr id="3" name="Content Placeholder 2">
            <a:extLst>
              <a:ext uri="{FF2B5EF4-FFF2-40B4-BE49-F238E27FC236}">
                <a16:creationId xmlns:a16="http://schemas.microsoft.com/office/drawing/2014/main" id="{B8C46011-9891-2602-1FDB-71C1D02ECA65}"/>
              </a:ext>
            </a:extLst>
          </p:cNvPr>
          <p:cNvSpPr>
            <a:spLocks noGrp="1"/>
          </p:cNvSpPr>
          <p:nvPr>
            <p:ph idx="1"/>
          </p:nvPr>
        </p:nvSpPr>
        <p:spPr>
          <a:xfrm>
            <a:off x="691079" y="1817370"/>
            <a:ext cx="10325000" cy="4475385"/>
          </a:xfrm>
        </p:spPr>
        <p:txBody>
          <a:bodyPr vert="horz" lIns="91440" tIns="45720" rIns="91440" bIns="45720" rtlCol="0" anchor="t">
            <a:normAutofit fontScale="92500" lnSpcReduction="20000"/>
          </a:bodyPr>
          <a:lstStyle/>
          <a:p>
            <a:pPr marL="0" indent="0">
              <a:buNone/>
            </a:pPr>
            <a:r>
              <a:rPr lang="en-US"/>
              <a:t>Early stages: </a:t>
            </a:r>
          </a:p>
          <a:p>
            <a:pPr>
              <a:buClr>
                <a:srgbClr val="B68C7B"/>
              </a:buClr>
            </a:pPr>
            <a:r>
              <a:rPr lang="en-US"/>
              <a:t>What additional information do you need and how will you get it?</a:t>
            </a:r>
          </a:p>
          <a:p>
            <a:pPr>
              <a:buClr>
                <a:srgbClr val="B68C7B"/>
              </a:buClr>
            </a:pPr>
            <a:r>
              <a:rPr lang="en-US"/>
              <a:t>Are you up-to-date on the relevant background and context?</a:t>
            </a:r>
          </a:p>
          <a:p>
            <a:pPr>
              <a:buClr>
                <a:srgbClr val="B68C7B"/>
              </a:buClr>
            </a:pPr>
            <a:r>
              <a:rPr lang="en-US"/>
              <a:t>Are you aware of the relevant </a:t>
            </a:r>
            <a:r>
              <a:rPr lang="en-US" err="1"/>
              <a:t>sociotechnology</a:t>
            </a:r>
            <a:r>
              <a:rPr lang="en-US"/>
              <a:t> configuration and the actors within it?</a:t>
            </a:r>
          </a:p>
          <a:p>
            <a:pPr>
              <a:buClr>
                <a:srgbClr val="B68C7B"/>
              </a:buClr>
            </a:pPr>
            <a:r>
              <a:rPr lang="en-US"/>
              <a:t>Have efforts been made to give a role to societal values, needs and expectations in defining the research aims?</a:t>
            </a:r>
          </a:p>
          <a:p>
            <a:pPr>
              <a:buClr>
                <a:srgbClr val="B68C7B"/>
              </a:buClr>
            </a:pPr>
            <a:r>
              <a:rPr lang="en-US"/>
              <a:t>Have diverging opinions on the problem/approach been considered?</a:t>
            </a:r>
          </a:p>
          <a:p>
            <a:pPr>
              <a:buClr>
                <a:srgbClr val="B68C7B"/>
              </a:buClr>
            </a:pPr>
            <a:r>
              <a:rPr lang="en-US"/>
              <a:t>Have you tried to identify long-term as well as short-term impacts? </a:t>
            </a:r>
          </a:p>
          <a:p>
            <a:pPr>
              <a:buClr>
                <a:srgbClr val="B68C7B"/>
              </a:buClr>
            </a:pPr>
            <a:r>
              <a:rPr lang="en-US"/>
              <a:t>Can you identify the most suitable methods for anticipation, reflection and engagement?</a:t>
            </a:r>
          </a:p>
          <a:p>
            <a:pPr marL="0" indent="0">
              <a:buClr>
                <a:srgbClr val="B68C7B"/>
              </a:buClr>
              <a:buNone/>
            </a:pPr>
            <a:r>
              <a:rPr lang="en-US"/>
              <a:t>Later stages:</a:t>
            </a:r>
          </a:p>
          <a:p>
            <a:pPr>
              <a:buClr>
                <a:srgbClr val="B68C7B"/>
              </a:buClr>
            </a:pPr>
            <a:r>
              <a:rPr lang="en-US"/>
              <a:t>- How can you build in reflection on impacts; and alignment to and changes in societal values, needs and expectations during the project?</a:t>
            </a:r>
          </a:p>
          <a:p>
            <a:pPr>
              <a:buClr>
                <a:srgbClr val="B68C7B"/>
              </a:buClr>
            </a:pPr>
            <a:endParaRPr lang="en-US"/>
          </a:p>
        </p:txBody>
      </p:sp>
    </p:spTree>
    <p:extLst>
      <p:ext uri="{BB962C8B-B14F-4D97-AF65-F5344CB8AC3E}">
        <p14:creationId xmlns:p14="http://schemas.microsoft.com/office/powerpoint/2010/main" val="850685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3B6D-6960-9806-8AD7-118EC57A841F}"/>
              </a:ext>
            </a:extLst>
          </p:cNvPr>
          <p:cNvSpPr>
            <a:spLocks noGrp="1"/>
          </p:cNvSpPr>
          <p:nvPr>
            <p:ph type="title"/>
          </p:nvPr>
        </p:nvSpPr>
        <p:spPr/>
        <p:txBody>
          <a:bodyPr/>
          <a:lstStyle/>
          <a:p>
            <a:r>
              <a:rPr lang="en-GB"/>
              <a:t>The AREA framework for RRI</a:t>
            </a:r>
          </a:p>
        </p:txBody>
      </p:sp>
      <p:sp>
        <p:nvSpPr>
          <p:cNvPr id="3" name="Content Placeholder 2">
            <a:extLst>
              <a:ext uri="{FF2B5EF4-FFF2-40B4-BE49-F238E27FC236}">
                <a16:creationId xmlns:a16="http://schemas.microsoft.com/office/drawing/2014/main" id="{C9C6B860-25C1-ABA2-4244-B72615207716}"/>
              </a:ext>
            </a:extLst>
          </p:cNvPr>
          <p:cNvSpPr>
            <a:spLocks noGrp="1"/>
          </p:cNvSpPr>
          <p:nvPr>
            <p:ph idx="1"/>
          </p:nvPr>
        </p:nvSpPr>
        <p:spPr>
          <a:xfrm>
            <a:off x="691079" y="1716729"/>
            <a:ext cx="10325000" cy="4748554"/>
          </a:xfrm>
        </p:spPr>
        <p:txBody>
          <a:bodyPr vert="horz" lIns="91440" tIns="45720" rIns="91440" bIns="45720" rtlCol="0" anchor="t">
            <a:normAutofit lnSpcReduction="10000"/>
          </a:bodyPr>
          <a:lstStyle/>
          <a:p>
            <a:pPr algn="l" rtl="0" fontAlgn="base">
              <a:lnSpc>
                <a:spcPts val="1569"/>
              </a:lnSpc>
              <a:buFont typeface="Arial" panose="020B0604020202020204" pitchFamily="34" charset="0"/>
              <a:buChar char="•"/>
            </a:pPr>
            <a:r>
              <a:rPr lang="en-US" sz="1800" b="1" i="0">
                <a:solidFill>
                  <a:srgbClr val="000000"/>
                </a:solidFill>
                <a:effectLst/>
                <a:latin typeface="Aptos"/>
              </a:rPr>
              <a:t>A</a:t>
            </a:r>
            <a:r>
              <a:rPr lang="en-US" sz="1800" b="0" i="0">
                <a:solidFill>
                  <a:srgbClr val="000000"/>
                </a:solidFill>
                <a:effectLst/>
                <a:latin typeface="Aptos"/>
              </a:rPr>
              <a:t>nticipate outcomes </a:t>
            </a:r>
          </a:p>
          <a:p>
            <a:pPr algn="l" rtl="0" fontAlgn="base">
              <a:lnSpc>
                <a:spcPts val="1569"/>
              </a:lnSpc>
              <a:buFont typeface="Arial" panose="020B0604020202020204" pitchFamily="34" charset="0"/>
              <a:buChar char="•"/>
            </a:pPr>
            <a:r>
              <a:rPr lang="en-US" sz="1800" b="1" i="0">
                <a:solidFill>
                  <a:srgbClr val="000000"/>
                </a:solidFill>
                <a:effectLst/>
                <a:latin typeface="Aptos"/>
              </a:rPr>
              <a:t>R</a:t>
            </a:r>
            <a:r>
              <a:rPr lang="en-US" sz="1800" b="0" i="0">
                <a:solidFill>
                  <a:srgbClr val="000000"/>
                </a:solidFill>
                <a:effectLst/>
                <a:latin typeface="Aptos"/>
              </a:rPr>
              <a:t>eflect on motivation, processes and products </a:t>
            </a:r>
          </a:p>
          <a:p>
            <a:pPr algn="l" rtl="0" fontAlgn="base">
              <a:lnSpc>
                <a:spcPts val="1569"/>
              </a:lnSpc>
              <a:buFont typeface="Arial" panose="020B0604020202020204" pitchFamily="34" charset="0"/>
              <a:buChar char="•"/>
            </a:pPr>
            <a:r>
              <a:rPr lang="en-US" sz="1800" b="1" i="0">
                <a:solidFill>
                  <a:srgbClr val="000000"/>
                </a:solidFill>
                <a:effectLst/>
                <a:latin typeface="Aptos"/>
              </a:rPr>
              <a:t>E</a:t>
            </a:r>
            <a:r>
              <a:rPr lang="en-US" sz="1800" b="0" i="0">
                <a:solidFill>
                  <a:srgbClr val="000000"/>
                </a:solidFill>
                <a:effectLst/>
                <a:latin typeface="Aptos"/>
              </a:rPr>
              <a:t>ngage with stakeholders </a:t>
            </a:r>
          </a:p>
          <a:p>
            <a:pPr algn="l" rtl="0" fontAlgn="base">
              <a:lnSpc>
                <a:spcPts val="1569"/>
              </a:lnSpc>
              <a:buFont typeface="Arial" panose="020B0604020202020204" pitchFamily="34" charset="0"/>
              <a:buChar char="•"/>
            </a:pPr>
            <a:r>
              <a:rPr lang="en-US" sz="1800" b="1" i="0">
                <a:solidFill>
                  <a:srgbClr val="000000"/>
                </a:solidFill>
                <a:effectLst/>
                <a:latin typeface="Aptos"/>
              </a:rPr>
              <a:t>A</a:t>
            </a:r>
            <a:r>
              <a:rPr lang="en-US" sz="1800" b="0" i="0">
                <a:solidFill>
                  <a:srgbClr val="000000"/>
                </a:solidFill>
                <a:effectLst/>
                <a:latin typeface="Aptos"/>
              </a:rPr>
              <a:t>ct responsively </a:t>
            </a:r>
            <a:endParaRPr lang="en-GB" sz="1800" b="0" i="0">
              <a:solidFill>
                <a:srgbClr val="000000"/>
              </a:solidFill>
              <a:effectLst/>
              <a:latin typeface="Aptos"/>
            </a:endParaRPr>
          </a:p>
          <a:p>
            <a:pPr>
              <a:buClr>
                <a:srgbClr val="B68C7B"/>
              </a:buClr>
              <a:buFont typeface="Wingdings" panose="020B0604020202020204" pitchFamily="34" charset="0"/>
              <a:buChar char="§"/>
            </a:pPr>
            <a:r>
              <a:rPr lang="en-US" sz="1800" b="1">
                <a:solidFill>
                  <a:srgbClr val="000000"/>
                </a:solidFill>
                <a:ea typeface="+mn-lt"/>
                <a:cs typeface="+mn-lt"/>
              </a:rPr>
              <a:t>“Anticipating</a:t>
            </a:r>
            <a:r>
              <a:rPr lang="en-US" sz="1800">
                <a:solidFill>
                  <a:srgbClr val="000000"/>
                </a:solidFill>
                <a:ea typeface="+mn-lt"/>
                <a:cs typeface="+mn-lt"/>
              </a:rPr>
              <a:t> possible outcomes of research and innovation. This includes considering both intended and unintended outcomes, and can help you to think about why the work is worth doing, and also what might “go wrong” or cause problems in the future”. </a:t>
            </a:r>
            <a:endParaRPr lang="en-US" sz="1800">
              <a:solidFill>
                <a:srgbClr val="000000"/>
              </a:solidFill>
              <a:latin typeface="Aptos"/>
              <a:ea typeface="+mn-lt"/>
              <a:cs typeface="+mn-lt"/>
            </a:endParaRPr>
          </a:p>
          <a:p>
            <a:pPr>
              <a:buClr>
                <a:srgbClr val="B68C7B"/>
              </a:buClr>
              <a:buFont typeface="Wingdings" panose="020B0604020202020204" pitchFamily="34" charset="0"/>
              <a:buChar char="§"/>
            </a:pPr>
            <a:r>
              <a:rPr lang="en-US" sz="1800" b="1">
                <a:solidFill>
                  <a:srgbClr val="000000"/>
                </a:solidFill>
                <a:ea typeface="+mn-lt"/>
                <a:cs typeface="+mn-lt"/>
              </a:rPr>
              <a:t>“Reflecting </a:t>
            </a:r>
            <a:r>
              <a:rPr lang="en-US" sz="1800">
                <a:solidFill>
                  <a:srgbClr val="000000"/>
                </a:solidFill>
                <a:ea typeface="+mn-lt"/>
                <a:cs typeface="+mn-lt"/>
              </a:rPr>
              <a:t>on your (and others) motivations, processes and products. Even within a single research or innovation project we all face different and competing demands on our time and energy. By setting aside time to deliberately reflect we can help to ensure that we are still heading in a good direction and using our time well”. </a:t>
            </a:r>
            <a:endParaRPr lang="en-US"/>
          </a:p>
          <a:p>
            <a:pPr>
              <a:buClr>
                <a:srgbClr val="B68C7B"/>
              </a:buClr>
              <a:buFont typeface="Wingdings" panose="020B0604020202020204" pitchFamily="34" charset="0"/>
              <a:buChar char="§"/>
            </a:pPr>
            <a:r>
              <a:rPr lang="en-US" sz="1800" b="1">
                <a:solidFill>
                  <a:srgbClr val="000000"/>
                </a:solidFill>
                <a:ea typeface="+mn-lt"/>
                <a:cs typeface="+mn-lt"/>
              </a:rPr>
              <a:t>“Acting</a:t>
            </a:r>
            <a:r>
              <a:rPr lang="en-US" sz="1800">
                <a:solidFill>
                  <a:srgbClr val="000000"/>
                </a:solidFill>
                <a:ea typeface="+mn-lt"/>
                <a:cs typeface="+mn-lt"/>
              </a:rPr>
              <a:t> accordingly to address issues revealed. RRI practices should make a real difference to what we do and how we do it”. </a:t>
            </a:r>
          </a:p>
          <a:p>
            <a:pPr marL="0" indent="0">
              <a:buClr>
                <a:srgbClr val="B68C7B"/>
              </a:buClr>
              <a:buNone/>
            </a:pPr>
            <a:r>
              <a:rPr lang="en-US" sz="1800" b="0" i="0" u="sng" strike="noStrike">
                <a:solidFill>
                  <a:srgbClr val="467886"/>
                </a:solidFill>
                <a:effectLst/>
                <a:latin typeface="Aptos" panose="020B0004020202020204" pitchFamily="34" charset="0"/>
                <a:hlinkClick r:id="rId2"/>
              </a:rPr>
              <a:t>https://rai.ac.uk/toolkits/rri-toolkit/</a:t>
            </a:r>
            <a:r>
              <a:rPr lang="en-US" sz="1800" b="0" i="0">
                <a:effectLst/>
                <a:latin typeface="Aptos" panose="020B0004020202020204" pitchFamily="34" charset="0"/>
              </a:rPr>
              <a:t> </a:t>
            </a:r>
            <a:endParaRPr lang="en-US"/>
          </a:p>
          <a:p>
            <a:pPr>
              <a:lnSpc>
                <a:spcPts val="1569"/>
              </a:lnSpc>
              <a:buClr>
                <a:srgbClr val="B68C7B"/>
              </a:buClr>
              <a:buFont typeface="Arial" panose="020B0604020202020204" pitchFamily="34" charset="0"/>
              <a:buChar char="•"/>
            </a:pPr>
            <a:endParaRPr lang="en-US" sz="1800">
              <a:solidFill>
                <a:srgbClr val="000000"/>
              </a:solidFill>
              <a:latin typeface="Aptos"/>
              <a:ea typeface="+mn-lt"/>
              <a:cs typeface="+mn-lt"/>
            </a:endParaRPr>
          </a:p>
        </p:txBody>
      </p:sp>
    </p:spTree>
    <p:extLst>
      <p:ext uri="{BB962C8B-B14F-4D97-AF65-F5344CB8AC3E}">
        <p14:creationId xmlns:p14="http://schemas.microsoft.com/office/powerpoint/2010/main" val="3740823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17D1-48FA-2AF0-26E0-8DF7409A8C52}"/>
              </a:ext>
            </a:extLst>
          </p:cNvPr>
          <p:cNvSpPr>
            <a:spLocks noGrp="1"/>
          </p:cNvSpPr>
          <p:nvPr>
            <p:ph type="title"/>
          </p:nvPr>
        </p:nvSpPr>
        <p:spPr/>
        <p:txBody>
          <a:bodyPr/>
          <a:lstStyle/>
          <a:p>
            <a:r>
              <a:rPr lang="en-US"/>
              <a:t>Established tools for anticipation</a:t>
            </a:r>
          </a:p>
        </p:txBody>
      </p:sp>
      <p:sp>
        <p:nvSpPr>
          <p:cNvPr id="3" name="Content Placeholder 2">
            <a:extLst>
              <a:ext uri="{FF2B5EF4-FFF2-40B4-BE49-F238E27FC236}">
                <a16:creationId xmlns:a16="http://schemas.microsoft.com/office/drawing/2014/main" id="{FB271492-8C28-E657-143E-1B4634EE4C4D}"/>
              </a:ext>
            </a:extLst>
          </p:cNvPr>
          <p:cNvSpPr>
            <a:spLocks noGrp="1"/>
          </p:cNvSpPr>
          <p:nvPr>
            <p:ph idx="1"/>
          </p:nvPr>
        </p:nvSpPr>
        <p:spPr>
          <a:xfrm>
            <a:off x="691079" y="1731106"/>
            <a:ext cx="10325000" cy="4691045"/>
          </a:xfrm>
        </p:spPr>
        <p:txBody>
          <a:bodyPr vert="horz" lIns="91440" tIns="45720" rIns="91440" bIns="45720" rtlCol="0" anchor="t">
            <a:normAutofit/>
          </a:bodyPr>
          <a:lstStyle/>
          <a:p>
            <a:pPr>
              <a:buFont typeface="Calibri" panose="05000000000000000000" pitchFamily="2" charset="2"/>
              <a:buChar char="-"/>
            </a:pPr>
            <a:r>
              <a:rPr lang="en-US"/>
              <a:t>Technology assessment/</a:t>
            </a:r>
            <a:r>
              <a:rPr lang="en-US" err="1"/>
              <a:t>roadmapping</a:t>
            </a:r>
            <a:endParaRPr lang="en-US"/>
          </a:p>
          <a:p>
            <a:pPr>
              <a:buClr>
                <a:srgbClr val="B68C7B"/>
              </a:buClr>
              <a:buFont typeface="Calibri" panose="05000000000000000000" pitchFamily="2" charset="2"/>
              <a:buChar char="-"/>
            </a:pPr>
            <a:r>
              <a:rPr lang="en-US"/>
              <a:t>Cost-benefit analysis</a:t>
            </a:r>
          </a:p>
          <a:p>
            <a:pPr>
              <a:buClr>
                <a:srgbClr val="B68C7B"/>
              </a:buClr>
              <a:buFont typeface="Calibri" panose="05000000000000000000" pitchFamily="2" charset="2"/>
              <a:buChar char="-"/>
            </a:pPr>
            <a:r>
              <a:rPr lang="en-US"/>
              <a:t>Life-cycle assessment</a:t>
            </a:r>
          </a:p>
          <a:p>
            <a:pPr>
              <a:buClr>
                <a:srgbClr val="B68C7B"/>
              </a:buClr>
              <a:buFont typeface="Calibri" panose="05000000000000000000" pitchFamily="2" charset="2"/>
              <a:buChar char="-"/>
            </a:pPr>
            <a:r>
              <a:rPr lang="en-US"/>
              <a:t>Risk assessment</a:t>
            </a:r>
          </a:p>
          <a:p>
            <a:pPr marL="0" indent="0">
              <a:buClr>
                <a:srgbClr val="B68C7B"/>
              </a:buClr>
              <a:buNone/>
            </a:pPr>
            <a:r>
              <a:rPr lang="en-US"/>
              <a:t>Each of the above can be extended to include responsibility:</a:t>
            </a:r>
          </a:p>
          <a:p>
            <a:pPr>
              <a:buFont typeface="Calibri" panose="05000000000000000000" pitchFamily="2" charset="2"/>
              <a:buChar char="-"/>
            </a:pPr>
            <a:r>
              <a:rPr lang="en-US"/>
              <a:t>Incorporate the wider social context and the relevant values in the assessment</a:t>
            </a:r>
          </a:p>
          <a:p>
            <a:pPr>
              <a:buClr>
                <a:srgbClr val="B68C7B"/>
              </a:buClr>
              <a:buFont typeface="Calibri" panose="05000000000000000000" pitchFamily="2" charset="2"/>
              <a:buChar char="-"/>
            </a:pPr>
            <a:r>
              <a:rPr lang="en-US"/>
              <a:t>Ensure a wider group of stakeholders are considered in (and ideally, have input into) the analysis</a:t>
            </a:r>
          </a:p>
          <a:p>
            <a:pPr>
              <a:buClr>
                <a:srgbClr val="B68C7B"/>
              </a:buClr>
              <a:buFont typeface="Calibri" panose="05000000000000000000" pitchFamily="2" charset="2"/>
              <a:buChar char="-"/>
            </a:pPr>
            <a:r>
              <a:rPr lang="en-US"/>
              <a:t>Allow for diverging opinions, uncertainty, qualitative decision heuristics</a:t>
            </a:r>
          </a:p>
          <a:p>
            <a:pPr>
              <a:buClr>
                <a:srgbClr val="B68C7B"/>
              </a:buClr>
              <a:buFont typeface="Calibri" panose="05000000000000000000" pitchFamily="2" charset="2"/>
              <a:buChar char="-"/>
            </a:pPr>
            <a:r>
              <a:rPr lang="en-US"/>
              <a:t>Make processes more continuous to monitor alignment to (changing) social values</a:t>
            </a:r>
          </a:p>
        </p:txBody>
      </p:sp>
    </p:spTree>
    <p:extLst>
      <p:ext uri="{BB962C8B-B14F-4D97-AF65-F5344CB8AC3E}">
        <p14:creationId xmlns:p14="http://schemas.microsoft.com/office/powerpoint/2010/main" val="375862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FB8ED-C22B-3088-EFD7-B37B3CDA43B0}"/>
              </a:ext>
            </a:extLst>
          </p:cNvPr>
          <p:cNvSpPr>
            <a:spLocks noGrp="1"/>
          </p:cNvSpPr>
          <p:nvPr>
            <p:ph type="title"/>
          </p:nvPr>
        </p:nvSpPr>
        <p:spPr/>
        <p:txBody>
          <a:bodyPr/>
          <a:lstStyle/>
          <a:p>
            <a:r>
              <a:rPr lang="en-US"/>
              <a:t>Example</a:t>
            </a:r>
          </a:p>
        </p:txBody>
      </p:sp>
      <p:sp>
        <p:nvSpPr>
          <p:cNvPr id="3" name="Content Placeholder 2">
            <a:extLst>
              <a:ext uri="{FF2B5EF4-FFF2-40B4-BE49-F238E27FC236}">
                <a16:creationId xmlns:a16="http://schemas.microsoft.com/office/drawing/2014/main" id="{8292E281-CC1D-D09A-2BFB-B9F0A122855F}"/>
              </a:ext>
            </a:extLst>
          </p:cNvPr>
          <p:cNvSpPr>
            <a:spLocks noGrp="1"/>
          </p:cNvSpPr>
          <p:nvPr>
            <p:ph idx="1"/>
          </p:nvPr>
        </p:nvSpPr>
        <p:spPr>
          <a:xfrm>
            <a:off x="691079" y="1716729"/>
            <a:ext cx="11187641" cy="4417875"/>
          </a:xfrm>
        </p:spPr>
        <p:txBody>
          <a:bodyPr vert="horz" lIns="91440" tIns="45720" rIns="91440" bIns="45720" rtlCol="0" anchor="t">
            <a:normAutofit fontScale="92500" lnSpcReduction="10000"/>
          </a:bodyPr>
          <a:lstStyle/>
          <a:p>
            <a:pPr marL="0" indent="0">
              <a:buNone/>
            </a:pPr>
            <a:r>
              <a:rPr lang="en-US"/>
              <a:t>Daim et al. (2018) </a:t>
            </a:r>
            <a:r>
              <a:rPr lang="en-US">
                <a:ea typeface="+mn-lt"/>
                <a:cs typeface="+mn-lt"/>
                <a:hlinkClick r:id="rId2"/>
              </a:rPr>
              <a:t>https://www.sciencedirect.com/science/article/pii/S0040162517307734</a:t>
            </a:r>
            <a:r>
              <a:rPr lang="en-US">
                <a:ea typeface="+mn-lt"/>
                <a:cs typeface="+mn-lt"/>
              </a:rPr>
              <a:t>*</a:t>
            </a:r>
          </a:p>
          <a:p>
            <a:pPr marL="0" indent="0">
              <a:buClr>
                <a:srgbClr val="B68C7B"/>
              </a:buClr>
              <a:buNone/>
            </a:pPr>
            <a:r>
              <a:rPr lang="en-US"/>
              <a:t>Road-mapping of robotics technology for the power industry:</a:t>
            </a:r>
          </a:p>
          <a:p>
            <a:pPr>
              <a:buClr>
                <a:srgbClr val="B68C7B"/>
              </a:buClr>
              <a:buFont typeface="Arial" panose="05000000000000000000" pitchFamily="2" charset="2"/>
              <a:buChar char="•"/>
            </a:pPr>
            <a:r>
              <a:rPr lang="en-US"/>
              <a:t>Identify experts using bibliometric analysis</a:t>
            </a:r>
          </a:p>
          <a:p>
            <a:pPr>
              <a:buClr>
                <a:srgbClr val="B68C7B"/>
              </a:buClr>
              <a:buFont typeface="Arial" panose="05000000000000000000" pitchFamily="2" charset="2"/>
              <a:buChar char="•"/>
            </a:pPr>
            <a:r>
              <a:rPr lang="en-US"/>
              <a:t>Identify technology alternatives (four robotic systems)</a:t>
            </a:r>
          </a:p>
          <a:p>
            <a:pPr>
              <a:buClr>
                <a:srgbClr val="B68C7B"/>
              </a:buClr>
              <a:buFont typeface="Arial" panose="05000000000000000000" pitchFamily="2" charset="2"/>
              <a:buChar char="•"/>
            </a:pPr>
            <a:r>
              <a:rPr lang="en-US"/>
              <a:t>Develop evaluation model based on: functionality, design (e.g. size, robustness, flexibility), technology (e.g. for positioning, precision, processing time), usability (including interface, upgradeable, maintainable), "electronic" (e.g. remote operation, visual capability, data transmission)</a:t>
            </a:r>
          </a:p>
          <a:p>
            <a:pPr>
              <a:buClr>
                <a:srgbClr val="B68C7B"/>
              </a:buClr>
              <a:buFont typeface="Arial" panose="05000000000000000000" pitchFamily="2" charset="2"/>
              <a:buChar char="•"/>
            </a:pPr>
            <a:r>
              <a:rPr lang="en-US"/>
              <a:t>Ask experts to rate alternatives (including estimate for future advances) against criteria</a:t>
            </a:r>
          </a:p>
          <a:p>
            <a:pPr>
              <a:buClr>
                <a:srgbClr val="B68C7B"/>
              </a:buClr>
              <a:buFont typeface="Arial" panose="05000000000000000000" pitchFamily="2" charset="2"/>
              <a:buChar char="•"/>
            </a:pPr>
            <a:r>
              <a:rPr lang="en-US"/>
              <a:t>Construct hierarchical decision model and calculate technology value of each alternative</a:t>
            </a:r>
          </a:p>
          <a:p>
            <a:pPr marL="0" indent="0">
              <a:buClr>
                <a:srgbClr val="B68C7B"/>
              </a:buClr>
              <a:buNone/>
            </a:pPr>
            <a:r>
              <a:rPr lang="en-US" i="1"/>
              <a:t>*Note this was chosen as an illustrative example for the field, rather than as exemplary practice</a:t>
            </a:r>
          </a:p>
        </p:txBody>
      </p:sp>
      <p:sp>
        <p:nvSpPr>
          <p:cNvPr id="4" name="TextBox 3">
            <a:extLst>
              <a:ext uri="{FF2B5EF4-FFF2-40B4-BE49-F238E27FC236}">
                <a16:creationId xmlns:a16="http://schemas.microsoft.com/office/drawing/2014/main" id="{BFBD8527-D40C-AD09-649C-E1B2493D3719}"/>
              </a:ext>
            </a:extLst>
          </p:cNvPr>
          <p:cNvSpPr txBox="1"/>
          <p:nvPr/>
        </p:nvSpPr>
        <p:spPr>
          <a:xfrm>
            <a:off x="3221327" y="1091082"/>
            <a:ext cx="74890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How could responsibility considerations be introduced at each step?</a:t>
            </a:r>
          </a:p>
        </p:txBody>
      </p:sp>
    </p:spTree>
    <p:extLst>
      <p:ext uri="{BB962C8B-B14F-4D97-AF65-F5344CB8AC3E}">
        <p14:creationId xmlns:p14="http://schemas.microsoft.com/office/powerpoint/2010/main" val="396066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45BB1-6BE2-2CCC-8AE9-271A16DB62B2}"/>
              </a:ext>
            </a:extLst>
          </p:cNvPr>
          <p:cNvSpPr>
            <a:spLocks noGrp="1"/>
          </p:cNvSpPr>
          <p:nvPr>
            <p:ph type="title"/>
          </p:nvPr>
        </p:nvSpPr>
        <p:spPr/>
        <p:txBody>
          <a:bodyPr/>
          <a:lstStyle/>
          <a:p>
            <a:r>
              <a:rPr lang="en-US"/>
              <a:t>Technology assessment tools</a:t>
            </a:r>
          </a:p>
        </p:txBody>
      </p:sp>
      <p:sp>
        <p:nvSpPr>
          <p:cNvPr id="3" name="Content Placeholder 2">
            <a:extLst>
              <a:ext uri="{FF2B5EF4-FFF2-40B4-BE49-F238E27FC236}">
                <a16:creationId xmlns:a16="http://schemas.microsoft.com/office/drawing/2014/main" id="{5B93D591-EE62-1E23-0A7A-BA7079DA48A6}"/>
              </a:ext>
            </a:extLst>
          </p:cNvPr>
          <p:cNvSpPr>
            <a:spLocks noGrp="1"/>
          </p:cNvSpPr>
          <p:nvPr>
            <p:ph idx="1"/>
          </p:nvPr>
        </p:nvSpPr>
        <p:spPr>
          <a:xfrm>
            <a:off x="691079" y="1731106"/>
            <a:ext cx="10325000" cy="909801"/>
          </a:xfrm>
        </p:spPr>
        <p:txBody>
          <a:bodyPr vert="horz" lIns="91440" tIns="45720" rIns="91440" bIns="45720" rtlCol="0" anchor="t">
            <a:normAutofit/>
          </a:bodyPr>
          <a:lstStyle/>
          <a:p>
            <a:r>
              <a:rPr lang="en-US"/>
              <a:t>Parolin et al (2023) How can technology assessment tools support sustainable innovation? </a:t>
            </a:r>
            <a:r>
              <a:rPr lang="en-US">
                <a:ea typeface="+mn-lt"/>
                <a:cs typeface="+mn-lt"/>
                <a:hlinkClick r:id="rId2"/>
              </a:rPr>
              <a:t>https://doi.org/10.1016/j.technovation.2023.102881</a:t>
            </a:r>
            <a:endParaRPr lang="en-US"/>
          </a:p>
          <a:p>
            <a:pPr>
              <a:buClr>
                <a:srgbClr val="B68C7B"/>
              </a:buClr>
            </a:pPr>
            <a:endParaRPr lang="en-US"/>
          </a:p>
        </p:txBody>
      </p:sp>
      <p:pic>
        <p:nvPicPr>
          <p:cNvPr id="4" name="Picture 3" descr="https://ars.els-cdn.com/content/image/1-s2.0-S016649722300192X-gr5_lrg.jpg">
            <a:extLst>
              <a:ext uri="{FF2B5EF4-FFF2-40B4-BE49-F238E27FC236}">
                <a16:creationId xmlns:a16="http://schemas.microsoft.com/office/drawing/2014/main" id="{BB97D53D-CCFF-D171-E83D-7D348115F446}"/>
              </a:ext>
            </a:extLst>
          </p:cNvPr>
          <p:cNvPicPr>
            <a:picLocks noChangeAspect="1"/>
          </p:cNvPicPr>
          <p:nvPr/>
        </p:nvPicPr>
        <p:blipFill>
          <a:blip r:embed="rId3"/>
          <a:stretch>
            <a:fillRect/>
          </a:stretch>
        </p:blipFill>
        <p:spPr>
          <a:xfrm>
            <a:off x="348292" y="2744817"/>
            <a:ext cx="5485681" cy="3783761"/>
          </a:xfrm>
          <a:prstGeom prst="rect">
            <a:avLst/>
          </a:prstGeom>
        </p:spPr>
      </p:pic>
      <p:sp>
        <p:nvSpPr>
          <p:cNvPr id="5" name="TextBox 4">
            <a:extLst>
              <a:ext uri="{FF2B5EF4-FFF2-40B4-BE49-F238E27FC236}">
                <a16:creationId xmlns:a16="http://schemas.microsoft.com/office/drawing/2014/main" id="{0EE9128B-FE94-40A8-0D20-48F75A36B210}"/>
              </a:ext>
            </a:extLst>
          </p:cNvPr>
          <p:cNvSpPr txBox="1"/>
          <p:nvPr/>
        </p:nvSpPr>
        <p:spPr>
          <a:xfrm>
            <a:off x="6099594" y="3224775"/>
            <a:ext cx="5559136"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MCDA: Multicriteria decision analysis</a:t>
            </a:r>
          </a:p>
          <a:p>
            <a:endParaRPr lang="en-US"/>
          </a:p>
          <a:p>
            <a:r>
              <a:rPr lang="en-US"/>
              <a:t>QFD: Quality Function Deployment</a:t>
            </a:r>
          </a:p>
          <a:p>
            <a:endParaRPr lang="en-US"/>
          </a:p>
          <a:p>
            <a:r>
              <a:rPr lang="en-US"/>
              <a:t>LCA/LCC: Life Cycle Assessment/Costing</a:t>
            </a:r>
          </a:p>
          <a:p>
            <a:endParaRPr lang="en-US"/>
          </a:p>
          <a:p>
            <a:r>
              <a:rPr lang="en-US" err="1"/>
              <a:t>FoM</a:t>
            </a:r>
            <a:r>
              <a:rPr lang="en-US"/>
              <a:t>: Figures of Merit (Key Performance Indicators)</a:t>
            </a:r>
          </a:p>
          <a:p>
            <a:endParaRPr lang="en-US"/>
          </a:p>
          <a:p>
            <a:r>
              <a:rPr lang="en-US"/>
              <a:t>CBA: Cost Benefit Analysis</a:t>
            </a:r>
          </a:p>
        </p:txBody>
      </p:sp>
    </p:spTree>
    <p:extLst>
      <p:ext uri="{BB962C8B-B14F-4D97-AF65-F5344CB8AC3E}">
        <p14:creationId xmlns:p14="http://schemas.microsoft.com/office/powerpoint/2010/main" val="852735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08DE-96C2-BC13-EFE4-A975F8A35C79}"/>
              </a:ext>
            </a:extLst>
          </p:cNvPr>
          <p:cNvSpPr>
            <a:spLocks noGrp="1"/>
          </p:cNvSpPr>
          <p:nvPr>
            <p:ph type="title"/>
          </p:nvPr>
        </p:nvSpPr>
        <p:spPr/>
        <p:txBody>
          <a:bodyPr/>
          <a:lstStyle/>
          <a:p>
            <a:r>
              <a:rPr lang="en-GB"/>
              <a:t>Quality function deployment</a:t>
            </a:r>
          </a:p>
        </p:txBody>
      </p:sp>
      <p:pic>
        <p:nvPicPr>
          <p:cNvPr id="4" name="Content Placeholder 3" descr="QFD diagram">
            <a:extLst>
              <a:ext uri="{FF2B5EF4-FFF2-40B4-BE49-F238E27FC236}">
                <a16:creationId xmlns:a16="http://schemas.microsoft.com/office/drawing/2014/main" id="{76DD340B-AC1C-8E12-78A4-696BEA8679ED}"/>
              </a:ext>
            </a:extLst>
          </p:cNvPr>
          <p:cNvPicPr>
            <a:picLocks noGrp="1" noChangeAspect="1"/>
          </p:cNvPicPr>
          <p:nvPr>
            <p:ph idx="1"/>
          </p:nvPr>
        </p:nvPicPr>
        <p:blipFill>
          <a:blip r:embed="rId2"/>
          <a:stretch>
            <a:fillRect/>
          </a:stretch>
        </p:blipFill>
        <p:spPr>
          <a:xfrm>
            <a:off x="5862546" y="1718401"/>
            <a:ext cx="6167622" cy="4718585"/>
          </a:xfrm>
          <a:prstGeom prst="rect">
            <a:avLst/>
          </a:prstGeom>
        </p:spPr>
      </p:pic>
      <p:sp>
        <p:nvSpPr>
          <p:cNvPr id="3" name="TextBox 2">
            <a:extLst>
              <a:ext uri="{FF2B5EF4-FFF2-40B4-BE49-F238E27FC236}">
                <a16:creationId xmlns:a16="http://schemas.microsoft.com/office/drawing/2014/main" id="{3AB0614C-768D-8400-05B8-5EB024721E29}"/>
              </a:ext>
            </a:extLst>
          </p:cNvPr>
          <p:cNvSpPr txBox="1"/>
          <p:nvPr/>
        </p:nvSpPr>
        <p:spPr>
          <a:xfrm>
            <a:off x="896470" y="2002117"/>
            <a:ext cx="5211802"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dirty="0"/>
              <a:t>Identify critical customer attributes (rows)</a:t>
            </a:r>
          </a:p>
          <a:p>
            <a:pPr marL="342900" indent="-342900">
              <a:buAutoNum type="arabicPeriod"/>
            </a:pPr>
            <a:r>
              <a:rPr lang="en-US" dirty="0"/>
              <a:t>Establish importance weightings</a:t>
            </a:r>
          </a:p>
          <a:p>
            <a:pPr marL="342900" indent="-342900">
              <a:buAutoNum type="arabicPeriod"/>
            </a:pPr>
            <a:r>
              <a:rPr lang="en-US" dirty="0"/>
              <a:t>Identify design parameters relevant to performance with respect to the attributes (columns)</a:t>
            </a:r>
          </a:p>
          <a:p>
            <a:pPr marL="342900" indent="-342900">
              <a:buAutoNum type="arabicPeriod"/>
            </a:pPr>
            <a:r>
              <a:rPr lang="en-US" dirty="0"/>
              <a:t>Fill in relationship matrix</a:t>
            </a:r>
          </a:p>
          <a:p>
            <a:pPr marL="342900" indent="-342900">
              <a:buAutoNum type="arabicPeriod"/>
            </a:pPr>
            <a:r>
              <a:rPr lang="en-US" dirty="0"/>
              <a:t>Identify relationships between design parameters ("roof")</a:t>
            </a:r>
          </a:p>
          <a:p>
            <a:endParaRPr lang="en-US" dirty="0"/>
          </a:p>
          <a:p>
            <a:r>
              <a:rPr lang="en-US" dirty="0">
                <a:ea typeface="+mn-lt"/>
                <a:cs typeface="+mn-lt"/>
              </a:rPr>
              <a:t>Many other tools, e.g. see here:</a:t>
            </a:r>
          </a:p>
          <a:p>
            <a:r>
              <a:rPr lang="en-US" dirty="0">
                <a:ea typeface="+mn-lt"/>
                <a:cs typeface="+mn-lt"/>
                <a:hlinkClick r:id="rId3"/>
              </a:rPr>
              <a:t>https://www.ifm.eng.cam.ac.uk/research/dstools/</a:t>
            </a:r>
            <a:endParaRPr lang="en-US">
              <a:ea typeface="+mn-lt"/>
              <a:cs typeface="+mn-lt"/>
            </a:endParaRPr>
          </a:p>
          <a:p>
            <a:endParaRPr lang="en-US" dirty="0"/>
          </a:p>
        </p:txBody>
      </p:sp>
    </p:spTree>
    <p:extLst>
      <p:ext uri="{BB962C8B-B14F-4D97-AF65-F5344CB8AC3E}">
        <p14:creationId xmlns:p14="http://schemas.microsoft.com/office/powerpoint/2010/main" val="1818872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07720-D66C-CB18-5901-80E63A663B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FBE4AB-F640-5E7D-81FE-55098C8C6A89}"/>
              </a:ext>
            </a:extLst>
          </p:cNvPr>
          <p:cNvSpPr>
            <a:spLocks noGrp="1"/>
          </p:cNvSpPr>
          <p:nvPr>
            <p:ph type="title"/>
          </p:nvPr>
        </p:nvSpPr>
        <p:spPr/>
        <p:txBody>
          <a:bodyPr/>
          <a:lstStyle/>
          <a:p>
            <a:r>
              <a:rPr lang="en-US"/>
              <a:t>Technology assessment tools</a:t>
            </a:r>
          </a:p>
        </p:txBody>
      </p:sp>
      <p:sp>
        <p:nvSpPr>
          <p:cNvPr id="3" name="Content Placeholder 2">
            <a:extLst>
              <a:ext uri="{FF2B5EF4-FFF2-40B4-BE49-F238E27FC236}">
                <a16:creationId xmlns:a16="http://schemas.microsoft.com/office/drawing/2014/main" id="{8534DB5D-0B85-B651-2DE3-CB014C4D8AE5}"/>
              </a:ext>
            </a:extLst>
          </p:cNvPr>
          <p:cNvSpPr>
            <a:spLocks noGrp="1"/>
          </p:cNvSpPr>
          <p:nvPr>
            <p:ph idx="1"/>
          </p:nvPr>
        </p:nvSpPr>
        <p:spPr/>
        <p:txBody>
          <a:bodyPr vert="horz" lIns="91440" tIns="45720" rIns="91440" bIns="45720" rtlCol="0" anchor="t">
            <a:normAutofit/>
          </a:bodyPr>
          <a:lstStyle/>
          <a:p>
            <a:r>
              <a:rPr lang="en-US"/>
              <a:t>Parolin et al (2023) How can technology assessment tools support sustainable innovation? </a:t>
            </a:r>
            <a:r>
              <a:rPr lang="en-US">
                <a:ea typeface="+mn-lt"/>
                <a:cs typeface="+mn-lt"/>
                <a:hlinkClick r:id="rId2"/>
              </a:rPr>
              <a:t>https://doi.org/10.1016/j.technovation.2023.102881</a:t>
            </a:r>
            <a:endParaRPr lang="en-US"/>
          </a:p>
          <a:p>
            <a:pPr>
              <a:buClr>
                <a:srgbClr val="B68C7B"/>
              </a:buClr>
            </a:pPr>
            <a:endParaRPr lang="en-US"/>
          </a:p>
        </p:txBody>
      </p:sp>
      <p:pic>
        <p:nvPicPr>
          <p:cNvPr id="5" name="Picture 4" descr="https://ars.els-cdn.com/content/image/1-s2.0-S016649722300192X-gr6_lrg.jpg">
            <a:extLst>
              <a:ext uri="{FF2B5EF4-FFF2-40B4-BE49-F238E27FC236}">
                <a16:creationId xmlns:a16="http://schemas.microsoft.com/office/drawing/2014/main" id="{315ADFD7-78E3-D547-1C00-37CE460D3006}"/>
              </a:ext>
            </a:extLst>
          </p:cNvPr>
          <p:cNvPicPr>
            <a:picLocks noChangeAspect="1"/>
          </p:cNvPicPr>
          <p:nvPr/>
        </p:nvPicPr>
        <p:blipFill>
          <a:blip r:embed="rId3"/>
          <a:stretch>
            <a:fillRect/>
          </a:stretch>
        </p:blipFill>
        <p:spPr>
          <a:xfrm>
            <a:off x="684362" y="2980645"/>
            <a:ext cx="4928557" cy="3139577"/>
          </a:xfrm>
          <a:prstGeom prst="rect">
            <a:avLst/>
          </a:prstGeom>
        </p:spPr>
      </p:pic>
      <p:pic>
        <p:nvPicPr>
          <p:cNvPr id="6" name="Picture 5" descr="https://ars.els-cdn.com/content/image/1-s2.0-S016649722300192X-gr3_lrg.jpg">
            <a:extLst>
              <a:ext uri="{FF2B5EF4-FFF2-40B4-BE49-F238E27FC236}">
                <a16:creationId xmlns:a16="http://schemas.microsoft.com/office/drawing/2014/main" id="{CFE85E16-7EB0-0463-8D3C-7E4E104963E5}"/>
              </a:ext>
            </a:extLst>
          </p:cNvPr>
          <p:cNvPicPr>
            <a:picLocks noChangeAspect="1"/>
          </p:cNvPicPr>
          <p:nvPr/>
        </p:nvPicPr>
        <p:blipFill>
          <a:blip r:embed="rId4"/>
          <a:stretch>
            <a:fillRect/>
          </a:stretch>
        </p:blipFill>
        <p:spPr>
          <a:xfrm>
            <a:off x="6329272" y="2987435"/>
            <a:ext cx="5571946" cy="3413545"/>
          </a:xfrm>
          <a:prstGeom prst="rect">
            <a:avLst/>
          </a:prstGeom>
        </p:spPr>
      </p:pic>
    </p:spTree>
    <p:extLst>
      <p:ext uri="{BB962C8B-B14F-4D97-AF65-F5344CB8AC3E}">
        <p14:creationId xmlns:p14="http://schemas.microsoft.com/office/powerpoint/2010/main" val="3133241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AB0A0-B47C-FEE7-BEC8-183B46B7759D}"/>
              </a:ext>
            </a:extLst>
          </p:cNvPr>
          <p:cNvSpPr>
            <a:spLocks noGrp="1"/>
          </p:cNvSpPr>
          <p:nvPr>
            <p:ph type="title"/>
          </p:nvPr>
        </p:nvSpPr>
        <p:spPr/>
        <p:txBody>
          <a:bodyPr/>
          <a:lstStyle/>
          <a:p>
            <a:r>
              <a:rPr lang="en-US"/>
              <a:t>Exercise: Tarot cards of Tech</a:t>
            </a:r>
          </a:p>
        </p:txBody>
      </p:sp>
      <p:sp>
        <p:nvSpPr>
          <p:cNvPr id="3" name="Content Placeholder 2">
            <a:extLst>
              <a:ext uri="{FF2B5EF4-FFF2-40B4-BE49-F238E27FC236}">
                <a16:creationId xmlns:a16="http://schemas.microsoft.com/office/drawing/2014/main" id="{777380F7-555A-ACC6-0B25-02DE146006BD}"/>
              </a:ext>
            </a:extLst>
          </p:cNvPr>
          <p:cNvSpPr>
            <a:spLocks noGrp="1"/>
          </p:cNvSpPr>
          <p:nvPr>
            <p:ph idx="1"/>
          </p:nvPr>
        </p:nvSpPr>
        <p:spPr/>
        <p:txBody>
          <a:bodyPr/>
          <a:lstStyle/>
          <a:p>
            <a:r>
              <a:rPr lang="en-US"/>
              <a:t>https://tarotcardsoftech.artefactgroup.com/</a:t>
            </a:r>
          </a:p>
        </p:txBody>
      </p:sp>
      <p:pic>
        <p:nvPicPr>
          <p:cNvPr id="5" name="Picture 4" descr="A qr code with black squares&#10;&#10;Description automatically generated">
            <a:extLst>
              <a:ext uri="{FF2B5EF4-FFF2-40B4-BE49-F238E27FC236}">
                <a16:creationId xmlns:a16="http://schemas.microsoft.com/office/drawing/2014/main" id="{8F79DE24-59E8-1CD6-9948-D1A91D40D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349" y="2744967"/>
            <a:ext cx="2857500" cy="2857500"/>
          </a:xfrm>
          <a:prstGeom prst="rect">
            <a:avLst/>
          </a:prstGeom>
        </p:spPr>
      </p:pic>
    </p:spTree>
    <p:extLst>
      <p:ext uri="{BB962C8B-B14F-4D97-AF65-F5344CB8AC3E}">
        <p14:creationId xmlns:p14="http://schemas.microsoft.com/office/powerpoint/2010/main" val="2091485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219879-238B-8297-11FB-22DC1B688C0A}"/>
            </a:ext>
          </a:extLst>
        </p:cNvPr>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39ED5E1-B2BB-880D-F951-4629E313F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a:solidFill>
                <a:schemeClr val="tx1"/>
              </a:solidFill>
            </a:endParaRPr>
          </a:p>
        </p:txBody>
      </p:sp>
      <p:pic>
        <p:nvPicPr>
          <p:cNvPr id="4" name="Picture 3" descr="People working on ideas">
            <a:extLst>
              <a:ext uri="{FF2B5EF4-FFF2-40B4-BE49-F238E27FC236}">
                <a16:creationId xmlns:a16="http://schemas.microsoft.com/office/drawing/2014/main" id="{97D4B88D-B744-9CBB-2E81-E5C29A4FADB7}"/>
              </a:ext>
            </a:extLst>
          </p:cNvPr>
          <p:cNvPicPr>
            <a:picLocks noChangeAspect="1"/>
          </p:cNvPicPr>
          <p:nvPr/>
        </p:nvPicPr>
        <p:blipFill>
          <a:blip r:embed="rId2"/>
          <a:srcRect t="7261" b="6861"/>
          <a:stretch/>
        </p:blipFill>
        <p:spPr>
          <a:xfrm>
            <a:off x="20" y="10"/>
            <a:ext cx="12191980" cy="6857989"/>
          </a:xfrm>
          <a:prstGeom prst="rect">
            <a:avLst/>
          </a:prstGeom>
        </p:spPr>
      </p:pic>
      <p:sp>
        <p:nvSpPr>
          <p:cNvPr id="51" name="Flowchart: Document 50">
            <a:extLst>
              <a:ext uri="{FF2B5EF4-FFF2-40B4-BE49-F238E27FC236}">
                <a16:creationId xmlns:a16="http://schemas.microsoft.com/office/drawing/2014/main" id="{19873757-5179-3044-1017-A8816350E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04804" y="304807"/>
            <a:ext cx="6858000" cy="6248391"/>
          </a:xfrm>
          <a:prstGeom prst="flowChartDocumen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9A9B1A71-2206-A33B-0602-954CE5E8BD9B}"/>
              </a:ext>
            </a:extLst>
          </p:cNvPr>
          <p:cNvSpPr>
            <a:spLocks noGrp="1"/>
          </p:cNvSpPr>
          <p:nvPr>
            <p:ph type="ctrTitle"/>
          </p:nvPr>
        </p:nvSpPr>
        <p:spPr>
          <a:xfrm>
            <a:off x="691078" y="722902"/>
            <a:ext cx="4225893" cy="3077253"/>
          </a:xfrm>
        </p:spPr>
        <p:txBody>
          <a:bodyPr>
            <a:normAutofit/>
          </a:bodyPr>
          <a:lstStyle/>
          <a:p>
            <a:pPr>
              <a:lnSpc>
                <a:spcPct val="90000"/>
              </a:lnSpc>
            </a:pPr>
            <a:r>
              <a:rPr lang="en-US" sz="4600"/>
              <a:t>RRI Tools - </a:t>
            </a:r>
            <a:br>
              <a:rPr lang="en-US" sz="4600"/>
            </a:br>
            <a:r>
              <a:rPr lang="en-US" sz="4600"/>
              <a:t>Reflect</a:t>
            </a:r>
          </a:p>
        </p:txBody>
      </p:sp>
      <p:sp>
        <p:nvSpPr>
          <p:cNvPr id="3" name="Subtitle 2">
            <a:extLst>
              <a:ext uri="{FF2B5EF4-FFF2-40B4-BE49-F238E27FC236}">
                <a16:creationId xmlns:a16="http://schemas.microsoft.com/office/drawing/2014/main" id="{B7DAE289-0522-6A73-E254-E83EFC92A9FF}"/>
              </a:ext>
            </a:extLst>
          </p:cNvPr>
          <p:cNvSpPr>
            <a:spLocks noGrp="1"/>
          </p:cNvSpPr>
          <p:nvPr>
            <p:ph type="subTitle" idx="1"/>
          </p:nvPr>
        </p:nvSpPr>
        <p:spPr>
          <a:xfrm>
            <a:off x="691077" y="3971875"/>
            <a:ext cx="4903265" cy="2190707"/>
          </a:xfrm>
        </p:spPr>
        <p:txBody>
          <a:bodyPr vert="horz" lIns="91440" tIns="45720" rIns="91440" bIns="45720" rtlCol="0" anchor="t">
            <a:normAutofit/>
          </a:bodyPr>
          <a:lstStyle/>
          <a:p>
            <a:r>
              <a:rPr lang="en-US"/>
              <a:t>Dependable and Deployable AI for Robotics </a:t>
            </a:r>
          </a:p>
          <a:p>
            <a:r>
              <a:rPr lang="en-US"/>
              <a:t>Barbara Webb</a:t>
            </a:r>
          </a:p>
        </p:txBody>
      </p:sp>
      <p:grpSp>
        <p:nvGrpSpPr>
          <p:cNvPr id="53" name="Group 52">
            <a:extLst>
              <a:ext uri="{FF2B5EF4-FFF2-40B4-BE49-F238E27FC236}">
                <a16:creationId xmlns:a16="http://schemas.microsoft.com/office/drawing/2014/main" id="{F46DFD74-356D-F889-7C08-448DBFF160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4" name="Straight Connector 53">
              <a:extLst>
                <a:ext uri="{FF2B5EF4-FFF2-40B4-BE49-F238E27FC236}">
                  <a16:creationId xmlns:a16="http://schemas.microsoft.com/office/drawing/2014/main" id="{FC2BF971-DDBB-6E02-6C89-4E34BBC57B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1FBD348-1514-12F3-EE93-CA3A41E585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2D4D23C-95A5-9A29-8EFF-4911EFEC19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A307A5E-670E-A970-57A4-D7540A4E0A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175B1C6-1501-35DF-C2BB-BD7A382E7F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4567CC0-0A04-229A-C799-C6F40E49B8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1ED40D5-24A5-797B-F67F-CA3C73379A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D9A4480-8882-5152-1375-17A70D768D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A8EE383-967B-B8F7-704D-AA0A93692C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578F4A-A8A0-80E2-4DB6-7BC7F54A3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3345F8A-5401-B733-DFDA-A40A852A98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B372B7F-DCE6-4618-A963-44F029F563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3154AF8-1FF5-9C00-952A-0E244A6845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6ACA543-3E71-124B-AB8E-25AF654B0A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617284E-7136-16F9-928B-165BE11059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AB968EB-AE31-6DB1-08E4-C177BE5C6B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1CF1503-385A-94F9-6EFE-FF7BF5D7CC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927632F-F35C-60BF-F6F9-85EAAA52F9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72BC86A-3D7E-DB9E-361A-CF1A048681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5A67A95-FC3D-A3BC-3833-CA9B0FA47C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BA73D98-38FD-D0EF-86E7-96923CB23D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A5FEF4C-36CD-60C6-3D24-DDC74969DE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698C4E1-27A8-72BE-3304-CF6452DDB2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1FA25CE-33F2-D211-22CF-139E91A3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6DD9470-CB0C-8857-EEB0-FAF1262184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CEA19E2-D236-AD62-F3E3-E201B2DE53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3D4C1E1-7288-5B8F-DA92-270EF311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E96593F-98A1-9B2F-8977-D4D015154C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4827079-CCA2-5C5C-AFCE-919D059366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1731983-2FC3-43E8-B02E-01871E3B12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FC04F84-2BEF-1489-A23E-DC23381201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39B57DFA-3D2A-6A38-8C1B-9EF45D8B0A8F}"/>
              </a:ext>
            </a:extLst>
          </p:cNvPr>
          <p:cNvSpPr txBox="1"/>
          <p:nvPr/>
        </p:nvSpPr>
        <p:spPr>
          <a:xfrm>
            <a:off x="4724400" y="320040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http://self-check-tool.innovation-compass.eu/faq</a:t>
            </a:r>
          </a:p>
        </p:txBody>
      </p:sp>
    </p:spTree>
    <p:extLst>
      <p:ext uri="{BB962C8B-B14F-4D97-AF65-F5344CB8AC3E}">
        <p14:creationId xmlns:p14="http://schemas.microsoft.com/office/powerpoint/2010/main" val="2207455553"/>
      </p:ext>
    </p:extLst>
  </p:cSld>
  <p:clrMapOvr>
    <a:masterClrMapping/>
  </p:clrMapOvr>
</p:sld>
</file>

<file path=ppt/theme/theme1.xml><?xml version="1.0" encoding="utf-8"?>
<a:theme xmlns:a="http://schemas.openxmlformats.org/drawingml/2006/main" name="CosineVTI">
  <a:themeElements>
    <a:clrScheme name="AnalogousFromRegularSeedLeftStep">
      <a:dk1>
        <a:srgbClr val="000000"/>
      </a:dk1>
      <a:lt1>
        <a:srgbClr val="FFFFFF"/>
      </a:lt1>
      <a:dk2>
        <a:srgbClr val="412C24"/>
      </a:dk2>
      <a:lt2>
        <a:srgbClr val="E8E6E2"/>
      </a:lt2>
      <a:accent1>
        <a:srgbClr val="4D71C3"/>
      </a:accent1>
      <a:accent2>
        <a:srgbClr val="3B91B1"/>
      </a:accent2>
      <a:accent3>
        <a:srgbClr val="46B3A4"/>
      </a:accent3>
      <a:accent4>
        <a:srgbClr val="3BB16F"/>
      </a:accent4>
      <a:accent5>
        <a:srgbClr val="48B84B"/>
      </a:accent5>
      <a:accent6>
        <a:srgbClr val="69B13B"/>
      </a:accent6>
      <a:hlink>
        <a:srgbClr val="9E7D34"/>
      </a:hlink>
      <a:folHlink>
        <a:srgbClr val="7F7F7F"/>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1362</Words>
  <Application>Microsoft Office PowerPoint</Application>
  <PresentationFormat>Widescreen</PresentationFormat>
  <Paragraphs>112</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Arial</vt:lpstr>
      <vt:lpstr>Calibri</vt:lpstr>
      <vt:lpstr>Grandview</vt:lpstr>
      <vt:lpstr>Wingdings</vt:lpstr>
      <vt:lpstr>CosineVTI</vt:lpstr>
      <vt:lpstr>RRI Tools -  Anticipate</vt:lpstr>
      <vt:lpstr>The AREA framework for RRI</vt:lpstr>
      <vt:lpstr>Established tools for anticipation</vt:lpstr>
      <vt:lpstr>Example</vt:lpstr>
      <vt:lpstr>Technology assessment tools</vt:lpstr>
      <vt:lpstr>Quality function deployment</vt:lpstr>
      <vt:lpstr>Technology assessment tools</vt:lpstr>
      <vt:lpstr>Exercise: Tarot cards of Tech</vt:lpstr>
      <vt:lpstr>RRI Tools -  Reflect</vt:lpstr>
      <vt:lpstr>Assessing an innovation system</vt:lpstr>
      <vt:lpstr>Assessing Responsible Innovation </vt:lpstr>
      <vt:lpstr>Using AI tools to assess Responsible Innovation </vt:lpstr>
      <vt:lpstr>Informal reflection on your own research</vt:lpstr>
      <vt:lpstr>Formal methods https://www.gov.uk/guidance/portfolio-of-ai-assurance-techniques</vt:lpstr>
      <vt:lpstr>RRI Tools -  Act</vt:lpstr>
      <vt:lpstr>Barriers to action</vt:lpstr>
      <vt:lpstr>Practical considerations</vt:lpstr>
      <vt:lpstr>Preparing a responsible action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Barbara Webb</cp:lastModifiedBy>
  <cp:revision>40</cp:revision>
  <dcterms:created xsi:type="dcterms:W3CDTF">2025-02-01T16:44:23Z</dcterms:created>
  <dcterms:modified xsi:type="dcterms:W3CDTF">2025-12-03T09:30:16Z</dcterms:modified>
</cp:coreProperties>
</file>