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491" r:id="rId3"/>
    <p:sldId id="492" r:id="rId4"/>
    <p:sldId id="493" r:id="rId5"/>
    <p:sldId id="497" r:id="rId6"/>
    <p:sldId id="503" r:id="rId7"/>
    <p:sldId id="511" r:id="rId8"/>
    <p:sldId id="494" r:id="rId9"/>
    <p:sldId id="495" r:id="rId10"/>
    <p:sldId id="496" r:id="rId11"/>
    <p:sldId id="512" r:id="rId12"/>
    <p:sldId id="498" r:id="rId13"/>
    <p:sldId id="499" r:id="rId14"/>
    <p:sldId id="507" r:id="rId15"/>
    <p:sldId id="501" r:id="rId16"/>
    <p:sldId id="506" r:id="rId17"/>
    <p:sldId id="504" r:id="rId18"/>
    <p:sldId id="505" r:id="rId19"/>
    <p:sldId id="513" r:id="rId20"/>
    <p:sldId id="500" r:id="rId21"/>
    <p:sldId id="502" r:id="rId22"/>
    <p:sldId id="514" r:id="rId23"/>
    <p:sldId id="509" r:id="rId24"/>
    <p:sldId id="510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6468" autoAdjust="0"/>
    <p:restoredTop sz="94660"/>
  </p:normalViewPr>
  <p:slideViewPr>
    <p:cSldViewPr snapToGrid="0">
      <p:cViewPr varScale="1">
        <p:scale>
          <a:sx n="79" d="100"/>
          <a:sy n="79" d="100"/>
        </p:scale>
        <p:origin x="72" y="3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C412C9-BC95-1410-9103-8A901E3BBA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331E411-4A4C-94D0-7CE2-3321AF8AA5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BDD32EB-0825-3A28-F25F-4B5B1B0CEDB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50" y="6321425"/>
            <a:ext cx="1843103" cy="441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8216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04B15-F648-04F2-30C6-3458E1CA51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86B9A1-CFA6-AD1C-3CF9-C236843BAD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ABBE701-4717-F090-4A10-30C0E13FF49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50" y="6321425"/>
            <a:ext cx="1843103" cy="441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2150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1D6A7AA-30B5-CEF7-1E31-B6AB878AAA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E9199B-5426-67FA-17D0-1FDAA93605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A857E1B-C6C3-C20F-5A66-185E949C9C0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50" y="6321425"/>
            <a:ext cx="1843103" cy="441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7974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E0CC58-E997-5EB3-DA72-CD0D3274FF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A5FBA0-A2B6-412C-5216-D83F965DEE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6E8FE19-8110-E488-DE0B-E522B04CC79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50" y="6321425"/>
            <a:ext cx="1843103" cy="441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6663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DC96C-75A9-FA95-22AE-378C95EB8B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3AA3BD-50C6-80E4-6046-C71E881C07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40F8CE3-D9A0-AF5E-68B5-B075EAF7923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50" y="6321425"/>
            <a:ext cx="1843103" cy="441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5052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67CBDD-2BC7-7D15-2977-408E05AD72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21A9B2-6F88-9AFB-98D1-7DEFAB5C23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968FB4-CA21-068D-14F6-C24D0480A7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800FFE1-70E3-6A35-2123-17371753714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50" y="6321425"/>
            <a:ext cx="1843103" cy="441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8734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D75F81-DB2A-2099-520C-313A9F813C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EE4F4F-5B3B-EAD6-DACF-6BB2456BAE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485D4C-E92B-964B-BEA1-B1992BF22B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C888DBC-DA43-4078-FD06-7662A25354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AD39625-A96A-683E-1078-5C6C9A85A19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657A560-4DDE-2024-36A7-E8BEDF2D834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50" y="6321425"/>
            <a:ext cx="1843103" cy="441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7328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5A3485-F0C0-8973-D5C4-FEFD50D41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C5E96BE-DCE7-D532-5DB4-75BF5493E7B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50" y="6321425"/>
            <a:ext cx="1843103" cy="441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3155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BB3BA4A-1055-2B78-12C5-0950C6ECDEE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50" y="6321425"/>
            <a:ext cx="1843103" cy="441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9866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35C9A3-1E3E-2B56-6DF3-1F7F15CB93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7BF149-9A1C-7E88-55EE-AF77CA9EA3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DEEDBC-440F-205A-0BFB-A6C148C53B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FDB704F-6836-B880-85DA-1DAC70BC94F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50" y="6321425"/>
            <a:ext cx="1843103" cy="441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6820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7526A2-FFE4-2B3E-A0FB-7460698BEA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1C4FC93-6A01-F515-AE70-2A05C3A3756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C7E756-6691-4007-21DD-1C5DF14CDC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B9C98C7-9765-E1BB-3AE6-72813B3099E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50" y="6321425"/>
            <a:ext cx="1843103" cy="441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4024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FE4D908-FF0A-E08D-1083-28912DF656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4DCCA5-9834-FA17-45EA-F91A16158F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921B915-4C76-FCC5-0359-56B4D351E4CB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50" y="6321425"/>
            <a:ext cx="1843103" cy="441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1772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professional.dce.harvard.edu/blog/10-tips-for-improving-your-public-speaking-skills/#Here-Are-My-10-Tips-for-Public-Speaking" TargetMode="External"/><Relationship Id="rId7" Type="http://schemas.openxmlformats.org/officeDocument/2006/relationships/hyperlink" Target="https://www.storylane.io/blog/how-to-prepare-a-great-software-demo-presentation" TargetMode="External"/><Relationship Id="rId2" Type="http://schemas.openxmlformats.org/officeDocument/2006/relationships/hyperlink" Target="https://usic.sheffield.ac.uk/blog/how-to-improve-your-presentation-skill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presentationzen.com/blog/13-ways-to-elevate-your-next-online-presentation" TargetMode="External"/><Relationship Id="rId5" Type="http://schemas.openxmlformats.org/officeDocument/2006/relationships/hyperlink" Target="https://presentationzen.com/blog" TargetMode="External"/><Relationship Id="rId4" Type="http://schemas.openxmlformats.org/officeDocument/2006/relationships/hyperlink" Target="https://hbr.org/2013/06/how-to-give-a-killer-presentation" TargetMode="Externa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ducationcorner.com/oral-tests/" TargetMode="External"/><Relationship Id="rId2" Type="http://schemas.openxmlformats.org/officeDocument/2006/relationships/hyperlink" Target="https://www.wikihow.com/Survive-an-Oral-Exa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geojson.io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arkdownguide.org/basic-syntax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6" name="Rectangle 35">
            <a:extLst>
              <a:ext uri="{FF2B5EF4-FFF2-40B4-BE49-F238E27FC236}">
                <a16:creationId xmlns:a16="http://schemas.microsoft.com/office/drawing/2014/main" id="{ECC07320-C2CA-4E29-8481-9D9E143C77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A9321ADD-75D2-DEF8-0175-5675A99768D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333" r="27168"/>
          <a:stretch/>
        </p:blipFill>
        <p:spPr>
          <a:xfrm>
            <a:off x="2519309" y="10"/>
            <a:ext cx="9669642" cy="6857990"/>
          </a:xfrm>
          <a:prstGeom prst="rect">
            <a:avLst/>
          </a:prstGeom>
        </p:spPr>
      </p:pic>
      <p:sp>
        <p:nvSpPr>
          <p:cNvPr id="38" name="Rectangle 37">
            <a:extLst>
              <a:ext uri="{FF2B5EF4-FFF2-40B4-BE49-F238E27FC236}">
                <a16:creationId xmlns:a16="http://schemas.microsoft.com/office/drawing/2014/main" id="{178FB36B-5BFE-42CA-BC60-1115E0D95E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066978" cy="6858000"/>
          </a:xfrm>
          <a:prstGeom prst="rect">
            <a:avLst/>
          </a:prstGeom>
          <a:gradFill>
            <a:gsLst>
              <a:gs pos="48000">
                <a:schemeClr val="tx1"/>
              </a:gs>
              <a:gs pos="35000">
                <a:schemeClr val="tx1">
                  <a:alpha val="77000"/>
                </a:schemeClr>
              </a:gs>
              <a:gs pos="19000">
                <a:schemeClr val="tx1">
                  <a:alpha val="38000"/>
                </a:schemeClr>
              </a:gs>
              <a:gs pos="0">
                <a:schemeClr val="tx1">
                  <a:alpha val="0"/>
                </a:schemeClr>
              </a:gs>
              <a:gs pos="100000">
                <a:schemeClr val="tx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1791057-3D10-41E2-F538-2A1DA30577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52228" y="743447"/>
            <a:ext cx="3973385" cy="3692028"/>
          </a:xfrm>
          <a:noFill/>
        </p:spPr>
        <p:txBody>
          <a:bodyPr anchorCtr="0">
            <a:normAutofit/>
          </a:bodyPr>
          <a:lstStyle/>
          <a:p>
            <a:pPr algn="l"/>
            <a:r>
              <a:rPr lang="en-GB" sz="5200" dirty="0">
                <a:solidFill>
                  <a:schemeClr val="bg1"/>
                </a:solidFill>
              </a:rPr>
              <a:t>ILP / 7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01A6F4-CD41-25E4-1528-FB53E3D149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52228" y="4629234"/>
            <a:ext cx="4478753" cy="1485319"/>
          </a:xfrm>
          <a:noFill/>
        </p:spPr>
        <p:txBody>
          <a:bodyPr>
            <a:normAutofit/>
          </a:bodyPr>
          <a:lstStyle/>
          <a:p>
            <a:pPr algn="l"/>
            <a:r>
              <a:rPr lang="en-GB" dirty="0">
                <a:solidFill>
                  <a:schemeClr val="bg1"/>
                </a:solidFill>
              </a:rPr>
              <a:t>Cristina Adriana Alexandru, PhD</a:t>
            </a:r>
          </a:p>
        </p:txBody>
      </p:sp>
    </p:spTree>
    <p:extLst>
      <p:ext uri="{BB962C8B-B14F-4D97-AF65-F5344CB8AC3E}">
        <p14:creationId xmlns:p14="http://schemas.microsoft.com/office/powerpoint/2010/main" val="9818021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9A05D1-35CC-2264-B5FC-E75812A9ED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CW3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850B56-088D-6408-F02F-4BAB413AC6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/>
              <a:t>Marking</a:t>
            </a:r>
            <a:r>
              <a:rPr lang="en-GB" dirty="0"/>
              <a:t>: </a:t>
            </a:r>
          </a:p>
          <a:p>
            <a:pPr lvl="1"/>
            <a:r>
              <a:rPr lang="en-GB" dirty="0"/>
              <a:t>3 markers give ratings (Poor-Excellent) on following rubric:</a:t>
            </a:r>
          </a:p>
          <a:p>
            <a:pPr lvl="2"/>
            <a:r>
              <a:rPr lang="en-GB" i="1" dirty="0"/>
              <a:t>Innovation/ Idea/ Benefit (20%)</a:t>
            </a:r>
            <a:r>
              <a:rPr lang="en-GB" dirty="0"/>
              <a:t>: whether innovation/ idea visible and a contribution</a:t>
            </a:r>
          </a:p>
          <a:p>
            <a:pPr lvl="2"/>
            <a:r>
              <a:rPr lang="en-GB" i="1" dirty="0"/>
              <a:t>Execution/ Implementation (40%)</a:t>
            </a:r>
            <a:r>
              <a:rPr lang="en-GB" dirty="0"/>
              <a:t>: quality of underlying design, usage of tools, other SE aspects</a:t>
            </a:r>
          </a:p>
          <a:p>
            <a:pPr lvl="2"/>
            <a:r>
              <a:rPr lang="en-GB" i="1" dirty="0"/>
              <a:t>Completeness (20%)</a:t>
            </a:r>
            <a:r>
              <a:rPr lang="en-GB" dirty="0"/>
              <a:t>: whether covering the aspects of given scenario</a:t>
            </a:r>
          </a:p>
          <a:p>
            <a:pPr lvl="2"/>
            <a:r>
              <a:rPr lang="en-GB" i="1" dirty="0"/>
              <a:t>Style &amp; Architecture (20%)</a:t>
            </a:r>
            <a:r>
              <a:rPr lang="en-GB" dirty="0"/>
              <a:t>: quality of style in design and architecture</a:t>
            </a:r>
          </a:p>
          <a:p>
            <a:pPr lvl="1"/>
            <a:r>
              <a:rPr lang="en-GB" dirty="0"/>
              <a:t>Main object for marking is PDF, with code as evidence/ point to investigate</a:t>
            </a:r>
          </a:p>
          <a:p>
            <a:pPr lvl="1"/>
            <a:r>
              <a:rPr lang="en-GB" dirty="0"/>
              <a:t>Mark = the average of their marks to reduce bias</a:t>
            </a:r>
          </a:p>
          <a:p>
            <a:pPr lvl="1"/>
            <a:r>
              <a:rPr lang="en-GB" dirty="0"/>
              <a:t>More than 50% more words will lead to 25% mark penalty</a:t>
            </a:r>
          </a:p>
          <a:p>
            <a:pPr marL="457200" lvl="1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197099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0D5E2C-34FE-9F26-ADE6-A3F4440998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Green dialogue boxes">
            <a:extLst>
              <a:ext uri="{FF2B5EF4-FFF2-40B4-BE49-F238E27FC236}">
                <a16:creationId xmlns:a16="http://schemas.microsoft.com/office/drawing/2014/main" id="{2D1A3A3C-82AE-A472-6AF1-5B1981BBDBF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3093" r="3" b="2062"/>
          <a:stretch>
            <a:fillRect/>
          </a:stretch>
        </p:blipFill>
        <p:spPr>
          <a:xfrm>
            <a:off x="5183188" y="987425"/>
            <a:ext cx="6172200" cy="4873625"/>
          </a:xfrm>
          <a:prstGeom prst="rect">
            <a:avLst/>
          </a:prstGeom>
          <a:noFill/>
        </p:spPr>
      </p:pic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2F1291F0-C291-A985-8951-3E41A3FCC0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987425"/>
            <a:ext cx="3932237" cy="4881563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algn="ctr"/>
            <a:r>
              <a:rPr lang="en-GB" sz="2800" dirty="0"/>
              <a:t>Questions?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3502091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1CB415-5F78-BD2F-B6F7-24F3C4CBE9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CW4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6EDEFE-8B6A-377E-DBA0-EB0F46280D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b="1" dirty="0"/>
              <a:t>Same dates as CW3!</a:t>
            </a:r>
          </a:p>
          <a:p>
            <a:r>
              <a:rPr lang="en-GB" b="1" dirty="0"/>
              <a:t>Topic</a:t>
            </a:r>
            <a:r>
              <a:rPr lang="en-GB" dirty="0"/>
              <a:t>: nothing new to implement, based on CW3 solution</a:t>
            </a:r>
          </a:p>
          <a:p>
            <a:r>
              <a:rPr lang="en-GB" b="1" dirty="0"/>
              <a:t>Submit</a:t>
            </a:r>
            <a:r>
              <a:rPr lang="en-GB" dirty="0"/>
              <a:t>: </a:t>
            </a:r>
            <a:r>
              <a:rPr lang="en-GB" b="1" dirty="0"/>
              <a:t>5-7 minute video </a:t>
            </a:r>
            <a:r>
              <a:rPr lang="en-GB" dirty="0"/>
              <a:t>including:</a:t>
            </a:r>
          </a:p>
          <a:p>
            <a:pPr lvl="1"/>
            <a:r>
              <a:rPr lang="en-GB" dirty="0"/>
              <a:t>Background</a:t>
            </a:r>
          </a:p>
          <a:p>
            <a:pPr lvl="1"/>
            <a:r>
              <a:rPr lang="en-GB" dirty="0"/>
              <a:t>Motivation</a:t>
            </a:r>
          </a:p>
          <a:p>
            <a:pPr lvl="1"/>
            <a:r>
              <a:rPr lang="en-GB" dirty="0"/>
              <a:t>Target audience</a:t>
            </a:r>
          </a:p>
          <a:p>
            <a:pPr lvl="1"/>
            <a:r>
              <a:rPr lang="en-GB" dirty="0"/>
              <a:t>Full demo of implementation</a:t>
            </a:r>
          </a:p>
          <a:p>
            <a:pPr marL="457200" lvl="1" indent="0">
              <a:buNone/>
            </a:pPr>
            <a:r>
              <a:rPr lang="en-GB" b="1" dirty="0"/>
              <a:t>+ special requirements to make sure it is you</a:t>
            </a:r>
            <a:r>
              <a:rPr lang="en-GB" dirty="0"/>
              <a:t>: Show id next to face, move hand left/ right/ left with open fingers in front of face, show Guardian homepage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030951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F993E2-4707-8265-822B-0DBF1C89D3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CW4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C9B6DF-EE31-19BB-BB82-60271FEAAB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/>
              <a:t>Marking</a:t>
            </a:r>
            <a:r>
              <a:rPr lang="en-GB" dirty="0"/>
              <a:t>:</a:t>
            </a:r>
          </a:p>
          <a:p>
            <a:pPr lvl="1"/>
            <a:r>
              <a:rPr lang="en-GB" dirty="0"/>
              <a:t>3 markers give ratings (Poor-Excellent) on following rubric:</a:t>
            </a:r>
          </a:p>
          <a:p>
            <a:pPr lvl="2"/>
            <a:r>
              <a:rPr lang="en-GB" dirty="0"/>
              <a:t>Background elaboration/ target audience (20%)</a:t>
            </a:r>
          </a:p>
          <a:p>
            <a:pPr lvl="2"/>
            <a:r>
              <a:rPr lang="en-GB" dirty="0"/>
              <a:t>Problem statement (20%)</a:t>
            </a:r>
          </a:p>
          <a:p>
            <a:pPr lvl="2"/>
            <a:r>
              <a:rPr lang="en-GB" dirty="0"/>
              <a:t>Explanation of choices made (30%)</a:t>
            </a:r>
          </a:p>
          <a:p>
            <a:pPr lvl="2"/>
            <a:r>
              <a:rPr lang="en-GB" b="1" dirty="0"/>
              <a:t>Presentation (30%)</a:t>
            </a:r>
          </a:p>
          <a:p>
            <a:pPr lvl="1"/>
            <a:r>
              <a:rPr lang="en-GB" dirty="0"/>
              <a:t>Mark = the average of their marks to reduce bias</a:t>
            </a:r>
          </a:p>
          <a:p>
            <a:pPr lvl="1"/>
            <a:r>
              <a:rPr lang="en-GB" dirty="0"/>
              <a:t>10% deduction for every extra minute in video</a:t>
            </a:r>
          </a:p>
        </p:txBody>
      </p:sp>
    </p:spTree>
    <p:extLst>
      <p:ext uri="{BB962C8B-B14F-4D97-AF65-F5344CB8AC3E}">
        <p14:creationId xmlns:p14="http://schemas.microsoft.com/office/powerpoint/2010/main" val="20045173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1061F-D00B-F142-E120-9B800BE5F6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Your advice on the presentation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EEBC5565-1038-CF35-4C13-6FB7C940E69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134472" y="1760198"/>
            <a:ext cx="3923055" cy="3488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66479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244FC1-C9F8-6855-F13C-58B70DD186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Tips for preparing a good presentation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562A9B-F719-DEBA-8E70-7BA79C6B27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/>
              <a:t>Take your time to prepare it! 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Make it structured</a:t>
            </a:r>
          </a:p>
          <a:p>
            <a:pPr lvl="1"/>
            <a:r>
              <a:rPr lang="en-GB" dirty="0"/>
              <a:t>Intro (what is the tool for?) – body  – summary (top conclusions)</a:t>
            </a:r>
          </a:p>
          <a:p>
            <a:pPr lvl="1"/>
            <a:r>
              <a:rPr lang="en-GB" dirty="0"/>
              <a:t>A few slides (</a:t>
            </a:r>
            <a:r>
              <a:rPr lang="en-GB" dirty="0" err="1"/>
              <a:t>e.g</a:t>
            </a:r>
            <a:r>
              <a:rPr lang="en-GB" dirty="0"/>
              <a:t> one per topic) can help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Make it focused</a:t>
            </a:r>
          </a:p>
          <a:p>
            <a:pPr lvl="1"/>
            <a:r>
              <a:rPr lang="en-GB" dirty="0"/>
              <a:t>Goal: imagine this was a product launch!</a:t>
            </a:r>
          </a:p>
          <a:p>
            <a:pPr lvl="1"/>
            <a:r>
              <a:rPr lang="en-GB" dirty="0"/>
              <a:t>Requirements, but also marking scheme</a:t>
            </a:r>
          </a:p>
          <a:p>
            <a:pPr marL="0" indent="0">
              <a:buNone/>
            </a:pPr>
            <a:r>
              <a:rPr lang="en-GB" dirty="0"/>
              <a:t>4.   Prioritise important information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87228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B3FCA7-8543-6959-F1E0-F2332A83EB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Tips for preparing a good presentation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1EB0E8-D4A4-56C1-0189-58F33DF4DF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5.  Grab attention at the beginning, close with a dynamic end</a:t>
            </a:r>
          </a:p>
          <a:p>
            <a:pPr marL="0" indent="0">
              <a:buNone/>
            </a:pPr>
            <a:r>
              <a:rPr lang="en-GB" dirty="0"/>
              <a:t>6.   Use audiovisual aids wisely</a:t>
            </a:r>
          </a:p>
          <a:p>
            <a:pPr marL="514350" indent="-514350">
              <a:buAutoNum type="arabicPeriod" startAt="7"/>
            </a:pPr>
            <a:r>
              <a:rPr lang="en-GB" dirty="0"/>
              <a:t>Don’t speak too fast! Less, with most important info, is more!</a:t>
            </a:r>
          </a:p>
          <a:p>
            <a:pPr marL="514350" indent="-514350">
              <a:buAutoNum type="arabicPeriod" startAt="7"/>
            </a:pPr>
            <a:r>
              <a:rPr lang="en-GB" dirty="0"/>
              <a:t>Don’t read as it will sound very monotonous!</a:t>
            </a:r>
          </a:p>
          <a:p>
            <a:pPr marL="514350" indent="-514350">
              <a:buAutoNum type="arabicPeriod" startAt="7"/>
            </a:pPr>
            <a:r>
              <a:rPr lang="en-GB" dirty="0"/>
              <a:t>Avoid filled pauses (umm, err)</a:t>
            </a:r>
          </a:p>
          <a:p>
            <a:pPr marL="0" indent="0">
              <a:buNone/>
            </a:pPr>
            <a:r>
              <a:rPr lang="en-GB" dirty="0"/>
              <a:t>9.   Be yourself!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515752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89BB80-4245-296F-4029-15D2AD578C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Tips for preparing a good video presentation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98C161-4CA0-C426-CDED-E50B765125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/>
              <a:t>Take your time to prepare it! Iterations watch yourself - improve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Think of yourself and your surroundings: how you look, lighting, background, sounds, framing of your face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Have your camera always on!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If you can, use a good camera and microphone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Make eye contact (with the camera)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Imaging speaking to someone (voice pitch, volume, pace, pauses)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Facial expression and hand movements help!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Going beyond allotted time will look unprepared!</a:t>
            </a:r>
          </a:p>
          <a:p>
            <a:pPr marL="514350" indent="-514350">
              <a:buFont typeface="+mj-lt"/>
              <a:buAutoNum type="arabicPeriod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21156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A2E21F-2321-E83D-D33C-39E766DE03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Tips for preparing a demo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737DFE-E58D-34B0-0E5C-9379422DEF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GB" dirty="0"/>
              <a:t>Don't just list features, but tell a story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Script your walkthrough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Set up a clean demo environment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Make sure text is visible when sharing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Don’t switch windows too frequently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Run the system, don’t just show it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Move mouse/ speak slower so that listener can understand</a:t>
            </a:r>
          </a:p>
        </p:txBody>
      </p:sp>
    </p:spTree>
    <p:extLst>
      <p:ext uri="{BB962C8B-B14F-4D97-AF65-F5344CB8AC3E}">
        <p14:creationId xmlns:p14="http://schemas.microsoft.com/office/powerpoint/2010/main" val="38571253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9D4CAE-2943-8460-38C4-0499B468DA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Green dialogue boxes">
            <a:extLst>
              <a:ext uri="{FF2B5EF4-FFF2-40B4-BE49-F238E27FC236}">
                <a16:creationId xmlns:a16="http://schemas.microsoft.com/office/drawing/2014/main" id="{7C76F33F-66C9-E85D-C075-AA4778A6965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3093" r="3" b="2062"/>
          <a:stretch>
            <a:fillRect/>
          </a:stretch>
        </p:blipFill>
        <p:spPr>
          <a:xfrm>
            <a:off x="5183188" y="987425"/>
            <a:ext cx="6172200" cy="4873625"/>
          </a:xfrm>
          <a:prstGeom prst="rect">
            <a:avLst/>
          </a:prstGeom>
          <a:noFill/>
        </p:spPr>
      </p:pic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12A0961C-8A9E-355D-758A-DD1BAA8056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987425"/>
            <a:ext cx="3932237" cy="4881563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algn="ctr"/>
            <a:r>
              <a:rPr lang="en-GB" sz="2800" dirty="0"/>
              <a:t>Questions?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645081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89D607-381D-F09A-E05A-2BA1CA5EC9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This lecture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F62069-EFD7-1BF6-D05E-8A62C16141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More on the next ILP </a:t>
            </a:r>
            <a:r>
              <a:rPr lang="en-GB" dirty="0" err="1"/>
              <a:t>courseworks</a:t>
            </a:r>
            <a:r>
              <a:rPr lang="en-GB" dirty="0"/>
              <a:t> (CW2, CW3, CW4)</a:t>
            </a:r>
          </a:p>
          <a:p>
            <a:r>
              <a:rPr lang="en-GB" dirty="0"/>
              <a:t>More on the oral exam</a:t>
            </a:r>
          </a:p>
          <a:p>
            <a:r>
              <a:rPr lang="en-GB" dirty="0"/>
              <a:t>Some advice for doing well</a:t>
            </a:r>
          </a:p>
          <a:p>
            <a:r>
              <a:rPr lang="en-GB" dirty="0"/>
              <a:t>Time for your questions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37906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8AB90-BCDA-E225-7BE6-3ADE5859E4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Oral exam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EDAC66-B97B-10F9-EEE6-CD9FF51E6C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18698"/>
            <a:ext cx="10515600" cy="4351338"/>
          </a:xfrm>
        </p:spPr>
        <p:txBody>
          <a:bodyPr/>
          <a:lstStyle/>
          <a:p>
            <a:r>
              <a:rPr lang="en-GB" dirty="0"/>
              <a:t>Organised over certain days (TBC) during exam diet (8-19 December)</a:t>
            </a:r>
          </a:p>
          <a:p>
            <a:r>
              <a:rPr lang="en-GB" dirty="0"/>
              <a:t>5-7 minutes questioning (alternative format for learning adjustments TBC case-by-case)</a:t>
            </a:r>
          </a:p>
          <a:p>
            <a:r>
              <a:rPr lang="en-GB" dirty="0"/>
              <a:t>3 markers present (including one lecturer/TA)  </a:t>
            </a:r>
          </a:p>
          <a:p>
            <a:r>
              <a:rPr lang="en-GB" dirty="0"/>
              <a:t>Types of questions:</a:t>
            </a:r>
          </a:p>
          <a:p>
            <a:pPr lvl="1"/>
            <a:r>
              <a:rPr lang="en-GB" dirty="0"/>
              <a:t>Theory: 2-3 from pool of around 20 from topics in lectures, tutorials, reading</a:t>
            </a:r>
          </a:p>
          <a:p>
            <a:pPr lvl="1"/>
            <a:r>
              <a:rPr lang="en-GB" dirty="0"/>
              <a:t>From your CW3/4 submissions</a:t>
            </a:r>
          </a:p>
          <a:p>
            <a:r>
              <a:rPr lang="en-GB" dirty="0"/>
              <a:t>Marking: individual on rubrics by markers; their average is final mark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649641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ADF94F-F80A-EA11-9454-EBC50C22A6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Tips for preparing for an oral exam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254B38-951A-2DEC-FEEF-F8B96B5224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/>
              <a:t>Study and know the theory: lectures, tutorials, reading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Make a list of questions you think you might be asked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Prepare answers: written, then practice giving them verbally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Be </a:t>
            </a:r>
            <a:r>
              <a:rPr lang="en-GB" b="1" dirty="0"/>
              <a:t>punctual</a:t>
            </a:r>
            <a:r>
              <a:rPr lang="en-GB" dirty="0"/>
              <a:t>!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Be confident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Listen question carefully, take time to think, ask clarification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Smiling helps project confidence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Be clear and </a:t>
            </a:r>
            <a:r>
              <a:rPr lang="en-GB" b="1" dirty="0"/>
              <a:t>concise (time limit!)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Teach the examiner </a:t>
            </a:r>
          </a:p>
        </p:txBody>
      </p:sp>
    </p:spTree>
    <p:extLst>
      <p:ext uri="{BB962C8B-B14F-4D97-AF65-F5344CB8AC3E}">
        <p14:creationId xmlns:p14="http://schemas.microsoft.com/office/powerpoint/2010/main" val="49971583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E00952-20E5-A096-C3E2-A1DD74C901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Green dialogue boxes">
            <a:extLst>
              <a:ext uri="{FF2B5EF4-FFF2-40B4-BE49-F238E27FC236}">
                <a16:creationId xmlns:a16="http://schemas.microsoft.com/office/drawing/2014/main" id="{EFB82C0A-56B8-491E-E694-7D4A7D240F2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3093" r="3" b="2062"/>
          <a:stretch>
            <a:fillRect/>
          </a:stretch>
        </p:blipFill>
        <p:spPr>
          <a:xfrm>
            <a:off x="5183188" y="987425"/>
            <a:ext cx="6172200" cy="4873625"/>
          </a:xfrm>
          <a:prstGeom prst="rect">
            <a:avLst/>
          </a:prstGeom>
          <a:noFill/>
        </p:spPr>
      </p:pic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F32429CB-A09B-1F86-9851-6B9CD758BF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987425"/>
            <a:ext cx="3932237" cy="4881563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algn="ctr"/>
            <a:r>
              <a:rPr lang="en-GB" sz="2800" dirty="0"/>
              <a:t>Questions?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76896138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EDD13D-E192-529C-4E04-83F61C296B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Some useful 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9018C8-22D9-A126-3330-FA3E24160F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On making a presentation:</a:t>
            </a:r>
          </a:p>
          <a:p>
            <a:pPr lvl="1"/>
            <a:r>
              <a:rPr lang="en-GB" dirty="0">
                <a:hlinkClick r:id="rId2"/>
              </a:rPr>
              <a:t>https://usic.sheffield.ac.uk/blog/how-to-improve-your-presentation-skills</a:t>
            </a:r>
            <a:endParaRPr lang="en-GB" dirty="0"/>
          </a:p>
          <a:p>
            <a:pPr lvl="1"/>
            <a:r>
              <a:rPr lang="en-GB" dirty="0">
                <a:hlinkClick r:id="rId3"/>
              </a:rPr>
              <a:t>https://professional.dce.harvard.edu/blog/10-tips-for-improving-your-public-speaking-skills/#Here-Are-My-10-Tips-for-Public-Speaking</a:t>
            </a:r>
            <a:endParaRPr lang="en-GB" dirty="0"/>
          </a:p>
          <a:p>
            <a:pPr lvl="1"/>
            <a:r>
              <a:rPr lang="en-GB" dirty="0">
                <a:hlinkClick r:id="rId4"/>
              </a:rPr>
              <a:t>https://hbr.org/2013/06/how-to-give-a-killer-presentation</a:t>
            </a:r>
            <a:endParaRPr lang="en-GB" dirty="0"/>
          </a:p>
          <a:p>
            <a:pPr lvl="1"/>
            <a:r>
              <a:rPr lang="en-GB" dirty="0">
                <a:hlinkClick r:id="rId5"/>
              </a:rPr>
              <a:t>https://presentationzen.com/blog</a:t>
            </a:r>
            <a:endParaRPr lang="en-GB" dirty="0"/>
          </a:p>
          <a:p>
            <a:pPr lvl="1"/>
            <a:r>
              <a:rPr lang="en-GB" dirty="0">
                <a:hlinkClick r:id="rId6"/>
              </a:rPr>
              <a:t>https://presentationzen.com/blog/13-ways-to-elevate-your-next-online-presentation</a:t>
            </a:r>
            <a:endParaRPr lang="en-GB" dirty="0"/>
          </a:p>
          <a:p>
            <a:r>
              <a:rPr lang="en-GB" dirty="0"/>
              <a:t>On making a demo: </a:t>
            </a:r>
            <a:r>
              <a:rPr lang="en-GB" dirty="0">
                <a:hlinkClick r:id="rId7"/>
              </a:rPr>
              <a:t>https://www.storylane.io/blog/how-to-prepare-a-great-software-demo-presentation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647513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79E0BB-332F-B752-CC4E-BD443749D6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906334-1D22-05F6-0537-8A14F8FE2E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Some useful 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CC7471-1251-2140-33E8-33CB215164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On preparing for an oral exam:</a:t>
            </a:r>
          </a:p>
          <a:p>
            <a:pPr lvl="1"/>
            <a:r>
              <a:rPr lang="en-GB" dirty="0">
                <a:hlinkClick r:id="rId2"/>
              </a:rPr>
              <a:t>https://www.wikihow.com/Survive-an-Oral-Exam</a:t>
            </a:r>
            <a:endParaRPr lang="en-GB" dirty="0"/>
          </a:p>
          <a:p>
            <a:pPr lvl="1"/>
            <a:r>
              <a:rPr lang="en-GB" dirty="0">
                <a:hlinkClick r:id="rId3"/>
              </a:rPr>
              <a:t>https://www.educationcorner.com/oral-tests/</a:t>
            </a:r>
            <a:endParaRPr lang="en-GB" dirty="0"/>
          </a:p>
          <a:p>
            <a:pPr lvl="1"/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9085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9D779E-4913-F5C2-DEDF-B29670DCD8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Assessment overview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985E076-3F87-1008-E2FF-CCEFCFCFE51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1974603"/>
              </p:ext>
            </p:extLst>
          </p:nvPr>
        </p:nvGraphicFramePr>
        <p:xfrm>
          <a:off x="692727" y="1292225"/>
          <a:ext cx="10515600" cy="50952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103120">
                  <a:extLst>
                    <a:ext uri="{9D8B030D-6E8A-4147-A177-3AD203B41FA5}">
                      <a16:colId xmlns:a16="http://schemas.microsoft.com/office/drawing/2014/main" val="964696851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05107591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1057696040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79195688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76691286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400" dirty="0"/>
                        <a:t>Assignment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Weight/effort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Dates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Extension rules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err="1"/>
                        <a:t>GenAIRules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13715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/>
                        <a:t>CW1 (Programming- medication delivery service 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25%, 10 hours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Launch: 29/09</a:t>
                      </a:r>
                    </a:p>
                    <a:p>
                      <a:r>
                        <a:rPr lang="en-GB" sz="1400" dirty="0"/>
                        <a:t>Submit: 20/10 12:00</a:t>
                      </a:r>
                    </a:p>
                    <a:p>
                      <a:r>
                        <a:rPr lang="en-GB" sz="1400" dirty="0"/>
                        <a:t>Feedback: 10/11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Rule 1: Extensions (4 days) and ETAs (7 days) permitted. Penalties (5%/day) applied to late submissions.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AI tools should not be used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29085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/>
                        <a:t>CW2 (Programming- medication delivery service 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33%, 20 hours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Launch: 03/11</a:t>
                      </a:r>
                    </a:p>
                    <a:p>
                      <a:r>
                        <a:rPr lang="en-GB" sz="1400" dirty="0"/>
                        <a:t>Submit: 24/11 12:00</a:t>
                      </a:r>
                    </a:p>
                    <a:p>
                      <a:r>
                        <a:rPr lang="en-GB" sz="1400" dirty="0"/>
                        <a:t>Feedback: 15/12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Rule 1</a:t>
                      </a:r>
                    </a:p>
                    <a:p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AI tools should not be used</a:t>
                      </a:r>
                      <a:endParaRPr lang="en-GB" sz="1400" dirty="0"/>
                    </a:p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55174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/>
                        <a:t>CW3 (</a:t>
                      </a:r>
                      <a:r>
                        <a:rPr lang="en-GB" sz="1400" dirty="0">
                          <a:highlight>
                            <a:srgbClr val="FFFF00"/>
                          </a:highlight>
                        </a:rPr>
                        <a:t>Your choice of implementation</a:t>
                      </a:r>
                      <a:r>
                        <a:rPr lang="en-GB" sz="14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20%, 12 hours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/>
                        <a:t>Launch: 03/11</a:t>
                      </a:r>
                    </a:p>
                    <a:p>
                      <a:r>
                        <a:rPr lang="en-GB" sz="1400" dirty="0"/>
                        <a:t>Submit: 01/12 12:00</a:t>
                      </a:r>
                    </a:p>
                    <a:p>
                      <a:r>
                        <a:rPr lang="en-GB" sz="1400" dirty="0"/>
                        <a:t>Feedback: 22/12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Rule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AI tools should not be used to generate content, but can be used  with acknowledgement to identify ideas, key themes, and plan work. 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9436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/>
                        <a:t>CW4 (</a:t>
                      </a:r>
                      <a:r>
                        <a:rPr lang="en-GB" sz="1400" dirty="0">
                          <a:highlight>
                            <a:srgbClr val="FFFF00"/>
                          </a:highlight>
                        </a:rPr>
                        <a:t>Video presentation of CW3 implementation</a:t>
                      </a:r>
                      <a:r>
                        <a:rPr lang="en-GB" sz="14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12%, 6 hours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/>
                        <a:t>Launch: 03/11</a:t>
                      </a:r>
                    </a:p>
                    <a:p>
                      <a:r>
                        <a:rPr lang="en-GB" sz="1400" dirty="0"/>
                        <a:t>Submit: 01/12 12:00</a:t>
                      </a:r>
                    </a:p>
                    <a:p>
                      <a:r>
                        <a:rPr lang="en-GB" sz="1400" dirty="0"/>
                        <a:t>Feedback: 22/12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Rule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As in CW3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10911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>
                          <a:highlight>
                            <a:srgbClr val="FFFF00"/>
                          </a:highlight>
                        </a:rPr>
                        <a:t>Oral exam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10%, 5-7 minutes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highlight>
                            <a:srgbClr val="FFFF00"/>
                          </a:highlight>
                        </a:rPr>
                        <a:t>Held between 08/12-19/12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Rule 2: </a:t>
                      </a:r>
                      <a:r>
                        <a:rPr lang="en-GB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 Extensions and no ETAs permitted. Late submissions score zero. 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AI tools should not be used</a:t>
                      </a:r>
                      <a:endParaRPr lang="en-GB" sz="1400" dirty="0"/>
                    </a:p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53781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41246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77D36B-4F13-7137-0B56-D5E56617E8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CW2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0FF25E-0D3C-7660-AFE4-91C468378E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/>
              <a:t>Topics</a:t>
            </a:r>
            <a:r>
              <a:rPr lang="en-GB" dirty="0"/>
              <a:t>:</a:t>
            </a:r>
          </a:p>
          <a:p>
            <a:pPr lvl="1"/>
            <a:r>
              <a:rPr lang="en-GB" dirty="0"/>
              <a:t>More testing (and fixing your code)</a:t>
            </a:r>
          </a:p>
          <a:p>
            <a:pPr lvl="1"/>
            <a:r>
              <a:rPr lang="en-GB" dirty="0"/>
              <a:t>More endpoints: doing checks, planning drones</a:t>
            </a:r>
          </a:p>
          <a:p>
            <a:pPr lvl="1"/>
            <a:r>
              <a:rPr lang="en-GB" dirty="0"/>
              <a:t>Given deliveries, return path(s) that drones have to do </a:t>
            </a:r>
            <a:r>
              <a:rPr lang="en-GB" b="1" dirty="0"/>
              <a:t>such that distribution with as few as possible drones and flights</a:t>
            </a:r>
          </a:p>
          <a:p>
            <a:pPr lvl="2"/>
            <a:r>
              <a:rPr lang="en-GB" dirty="0"/>
              <a:t>Return in </a:t>
            </a:r>
            <a:r>
              <a:rPr lang="en-GB" dirty="0" err="1"/>
              <a:t>GeoJSON</a:t>
            </a:r>
            <a:r>
              <a:rPr lang="en-GB" dirty="0"/>
              <a:t> format so that can be rendered on e.g. </a:t>
            </a:r>
            <a:r>
              <a:rPr lang="en-GB" dirty="0">
                <a:hlinkClick r:id="rId2" tooltip="https://geojson.io/"/>
              </a:rPr>
              <a:t>https://geojson.io/</a:t>
            </a:r>
            <a:endParaRPr lang="en-GB" dirty="0"/>
          </a:p>
          <a:p>
            <a:r>
              <a:rPr lang="en-GB" b="1" dirty="0"/>
              <a:t>Submit</a:t>
            </a:r>
            <a:r>
              <a:rPr lang="en-GB" dirty="0"/>
              <a:t>: Docker image and source code</a:t>
            </a:r>
          </a:p>
          <a:p>
            <a:pPr lvl="1"/>
            <a:r>
              <a:rPr lang="en-GB" b="1" dirty="0"/>
              <a:t>Include README.MD </a:t>
            </a:r>
            <a:r>
              <a:rPr lang="en-GB" dirty="0"/>
              <a:t>to explain how to get it running</a:t>
            </a:r>
          </a:p>
          <a:p>
            <a:r>
              <a:rPr lang="en-GB" b="1" dirty="0"/>
              <a:t>Marking</a:t>
            </a:r>
            <a:r>
              <a:rPr lang="en-GB" dirty="0"/>
              <a:t>: fully auto-marked; results provided in email report</a:t>
            </a:r>
          </a:p>
        </p:txBody>
      </p:sp>
    </p:spTree>
    <p:extLst>
      <p:ext uri="{BB962C8B-B14F-4D97-AF65-F5344CB8AC3E}">
        <p14:creationId xmlns:p14="http://schemas.microsoft.com/office/powerpoint/2010/main" val="13944244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2E5A2C-82BD-3112-309E-FA9645E59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CW2- Important things to consider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D2FB35-7AD0-7E96-C03C-5B3467AEB1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7"/>
            <a:ext cx="10515600" cy="4486275"/>
          </a:xfrm>
        </p:spPr>
        <p:txBody>
          <a:bodyPr>
            <a:normAutofit/>
          </a:bodyPr>
          <a:lstStyle/>
          <a:p>
            <a:r>
              <a:rPr lang="en-GB" dirty="0"/>
              <a:t>Data retrieved from an external REST service</a:t>
            </a:r>
          </a:p>
          <a:p>
            <a:pPr lvl="1"/>
            <a:r>
              <a:rPr lang="en-GB" dirty="0"/>
              <a:t>Data may change between calls. Retrieve data for each call!</a:t>
            </a:r>
          </a:p>
          <a:p>
            <a:pPr lvl="1"/>
            <a:r>
              <a:rPr lang="en-GB" dirty="0"/>
              <a:t>Use a dynamic service URL (environment variable, or data attribute passed in)</a:t>
            </a:r>
          </a:p>
          <a:p>
            <a:r>
              <a:rPr lang="en-GB" dirty="0"/>
              <a:t>The data that you receive won’t be incorrect, but it may not work (e.g. too many deliveries for drones)</a:t>
            </a:r>
          </a:p>
          <a:p>
            <a:pPr lvl="1"/>
            <a:r>
              <a:rPr lang="en-GB" dirty="0"/>
              <a:t>You will need to handle JSON and JSON data objects a lot; Revise!</a:t>
            </a:r>
          </a:p>
          <a:p>
            <a:endParaRPr lang="en-GB" dirty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814600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2E71AA-2237-E473-98EE-54ACAB7A39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1990E5-9242-2A1F-BD10-0F476AC190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CW2- Important things to consider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7D25F3-64E7-237E-F5B9-9B9226195B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7"/>
            <a:ext cx="10515600" cy="4486275"/>
          </a:xfrm>
        </p:spPr>
        <p:txBody>
          <a:bodyPr>
            <a:normAutofit/>
          </a:bodyPr>
          <a:lstStyle/>
          <a:p>
            <a:r>
              <a:rPr lang="en-GB" dirty="0"/>
              <a:t>Check available drones first!  </a:t>
            </a:r>
          </a:p>
          <a:p>
            <a:pPr lvl="1"/>
            <a:r>
              <a:rPr lang="en-GB" dirty="0"/>
              <a:t>Consider constraints: </a:t>
            </a:r>
          </a:p>
          <a:p>
            <a:pPr lvl="2"/>
            <a:r>
              <a:rPr lang="en-GB" dirty="0"/>
              <a:t>Of drones: availability, distance, capacity, cold/ hot storage, no fly zones, returning etc</a:t>
            </a:r>
          </a:p>
          <a:p>
            <a:pPr lvl="2"/>
            <a:r>
              <a:rPr lang="en-GB" dirty="0"/>
              <a:t>Of orders: cold/ hot storage, emergency supplies, packaging size</a:t>
            </a:r>
          </a:p>
          <a:p>
            <a:r>
              <a:rPr lang="en-GB" dirty="0"/>
              <a:t>Devise planning strategy for the paths before applying those paths!</a:t>
            </a:r>
          </a:p>
          <a:p>
            <a:pPr lvl="1"/>
            <a:r>
              <a:rPr lang="en-GB" dirty="0"/>
              <a:t>Consider possible path optimisations, e.g. multiple deliveries along same path, picking drones from other central locations </a:t>
            </a:r>
          </a:p>
          <a:p>
            <a:pPr lvl="2"/>
            <a:r>
              <a:rPr lang="en-GB" dirty="0"/>
              <a:t>Essential: Deliveries are made by drones which can make them!</a:t>
            </a:r>
          </a:p>
          <a:p>
            <a:pPr lvl="2"/>
            <a:r>
              <a:rPr lang="en-GB" dirty="0"/>
              <a:t>Perfect path optimisation not expected</a:t>
            </a:r>
          </a:p>
          <a:p>
            <a:pPr lvl="1"/>
            <a:r>
              <a:rPr lang="en-GB" dirty="0"/>
              <a:t>Optimisation by reducing algorithm complexity less important than the above</a:t>
            </a:r>
          </a:p>
          <a:p>
            <a:r>
              <a:rPr lang="en-GB" b="1" dirty="0"/>
              <a:t>Create a Docker tar file and properly test it before submission!!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45665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Green dialogue boxes">
            <a:extLst>
              <a:ext uri="{FF2B5EF4-FFF2-40B4-BE49-F238E27FC236}">
                <a16:creationId xmlns:a16="http://schemas.microsoft.com/office/drawing/2014/main" id="{5A78B901-E927-034A-704C-84D261D2C22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3093" r="3" b="2062"/>
          <a:stretch>
            <a:fillRect/>
          </a:stretch>
        </p:blipFill>
        <p:spPr>
          <a:xfrm>
            <a:off x="5183188" y="987425"/>
            <a:ext cx="6172200" cy="4873625"/>
          </a:xfrm>
          <a:prstGeom prst="rect">
            <a:avLst/>
          </a:prstGeom>
          <a:noFill/>
        </p:spPr>
      </p:pic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ED5A4043-02E1-835A-7261-EF9780E08A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987425"/>
            <a:ext cx="3932237" cy="4881563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algn="ctr"/>
            <a:r>
              <a:rPr lang="en-GB" sz="2800" dirty="0"/>
              <a:t>Questions?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2892204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379E0D-1D4C-13D0-21EE-E354ECC9DC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CW3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59C4A8-D778-EC48-AA87-9DFF9243CF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b="1" dirty="0"/>
              <a:t>Topics</a:t>
            </a:r>
            <a:r>
              <a:rPr lang="en-GB" dirty="0"/>
              <a:t>:</a:t>
            </a:r>
          </a:p>
          <a:p>
            <a:pPr lvl="1"/>
            <a:r>
              <a:rPr lang="en-GB" dirty="0"/>
              <a:t>Anything in relation to the contents of ILP in either Java, Python, JavaScript, Go, Rust, C#, React, Angular, or HTML-5</a:t>
            </a:r>
          </a:p>
          <a:p>
            <a:pPr lvl="2"/>
            <a:r>
              <a:rPr lang="en-GB" dirty="0" err="1"/>
              <a:t>E.g</a:t>
            </a:r>
            <a:r>
              <a:rPr lang="en-GB" dirty="0"/>
              <a:t>: </a:t>
            </a:r>
            <a:r>
              <a:rPr lang="fr-FR" dirty="0"/>
              <a:t>UI, background </a:t>
            </a:r>
            <a:r>
              <a:rPr lang="fr-FR" dirty="0" err="1"/>
              <a:t>implementation</a:t>
            </a:r>
            <a:r>
              <a:rPr lang="fr-FR" dirty="0"/>
              <a:t>, audit solution, data pipeline, etc. </a:t>
            </a:r>
          </a:p>
          <a:p>
            <a:pPr lvl="2"/>
            <a:r>
              <a:rPr lang="fr-FR" dirty="0"/>
              <a:t>Simple extension for </a:t>
            </a:r>
            <a:r>
              <a:rPr lang="fr-FR" dirty="0" err="1"/>
              <a:t>existing</a:t>
            </a:r>
            <a:r>
              <a:rPr lang="fr-FR" dirty="0"/>
              <a:t> </a:t>
            </a:r>
            <a:r>
              <a:rPr lang="fr-FR" dirty="0" err="1"/>
              <a:t>endpoints</a:t>
            </a:r>
            <a:r>
              <a:rPr lang="fr-FR" dirty="0"/>
              <a:t> </a:t>
            </a:r>
            <a:r>
              <a:rPr lang="fr-FR" dirty="0" err="1"/>
              <a:t>will</a:t>
            </a:r>
            <a:r>
              <a:rPr lang="fr-FR" dirty="0"/>
              <a:t> </a:t>
            </a:r>
            <a:r>
              <a:rPr lang="fr-FR" dirty="0" err="1"/>
              <a:t>get</a:t>
            </a:r>
            <a:r>
              <a:rPr lang="fr-FR" dirty="0"/>
              <a:t> </a:t>
            </a:r>
            <a:r>
              <a:rPr lang="fr-FR" dirty="0" err="1"/>
              <a:t>fewer</a:t>
            </a:r>
            <a:r>
              <a:rPr lang="fr-FR" dirty="0"/>
              <a:t> marks</a:t>
            </a:r>
          </a:p>
          <a:p>
            <a:pPr lvl="2"/>
            <a:r>
              <a:rPr lang="fr-FR" dirty="0" err="1"/>
              <a:t>Interesting</a:t>
            </a:r>
            <a:r>
              <a:rPr lang="fr-FR" dirty="0"/>
              <a:t> and </a:t>
            </a:r>
            <a:r>
              <a:rPr lang="fr-FR" dirty="0" err="1"/>
              <a:t>useful</a:t>
            </a:r>
            <a:r>
              <a:rPr lang="fr-FR" dirty="0"/>
              <a:t> solutions </a:t>
            </a:r>
            <a:r>
              <a:rPr lang="fr-FR" dirty="0" err="1"/>
              <a:t>will</a:t>
            </a:r>
            <a:r>
              <a:rPr lang="fr-FR" dirty="0"/>
              <a:t> </a:t>
            </a:r>
            <a:r>
              <a:rPr lang="fr-FR" dirty="0" err="1"/>
              <a:t>get</a:t>
            </a:r>
            <a:r>
              <a:rPr lang="fr-FR" dirty="0"/>
              <a:t> </a:t>
            </a:r>
            <a:r>
              <a:rPr lang="fr-FR" dirty="0" err="1"/>
              <a:t>higher</a:t>
            </a:r>
            <a:r>
              <a:rPr lang="fr-FR" dirty="0"/>
              <a:t> marks</a:t>
            </a:r>
            <a:endParaRPr lang="en-GB" dirty="0"/>
          </a:p>
          <a:p>
            <a:r>
              <a:rPr lang="en-GB" b="1" dirty="0"/>
              <a:t>Submit</a:t>
            </a:r>
            <a:r>
              <a:rPr lang="en-GB" dirty="0"/>
              <a:t>: </a:t>
            </a:r>
          </a:p>
          <a:p>
            <a:pPr lvl="1"/>
            <a:r>
              <a:rPr lang="en-GB" dirty="0"/>
              <a:t>Docker image with source code </a:t>
            </a:r>
          </a:p>
          <a:p>
            <a:pPr lvl="1"/>
            <a:r>
              <a:rPr lang="en-GB" b="1" dirty="0"/>
              <a:t>PDF </a:t>
            </a:r>
            <a:r>
              <a:rPr lang="en-GB" dirty="0"/>
              <a:t>(see next slide)- </a:t>
            </a:r>
            <a:r>
              <a:rPr lang="en-GB" b="1" dirty="0"/>
              <a:t>take time to prepare this PDF!</a:t>
            </a:r>
          </a:p>
          <a:p>
            <a:pPr lvl="1"/>
            <a:r>
              <a:rPr lang="en-GB" b="1" dirty="0"/>
              <a:t>README.MD </a:t>
            </a:r>
            <a:r>
              <a:rPr lang="en-GB" dirty="0"/>
              <a:t>file (in </a:t>
            </a:r>
            <a:r>
              <a:rPr lang="en-GB" dirty="0" err="1"/>
              <a:t>MarkDown</a:t>
            </a:r>
            <a:r>
              <a:rPr lang="en-GB" dirty="0"/>
              <a:t>: </a:t>
            </a:r>
            <a:r>
              <a:rPr lang="en-GB" dirty="0">
                <a:hlinkClick r:id="rId2" tooltip="https://www.markdownguide.org/basic-syntax/"/>
              </a:rPr>
              <a:t>https://www.markdownguide.org/basic-syntax/</a:t>
            </a:r>
            <a:r>
              <a:rPr lang="en-GB" dirty="0"/>
              <a:t>) describing steps to build</a:t>
            </a:r>
          </a:p>
          <a:p>
            <a:pPr lvl="1"/>
            <a:endParaRPr lang="en-GB" dirty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578614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4BDA13-2954-F52C-797A-142A8CBE5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CW3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8F4122-5337-3F21-A821-FF0A097ED3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b="1" dirty="0"/>
              <a:t>PDF max 1000 words </a:t>
            </a:r>
            <a:r>
              <a:rPr lang="en-GB" dirty="0"/>
              <a:t>and including max 2 screenshots explaining:</a:t>
            </a:r>
          </a:p>
          <a:p>
            <a:pPr lvl="1" fontAlgn="base"/>
            <a:r>
              <a:rPr lang="en-GB" dirty="0"/>
              <a:t>Which problem was solved</a:t>
            </a:r>
          </a:p>
          <a:p>
            <a:pPr lvl="1" fontAlgn="base"/>
            <a:r>
              <a:rPr lang="en-GB" dirty="0"/>
              <a:t>Who is the recipient (customer)</a:t>
            </a:r>
          </a:p>
          <a:p>
            <a:pPr lvl="1" fontAlgn="base"/>
            <a:r>
              <a:rPr lang="en-GB" dirty="0"/>
              <a:t>Why the submission is relevant</a:t>
            </a:r>
          </a:p>
          <a:p>
            <a:pPr lvl="1" fontAlgn="base"/>
            <a:r>
              <a:rPr lang="en-GB" dirty="0"/>
              <a:t>Which language was used and why</a:t>
            </a:r>
          </a:p>
          <a:p>
            <a:pPr lvl="1" fontAlgn="base"/>
            <a:r>
              <a:rPr lang="en-GB" dirty="0"/>
              <a:t>The approach used</a:t>
            </a:r>
          </a:p>
          <a:p>
            <a:pPr lvl="1" fontAlgn="base"/>
            <a:r>
              <a:rPr lang="en-GB" dirty="0"/>
              <a:t>The tools used (here including GenAI, if used) and why</a:t>
            </a:r>
          </a:p>
          <a:p>
            <a:pPr lvl="1" fontAlgn="base"/>
            <a:r>
              <a:rPr lang="en-GB" dirty="0"/>
              <a:t>Observations / Special contributions</a:t>
            </a:r>
          </a:p>
          <a:p>
            <a:pPr marL="457200" lvl="1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75435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1460</Words>
  <Application>Microsoft Office PowerPoint</Application>
  <PresentationFormat>Widescreen</PresentationFormat>
  <Paragraphs>211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8" baseType="lpstr">
      <vt:lpstr>Arial</vt:lpstr>
      <vt:lpstr>Calibri</vt:lpstr>
      <vt:lpstr>Calibri Light</vt:lpstr>
      <vt:lpstr>Office Theme</vt:lpstr>
      <vt:lpstr>ILP / 7</vt:lpstr>
      <vt:lpstr>This lecture</vt:lpstr>
      <vt:lpstr>Assessment overview</vt:lpstr>
      <vt:lpstr>CW2</vt:lpstr>
      <vt:lpstr>CW2- Important things to consider</vt:lpstr>
      <vt:lpstr>CW2- Important things to consider</vt:lpstr>
      <vt:lpstr>PowerPoint Presentation</vt:lpstr>
      <vt:lpstr>CW3</vt:lpstr>
      <vt:lpstr>CW3</vt:lpstr>
      <vt:lpstr>CW3</vt:lpstr>
      <vt:lpstr>PowerPoint Presentation</vt:lpstr>
      <vt:lpstr>CW4</vt:lpstr>
      <vt:lpstr>CW4</vt:lpstr>
      <vt:lpstr>Your advice on the presentation</vt:lpstr>
      <vt:lpstr>Tips for preparing a good presentation</vt:lpstr>
      <vt:lpstr>Tips for preparing a good presentation</vt:lpstr>
      <vt:lpstr>Tips for preparing a good video presentation</vt:lpstr>
      <vt:lpstr>Tips for preparing a demo</vt:lpstr>
      <vt:lpstr>PowerPoint Presentation</vt:lpstr>
      <vt:lpstr>Oral exam </vt:lpstr>
      <vt:lpstr>Tips for preparing for an oral exam</vt:lpstr>
      <vt:lpstr>PowerPoint Presentation</vt:lpstr>
      <vt:lpstr>Some useful resources</vt:lpstr>
      <vt:lpstr>Some useful resources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Glienecke</dc:creator>
  <cp:lastModifiedBy>Cristina Alexandru</cp:lastModifiedBy>
  <cp:revision>49</cp:revision>
  <dcterms:created xsi:type="dcterms:W3CDTF">2024-01-14T18:37:53Z</dcterms:created>
  <dcterms:modified xsi:type="dcterms:W3CDTF">2025-10-30T11:28:18Z</dcterms:modified>
</cp:coreProperties>
</file>