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0" r:id="rId4"/>
    <p:sldMasterId id="2147483671" r:id="rId5"/>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213169-199C-2C72-49D5-FC972D88AFA5}" v="5" dt="2026-11-02T15:33:21.993"/>
  </p1510:revLst>
</p1510:revInfo>
</file>

<file path=ppt/tableStyles.xml><?xml version="1.0" encoding="utf-8"?>
<a:tblStyleLst xmlns:a="http://schemas.openxmlformats.org/drawingml/2006/main" def="{05DEFCE9-CC53-4A35-B2EA-4F22290ADD39}">
  <a:tblStyle styleId="{05DEFCE9-CC53-4A35-B2EA-4F22290ADD3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FCBD608-8B5A-43CA-A5A5-CB6834D52F7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f8e646413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f8e646413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h2efd2746d8693ea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h2efd2746d8693ea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fb5f94e11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fb5f94e11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fb5f94e116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fb5f94e116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h234654cbf72fd61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h234654cbf72fd6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h7a9f8c327fb7014d_1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h7a9f8c327fb7014d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42857"/>
              </a:lnSpc>
              <a:spcBef>
                <a:spcPts val="0"/>
              </a:spcBef>
              <a:spcAft>
                <a:spcPts val="0"/>
              </a:spcAft>
              <a:buClr>
                <a:schemeClr val="dk1"/>
              </a:buClr>
              <a:buSzPts val="1050"/>
              <a:buFont typeface="Arial"/>
              <a:buNone/>
            </a:pPr>
            <a:r>
              <a:rPr lang="en-GB" sz="1050">
                <a:solidFill>
                  <a:schemeClr val="dk1"/>
                </a:solidFill>
              </a:rPr>
              <a:t>Why are these outcomes occurring?</a:t>
            </a:r>
            <a:endParaRPr sz="1050">
              <a:solidFill>
                <a:schemeClr val="dk1"/>
              </a:solidFill>
            </a:endParaRPr>
          </a:p>
          <a:p>
            <a:pPr marL="0" lvl="0" indent="0" algn="l" rtl="0">
              <a:lnSpc>
                <a:spcPct val="142857"/>
              </a:lnSpc>
              <a:spcBef>
                <a:spcPts val="0"/>
              </a:spcBef>
              <a:spcAft>
                <a:spcPts val="0"/>
              </a:spcAft>
              <a:buClr>
                <a:schemeClr val="dk1"/>
              </a:buClr>
              <a:buSzPts val="1050"/>
              <a:buFont typeface="Arial"/>
              <a:buNone/>
            </a:pPr>
            <a:r>
              <a:rPr lang="en-GB" sz="1050">
                <a:solidFill>
                  <a:schemeClr val="dk1"/>
                </a:solidFill>
              </a:rPr>
              <a:t>What assumptions are embedded in the model?</a:t>
            </a:r>
            <a:endParaRPr sz="1050">
              <a:solidFill>
                <a:schemeClr val="dk1"/>
              </a:solidFill>
            </a:endParaRPr>
          </a:p>
          <a:p>
            <a:pPr marL="0" lvl="0" indent="0" algn="l" rtl="0">
              <a:lnSpc>
                <a:spcPct val="142857"/>
              </a:lnSpc>
              <a:spcBef>
                <a:spcPts val="0"/>
              </a:spcBef>
              <a:spcAft>
                <a:spcPts val="0"/>
              </a:spcAft>
              <a:buClr>
                <a:schemeClr val="dk1"/>
              </a:buClr>
              <a:buSzPts val="1050"/>
              <a:buFont typeface="Arial"/>
              <a:buNone/>
            </a:pPr>
            <a:r>
              <a:rPr lang="en-GB" sz="1050">
                <a:solidFill>
                  <a:schemeClr val="dk1"/>
                </a:solidFill>
              </a:rPr>
              <a:t>What values are being privileged?</a:t>
            </a:r>
            <a:endParaRPr sz="1050">
              <a:solidFill>
                <a:schemeClr val="dk1"/>
              </a:solidFill>
            </a:endParaRPr>
          </a:p>
          <a:p>
            <a:pPr marL="0" lvl="0" indent="0" algn="l" rtl="0">
              <a:lnSpc>
                <a:spcPct val="142857"/>
              </a:lnSpc>
              <a:spcBef>
                <a:spcPts val="0"/>
              </a:spcBef>
              <a:spcAft>
                <a:spcPts val="0"/>
              </a:spcAft>
              <a:buClr>
                <a:schemeClr val="dk1"/>
              </a:buClr>
              <a:buSzPts val="1050"/>
              <a:buFont typeface="Arial"/>
              <a:buNone/>
            </a:pPr>
            <a:r>
              <a:rPr lang="en-GB" sz="1050">
                <a:solidFill>
                  <a:schemeClr val="dk1"/>
                </a:solidFill>
              </a:rPr>
              <a:t>Have we framed fairness incorrectly?</a:t>
            </a:r>
            <a:endParaRPr sz="105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h129a0dfdd1583d93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h129a0dfdd1583d9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h234654cbf72fd613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h234654cbf72fd613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h1e61c397f7ddc08e_5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h1e61c397f7ddc08e_5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h234654cbf72fd613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h234654cbf72fd61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h66a81dfd61742da_4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h66a81dfd61742da_4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h4a10a6dcf67a1eca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h4a10a6dcf67a1ec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h234654cbf72fd61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h234654cbf72fd61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h7d03450f9f7639d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h7d03450f9f7639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risks, what harms, what inequities, what changes to the structures of society are we willing to experiment with and what values are we willing to forgo?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h7d03450f9f7639d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h7d03450f9f7639d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h234654cbf72fd613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h234654cbf72fd61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Much of the course will help build this thinking for you. Today we want to provide you with some foundations or building blocks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h129a0dfdd1583d93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h129a0dfdd1583d9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h4a10a6dcf67a1ec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h4a10a6dcf67a1ec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h234654cbf72fd613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h234654cbf72fd613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Let’s start with the idea of </a:t>
            </a:r>
            <a:r>
              <a:rPr lang="en-GB" b="1"/>
              <a:t>reflection</a:t>
            </a:r>
            <a:r>
              <a:rPr lang="en-GB"/>
              <a:t> and draw on Schön’s notion of “</a:t>
            </a:r>
            <a:r>
              <a:rPr lang="en-GB" b="1"/>
              <a:t>reflective practice</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r>
              <a:rPr lang="en-GB">
                <a:solidFill>
                  <a:schemeClr val="dk1"/>
                </a:solidFill>
              </a:rPr>
              <a:t>Schön</a:t>
            </a:r>
            <a:r>
              <a:rPr lang="en-GB"/>
              <a:t> was a urban planner at MIT who sought to push back on what he called ‘</a:t>
            </a:r>
            <a:r>
              <a:rPr lang="en-GB" b="1"/>
              <a:t>technical rationality</a:t>
            </a:r>
            <a:r>
              <a:rPr lang="en-GB"/>
              <a:t>’.</a:t>
            </a:r>
            <a:endParaRPr/>
          </a:p>
          <a:p>
            <a:pPr marL="0" lvl="0" indent="0" algn="l" rtl="0">
              <a:spcBef>
                <a:spcPts val="0"/>
              </a:spcBef>
              <a:spcAft>
                <a:spcPts val="0"/>
              </a:spcAft>
              <a:buNone/>
            </a:pPr>
            <a:endParaRPr/>
          </a:p>
          <a:p>
            <a:pPr marL="0" lvl="0" indent="0" algn="l" rtl="0">
              <a:spcBef>
                <a:spcPts val="0"/>
              </a:spcBef>
              <a:spcAft>
                <a:spcPts val="0"/>
              </a:spcAft>
              <a:buNone/>
            </a:pPr>
            <a:r>
              <a:rPr lang="en-GB"/>
              <a:t>In his eyes technical rationality was very limited in the real world.</a:t>
            </a:r>
            <a:endParaRPr/>
          </a:p>
          <a:p>
            <a:pPr marL="0" lvl="0" indent="0" algn="l" rtl="0">
              <a:spcBef>
                <a:spcPts val="0"/>
              </a:spcBef>
              <a:spcAft>
                <a:spcPts val="0"/>
              </a:spcAft>
              <a:buNone/>
            </a:pPr>
            <a:endParaRPr/>
          </a:p>
          <a:p>
            <a:pPr marL="0" lvl="0" indent="0" algn="l" rtl="0">
              <a:spcBef>
                <a:spcPts val="0"/>
              </a:spcBef>
              <a:spcAft>
                <a:spcPts val="0"/>
              </a:spcAft>
              <a:buNone/>
            </a:pPr>
            <a:r>
              <a:rPr lang="en-GB"/>
              <a:t>He recognised that many of the problems faced in designing things had to grapple with the distinct qualities of a setting or context.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h234654cbf72fd613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h234654cbf72fd613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h234654cbf72fd613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h234654cbf72fd61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https://www.leadingsapiens.com/problem-setting-problem-solving/</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h7d03450f9f7639d7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h7d03450f9f7639d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https://www.leadingsapiens.com/problem-setting-problem-solving/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h234654cbf72fd613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h234654cbf72fd613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h234654cbf72fd613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h234654cbf72fd613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h129a0dfdd1583d9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h129a0dfdd1583d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a:solidFill>
                  <a:schemeClr val="dk1"/>
                </a:solidFill>
              </a:rPr>
              <a:t>For you, which is the most pressing issue/concern that you’d be unwilling to give up on?</a:t>
            </a:r>
            <a:endParaRPr sz="1800">
              <a:solidFill>
                <a:schemeClr val="dk1"/>
              </a:solidFill>
            </a:endParaRPr>
          </a:p>
          <a:p>
            <a:pPr marL="0" lvl="0" indent="0" algn="l" rtl="0">
              <a:lnSpc>
                <a:spcPct val="115000"/>
              </a:lnSpc>
              <a:spcBef>
                <a:spcPts val="400"/>
              </a:spcBef>
              <a:spcAft>
                <a:spcPts val="0"/>
              </a:spcAft>
              <a:buClr>
                <a:schemeClr val="dk1"/>
              </a:buClr>
              <a:buSzPts val="1100"/>
              <a:buFont typeface="Arial"/>
              <a:buNone/>
            </a:pPr>
            <a:endParaRPr sz="1800">
              <a:solidFill>
                <a:schemeClr val="dk1"/>
              </a:solidFill>
            </a:endParaRPr>
          </a:p>
          <a:p>
            <a:pPr marL="0" lvl="0" indent="0" algn="l" rtl="0">
              <a:lnSpc>
                <a:spcPct val="115000"/>
              </a:lnSpc>
              <a:spcBef>
                <a:spcPts val="400"/>
              </a:spcBef>
              <a:spcAft>
                <a:spcPts val="400"/>
              </a:spcAft>
              <a:buClr>
                <a:schemeClr val="dk1"/>
              </a:buClr>
              <a:buSzPts val="1100"/>
              <a:buFont typeface="Arial"/>
              <a:buNone/>
            </a:pPr>
            <a:r>
              <a:rPr lang="en-GB" sz="1800">
                <a:solidFill>
                  <a:schemeClr val="dk1"/>
                </a:solidFill>
              </a:rPr>
              <a:t>assumption, bias, privilege, motive, power relationship or limitation that influenced the decision</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h129a0dfdd1583d93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h129a0dfdd1583d9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fb5f94e116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fb5f94e11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fb5f94e116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fb5f94e116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b5f94e116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b5f94e11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en.wikipedia.org/wiki/URL"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spcBef>
                <a:spcPts val="0"/>
              </a:spcBef>
              <a:spcAft>
                <a:spcPts val="0"/>
              </a:spcAft>
              <a:buSzPts val="4600"/>
              <a:buNone/>
              <a:defRPr sz="4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b="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400"/>
              </a:spcBef>
              <a:spcAft>
                <a:spcPts val="0"/>
              </a:spcAft>
              <a:buSzPts val="1400"/>
              <a:buChar char="○"/>
              <a:defRPr/>
            </a:lvl2pPr>
            <a:lvl3pPr marL="1371600" lvl="2" indent="-317500">
              <a:spcBef>
                <a:spcPts val="400"/>
              </a:spcBef>
              <a:spcAft>
                <a:spcPts val="0"/>
              </a:spcAft>
              <a:buSzPts val="1400"/>
              <a:buChar char="■"/>
              <a:defRPr/>
            </a:lvl3pPr>
            <a:lvl4pPr marL="1828800" lvl="3" indent="-317500">
              <a:spcBef>
                <a:spcPts val="400"/>
              </a:spcBef>
              <a:spcAft>
                <a:spcPts val="0"/>
              </a:spcAft>
              <a:buSzPts val="1400"/>
              <a:buChar char="●"/>
              <a:defRPr/>
            </a:lvl4pPr>
            <a:lvl5pPr marL="2286000" lvl="4" indent="-317500">
              <a:spcBef>
                <a:spcPts val="400"/>
              </a:spcBef>
              <a:spcAft>
                <a:spcPts val="0"/>
              </a:spcAft>
              <a:buSzPts val="1400"/>
              <a:buChar char="○"/>
              <a:defRPr/>
            </a:lvl5pPr>
            <a:lvl6pPr marL="2743200" lvl="5" indent="-317500">
              <a:spcBef>
                <a:spcPts val="400"/>
              </a:spcBef>
              <a:spcAft>
                <a:spcPts val="0"/>
              </a:spcAft>
              <a:buSzPts val="1400"/>
              <a:buChar char="■"/>
              <a:defRPr/>
            </a:lvl6pPr>
            <a:lvl7pPr marL="3200400" lvl="6" indent="-317500">
              <a:spcBef>
                <a:spcPts val="400"/>
              </a:spcBef>
              <a:spcAft>
                <a:spcPts val="0"/>
              </a:spcAft>
              <a:buSzPts val="1400"/>
              <a:buChar char="●"/>
              <a:defRPr/>
            </a:lvl7pPr>
            <a:lvl8pPr marL="3657600" lvl="7" indent="-317500">
              <a:spcBef>
                <a:spcPts val="400"/>
              </a:spcBef>
              <a:spcAft>
                <a:spcPts val="0"/>
              </a:spcAft>
              <a:buSzPts val="1400"/>
              <a:buChar char="○"/>
              <a:defRPr/>
            </a:lvl8pPr>
            <a:lvl9pPr marL="4114800" lvl="8" indent="-317500">
              <a:spcBef>
                <a:spcPts val="400"/>
              </a:spcBef>
              <a:spcAft>
                <a:spcPts val="4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20" name="Google Shape;20;p4"/>
          <p:cNvSpPr txBox="1"/>
          <p:nvPr/>
        </p:nvSpPr>
        <p:spPr>
          <a:xfrm>
            <a:off x="101150" y="4718117"/>
            <a:ext cx="599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GB" sz="1000">
                <a:solidFill>
                  <a:srgbClr val="666666"/>
                </a:solidFill>
              </a:rPr>
              <a:t>INF1-CRISP. Week 7, Lecture 1</a:t>
            </a:r>
            <a:endParaRPr sz="1000">
              <a:solidFill>
                <a:srgbClr val="666666"/>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300"/>
              </a:spcBef>
              <a:spcAft>
                <a:spcPts val="0"/>
              </a:spcAft>
              <a:buSzPts val="1200"/>
              <a:buChar char="○"/>
              <a:defRPr sz="1200"/>
            </a:lvl2pPr>
            <a:lvl3pPr marL="1371600" lvl="2" indent="-304800">
              <a:spcBef>
                <a:spcPts val="300"/>
              </a:spcBef>
              <a:spcAft>
                <a:spcPts val="0"/>
              </a:spcAft>
              <a:buSzPts val="1200"/>
              <a:buChar char="■"/>
              <a:defRPr sz="1200"/>
            </a:lvl3pPr>
            <a:lvl4pPr marL="1828800" lvl="3" indent="-304800">
              <a:spcBef>
                <a:spcPts val="300"/>
              </a:spcBef>
              <a:spcAft>
                <a:spcPts val="0"/>
              </a:spcAft>
              <a:buSzPts val="1200"/>
              <a:buChar char="●"/>
              <a:defRPr sz="1200"/>
            </a:lvl4pPr>
            <a:lvl5pPr marL="2286000" lvl="4" indent="-304800">
              <a:spcBef>
                <a:spcPts val="300"/>
              </a:spcBef>
              <a:spcAft>
                <a:spcPts val="0"/>
              </a:spcAft>
              <a:buSzPts val="1200"/>
              <a:buChar char="○"/>
              <a:defRPr sz="1200"/>
            </a:lvl5pPr>
            <a:lvl6pPr marL="2743200" lvl="5" indent="-304800">
              <a:spcBef>
                <a:spcPts val="300"/>
              </a:spcBef>
              <a:spcAft>
                <a:spcPts val="0"/>
              </a:spcAft>
              <a:buSzPts val="1200"/>
              <a:buChar char="■"/>
              <a:defRPr sz="1200"/>
            </a:lvl6pPr>
            <a:lvl7pPr marL="3200400" lvl="6" indent="-304800">
              <a:spcBef>
                <a:spcPts val="300"/>
              </a:spcBef>
              <a:spcAft>
                <a:spcPts val="0"/>
              </a:spcAft>
              <a:buSzPts val="1200"/>
              <a:buChar char="●"/>
              <a:defRPr sz="1200"/>
            </a:lvl7pPr>
            <a:lvl8pPr marL="3657600" lvl="7" indent="-304800">
              <a:spcBef>
                <a:spcPts val="300"/>
              </a:spcBef>
              <a:spcAft>
                <a:spcPts val="0"/>
              </a:spcAft>
              <a:buSzPts val="1200"/>
              <a:buChar char="○"/>
              <a:defRPr sz="1200"/>
            </a:lvl8pPr>
            <a:lvl9pPr marL="4114800" lvl="8" indent="-304800">
              <a:spcBef>
                <a:spcPts val="300"/>
              </a:spcBef>
              <a:spcAft>
                <a:spcPts val="3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300"/>
              </a:spcBef>
              <a:spcAft>
                <a:spcPts val="0"/>
              </a:spcAft>
              <a:buSzPts val="1200"/>
              <a:buChar char="○"/>
              <a:defRPr sz="1200"/>
            </a:lvl2pPr>
            <a:lvl3pPr marL="1371600" lvl="2" indent="-304800">
              <a:spcBef>
                <a:spcPts val="300"/>
              </a:spcBef>
              <a:spcAft>
                <a:spcPts val="0"/>
              </a:spcAft>
              <a:buSzPts val="1200"/>
              <a:buChar char="■"/>
              <a:defRPr sz="1200"/>
            </a:lvl3pPr>
            <a:lvl4pPr marL="1828800" lvl="3" indent="-304800">
              <a:spcBef>
                <a:spcPts val="300"/>
              </a:spcBef>
              <a:spcAft>
                <a:spcPts val="0"/>
              </a:spcAft>
              <a:buSzPts val="1200"/>
              <a:buChar char="●"/>
              <a:defRPr sz="1200"/>
            </a:lvl4pPr>
            <a:lvl5pPr marL="2286000" lvl="4" indent="-304800">
              <a:spcBef>
                <a:spcPts val="300"/>
              </a:spcBef>
              <a:spcAft>
                <a:spcPts val="0"/>
              </a:spcAft>
              <a:buSzPts val="1200"/>
              <a:buChar char="○"/>
              <a:defRPr sz="1200"/>
            </a:lvl5pPr>
            <a:lvl6pPr marL="2743200" lvl="5" indent="-304800">
              <a:spcBef>
                <a:spcPts val="300"/>
              </a:spcBef>
              <a:spcAft>
                <a:spcPts val="0"/>
              </a:spcAft>
              <a:buSzPts val="1200"/>
              <a:buChar char="■"/>
              <a:defRPr sz="1200"/>
            </a:lvl6pPr>
            <a:lvl7pPr marL="3200400" lvl="6" indent="-304800">
              <a:spcBef>
                <a:spcPts val="300"/>
              </a:spcBef>
              <a:spcAft>
                <a:spcPts val="0"/>
              </a:spcAft>
              <a:buSzPts val="1200"/>
              <a:buChar char="●"/>
              <a:defRPr sz="1200"/>
            </a:lvl7pPr>
            <a:lvl8pPr marL="3657600" lvl="7" indent="-304800">
              <a:spcBef>
                <a:spcPts val="300"/>
              </a:spcBef>
              <a:spcAft>
                <a:spcPts val="0"/>
              </a:spcAft>
              <a:buSzPts val="1200"/>
              <a:buChar char="○"/>
              <a:defRPr sz="1200"/>
            </a:lvl8pPr>
            <a:lvl9pPr marL="4114800" lvl="8" indent="-304800">
              <a:spcBef>
                <a:spcPts val="300"/>
              </a:spcBef>
              <a:spcAft>
                <a:spcPts val="3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300"/>
              </a:spcBef>
              <a:spcAft>
                <a:spcPts val="0"/>
              </a:spcAft>
              <a:buSzPts val="1200"/>
              <a:buChar char="○"/>
              <a:defRPr sz="1200"/>
            </a:lvl2pPr>
            <a:lvl3pPr marL="1371600" lvl="2" indent="-304800">
              <a:spcBef>
                <a:spcPts val="300"/>
              </a:spcBef>
              <a:spcAft>
                <a:spcPts val="0"/>
              </a:spcAft>
              <a:buSzPts val="1200"/>
              <a:buChar char="■"/>
              <a:defRPr sz="1200"/>
            </a:lvl3pPr>
            <a:lvl4pPr marL="1828800" lvl="3" indent="-304800">
              <a:spcBef>
                <a:spcPts val="300"/>
              </a:spcBef>
              <a:spcAft>
                <a:spcPts val="0"/>
              </a:spcAft>
              <a:buSzPts val="1200"/>
              <a:buChar char="●"/>
              <a:defRPr sz="1200"/>
            </a:lvl4pPr>
            <a:lvl5pPr marL="2286000" lvl="4" indent="-304800">
              <a:spcBef>
                <a:spcPts val="300"/>
              </a:spcBef>
              <a:spcAft>
                <a:spcPts val="0"/>
              </a:spcAft>
              <a:buSzPts val="1200"/>
              <a:buChar char="○"/>
              <a:defRPr sz="1200"/>
            </a:lvl5pPr>
            <a:lvl6pPr marL="2743200" lvl="5" indent="-304800">
              <a:spcBef>
                <a:spcPts val="300"/>
              </a:spcBef>
              <a:spcAft>
                <a:spcPts val="0"/>
              </a:spcAft>
              <a:buSzPts val="1200"/>
              <a:buChar char="■"/>
              <a:defRPr sz="1200"/>
            </a:lvl6pPr>
            <a:lvl7pPr marL="3200400" lvl="6" indent="-304800">
              <a:spcBef>
                <a:spcPts val="300"/>
              </a:spcBef>
              <a:spcAft>
                <a:spcPts val="0"/>
              </a:spcAft>
              <a:buSzPts val="1200"/>
              <a:buChar char="●"/>
              <a:defRPr sz="1200"/>
            </a:lvl7pPr>
            <a:lvl8pPr marL="3657600" lvl="7" indent="-304800">
              <a:spcBef>
                <a:spcPts val="300"/>
              </a:spcBef>
              <a:spcAft>
                <a:spcPts val="0"/>
              </a:spcAft>
              <a:buSzPts val="1200"/>
              <a:buChar char="○"/>
              <a:defRPr sz="1200"/>
            </a:lvl8pPr>
            <a:lvl9pPr marL="4114800" lvl="8" indent="-304800">
              <a:spcBef>
                <a:spcPts val="300"/>
              </a:spcBef>
              <a:spcAft>
                <a:spcPts val="3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600"/>
              <a:buNone/>
              <a:defRPr sz="4600" b="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300"/>
              </a:spcBef>
              <a:spcAft>
                <a:spcPts val="0"/>
              </a:spcAft>
              <a:buSzPts val="1400"/>
              <a:buChar char="○"/>
              <a:defRPr/>
            </a:lvl2pPr>
            <a:lvl3pPr marL="1371600" lvl="2" indent="-317500">
              <a:spcBef>
                <a:spcPts val="300"/>
              </a:spcBef>
              <a:spcAft>
                <a:spcPts val="0"/>
              </a:spcAft>
              <a:buSzPts val="1400"/>
              <a:buChar char="■"/>
              <a:defRPr/>
            </a:lvl3pPr>
            <a:lvl4pPr marL="1828800" lvl="3" indent="-317500">
              <a:spcBef>
                <a:spcPts val="300"/>
              </a:spcBef>
              <a:spcAft>
                <a:spcPts val="0"/>
              </a:spcAft>
              <a:buSzPts val="1400"/>
              <a:buChar char="●"/>
              <a:defRPr/>
            </a:lvl4pPr>
            <a:lvl5pPr marL="2286000" lvl="4" indent="-317500">
              <a:spcBef>
                <a:spcPts val="300"/>
              </a:spcBef>
              <a:spcAft>
                <a:spcPts val="0"/>
              </a:spcAft>
              <a:buSzPts val="1400"/>
              <a:buChar char="○"/>
              <a:defRPr/>
            </a:lvl5pPr>
            <a:lvl6pPr marL="2743200" lvl="5" indent="-317500">
              <a:spcBef>
                <a:spcPts val="300"/>
              </a:spcBef>
              <a:spcAft>
                <a:spcPts val="0"/>
              </a:spcAft>
              <a:buSzPts val="1400"/>
              <a:buChar char="■"/>
              <a:defRPr/>
            </a:lvl6pPr>
            <a:lvl7pPr marL="3200400" lvl="6" indent="-317500">
              <a:spcBef>
                <a:spcPts val="300"/>
              </a:spcBef>
              <a:spcAft>
                <a:spcPts val="0"/>
              </a:spcAft>
              <a:buSzPts val="1400"/>
              <a:buChar char="●"/>
              <a:defRPr/>
            </a:lvl7pPr>
            <a:lvl8pPr marL="3657600" lvl="7" indent="-317500">
              <a:spcBef>
                <a:spcPts val="300"/>
              </a:spcBef>
              <a:spcAft>
                <a:spcPts val="0"/>
              </a:spcAft>
              <a:buSzPts val="1400"/>
              <a:buChar char="○"/>
              <a:defRPr/>
            </a:lvl8pPr>
            <a:lvl9pPr marL="4114800" lvl="8" indent="-317500">
              <a:spcBef>
                <a:spcPts val="300"/>
              </a:spcBef>
              <a:spcAft>
                <a:spcPts val="30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300"/>
              </a:spcBef>
              <a:spcAft>
                <a:spcPts val="0"/>
              </a:spcAft>
              <a:buSzPts val="1400"/>
              <a:buChar char="○"/>
              <a:defRPr/>
            </a:lvl2pPr>
            <a:lvl3pPr marL="1371600" lvl="2" indent="-317500" algn="ctr">
              <a:spcBef>
                <a:spcPts val="300"/>
              </a:spcBef>
              <a:spcAft>
                <a:spcPts val="0"/>
              </a:spcAft>
              <a:buSzPts val="1400"/>
              <a:buChar char="■"/>
              <a:defRPr/>
            </a:lvl3pPr>
            <a:lvl4pPr marL="1828800" lvl="3" indent="-317500" algn="ctr">
              <a:spcBef>
                <a:spcPts val="300"/>
              </a:spcBef>
              <a:spcAft>
                <a:spcPts val="0"/>
              </a:spcAft>
              <a:buSzPts val="1400"/>
              <a:buChar char="●"/>
              <a:defRPr/>
            </a:lvl4pPr>
            <a:lvl5pPr marL="2286000" lvl="4" indent="-317500" algn="ctr">
              <a:spcBef>
                <a:spcPts val="300"/>
              </a:spcBef>
              <a:spcAft>
                <a:spcPts val="0"/>
              </a:spcAft>
              <a:buSzPts val="1400"/>
              <a:buChar char="○"/>
              <a:defRPr/>
            </a:lvl5pPr>
            <a:lvl6pPr marL="2743200" lvl="5" indent="-317500" algn="ctr">
              <a:spcBef>
                <a:spcPts val="300"/>
              </a:spcBef>
              <a:spcAft>
                <a:spcPts val="0"/>
              </a:spcAft>
              <a:buSzPts val="1400"/>
              <a:buChar char="■"/>
              <a:defRPr/>
            </a:lvl6pPr>
            <a:lvl7pPr marL="3200400" lvl="6" indent="-317500" algn="ctr">
              <a:spcBef>
                <a:spcPts val="300"/>
              </a:spcBef>
              <a:spcAft>
                <a:spcPts val="0"/>
              </a:spcAft>
              <a:buSzPts val="1400"/>
              <a:buChar char="●"/>
              <a:defRPr/>
            </a:lvl7pPr>
            <a:lvl8pPr marL="3657600" lvl="7" indent="-317500" algn="ctr">
              <a:spcBef>
                <a:spcPts val="300"/>
              </a:spcBef>
              <a:spcAft>
                <a:spcPts val="0"/>
              </a:spcAft>
              <a:buSzPts val="1400"/>
              <a:buChar char="○"/>
              <a:defRPr/>
            </a:lvl8pPr>
            <a:lvl9pPr marL="4114800" lvl="8" indent="-317500" algn="ctr">
              <a:spcBef>
                <a:spcPts val="300"/>
              </a:spcBef>
              <a:spcAft>
                <a:spcPts val="30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12"/>
          <p:cNvSpPr txBox="1"/>
          <p:nvPr/>
        </p:nvSpPr>
        <p:spPr>
          <a:xfrm>
            <a:off x="2734500" y="2267150"/>
            <a:ext cx="3612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rgbClr val="9E9E9E"/>
                </a:solidFill>
                <a:uFill>
                  <a:noFill/>
                </a:uFill>
                <a:hlinkClick r:id="rId2">
                  <a:extLst>
                    <a:ext uri="{A12FA001-AC4F-418D-AE19-62706E023703}">
                      <ahyp:hlinkClr xmlns:ahyp="http://schemas.microsoft.com/office/drawing/2018/hyperlinkcolor" val="tx"/>
                    </a:ext>
                  </a:extLst>
                </a:hlinkClick>
              </a:rPr>
              <a:t>url</a:t>
            </a:r>
            <a:endParaRPr sz="1200">
              <a:solidFill>
                <a:srgbClr val="9E9E9E"/>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8" name="Google Shape;58;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59" name="Google Shape;59;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2" name="Google Shape;6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66" name="Google Shape;6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9" name="Google Shape;69;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chemeClr val="dk1"/>
              </a:buClr>
              <a:buSzPts val="1400"/>
              <a:buChar char="●"/>
              <a:defRPr sz="1400">
                <a:solidFill>
                  <a:schemeClr val="dk1"/>
                </a:solidFill>
              </a:defRPr>
            </a:lvl1pPr>
            <a:lvl2pPr marL="914400" lvl="1" indent="-304800">
              <a:spcBef>
                <a:spcPts val="0"/>
              </a:spcBef>
              <a:spcAft>
                <a:spcPts val="0"/>
              </a:spcAft>
              <a:buClr>
                <a:schemeClr val="dk1"/>
              </a:buClr>
              <a:buSzPts val="1200"/>
              <a:buChar char="○"/>
              <a:defRPr sz="1200">
                <a:solidFill>
                  <a:schemeClr val="dk1"/>
                </a:solidFill>
              </a:defRPr>
            </a:lvl2pPr>
            <a:lvl3pPr marL="1371600" lvl="2" indent="-304800">
              <a:spcBef>
                <a:spcPts val="0"/>
              </a:spcBef>
              <a:spcAft>
                <a:spcPts val="0"/>
              </a:spcAft>
              <a:buClr>
                <a:schemeClr val="dk1"/>
              </a:buClr>
              <a:buSzPts val="1200"/>
              <a:buChar char="■"/>
              <a:defRPr sz="1200">
                <a:solidFill>
                  <a:schemeClr val="dk1"/>
                </a:solidFill>
              </a:defRPr>
            </a:lvl3pPr>
            <a:lvl4pPr marL="1828800" lvl="3" indent="-304800">
              <a:spcBef>
                <a:spcPts val="0"/>
              </a:spcBef>
              <a:spcAft>
                <a:spcPts val="0"/>
              </a:spcAft>
              <a:buClr>
                <a:schemeClr val="dk1"/>
              </a:buClr>
              <a:buSzPts val="1200"/>
              <a:buChar char="●"/>
              <a:defRPr sz="1200">
                <a:solidFill>
                  <a:schemeClr val="dk1"/>
                </a:solidFill>
              </a:defRPr>
            </a:lvl4pPr>
            <a:lvl5pPr marL="2286000" lvl="4" indent="-304800">
              <a:spcBef>
                <a:spcPts val="0"/>
              </a:spcBef>
              <a:spcAft>
                <a:spcPts val="0"/>
              </a:spcAft>
              <a:buClr>
                <a:schemeClr val="dk1"/>
              </a:buClr>
              <a:buSzPts val="1200"/>
              <a:buChar char="○"/>
              <a:defRPr sz="1200">
                <a:solidFill>
                  <a:schemeClr val="dk1"/>
                </a:solidFill>
              </a:defRPr>
            </a:lvl5pPr>
            <a:lvl6pPr marL="2743200" lvl="5" indent="-304800">
              <a:spcBef>
                <a:spcPts val="0"/>
              </a:spcBef>
              <a:spcAft>
                <a:spcPts val="0"/>
              </a:spcAft>
              <a:buClr>
                <a:schemeClr val="dk1"/>
              </a:buClr>
              <a:buSzPts val="1200"/>
              <a:buChar char="■"/>
              <a:defRPr sz="1200">
                <a:solidFill>
                  <a:schemeClr val="dk1"/>
                </a:solidFill>
              </a:defRPr>
            </a:lvl6pPr>
            <a:lvl7pPr marL="3200400" lvl="6" indent="-304800">
              <a:spcBef>
                <a:spcPts val="0"/>
              </a:spcBef>
              <a:spcAft>
                <a:spcPts val="0"/>
              </a:spcAft>
              <a:buClr>
                <a:schemeClr val="dk1"/>
              </a:buClr>
              <a:buSzPts val="1200"/>
              <a:buChar char="●"/>
              <a:defRPr sz="1200">
                <a:solidFill>
                  <a:schemeClr val="dk1"/>
                </a:solidFill>
              </a:defRPr>
            </a:lvl7pPr>
            <a:lvl8pPr marL="3657600" lvl="7" indent="-304800">
              <a:spcBef>
                <a:spcPts val="0"/>
              </a:spcBef>
              <a:spcAft>
                <a:spcPts val="0"/>
              </a:spcAft>
              <a:buClr>
                <a:schemeClr val="dk1"/>
              </a:buClr>
              <a:buSzPts val="1200"/>
              <a:buChar char="○"/>
              <a:defRPr sz="1200">
                <a:solidFill>
                  <a:schemeClr val="dk1"/>
                </a:solidFill>
              </a:defRPr>
            </a:lvl8pPr>
            <a:lvl9pPr marL="4114800" lvl="8" indent="-304800">
              <a:spcBef>
                <a:spcPts val="0"/>
              </a:spcBef>
              <a:spcAft>
                <a:spcPts val="0"/>
              </a:spcAft>
              <a:buClr>
                <a:schemeClr val="dk1"/>
              </a:buClr>
              <a:buSzPts val="1200"/>
              <a:buChar char="■"/>
              <a:defRPr sz="1200">
                <a:solidFill>
                  <a:schemeClr val="dk1"/>
                </a:solidFill>
              </a:defRPr>
            </a:lvl9pPr>
          </a:lstStyle>
          <a:p>
            <a:endParaRPr/>
          </a:p>
        </p:txBody>
      </p:sp>
      <p:sp>
        <p:nvSpPr>
          <p:cNvPr id="70" name="Google Shape;70;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chemeClr val="dk1"/>
              </a:buClr>
              <a:buSzPts val="1400"/>
              <a:buChar char="●"/>
              <a:defRPr sz="1400">
                <a:solidFill>
                  <a:schemeClr val="dk1"/>
                </a:solidFill>
              </a:defRPr>
            </a:lvl1pPr>
            <a:lvl2pPr marL="914400" lvl="1" indent="-304800">
              <a:spcBef>
                <a:spcPts val="0"/>
              </a:spcBef>
              <a:spcAft>
                <a:spcPts val="0"/>
              </a:spcAft>
              <a:buClr>
                <a:schemeClr val="dk1"/>
              </a:buClr>
              <a:buSzPts val="1200"/>
              <a:buChar char="○"/>
              <a:defRPr sz="1200">
                <a:solidFill>
                  <a:schemeClr val="dk1"/>
                </a:solidFill>
              </a:defRPr>
            </a:lvl2pPr>
            <a:lvl3pPr marL="1371600" lvl="2" indent="-304800">
              <a:spcBef>
                <a:spcPts val="0"/>
              </a:spcBef>
              <a:spcAft>
                <a:spcPts val="0"/>
              </a:spcAft>
              <a:buClr>
                <a:schemeClr val="dk1"/>
              </a:buClr>
              <a:buSzPts val="1200"/>
              <a:buChar char="■"/>
              <a:defRPr sz="1200">
                <a:solidFill>
                  <a:schemeClr val="dk1"/>
                </a:solidFill>
              </a:defRPr>
            </a:lvl3pPr>
            <a:lvl4pPr marL="1828800" lvl="3" indent="-304800">
              <a:spcBef>
                <a:spcPts val="0"/>
              </a:spcBef>
              <a:spcAft>
                <a:spcPts val="0"/>
              </a:spcAft>
              <a:buClr>
                <a:schemeClr val="dk1"/>
              </a:buClr>
              <a:buSzPts val="1200"/>
              <a:buChar char="●"/>
              <a:defRPr sz="1200">
                <a:solidFill>
                  <a:schemeClr val="dk1"/>
                </a:solidFill>
              </a:defRPr>
            </a:lvl4pPr>
            <a:lvl5pPr marL="2286000" lvl="4" indent="-304800">
              <a:spcBef>
                <a:spcPts val="0"/>
              </a:spcBef>
              <a:spcAft>
                <a:spcPts val="0"/>
              </a:spcAft>
              <a:buClr>
                <a:schemeClr val="dk1"/>
              </a:buClr>
              <a:buSzPts val="1200"/>
              <a:buChar char="○"/>
              <a:defRPr sz="1200">
                <a:solidFill>
                  <a:schemeClr val="dk1"/>
                </a:solidFill>
              </a:defRPr>
            </a:lvl5pPr>
            <a:lvl6pPr marL="2743200" lvl="5" indent="-304800">
              <a:spcBef>
                <a:spcPts val="0"/>
              </a:spcBef>
              <a:spcAft>
                <a:spcPts val="0"/>
              </a:spcAft>
              <a:buClr>
                <a:schemeClr val="dk1"/>
              </a:buClr>
              <a:buSzPts val="1200"/>
              <a:buChar char="■"/>
              <a:defRPr sz="1200">
                <a:solidFill>
                  <a:schemeClr val="dk1"/>
                </a:solidFill>
              </a:defRPr>
            </a:lvl6pPr>
            <a:lvl7pPr marL="3200400" lvl="6" indent="-304800">
              <a:spcBef>
                <a:spcPts val="0"/>
              </a:spcBef>
              <a:spcAft>
                <a:spcPts val="0"/>
              </a:spcAft>
              <a:buClr>
                <a:schemeClr val="dk1"/>
              </a:buClr>
              <a:buSzPts val="1200"/>
              <a:buChar char="●"/>
              <a:defRPr sz="1200">
                <a:solidFill>
                  <a:schemeClr val="dk1"/>
                </a:solidFill>
              </a:defRPr>
            </a:lvl7pPr>
            <a:lvl8pPr marL="3657600" lvl="7" indent="-304800">
              <a:spcBef>
                <a:spcPts val="0"/>
              </a:spcBef>
              <a:spcAft>
                <a:spcPts val="0"/>
              </a:spcAft>
              <a:buClr>
                <a:schemeClr val="dk1"/>
              </a:buClr>
              <a:buSzPts val="1200"/>
              <a:buChar char="○"/>
              <a:defRPr sz="1200">
                <a:solidFill>
                  <a:schemeClr val="dk1"/>
                </a:solidFill>
              </a:defRPr>
            </a:lvl8pPr>
            <a:lvl9pPr marL="4114800" lvl="8" indent="-304800">
              <a:spcBef>
                <a:spcPts val="0"/>
              </a:spcBef>
              <a:spcAft>
                <a:spcPts val="0"/>
              </a:spcAft>
              <a:buClr>
                <a:schemeClr val="dk1"/>
              </a:buClr>
              <a:buSzPts val="1200"/>
              <a:buChar char="■"/>
              <a:defRPr sz="1200">
                <a:solidFill>
                  <a:schemeClr val="dk1"/>
                </a:solidFill>
              </a:defRPr>
            </a:lvl9pPr>
          </a:lstStyle>
          <a:p>
            <a:endParaRPr/>
          </a:p>
        </p:txBody>
      </p:sp>
      <p:sp>
        <p:nvSpPr>
          <p:cNvPr id="71" name="Google Shape;7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4" name="Google Shape;74;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7" name="Google Shape;77;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chemeClr val="dk1"/>
              </a:buClr>
              <a:buSzPts val="1200"/>
              <a:buChar char="●"/>
              <a:defRPr sz="1200">
                <a:solidFill>
                  <a:schemeClr val="dk1"/>
                </a:solidFill>
              </a:defRPr>
            </a:lvl1pPr>
            <a:lvl2pPr marL="914400" lvl="1" indent="-304800">
              <a:spcBef>
                <a:spcPts val="0"/>
              </a:spcBef>
              <a:spcAft>
                <a:spcPts val="0"/>
              </a:spcAft>
              <a:buClr>
                <a:schemeClr val="dk1"/>
              </a:buClr>
              <a:buSzPts val="1200"/>
              <a:buChar char="○"/>
              <a:defRPr sz="1200">
                <a:solidFill>
                  <a:schemeClr val="dk1"/>
                </a:solidFill>
              </a:defRPr>
            </a:lvl2pPr>
            <a:lvl3pPr marL="1371600" lvl="2" indent="-304800">
              <a:spcBef>
                <a:spcPts val="0"/>
              </a:spcBef>
              <a:spcAft>
                <a:spcPts val="0"/>
              </a:spcAft>
              <a:buClr>
                <a:schemeClr val="dk1"/>
              </a:buClr>
              <a:buSzPts val="1200"/>
              <a:buChar char="■"/>
              <a:defRPr sz="1200">
                <a:solidFill>
                  <a:schemeClr val="dk1"/>
                </a:solidFill>
              </a:defRPr>
            </a:lvl3pPr>
            <a:lvl4pPr marL="1828800" lvl="3" indent="-304800">
              <a:spcBef>
                <a:spcPts val="0"/>
              </a:spcBef>
              <a:spcAft>
                <a:spcPts val="0"/>
              </a:spcAft>
              <a:buClr>
                <a:schemeClr val="dk1"/>
              </a:buClr>
              <a:buSzPts val="1200"/>
              <a:buChar char="●"/>
              <a:defRPr sz="1200">
                <a:solidFill>
                  <a:schemeClr val="dk1"/>
                </a:solidFill>
              </a:defRPr>
            </a:lvl4pPr>
            <a:lvl5pPr marL="2286000" lvl="4" indent="-304800">
              <a:spcBef>
                <a:spcPts val="0"/>
              </a:spcBef>
              <a:spcAft>
                <a:spcPts val="0"/>
              </a:spcAft>
              <a:buClr>
                <a:schemeClr val="dk1"/>
              </a:buClr>
              <a:buSzPts val="1200"/>
              <a:buChar char="○"/>
              <a:defRPr sz="1200">
                <a:solidFill>
                  <a:schemeClr val="dk1"/>
                </a:solidFill>
              </a:defRPr>
            </a:lvl5pPr>
            <a:lvl6pPr marL="2743200" lvl="5" indent="-304800">
              <a:spcBef>
                <a:spcPts val="0"/>
              </a:spcBef>
              <a:spcAft>
                <a:spcPts val="0"/>
              </a:spcAft>
              <a:buClr>
                <a:schemeClr val="dk1"/>
              </a:buClr>
              <a:buSzPts val="1200"/>
              <a:buChar char="■"/>
              <a:defRPr sz="1200">
                <a:solidFill>
                  <a:schemeClr val="dk1"/>
                </a:solidFill>
              </a:defRPr>
            </a:lvl6pPr>
            <a:lvl7pPr marL="3200400" lvl="6" indent="-304800">
              <a:spcBef>
                <a:spcPts val="0"/>
              </a:spcBef>
              <a:spcAft>
                <a:spcPts val="0"/>
              </a:spcAft>
              <a:buClr>
                <a:schemeClr val="dk1"/>
              </a:buClr>
              <a:buSzPts val="1200"/>
              <a:buChar char="●"/>
              <a:defRPr sz="1200">
                <a:solidFill>
                  <a:schemeClr val="dk1"/>
                </a:solidFill>
              </a:defRPr>
            </a:lvl7pPr>
            <a:lvl8pPr marL="3657600" lvl="7" indent="-304800">
              <a:spcBef>
                <a:spcPts val="0"/>
              </a:spcBef>
              <a:spcAft>
                <a:spcPts val="0"/>
              </a:spcAft>
              <a:buClr>
                <a:schemeClr val="dk1"/>
              </a:buClr>
              <a:buSzPts val="1200"/>
              <a:buChar char="○"/>
              <a:defRPr sz="1200">
                <a:solidFill>
                  <a:schemeClr val="dk1"/>
                </a:solidFill>
              </a:defRPr>
            </a:lvl8pPr>
            <a:lvl9pPr marL="4114800" lvl="8" indent="-304800">
              <a:spcBef>
                <a:spcPts val="0"/>
              </a:spcBef>
              <a:spcAft>
                <a:spcPts val="0"/>
              </a:spcAft>
              <a:buClr>
                <a:schemeClr val="dk1"/>
              </a:buClr>
              <a:buSzPts val="1200"/>
              <a:buChar char="■"/>
              <a:defRPr sz="1200">
                <a:solidFill>
                  <a:schemeClr val="dk1"/>
                </a:solidFill>
              </a:defRPr>
            </a:lvl9pPr>
          </a:lstStyle>
          <a:p>
            <a:endParaRPr/>
          </a:p>
        </p:txBody>
      </p:sp>
      <p:sp>
        <p:nvSpPr>
          <p:cNvPr id="78" name="Google Shape;7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1" name="Google Shape;8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2"/>
        <p:cNvGrpSpPr/>
        <p:nvPr/>
      </p:nvGrpSpPr>
      <p:grpSpPr>
        <a:xfrm>
          <a:off x="0" y="0"/>
          <a:ext cx="0" cy="0"/>
          <a:chOff x="0" y="0"/>
          <a:chExt cx="0" cy="0"/>
        </a:xfrm>
      </p:grpSpPr>
      <p:sp>
        <p:nvSpPr>
          <p:cNvPr id="83" name="Google Shape;83;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5" name="Google Shape;85;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86" name="Google Shape;86;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87" name="Google Shape;8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8"/>
        <p:cNvGrpSpPr/>
        <p:nvPr/>
      </p:nvGrpSpPr>
      <p:grpSpPr>
        <a:xfrm>
          <a:off x="0" y="0"/>
          <a:ext cx="0" cy="0"/>
          <a:chOff x="0" y="0"/>
          <a:chExt cx="0" cy="0"/>
        </a:xfrm>
      </p:grpSpPr>
      <p:sp>
        <p:nvSpPr>
          <p:cNvPr id="89" name="Google Shape;89;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1800"/>
              <a:buNone/>
              <a:defRPr>
                <a:solidFill>
                  <a:schemeClr val="dk1"/>
                </a:solidFill>
              </a:defRPr>
            </a:lvl1pPr>
          </a:lstStyle>
          <a:p>
            <a:endParaRPr/>
          </a:p>
        </p:txBody>
      </p:sp>
      <p:sp>
        <p:nvSpPr>
          <p:cNvPr id="90" name="Google Shape;9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1"/>
        <p:cNvGrpSpPr/>
        <p:nvPr/>
      </p:nvGrpSpPr>
      <p:grpSpPr>
        <a:xfrm>
          <a:off x="0" y="0"/>
          <a:ext cx="0" cy="0"/>
          <a:chOff x="0" y="0"/>
          <a:chExt cx="0" cy="0"/>
        </a:xfrm>
      </p:grpSpPr>
      <p:sp>
        <p:nvSpPr>
          <p:cNvPr id="92" name="Google Shape;92;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3" name="Google Shape;93;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dk1"/>
              </a:buClr>
              <a:buSzPts val="1800"/>
              <a:buChar char="●"/>
              <a:defRPr>
                <a:solidFill>
                  <a:schemeClr val="dk1"/>
                </a:solidFill>
              </a:defRPr>
            </a:lvl1pPr>
            <a:lvl2pPr marL="914400" lvl="1" indent="-317500" algn="ctr">
              <a:spcBef>
                <a:spcPts val="0"/>
              </a:spcBef>
              <a:spcAft>
                <a:spcPts val="0"/>
              </a:spcAft>
              <a:buClr>
                <a:schemeClr val="dk1"/>
              </a:buClr>
              <a:buSzPts val="1400"/>
              <a:buChar char="○"/>
              <a:defRPr>
                <a:solidFill>
                  <a:schemeClr val="dk1"/>
                </a:solidFill>
              </a:defRPr>
            </a:lvl2pPr>
            <a:lvl3pPr marL="1371600" lvl="2" indent="-317500" algn="ctr">
              <a:spcBef>
                <a:spcPts val="0"/>
              </a:spcBef>
              <a:spcAft>
                <a:spcPts val="0"/>
              </a:spcAft>
              <a:buClr>
                <a:schemeClr val="dk1"/>
              </a:buClr>
              <a:buSzPts val="1400"/>
              <a:buChar char="■"/>
              <a:defRPr>
                <a:solidFill>
                  <a:schemeClr val="dk1"/>
                </a:solidFill>
              </a:defRPr>
            </a:lvl3pPr>
            <a:lvl4pPr marL="1828800" lvl="3" indent="-317500" algn="ctr">
              <a:spcBef>
                <a:spcPts val="0"/>
              </a:spcBef>
              <a:spcAft>
                <a:spcPts val="0"/>
              </a:spcAft>
              <a:buClr>
                <a:schemeClr val="dk1"/>
              </a:buClr>
              <a:buSzPts val="1400"/>
              <a:buChar char="●"/>
              <a:defRPr>
                <a:solidFill>
                  <a:schemeClr val="dk1"/>
                </a:solidFill>
              </a:defRPr>
            </a:lvl4pPr>
            <a:lvl5pPr marL="2286000" lvl="4" indent="-317500" algn="ctr">
              <a:spcBef>
                <a:spcPts val="0"/>
              </a:spcBef>
              <a:spcAft>
                <a:spcPts val="0"/>
              </a:spcAft>
              <a:buClr>
                <a:schemeClr val="dk1"/>
              </a:buClr>
              <a:buSzPts val="1400"/>
              <a:buChar char="○"/>
              <a:defRPr>
                <a:solidFill>
                  <a:schemeClr val="dk1"/>
                </a:solidFill>
              </a:defRPr>
            </a:lvl5pPr>
            <a:lvl6pPr marL="2743200" lvl="5" indent="-317500" algn="ctr">
              <a:spcBef>
                <a:spcPts val="0"/>
              </a:spcBef>
              <a:spcAft>
                <a:spcPts val="0"/>
              </a:spcAft>
              <a:buClr>
                <a:schemeClr val="dk1"/>
              </a:buClr>
              <a:buSzPts val="1400"/>
              <a:buChar char="■"/>
              <a:defRPr>
                <a:solidFill>
                  <a:schemeClr val="dk1"/>
                </a:solidFill>
              </a:defRPr>
            </a:lvl6pPr>
            <a:lvl7pPr marL="3200400" lvl="6" indent="-317500" algn="ctr">
              <a:spcBef>
                <a:spcPts val="0"/>
              </a:spcBef>
              <a:spcAft>
                <a:spcPts val="0"/>
              </a:spcAft>
              <a:buClr>
                <a:schemeClr val="dk1"/>
              </a:buClr>
              <a:buSzPts val="1400"/>
              <a:buChar char="●"/>
              <a:defRPr>
                <a:solidFill>
                  <a:schemeClr val="dk1"/>
                </a:solidFill>
              </a:defRPr>
            </a:lvl7pPr>
            <a:lvl8pPr marL="3657600" lvl="7" indent="-317500" algn="ctr">
              <a:spcBef>
                <a:spcPts val="0"/>
              </a:spcBef>
              <a:spcAft>
                <a:spcPts val="0"/>
              </a:spcAft>
              <a:buClr>
                <a:schemeClr val="dk1"/>
              </a:buClr>
              <a:buSzPts val="1400"/>
              <a:buChar char="○"/>
              <a:defRPr>
                <a:solidFill>
                  <a:schemeClr val="dk1"/>
                </a:solidFill>
              </a:defRPr>
            </a:lvl8pPr>
            <a:lvl9pPr marL="4114800" lvl="8" indent="-317500" algn="ctr">
              <a:spcBef>
                <a:spcPts val="0"/>
              </a:spcBef>
              <a:spcAft>
                <a:spcPts val="0"/>
              </a:spcAft>
              <a:buClr>
                <a:schemeClr val="dk1"/>
              </a:buClr>
              <a:buSzPts val="1400"/>
              <a:buChar char="■"/>
              <a:defRPr>
                <a:solidFill>
                  <a:schemeClr val="dk1"/>
                </a:solidFill>
              </a:defRPr>
            </a:lvl9pPr>
          </a:lstStyle>
          <a:p>
            <a:endParaRPr/>
          </a:p>
        </p:txBody>
      </p:sp>
      <p:sp>
        <p:nvSpPr>
          <p:cNvPr id="94" name="Google Shape;94;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b="1">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Char char="●"/>
              <a:defRPr sz="1800">
                <a:solidFill>
                  <a:schemeClr val="dk1"/>
                </a:solidFill>
              </a:defRPr>
            </a:lvl1pPr>
            <a:lvl2pPr marL="914400" lvl="1" indent="-317500">
              <a:lnSpc>
                <a:spcPct val="115000"/>
              </a:lnSpc>
              <a:spcBef>
                <a:spcPts val="0"/>
              </a:spcBef>
              <a:spcAft>
                <a:spcPts val="0"/>
              </a:spcAft>
              <a:buClr>
                <a:schemeClr val="dk1"/>
              </a:buClr>
              <a:buSzPts val="1400"/>
              <a:buChar char="○"/>
              <a:defRPr>
                <a:solidFill>
                  <a:schemeClr val="dk1"/>
                </a:solidFill>
              </a:defRPr>
            </a:lvl2pPr>
            <a:lvl3pPr marL="1371600" lvl="2" indent="-317500">
              <a:lnSpc>
                <a:spcPct val="115000"/>
              </a:lnSpc>
              <a:spcBef>
                <a:spcPts val="0"/>
              </a:spcBef>
              <a:spcAft>
                <a:spcPts val="0"/>
              </a:spcAft>
              <a:buClr>
                <a:schemeClr val="dk1"/>
              </a:buClr>
              <a:buSzPts val="1400"/>
              <a:buChar char="■"/>
              <a:defRPr>
                <a:solidFill>
                  <a:schemeClr val="dk1"/>
                </a:solidFill>
              </a:defRPr>
            </a:lvl3pPr>
            <a:lvl4pPr marL="1828800" lvl="3" indent="-317500">
              <a:lnSpc>
                <a:spcPct val="115000"/>
              </a:lnSpc>
              <a:spcBef>
                <a:spcPts val="0"/>
              </a:spcBef>
              <a:spcAft>
                <a:spcPts val="0"/>
              </a:spcAft>
              <a:buClr>
                <a:schemeClr val="dk1"/>
              </a:buClr>
              <a:buSzPts val="1400"/>
              <a:buChar char="●"/>
              <a:defRPr>
                <a:solidFill>
                  <a:schemeClr val="dk1"/>
                </a:solidFill>
              </a:defRPr>
            </a:lvl4pPr>
            <a:lvl5pPr marL="2286000" lvl="4" indent="-317500">
              <a:lnSpc>
                <a:spcPct val="115000"/>
              </a:lnSpc>
              <a:spcBef>
                <a:spcPts val="0"/>
              </a:spcBef>
              <a:spcAft>
                <a:spcPts val="0"/>
              </a:spcAft>
              <a:buClr>
                <a:schemeClr val="dk1"/>
              </a:buClr>
              <a:buSzPts val="1400"/>
              <a:buChar char="○"/>
              <a:defRPr>
                <a:solidFill>
                  <a:schemeClr val="dk1"/>
                </a:solidFill>
              </a:defRPr>
            </a:lvl5pPr>
            <a:lvl6pPr marL="2743200" lvl="5" indent="-317500">
              <a:lnSpc>
                <a:spcPct val="115000"/>
              </a:lnSpc>
              <a:spcBef>
                <a:spcPts val="0"/>
              </a:spcBef>
              <a:spcAft>
                <a:spcPts val="0"/>
              </a:spcAft>
              <a:buClr>
                <a:schemeClr val="dk1"/>
              </a:buClr>
              <a:buSzPts val="1400"/>
              <a:buChar char="■"/>
              <a:defRPr>
                <a:solidFill>
                  <a:schemeClr val="dk1"/>
                </a:solidFill>
              </a:defRPr>
            </a:lvl6pPr>
            <a:lvl7pPr marL="3200400" lvl="6" indent="-317500">
              <a:lnSpc>
                <a:spcPct val="115000"/>
              </a:lnSpc>
              <a:spcBef>
                <a:spcPts val="0"/>
              </a:spcBef>
              <a:spcAft>
                <a:spcPts val="0"/>
              </a:spcAft>
              <a:buClr>
                <a:schemeClr val="dk1"/>
              </a:buClr>
              <a:buSzPts val="1400"/>
              <a:buChar char="●"/>
              <a:defRPr>
                <a:solidFill>
                  <a:schemeClr val="dk1"/>
                </a:solidFill>
              </a:defRPr>
            </a:lvl7pPr>
            <a:lvl8pPr marL="3657600" lvl="7" indent="-317500">
              <a:lnSpc>
                <a:spcPct val="115000"/>
              </a:lnSpc>
              <a:spcBef>
                <a:spcPts val="0"/>
              </a:spcBef>
              <a:spcAft>
                <a:spcPts val="0"/>
              </a:spcAft>
              <a:buClr>
                <a:schemeClr val="dk1"/>
              </a:buClr>
              <a:buSzPts val="1400"/>
              <a:buChar char="○"/>
              <a:defRPr>
                <a:solidFill>
                  <a:schemeClr val="dk1"/>
                </a:solidFill>
              </a:defRPr>
            </a:lvl8pPr>
            <a:lvl9pPr marL="4114800" lvl="8" indent="-317500">
              <a:lnSpc>
                <a:spcPct val="115000"/>
              </a:lnSpc>
              <a:spcBef>
                <a:spcPts val="0"/>
              </a:spcBef>
              <a:spcAft>
                <a:spcPts val="0"/>
              </a:spcAft>
              <a:buClr>
                <a:schemeClr val="dk1"/>
              </a:buClr>
              <a:buSzPts val="1400"/>
              <a:buChar char="■"/>
              <a:defRPr>
                <a:solidFill>
                  <a:schemeClr val="dk1"/>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4" name="Google Shape;54;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Char char="●"/>
              <a:defRPr sz="1800">
                <a:solidFill>
                  <a:schemeClr val="dk1"/>
                </a:solidFill>
              </a:defRPr>
            </a:lvl1pPr>
            <a:lvl2pPr marL="914400" lvl="1" indent="-317500">
              <a:lnSpc>
                <a:spcPct val="115000"/>
              </a:lnSpc>
              <a:spcBef>
                <a:spcPts val="0"/>
              </a:spcBef>
              <a:spcAft>
                <a:spcPts val="0"/>
              </a:spcAft>
              <a:buClr>
                <a:schemeClr val="dk1"/>
              </a:buClr>
              <a:buSzPts val="1400"/>
              <a:buChar char="○"/>
              <a:defRPr>
                <a:solidFill>
                  <a:schemeClr val="dk1"/>
                </a:solidFill>
              </a:defRPr>
            </a:lvl2pPr>
            <a:lvl3pPr marL="1371600" lvl="2" indent="-317500">
              <a:lnSpc>
                <a:spcPct val="115000"/>
              </a:lnSpc>
              <a:spcBef>
                <a:spcPts val="0"/>
              </a:spcBef>
              <a:spcAft>
                <a:spcPts val="0"/>
              </a:spcAft>
              <a:buClr>
                <a:schemeClr val="dk1"/>
              </a:buClr>
              <a:buSzPts val="1400"/>
              <a:buChar char="■"/>
              <a:defRPr>
                <a:solidFill>
                  <a:schemeClr val="dk1"/>
                </a:solidFill>
              </a:defRPr>
            </a:lvl3pPr>
            <a:lvl4pPr marL="1828800" lvl="3" indent="-317500">
              <a:lnSpc>
                <a:spcPct val="115000"/>
              </a:lnSpc>
              <a:spcBef>
                <a:spcPts val="0"/>
              </a:spcBef>
              <a:spcAft>
                <a:spcPts val="0"/>
              </a:spcAft>
              <a:buClr>
                <a:schemeClr val="dk1"/>
              </a:buClr>
              <a:buSzPts val="1400"/>
              <a:buChar char="●"/>
              <a:defRPr>
                <a:solidFill>
                  <a:schemeClr val="dk1"/>
                </a:solidFill>
              </a:defRPr>
            </a:lvl4pPr>
            <a:lvl5pPr marL="2286000" lvl="4" indent="-317500">
              <a:lnSpc>
                <a:spcPct val="115000"/>
              </a:lnSpc>
              <a:spcBef>
                <a:spcPts val="0"/>
              </a:spcBef>
              <a:spcAft>
                <a:spcPts val="0"/>
              </a:spcAft>
              <a:buClr>
                <a:schemeClr val="dk1"/>
              </a:buClr>
              <a:buSzPts val="1400"/>
              <a:buChar char="○"/>
              <a:defRPr>
                <a:solidFill>
                  <a:schemeClr val="dk1"/>
                </a:solidFill>
              </a:defRPr>
            </a:lvl5pPr>
            <a:lvl6pPr marL="2743200" lvl="5" indent="-317500">
              <a:lnSpc>
                <a:spcPct val="115000"/>
              </a:lnSpc>
              <a:spcBef>
                <a:spcPts val="0"/>
              </a:spcBef>
              <a:spcAft>
                <a:spcPts val="0"/>
              </a:spcAft>
              <a:buClr>
                <a:schemeClr val="dk1"/>
              </a:buClr>
              <a:buSzPts val="1400"/>
              <a:buChar char="■"/>
              <a:defRPr>
                <a:solidFill>
                  <a:schemeClr val="dk1"/>
                </a:solidFill>
              </a:defRPr>
            </a:lvl6pPr>
            <a:lvl7pPr marL="3200400" lvl="6" indent="-317500">
              <a:lnSpc>
                <a:spcPct val="115000"/>
              </a:lnSpc>
              <a:spcBef>
                <a:spcPts val="0"/>
              </a:spcBef>
              <a:spcAft>
                <a:spcPts val="0"/>
              </a:spcAft>
              <a:buClr>
                <a:schemeClr val="dk1"/>
              </a:buClr>
              <a:buSzPts val="1400"/>
              <a:buChar char="●"/>
              <a:defRPr>
                <a:solidFill>
                  <a:schemeClr val="dk1"/>
                </a:solidFill>
              </a:defRPr>
            </a:lvl7pPr>
            <a:lvl8pPr marL="3657600" lvl="7" indent="-317500">
              <a:lnSpc>
                <a:spcPct val="115000"/>
              </a:lnSpc>
              <a:spcBef>
                <a:spcPts val="0"/>
              </a:spcBef>
              <a:spcAft>
                <a:spcPts val="0"/>
              </a:spcAft>
              <a:buClr>
                <a:schemeClr val="dk1"/>
              </a:buClr>
              <a:buSzPts val="1400"/>
              <a:buChar char="○"/>
              <a:defRPr>
                <a:solidFill>
                  <a:schemeClr val="dk1"/>
                </a:solidFill>
              </a:defRPr>
            </a:lvl8pPr>
            <a:lvl9pPr marL="4114800" lvl="8" indent="-317500">
              <a:lnSpc>
                <a:spcPct val="115000"/>
              </a:lnSpc>
              <a:spcBef>
                <a:spcPts val="0"/>
              </a:spcBef>
              <a:spcAft>
                <a:spcPts val="0"/>
              </a:spcAft>
              <a:buClr>
                <a:schemeClr val="dk1"/>
              </a:buClr>
              <a:buSzPts val="1400"/>
              <a:buChar char="■"/>
              <a:defRPr>
                <a:solidFill>
                  <a:schemeClr val="dk1"/>
                </a:solidFill>
              </a:defRPr>
            </a:lvl9pPr>
          </a:lstStyle>
          <a:p>
            <a:endParaRPr/>
          </a:p>
        </p:txBody>
      </p:sp>
      <p:sp>
        <p:nvSpPr>
          <p:cNvPr id="55" name="Google Shape;5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ast.io/crisp7.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bbc.co.uk/news/education-53787203"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www.bbc.co.uk/news/education-53787203" TargetMode="External"/><Relationship Id="rId5" Type="http://schemas.openxmlformats.org/officeDocument/2006/relationships/hyperlink" Target="http://en.wikipedia.org/wiki/2020_United_Kingdom_school_exam_grading_controversy" TargetMode="Externa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app.wooclap.com/XILZDQE"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cinematimes.com/uk/edinburgh/movies/the-social-reckoning-2026/"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en.wikipedia.org/wiki/Donald_Sch%C3%B6n"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g"/></Relationships>
</file>

<file path=ppt/slides/_rels/slide29.xml.rels><?xml version="1.0" encoding="UTF-8" standalone="yes"?>
<Relationships xmlns="http://schemas.openxmlformats.org/package/2006/relationships"><Relationship Id="rId3" Type="http://schemas.openxmlformats.org/officeDocument/2006/relationships/hyperlink" Target="https://opencourse.inf.ed.ac.uk/inf1-crisp"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infpals.github.io/index.html" TargetMode="External"/><Relationship Id="rId5" Type="http://schemas.openxmlformats.org/officeDocument/2006/relationships/hyperlink" Target="http://www.drps.ed.ac.uk/26-27/dpt/cxinfr07003.htm" TargetMode="External"/><Relationship Id="rId4" Type="http://schemas.openxmlformats.org/officeDocument/2006/relationships/hyperlink" Target="https://edstem.org/eu/courses/3351/discussion"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edstem.org/eu/courses/3351/discussion"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l" rtl="0">
              <a:spcBef>
                <a:spcPts val="0"/>
              </a:spcBef>
              <a:spcAft>
                <a:spcPts val="0"/>
              </a:spcAft>
              <a:buNone/>
            </a:pPr>
            <a:r>
              <a:rPr lang="en-GB" sz="2800">
                <a:solidFill>
                  <a:srgbClr val="000000"/>
                </a:solidFill>
              </a:rPr>
              <a:t>Informatics 1</a:t>
            </a:r>
            <a:endParaRPr sz="2800">
              <a:solidFill>
                <a:srgbClr val="000000"/>
              </a:solidFill>
            </a:endParaRPr>
          </a:p>
          <a:p>
            <a:pPr marL="0" lvl="0" indent="0" algn="l" rtl="0">
              <a:spcBef>
                <a:spcPts val="0"/>
              </a:spcBef>
              <a:spcAft>
                <a:spcPts val="0"/>
              </a:spcAft>
              <a:buNone/>
            </a:pPr>
            <a:r>
              <a:rPr lang="en-GB" sz="4500">
                <a:solidFill>
                  <a:srgbClr val="000000"/>
                </a:solidFill>
              </a:rPr>
              <a:t>Critical Skills &amp; Practices</a:t>
            </a:r>
            <a:endParaRPr sz="2900">
              <a:solidFill>
                <a:srgbClr val="000000"/>
              </a:solidFill>
            </a:endParaRPr>
          </a:p>
        </p:txBody>
      </p:sp>
      <p:sp>
        <p:nvSpPr>
          <p:cNvPr id="102" name="Google Shape;102;p25"/>
          <p:cNvSpPr txBox="1"/>
          <p:nvPr/>
        </p:nvSpPr>
        <p:spPr>
          <a:xfrm>
            <a:off x="311700" y="2834125"/>
            <a:ext cx="8520600" cy="14946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GB" sz="2800">
                <a:solidFill>
                  <a:srgbClr val="000000"/>
                </a:solidFill>
              </a:rPr>
              <a:t>INF1-CRISP (INFR07003)</a:t>
            </a:r>
            <a:endParaRPr sz="2800">
              <a:solidFill>
                <a:srgbClr val="000000"/>
              </a:solidFill>
            </a:endParaRPr>
          </a:p>
          <a:p>
            <a:pPr marL="0" lvl="0" indent="0" algn="l" rtl="0">
              <a:spcBef>
                <a:spcPts val="1000"/>
              </a:spcBef>
              <a:spcAft>
                <a:spcPts val="0"/>
              </a:spcAft>
              <a:buNone/>
            </a:pPr>
            <a:r>
              <a:rPr lang="en-GB" sz="2800"/>
              <a:t>Week 7, Lecture 1</a:t>
            </a:r>
            <a:endParaRPr sz="2800"/>
          </a:p>
          <a:p>
            <a:pPr marL="0" lvl="0" indent="0" algn="l" rtl="0">
              <a:spcBef>
                <a:spcPts val="1000"/>
              </a:spcBef>
              <a:spcAft>
                <a:spcPts val="1000"/>
              </a:spcAft>
              <a:buNone/>
            </a:pPr>
            <a:r>
              <a:rPr lang="en-GB" sz="2600"/>
              <a:t>Slides: </a:t>
            </a:r>
            <a:r>
              <a:rPr lang="en-GB" sz="2600">
                <a:solidFill>
                  <a:schemeClr val="hlink"/>
                </a:solidFill>
                <a:uFill>
                  <a:noFill/>
                </a:uFill>
                <a:hlinkClick r:id="rId3"/>
              </a:rPr>
              <a:t>https://f.ast.io/crisp7.1</a:t>
            </a:r>
            <a:r>
              <a:rPr lang="en-GB" sz="2600"/>
              <a:t> </a:t>
            </a:r>
            <a:endParaRPr sz="2600"/>
          </a:p>
        </p:txBody>
      </p:sp>
      <p:sp>
        <p:nvSpPr>
          <p:cNvPr id="103" name="Google Shape;103;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a:t>
            </a:fld>
            <a:endParaRPr/>
          </a:p>
        </p:txBody>
      </p:sp>
      <p:sp>
        <p:nvSpPr>
          <p:cNvPr id="104" name="Google Shape;104;p25"/>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GB" sz="2020" b="0">
                <a:solidFill>
                  <a:srgbClr val="9E9E9E"/>
                </a:solidFill>
              </a:rPr>
              <a:t>Slide 1</a:t>
            </a:r>
            <a:endParaRPr sz="202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QR</a:t>
            </a:r>
            <a:endParaRPr/>
          </a:p>
        </p:txBody>
      </p:sp>
      <p:sp>
        <p:nvSpPr>
          <p:cNvPr id="110" name="Google Shape;110;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Attendance </a:t>
            </a:r>
            <a:endParaRPr/>
          </a:p>
        </p:txBody>
      </p:sp>
      <p:sp>
        <p:nvSpPr>
          <p:cNvPr id="111" name="Google Shape;111;p26"/>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GB" sz="2020" b="0">
                <a:solidFill>
                  <a:srgbClr val="9E9E9E"/>
                </a:solidFill>
              </a:rPr>
              <a:t>Slide 2</a:t>
            </a:r>
            <a:endParaRPr sz="202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3: </a:t>
            </a:r>
            <a:r>
              <a:rPr lang="en-GB"/>
              <a:t>Provisional lecture plan</a:t>
            </a:r>
            <a:endParaRPr/>
          </a:p>
        </p:txBody>
      </p:sp>
      <p:sp>
        <p:nvSpPr>
          <p:cNvPr id="117" name="Google Shape;117;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3</a:t>
            </a:fld>
            <a:endParaRPr/>
          </a:p>
        </p:txBody>
      </p:sp>
      <p:graphicFrame>
        <p:nvGraphicFramePr>
          <p:cNvPr id="118" name="Google Shape;118;p27"/>
          <p:cNvGraphicFramePr/>
          <p:nvPr/>
        </p:nvGraphicFramePr>
        <p:xfrm>
          <a:off x="889075" y="1158825"/>
          <a:ext cx="7380650" cy="3282450"/>
        </p:xfrm>
        <a:graphic>
          <a:graphicData uri="http://schemas.openxmlformats.org/drawingml/2006/table">
            <a:tbl>
              <a:tblPr>
                <a:noFill/>
                <a:tableStyleId>{05DEFCE9-CC53-4A35-B2EA-4F22290ADD39}</a:tableStyleId>
              </a:tblPr>
              <a:tblGrid>
                <a:gridCol w="555375">
                  <a:extLst>
                    <a:ext uri="{9D8B030D-6E8A-4147-A177-3AD203B41FA5}">
                      <a16:colId xmlns:a16="http://schemas.microsoft.com/office/drawing/2014/main" val="20000"/>
                    </a:ext>
                  </a:extLst>
                </a:gridCol>
                <a:gridCol w="2578975">
                  <a:extLst>
                    <a:ext uri="{9D8B030D-6E8A-4147-A177-3AD203B41FA5}">
                      <a16:colId xmlns:a16="http://schemas.microsoft.com/office/drawing/2014/main" val="20001"/>
                    </a:ext>
                  </a:extLst>
                </a:gridCol>
                <a:gridCol w="2396925">
                  <a:extLst>
                    <a:ext uri="{9D8B030D-6E8A-4147-A177-3AD203B41FA5}">
                      <a16:colId xmlns:a16="http://schemas.microsoft.com/office/drawing/2014/main" val="20002"/>
                    </a:ext>
                  </a:extLst>
                </a:gridCol>
                <a:gridCol w="1849375">
                  <a:extLst>
                    <a:ext uri="{9D8B030D-6E8A-4147-A177-3AD203B41FA5}">
                      <a16:colId xmlns:a16="http://schemas.microsoft.com/office/drawing/2014/main" val="20003"/>
                    </a:ext>
                  </a:extLst>
                </a:gridCol>
              </a:tblGrid>
              <a:tr h="382875">
                <a:tc>
                  <a:txBody>
                    <a:bodyPr/>
                    <a:lstStyle/>
                    <a:p>
                      <a:pPr marL="63500" marR="63500" lvl="0" indent="0" algn="ctr" rtl="0">
                        <a:lnSpc>
                          <a:spcPct val="115000"/>
                        </a:lnSpc>
                        <a:spcBef>
                          <a:spcPts val="0"/>
                        </a:spcBef>
                        <a:spcAft>
                          <a:spcPts val="0"/>
                        </a:spcAft>
                        <a:buNone/>
                      </a:pPr>
                      <a:r>
                        <a:rPr lang="en-GB" sz="1100" b="1">
                          <a:highlight>
                            <a:srgbClr val="FFFFFF"/>
                          </a:highlight>
                        </a:rPr>
                        <a:t>W</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ctr" rtl="0">
                        <a:lnSpc>
                          <a:spcPct val="115000"/>
                        </a:lnSpc>
                        <a:spcBef>
                          <a:spcPts val="0"/>
                        </a:spcBef>
                        <a:spcAft>
                          <a:spcPts val="0"/>
                        </a:spcAft>
                        <a:buNone/>
                      </a:pPr>
                      <a:r>
                        <a:rPr lang="en-GB" sz="1100" b="1">
                          <a:highlight>
                            <a:srgbClr val="FFFFFF"/>
                          </a:highlight>
                        </a:rPr>
                        <a:t>Mon</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ctr" rtl="0">
                        <a:lnSpc>
                          <a:spcPct val="115000"/>
                        </a:lnSpc>
                        <a:spcBef>
                          <a:spcPts val="0"/>
                        </a:spcBef>
                        <a:spcAft>
                          <a:spcPts val="0"/>
                        </a:spcAft>
                        <a:buNone/>
                      </a:pPr>
                      <a:r>
                        <a:rPr lang="en-GB" sz="1100" b="1">
                          <a:highlight>
                            <a:srgbClr val="FFFFFF"/>
                          </a:highlight>
                        </a:rPr>
                        <a:t>Tue</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ctr" rtl="0">
                        <a:lnSpc>
                          <a:spcPct val="115000"/>
                        </a:lnSpc>
                        <a:spcBef>
                          <a:spcPts val="0"/>
                        </a:spcBef>
                        <a:spcAft>
                          <a:spcPts val="0"/>
                        </a:spcAft>
                        <a:buNone/>
                      </a:pPr>
                      <a:r>
                        <a:rPr lang="en-GB" sz="1100" b="1">
                          <a:highlight>
                            <a:srgbClr val="FFFFFF"/>
                          </a:highlight>
                        </a:rPr>
                        <a:t>Thu</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8225">
                <a:tc>
                  <a:txBody>
                    <a:bodyPr/>
                    <a:lstStyle/>
                    <a:p>
                      <a:pPr marL="63500" marR="63500" lvl="0" indent="0" algn="ctr" rtl="0">
                        <a:lnSpc>
                          <a:spcPct val="115000"/>
                        </a:lnSpc>
                        <a:spcBef>
                          <a:spcPts val="0"/>
                        </a:spcBef>
                        <a:spcAft>
                          <a:spcPts val="0"/>
                        </a:spcAft>
                        <a:buNone/>
                      </a:pPr>
                      <a:r>
                        <a:rPr lang="en-GB" sz="1100" b="1"/>
                        <a:t>7</a:t>
                      </a:r>
                      <a:r>
                        <a:rPr lang="en-GB" sz="1100"/>
                        <a:t> </a:t>
                      </a:r>
                      <a:endParaRPr sz="1100"/>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solidFill>
                      <a:srgbClr val="FFF2CC"/>
                    </a:solidFill>
                  </a:tcPr>
                </a:tc>
                <a:tc>
                  <a:txBody>
                    <a:bodyPr/>
                    <a:lstStyle/>
                    <a:p>
                      <a:pPr marL="63500" marR="63500" lvl="0" indent="0" algn="l" rtl="0">
                        <a:lnSpc>
                          <a:spcPct val="115000"/>
                        </a:lnSpc>
                        <a:spcBef>
                          <a:spcPts val="0"/>
                        </a:spcBef>
                        <a:spcAft>
                          <a:spcPts val="0"/>
                        </a:spcAft>
                        <a:buNone/>
                      </a:pPr>
                      <a:r>
                        <a:rPr lang="en-GB" sz="1100"/>
                        <a:t>Reflection &amp; Critical Practice 1 </a:t>
                      </a:r>
                      <a:endParaRPr sz="1100"/>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solidFill>
                      <a:srgbClr val="FFF2CC"/>
                    </a:solidFill>
                  </a:tcPr>
                </a:tc>
                <a:tc>
                  <a:txBody>
                    <a:bodyPr/>
                    <a:lstStyle/>
                    <a:p>
                      <a:pPr marL="63500" marR="63500" lvl="0" indent="0" algn="l" rtl="0">
                        <a:lnSpc>
                          <a:spcPct val="115000"/>
                        </a:lnSpc>
                        <a:spcBef>
                          <a:spcPts val="0"/>
                        </a:spcBef>
                        <a:spcAft>
                          <a:spcPts val="0"/>
                        </a:spcAft>
                        <a:buNone/>
                      </a:pPr>
                      <a:r>
                        <a:rPr lang="en-GB" sz="1100"/>
                        <a:t>Reflection &amp; Critical Practice 2 </a:t>
                      </a:r>
                      <a:endParaRPr sz="1100"/>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solidFill>
                      <a:srgbClr val="FFF2CC"/>
                    </a:solidFill>
                  </a:tcPr>
                </a:tc>
                <a:tc>
                  <a:txBody>
                    <a:bodyPr/>
                    <a:lstStyle/>
                    <a:p>
                      <a:pPr marL="63500" marR="63500" lvl="0" indent="0" algn="l" rtl="0">
                        <a:lnSpc>
                          <a:spcPct val="115000"/>
                        </a:lnSpc>
                        <a:spcBef>
                          <a:spcPts val="0"/>
                        </a:spcBef>
                        <a:spcAft>
                          <a:spcPts val="0"/>
                        </a:spcAft>
                        <a:buNone/>
                      </a:pPr>
                      <a:r>
                        <a:rPr lang="en-GB" sz="1100"/>
                        <a:t>Guest Lecture </a:t>
                      </a:r>
                      <a:endParaRPr sz="1100"/>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solidFill>
                      <a:srgbClr val="FFF2CC"/>
                    </a:solidFill>
                  </a:tcPr>
                </a:tc>
                <a:extLst>
                  <a:ext uri="{0D108BD9-81ED-4DB2-BD59-A6C34878D82A}">
                    <a16:rowId xmlns:a16="http://schemas.microsoft.com/office/drawing/2014/main" val="10001"/>
                  </a:ext>
                </a:extLst>
              </a:tr>
              <a:tr h="578225">
                <a:tc>
                  <a:txBody>
                    <a:bodyPr/>
                    <a:lstStyle/>
                    <a:p>
                      <a:pPr marL="63500" marR="63500" lvl="0" indent="0" algn="ctr" rtl="0">
                        <a:lnSpc>
                          <a:spcPct val="115000"/>
                        </a:lnSpc>
                        <a:spcBef>
                          <a:spcPts val="0"/>
                        </a:spcBef>
                        <a:spcAft>
                          <a:spcPts val="0"/>
                        </a:spcAft>
                        <a:buNone/>
                      </a:pPr>
                      <a:r>
                        <a:rPr lang="en-GB" sz="1100" b="1">
                          <a:highlight>
                            <a:srgbClr val="FFFFFF"/>
                          </a:highlight>
                        </a:rPr>
                        <a:t>8</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Informatics as a Profession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Writing &amp; Communication </a:t>
                      </a:r>
                      <a:endParaRPr sz="1100">
                        <a:highlight>
                          <a:srgbClr val="FFFFFF"/>
                        </a:highlight>
                      </a:endParaRPr>
                    </a:p>
                    <a:p>
                      <a:pPr marL="63500" marR="63500" lvl="0" indent="0" algn="l" rtl="0">
                        <a:lnSpc>
                          <a:spcPct val="115000"/>
                        </a:lnSpc>
                        <a:spcBef>
                          <a:spcPts val="0"/>
                        </a:spcBef>
                        <a:spcAft>
                          <a:spcPts val="0"/>
                        </a:spcAft>
                        <a:buNone/>
                      </a:pP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Guest Lecture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78225">
                <a:tc>
                  <a:txBody>
                    <a:bodyPr/>
                    <a:lstStyle/>
                    <a:p>
                      <a:pPr marL="63500" marR="63500" lvl="0" indent="0" algn="ctr" rtl="0">
                        <a:lnSpc>
                          <a:spcPct val="115000"/>
                        </a:lnSpc>
                        <a:spcBef>
                          <a:spcPts val="0"/>
                        </a:spcBef>
                        <a:spcAft>
                          <a:spcPts val="0"/>
                        </a:spcAft>
                        <a:buNone/>
                      </a:pPr>
                      <a:r>
                        <a:rPr lang="en-GB" sz="1100" b="1">
                          <a:highlight>
                            <a:srgbClr val="FFFFFF"/>
                          </a:highlight>
                        </a:rPr>
                        <a:t>9</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Human Computer Interaction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Working with Data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Guest Lecture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78225">
                <a:tc>
                  <a:txBody>
                    <a:bodyPr/>
                    <a:lstStyle/>
                    <a:p>
                      <a:pPr marL="63500" marR="63500" lvl="0" indent="0" algn="ctr" rtl="0">
                        <a:lnSpc>
                          <a:spcPct val="115000"/>
                        </a:lnSpc>
                        <a:spcBef>
                          <a:spcPts val="0"/>
                        </a:spcBef>
                        <a:spcAft>
                          <a:spcPts val="0"/>
                        </a:spcAft>
                        <a:buNone/>
                      </a:pPr>
                      <a:r>
                        <a:rPr lang="en-GB" sz="1100" b="1">
                          <a:highlight>
                            <a:srgbClr val="FFFFFF"/>
                          </a:highlight>
                        </a:rPr>
                        <a:t>10</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Design &amp; Requirements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Bias &amp; Cognitive Bias </a:t>
                      </a:r>
                      <a:endParaRPr sz="1100">
                        <a:highlight>
                          <a:srgbClr val="FFFFFF"/>
                        </a:highlight>
                      </a:endParaRPr>
                    </a:p>
                    <a:p>
                      <a:pPr marL="63500" marR="63500" lvl="0" indent="0" algn="l" rtl="0">
                        <a:lnSpc>
                          <a:spcPct val="115000"/>
                        </a:lnSpc>
                        <a:spcBef>
                          <a:spcPts val="0"/>
                        </a:spcBef>
                        <a:spcAft>
                          <a:spcPts val="0"/>
                        </a:spcAft>
                        <a:buNone/>
                      </a:pP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Guest Lecture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86675">
                <a:tc>
                  <a:txBody>
                    <a:bodyPr/>
                    <a:lstStyle/>
                    <a:p>
                      <a:pPr marL="63500" marR="63500" lvl="0" indent="0" algn="ctr" rtl="0">
                        <a:lnSpc>
                          <a:spcPct val="115000"/>
                        </a:lnSpc>
                        <a:spcBef>
                          <a:spcPts val="0"/>
                        </a:spcBef>
                        <a:spcAft>
                          <a:spcPts val="0"/>
                        </a:spcAft>
                        <a:buNone/>
                      </a:pPr>
                      <a:r>
                        <a:rPr lang="en-GB" sz="1100" b="1">
                          <a:highlight>
                            <a:srgbClr val="FFFFFF"/>
                          </a:highlight>
                        </a:rPr>
                        <a:t>11</a:t>
                      </a:r>
                      <a:r>
                        <a:rPr lang="en-GB" sz="1100">
                          <a:highlight>
                            <a:srgbClr val="FFFFFF"/>
                          </a:highlight>
                        </a:rPr>
                        <a:t>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Technology &amp; Society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Sustainability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tc>
                  <a:txBody>
                    <a:bodyPr/>
                    <a:lstStyle/>
                    <a:p>
                      <a:pPr marL="63500" marR="63500" lvl="0" indent="0" algn="l" rtl="0">
                        <a:lnSpc>
                          <a:spcPct val="115000"/>
                        </a:lnSpc>
                        <a:spcBef>
                          <a:spcPts val="0"/>
                        </a:spcBef>
                        <a:spcAft>
                          <a:spcPts val="0"/>
                        </a:spcAft>
                        <a:buNone/>
                      </a:pPr>
                      <a:r>
                        <a:rPr lang="en-GB" sz="1100">
                          <a:highlight>
                            <a:srgbClr val="FFFFFF"/>
                          </a:highlight>
                        </a:rPr>
                        <a:t>Argue with Evidence + Methodology </a:t>
                      </a:r>
                      <a:endParaRPr sz="1100">
                        <a:highlight>
                          <a:srgbClr val="FFFFFF"/>
                        </a:highlight>
                      </a:endParaRPr>
                    </a:p>
                  </a:txBody>
                  <a:tcPr marL="91425" marR="91425" marT="91425" marB="91425">
                    <a:lnL w="10575" cap="flat" cmpd="sng">
                      <a:solidFill>
                        <a:srgbClr val="000000"/>
                      </a:solidFill>
                      <a:prstDash val="solid"/>
                      <a:round/>
                      <a:headEnd type="none" w="sm" len="sm"/>
                      <a:tailEnd type="none" w="sm" len="sm"/>
                    </a:lnL>
                    <a:lnR w="10575" cap="flat" cmpd="sng">
                      <a:solidFill>
                        <a:srgbClr val="000000"/>
                      </a:solidFill>
                      <a:prstDash val="solid"/>
                      <a:round/>
                      <a:headEnd type="none" w="sm" len="sm"/>
                      <a:tailEnd type="none" w="sm" len="sm"/>
                    </a:lnR>
                    <a:lnT w="10575" cap="flat" cmpd="sng">
                      <a:solidFill>
                        <a:srgbClr val="000000"/>
                      </a:solidFill>
                      <a:prstDash val="solid"/>
                      <a:round/>
                      <a:headEnd type="none" w="sm" len="sm"/>
                      <a:tailEnd type="none" w="sm" len="sm"/>
                    </a:lnT>
                    <a:lnB w="105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19" name="Google Shape;119;p27"/>
          <p:cNvSpPr txBox="1"/>
          <p:nvPr/>
        </p:nvSpPr>
        <p:spPr>
          <a:xfrm>
            <a:off x="426500" y="1567125"/>
            <a:ext cx="4308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en-GB" sz="1800">
                <a:solidFill>
                  <a:schemeClr val="dk1"/>
                </a:solidFill>
              </a:rPr>
              <a: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4: </a:t>
            </a:r>
            <a:r>
              <a:rPr lang="en-GB"/>
              <a:t>W</a:t>
            </a:r>
            <a:r>
              <a:rPr lang="en-GB" b="1"/>
              <a:t>eek 7</a:t>
            </a:r>
            <a:endParaRPr b="1"/>
          </a:p>
        </p:txBody>
      </p:sp>
      <p:sp>
        <p:nvSpPr>
          <p:cNvPr id="125" name="Google Shape;125;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4</a:t>
            </a:fld>
            <a:endParaRPr/>
          </a:p>
        </p:txBody>
      </p:sp>
      <p:sp>
        <p:nvSpPr>
          <p:cNvPr id="126" name="Google Shape;126;p28" descr="An emoji of a yellow hand, pointing to the second item in the list: &quot;Tuesday: CriSP course overview&quot;"/>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 👉	</a:t>
            </a:r>
            <a:r>
              <a:rPr lang="en-GB" b="1"/>
              <a:t>Monday: 	</a:t>
            </a:r>
            <a:r>
              <a:rPr lang="en-GB"/>
              <a:t>Reflection &amp; Critical Practice I</a:t>
            </a:r>
            <a:endParaRPr/>
          </a:p>
          <a:p>
            <a:pPr marL="0" lvl="0" indent="0" algn="l" rtl="0">
              <a:spcBef>
                <a:spcPts val="1000"/>
              </a:spcBef>
              <a:spcAft>
                <a:spcPts val="0"/>
              </a:spcAft>
              <a:buNone/>
            </a:pPr>
            <a:r>
              <a:rPr lang="en-GB"/>
              <a:t>	</a:t>
            </a:r>
            <a:r>
              <a:rPr lang="en-GB" b="1"/>
              <a:t>Tuesday:</a:t>
            </a:r>
            <a:r>
              <a:rPr lang="en-GB"/>
              <a:t> 	Reflection &amp; Critical Practice II</a:t>
            </a:r>
            <a:endParaRPr/>
          </a:p>
          <a:p>
            <a:pPr marL="0" lvl="0" indent="457200" algn="l" rtl="0">
              <a:spcBef>
                <a:spcPts val="1000"/>
              </a:spcBef>
              <a:spcAft>
                <a:spcPts val="0"/>
              </a:spcAft>
              <a:buClr>
                <a:schemeClr val="dk1"/>
              </a:buClr>
              <a:buSzPts val="1100"/>
              <a:buFont typeface="Arial"/>
              <a:buNone/>
            </a:pPr>
            <a:r>
              <a:rPr lang="en-GB" b="1"/>
              <a:t>Thursday:</a:t>
            </a:r>
            <a:r>
              <a:rPr lang="en-GB"/>
              <a:t>  	Industry Speakers: </a:t>
            </a:r>
            <a:endParaRPr/>
          </a:p>
          <a:p>
            <a:pPr marL="2286000" lvl="0" indent="-330200" algn="l" rtl="0">
              <a:lnSpc>
                <a:spcPct val="150000"/>
              </a:lnSpc>
              <a:spcBef>
                <a:spcPts val="1000"/>
              </a:spcBef>
              <a:spcAft>
                <a:spcPts val="0"/>
              </a:spcAft>
              <a:buSzPts val="1600"/>
              <a:buChar char="-"/>
            </a:pPr>
            <a:r>
              <a:rPr lang="en-GB" sz="1600"/>
              <a:t>Peter Cannon from Canon Medical Research </a:t>
            </a:r>
            <a:endParaRPr sz="1600"/>
          </a:p>
          <a:p>
            <a:pPr marL="2286000" lvl="0" indent="-330200" algn="l" rtl="0">
              <a:lnSpc>
                <a:spcPct val="150000"/>
              </a:lnSpc>
              <a:spcBef>
                <a:spcPts val="0"/>
              </a:spcBef>
              <a:spcAft>
                <a:spcPts val="0"/>
              </a:spcAft>
              <a:buSzPts val="1600"/>
              <a:buChar char="-"/>
            </a:pPr>
            <a:r>
              <a:rPr lang="en-GB" sz="1600"/>
              <a:t>Jean-Baptiste Doyon from ENODA </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5: </a:t>
            </a:r>
            <a:r>
              <a:rPr lang="en-GB" b="1"/>
              <a:t>Today</a:t>
            </a:r>
            <a:endParaRPr b="1"/>
          </a:p>
        </p:txBody>
      </p:sp>
      <p:sp>
        <p:nvSpPr>
          <p:cNvPr id="132" name="Google Shape;132;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endParaRPr/>
          </a:p>
          <a:p>
            <a:pPr marL="0" lvl="0" indent="0" algn="ctr" rtl="0">
              <a:spcBef>
                <a:spcPts val="1200"/>
              </a:spcBef>
              <a:spcAft>
                <a:spcPts val="0"/>
              </a:spcAft>
              <a:buNone/>
            </a:pPr>
            <a:r>
              <a:rPr lang="en-GB" b="1" i="1"/>
              <a:t>How do I start thinking critically as an informatician?</a:t>
            </a:r>
            <a:endParaRPr b="1" i="1"/>
          </a:p>
          <a:p>
            <a:pPr marL="0" lvl="0" indent="0" algn="ctr" rtl="0">
              <a:spcBef>
                <a:spcPts val="1200"/>
              </a:spcBef>
              <a:spcAft>
                <a:spcPts val="0"/>
              </a:spcAft>
              <a:buNone/>
            </a:pPr>
            <a:endParaRPr b="1" i="1"/>
          </a:p>
          <a:p>
            <a:pPr marL="457200" lvl="0" indent="-342900" algn="l" rtl="0">
              <a:spcBef>
                <a:spcPts val="1200"/>
              </a:spcBef>
              <a:spcAft>
                <a:spcPts val="0"/>
              </a:spcAft>
              <a:buSzPts val="1800"/>
              <a:buAutoNum type="arabicPeriod"/>
            </a:pPr>
            <a:r>
              <a:rPr lang="en-GB"/>
              <a:t>Learn about </a:t>
            </a:r>
            <a:r>
              <a:rPr lang="en-GB" b="1"/>
              <a:t>UK 2020 exam prediction controversy</a:t>
            </a:r>
            <a:r>
              <a:rPr lang="en-GB"/>
              <a:t> (a mini case study)</a:t>
            </a:r>
            <a:endParaRPr/>
          </a:p>
          <a:p>
            <a:pPr marL="457200" lvl="0" indent="-342900" algn="l" rtl="0">
              <a:spcBef>
                <a:spcPts val="600"/>
              </a:spcBef>
              <a:spcAft>
                <a:spcPts val="0"/>
              </a:spcAft>
              <a:buSzPts val="1800"/>
              <a:buAutoNum type="arabicPeriod"/>
            </a:pPr>
            <a:r>
              <a:rPr lang="en-GB"/>
              <a:t>Introduction to </a:t>
            </a:r>
            <a:r>
              <a:rPr lang="en-GB" b="1"/>
              <a:t>critical and reflexive practice</a:t>
            </a:r>
            <a:endParaRPr b="1"/>
          </a:p>
          <a:p>
            <a:pPr marL="457200" lvl="0" indent="-342900" algn="l" rtl="0">
              <a:spcBef>
                <a:spcPts val="600"/>
              </a:spcBef>
              <a:spcAft>
                <a:spcPts val="0"/>
              </a:spcAft>
              <a:buSzPts val="1800"/>
              <a:buAutoNum type="arabicPeriod"/>
            </a:pPr>
            <a:r>
              <a:rPr lang="en-GB"/>
              <a:t>Learn about </a:t>
            </a:r>
            <a:r>
              <a:rPr lang="en-GB" b="1"/>
              <a:t>Schön’s ‘method’ for reflexive practice</a:t>
            </a:r>
            <a:endParaRPr b="1"/>
          </a:p>
          <a:p>
            <a:pPr marL="0" lvl="0" indent="0" algn="l" rtl="0">
              <a:spcBef>
                <a:spcPts val="600"/>
              </a:spcBef>
              <a:spcAft>
                <a:spcPts val="0"/>
              </a:spcAft>
              <a:buNone/>
            </a:pPr>
            <a:endParaRPr/>
          </a:p>
          <a:p>
            <a:pPr marL="0" lvl="0" indent="0" algn="l" rtl="0">
              <a:spcBef>
                <a:spcPts val="1200"/>
              </a:spcBef>
              <a:spcAft>
                <a:spcPts val="1200"/>
              </a:spcAft>
              <a:buNone/>
            </a:pPr>
            <a:endParaRPr i="1"/>
          </a:p>
        </p:txBody>
      </p:sp>
      <p:sp>
        <p:nvSpPr>
          <p:cNvPr id="133" name="Google Shape;133;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3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457200" lvl="0" indent="-457200" algn="l" rtl="0">
              <a:spcBef>
                <a:spcPts val="0"/>
              </a:spcBef>
              <a:spcAft>
                <a:spcPts val="0"/>
              </a:spcAft>
              <a:buSzPts val="3600"/>
              <a:buAutoNum type="arabicPeriod"/>
            </a:pPr>
            <a:r>
              <a:rPr lang="en-GB" sz="3600"/>
              <a:t>UK 2020 exam prediction controversy</a:t>
            </a:r>
            <a:endParaRPr sz="3600"/>
          </a:p>
        </p:txBody>
      </p:sp>
      <p:sp>
        <p:nvSpPr>
          <p:cNvPr id="139" name="Google Shape;139;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6</a:t>
            </a:fld>
            <a:endParaRPr/>
          </a:p>
        </p:txBody>
      </p:sp>
      <p:sp>
        <p:nvSpPr>
          <p:cNvPr id="140" name="Google Shape;140;p30"/>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sz="2000" b="0">
                <a:solidFill>
                  <a:srgbClr val="9E9E9E"/>
                </a:solidFill>
              </a:rPr>
              <a:t>Slide </a:t>
            </a:r>
            <a:r>
              <a:rPr lang="en-GB" sz="2000">
                <a:solidFill>
                  <a:srgbClr val="9E9E9E"/>
                </a:solidFill>
              </a:rPr>
              <a:t>6</a:t>
            </a:r>
            <a:endParaRPr sz="20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1"/>
          <p:cNvSpPr txBox="1">
            <a:spLocks noGrp="1"/>
          </p:cNvSpPr>
          <p:nvPr>
            <p:ph type="title"/>
          </p:nvPr>
        </p:nvSpPr>
        <p:spPr>
          <a:xfrm>
            <a:off x="311700" y="445025"/>
            <a:ext cx="43989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7: </a:t>
            </a:r>
            <a:r>
              <a:rPr lang="en-GB"/>
              <a:t>Pandemic (2020) exam prediction controversy</a:t>
            </a:r>
            <a:endParaRPr/>
          </a:p>
        </p:txBody>
      </p:sp>
      <p:sp>
        <p:nvSpPr>
          <p:cNvPr id="146" name="Google Shape;146;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7</a:t>
            </a:fld>
            <a:endParaRPr/>
          </a:p>
        </p:txBody>
      </p:sp>
      <p:pic>
        <p:nvPicPr>
          <p:cNvPr id="147" name="Google Shape;147;p31" descr="Screen shot of BBC News article title &quot;Why did the A-level algorithm say no.&quot; Image is a link to the article and link also in text box on this slide.">
            <a:hlinkClick r:id="rId3"/>
          </p:cNvPr>
          <p:cNvPicPr preferRelativeResize="0"/>
          <p:nvPr/>
        </p:nvPicPr>
        <p:blipFill>
          <a:blip r:embed="rId4">
            <a:alphaModFix/>
          </a:blip>
          <a:stretch>
            <a:fillRect/>
          </a:stretch>
        </p:blipFill>
        <p:spPr>
          <a:xfrm>
            <a:off x="5300507" y="-57500"/>
            <a:ext cx="3469749" cy="5327727"/>
          </a:xfrm>
          <a:prstGeom prst="rect">
            <a:avLst/>
          </a:prstGeom>
          <a:noFill/>
          <a:ln>
            <a:noFill/>
          </a:ln>
        </p:spPr>
      </p:pic>
      <p:sp>
        <p:nvSpPr>
          <p:cNvPr id="148" name="Google Shape;148;p31" descr="Link to Wikipedia page of the UK school exam grading controversy."/>
          <p:cNvSpPr txBox="1"/>
          <p:nvPr/>
        </p:nvSpPr>
        <p:spPr>
          <a:xfrm>
            <a:off x="3327982" y="4333490"/>
            <a:ext cx="18804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solidFill>
                  <a:srgbClr val="9E9E9E"/>
                </a:solidFill>
                <a:uFill>
                  <a:noFill/>
                </a:uFill>
                <a:hlinkClick r:id="rId5">
                  <a:extLst>
                    <a:ext uri="{A12FA001-AC4F-418D-AE19-62706E023703}">
                      <ahyp:hlinkClr xmlns:ahyp="http://schemas.microsoft.com/office/drawing/2018/hyperlinkcolor" val="tx"/>
                    </a:ext>
                  </a:extLst>
                </a:hlinkClick>
              </a:rPr>
              <a:t>en.wikipedia.org/wiki/2020_United_Kingdom_school_exam_grading_controversy</a:t>
            </a:r>
            <a:endParaRPr sz="1100">
              <a:solidFill>
                <a:srgbClr val="9E9E9E"/>
              </a:solidFill>
            </a:endParaRPr>
          </a:p>
        </p:txBody>
      </p:sp>
      <p:sp>
        <p:nvSpPr>
          <p:cNvPr id="149" name="Google Shape;149;p31" descr="Link to BBC article: &quot;Why did the A-level algorithm say no?&quot;"/>
          <p:cNvSpPr txBox="1"/>
          <p:nvPr/>
        </p:nvSpPr>
        <p:spPr>
          <a:xfrm>
            <a:off x="3327982" y="3747790"/>
            <a:ext cx="1880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a:solidFill>
                  <a:srgbClr val="9E9E9E"/>
                </a:solidFill>
                <a:uFill>
                  <a:noFill/>
                </a:uFill>
                <a:hlinkClick r:id="rId6">
                  <a:extLst>
                    <a:ext uri="{A12FA001-AC4F-418D-AE19-62706E023703}">
                      <ahyp:hlinkClr xmlns:ahyp="http://schemas.microsoft.com/office/drawing/2018/hyperlinkcolor" val="tx"/>
                    </a:ext>
                  </a:extLst>
                </a:hlinkClick>
              </a:rPr>
              <a:t>www.bbc.co.uk/news/education-53787203</a:t>
            </a:r>
            <a:endParaRPr sz="1100">
              <a:solidFill>
                <a:srgbClr val="9E9E9E"/>
              </a:solidFill>
            </a:endParaRPr>
          </a:p>
        </p:txBody>
      </p:sp>
      <p:sp>
        <p:nvSpPr>
          <p:cNvPr id="150" name="Google Shape;150;p31"/>
          <p:cNvSpPr txBox="1">
            <a:spLocks noGrp="1"/>
          </p:cNvSpPr>
          <p:nvPr>
            <p:ph type="title"/>
          </p:nvPr>
        </p:nvSpPr>
        <p:spPr>
          <a:xfrm>
            <a:off x="738225" y="2043975"/>
            <a:ext cx="4398900" cy="151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b="0" i="1"/>
              <a:t>What happened here?</a:t>
            </a:r>
            <a:endParaRPr sz="1800" b="0" i="1"/>
          </a:p>
          <a:p>
            <a:pPr marL="0" lvl="0" indent="0" algn="l" rtl="0">
              <a:spcBef>
                <a:spcPts val="1400"/>
              </a:spcBef>
              <a:spcAft>
                <a:spcPts val="0"/>
              </a:spcAft>
              <a:buNone/>
            </a:pPr>
            <a:r>
              <a:rPr lang="en-GB" sz="1800" b="0" i="1"/>
              <a:t>Who was impacted?</a:t>
            </a:r>
            <a:endParaRPr sz="1800" b="0" i="1"/>
          </a:p>
          <a:p>
            <a:pPr marL="0" lvl="0" indent="0" algn="l" rtl="0">
              <a:spcBef>
                <a:spcPts val="1400"/>
              </a:spcBef>
              <a:spcAft>
                <a:spcPts val="1400"/>
              </a:spcAft>
              <a:buNone/>
            </a:pPr>
            <a:r>
              <a:rPr lang="en-GB" sz="1800" b="0" i="1"/>
              <a:t>How were any problems resolved?</a:t>
            </a:r>
            <a:endParaRPr sz="1800" b="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en-GB" sz="2000" b="0">
                <a:solidFill>
                  <a:srgbClr val="9E9E9E"/>
                </a:solidFill>
              </a:rPr>
              <a:t>Slide 8: </a:t>
            </a:r>
            <a:r>
              <a:rPr lang="en-GB" sz="2400"/>
              <a:t>What happened here?</a:t>
            </a:r>
            <a:endParaRPr sz="2400"/>
          </a:p>
        </p:txBody>
      </p:sp>
      <p:sp>
        <p:nvSpPr>
          <p:cNvPr id="156" name="Google Shape;156;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8</a:t>
            </a:fld>
            <a:endParaRPr/>
          </a:p>
        </p:txBody>
      </p:sp>
      <p:graphicFrame>
        <p:nvGraphicFramePr>
          <p:cNvPr id="157" name="Google Shape;157;p32" descr="Table 1 of 3 listing fictional historic grades for one subject class in one school: 1 A*, 2 As, 4 Bs and 3 Cs."/>
          <p:cNvGraphicFramePr/>
          <p:nvPr/>
        </p:nvGraphicFramePr>
        <p:xfrm>
          <a:off x="489021" y="1646902"/>
          <a:ext cx="799750" cy="1905000"/>
        </p:xfrm>
        <a:graphic>
          <a:graphicData uri="http://schemas.openxmlformats.org/drawingml/2006/table">
            <a:tbl>
              <a:tblPr>
                <a:noFill/>
                <a:tableStyleId>{3FCBD608-8B5A-43CA-A5A5-CB6834D52F73}</a:tableStyleId>
              </a:tblPr>
              <a:tblGrid>
                <a:gridCol w="799750">
                  <a:extLst>
                    <a:ext uri="{9D8B030D-6E8A-4147-A177-3AD203B41FA5}">
                      <a16:colId xmlns:a16="http://schemas.microsoft.com/office/drawing/2014/main" val="20000"/>
                    </a:ext>
                  </a:extLst>
                </a:gridCol>
              </a:tblGrid>
              <a:tr h="381000">
                <a:tc>
                  <a:txBody>
                    <a:bodyPr/>
                    <a:lstStyle/>
                    <a:p>
                      <a:pPr marL="0" lvl="0" indent="0" algn="l" rtl="0">
                        <a:spcBef>
                          <a:spcPts val="0"/>
                        </a:spcBef>
                        <a:spcAft>
                          <a:spcPts val="0"/>
                        </a:spcAft>
                        <a:buNone/>
                      </a:pPr>
                      <a:r>
                        <a:rPr lang="en-GB" sz="1000" b="1"/>
                        <a:t>Historic</a:t>
                      </a:r>
                      <a:r>
                        <a:rPr lang="en-GB" sz="1000"/>
                        <a:t> </a:t>
                      </a:r>
                      <a:endParaRPr sz="10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GB" sz="1000"/>
                        <a:t>1 A*</a:t>
                      </a:r>
                      <a:endParaRPr sz="10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GB" sz="1000"/>
                        <a:t>2 As</a:t>
                      </a:r>
                      <a:endParaRPr sz="10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GB" sz="1000"/>
                        <a:t>4 Bs</a:t>
                      </a:r>
                      <a:endParaRPr sz="10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GB" sz="1000"/>
                        <a:t>3 Cs</a:t>
                      </a:r>
                      <a:endParaRPr sz="10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158" name="Google Shape;158;p32" descr="Table 2 of 3. Table with name of five fictional students and their teacher predicted grades and class rank."/>
          <p:cNvGraphicFramePr/>
          <p:nvPr/>
        </p:nvGraphicFramePr>
        <p:xfrm>
          <a:off x="2385410" y="1616415"/>
          <a:ext cx="2843725" cy="2693908"/>
        </p:xfrm>
        <a:graphic>
          <a:graphicData uri="http://schemas.openxmlformats.org/drawingml/2006/table">
            <a:tbl>
              <a:tblPr>
                <a:noFill/>
                <a:tableStyleId>{05DEFCE9-CC53-4A35-B2EA-4F22290ADD39}</a:tableStyleId>
              </a:tblPr>
              <a:tblGrid>
                <a:gridCol w="800675">
                  <a:extLst>
                    <a:ext uri="{9D8B030D-6E8A-4147-A177-3AD203B41FA5}">
                      <a16:colId xmlns:a16="http://schemas.microsoft.com/office/drawing/2014/main" val="20000"/>
                    </a:ext>
                  </a:extLst>
                </a:gridCol>
                <a:gridCol w="1132225">
                  <a:extLst>
                    <a:ext uri="{9D8B030D-6E8A-4147-A177-3AD203B41FA5}">
                      <a16:colId xmlns:a16="http://schemas.microsoft.com/office/drawing/2014/main" val="20001"/>
                    </a:ext>
                  </a:extLst>
                </a:gridCol>
                <a:gridCol w="910825">
                  <a:extLst>
                    <a:ext uri="{9D8B030D-6E8A-4147-A177-3AD203B41FA5}">
                      <a16:colId xmlns:a16="http://schemas.microsoft.com/office/drawing/2014/main" val="20002"/>
                    </a:ext>
                  </a:extLst>
                </a:gridCol>
              </a:tblGrid>
              <a:tr h="219075">
                <a:tc>
                  <a:txBody>
                    <a:bodyPr/>
                    <a:lstStyle/>
                    <a:p>
                      <a:pPr marL="0" lvl="0" indent="0" algn="l" rtl="0">
                        <a:lnSpc>
                          <a:spcPct val="142857"/>
                        </a:lnSpc>
                        <a:spcBef>
                          <a:spcPts val="0"/>
                        </a:spcBef>
                        <a:spcAft>
                          <a:spcPts val="0"/>
                        </a:spcAft>
                        <a:buNone/>
                      </a:pPr>
                      <a:r>
                        <a:rPr lang="en-GB" sz="1050" b="1"/>
                        <a:t>Student</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b="1"/>
                        <a:t>Teacher Grade</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b="1"/>
                        <a:t>Rank</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0"/>
                  </a:ext>
                </a:extLst>
              </a:tr>
              <a:tr h="219075">
                <a:tc>
                  <a:txBody>
                    <a:bodyPr/>
                    <a:lstStyle/>
                    <a:p>
                      <a:pPr marL="0" lvl="0" indent="0" algn="l" rtl="0">
                        <a:lnSpc>
                          <a:spcPct val="142857"/>
                        </a:lnSpc>
                        <a:spcBef>
                          <a:spcPts val="0"/>
                        </a:spcBef>
                        <a:spcAft>
                          <a:spcPts val="0"/>
                        </a:spcAft>
                        <a:buNone/>
                      </a:pPr>
                      <a:r>
                        <a:rPr lang="en-GB" sz="1050"/>
                        <a:t>Alice</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1</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1"/>
                  </a:ext>
                </a:extLst>
              </a:tr>
              <a:tr h="219075">
                <a:tc>
                  <a:txBody>
                    <a:bodyPr/>
                    <a:lstStyle/>
                    <a:p>
                      <a:pPr marL="0" lvl="0" indent="0" algn="l" rtl="0">
                        <a:lnSpc>
                          <a:spcPct val="142857"/>
                        </a:lnSpc>
                        <a:spcBef>
                          <a:spcPts val="0"/>
                        </a:spcBef>
                        <a:spcAft>
                          <a:spcPts val="0"/>
                        </a:spcAft>
                        <a:buNone/>
                      </a:pPr>
                      <a:r>
                        <a:rPr lang="en-GB" sz="1050"/>
                        <a:t>Ben</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2</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2"/>
                  </a:ext>
                </a:extLst>
              </a:tr>
              <a:tr h="219075">
                <a:tc>
                  <a:txBody>
                    <a:bodyPr/>
                    <a:lstStyle/>
                    <a:p>
                      <a:pPr marL="0" lvl="0" indent="0" algn="l" rtl="0">
                        <a:lnSpc>
                          <a:spcPct val="142857"/>
                        </a:lnSpc>
                        <a:spcBef>
                          <a:spcPts val="0"/>
                        </a:spcBef>
                        <a:spcAft>
                          <a:spcPts val="0"/>
                        </a:spcAft>
                        <a:buNone/>
                      </a:pPr>
                      <a:r>
                        <a:rPr lang="en-GB" sz="1050"/>
                        <a:t>Chloe</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3</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3"/>
                  </a:ext>
                </a:extLst>
              </a:tr>
              <a:tr h="219075">
                <a:tc>
                  <a:txBody>
                    <a:bodyPr/>
                    <a:lstStyle/>
                    <a:p>
                      <a:pPr marL="0" lvl="0" indent="0" algn="l" rtl="0">
                        <a:lnSpc>
                          <a:spcPct val="142857"/>
                        </a:lnSpc>
                        <a:spcBef>
                          <a:spcPts val="0"/>
                        </a:spcBef>
                        <a:spcAft>
                          <a:spcPts val="0"/>
                        </a:spcAft>
                        <a:buNone/>
                      </a:pPr>
                      <a:r>
                        <a:rPr lang="en-GB" sz="1050"/>
                        <a:t>David</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4</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4"/>
                  </a:ext>
                </a:extLst>
              </a:tr>
              <a:tr h="219075">
                <a:tc>
                  <a:txBody>
                    <a:bodyPr/>
                    <a:lstStyle/>
                    <a:p>
                      <a:pPr marL="0" lvl="0" indent="0" algn="l" rtl="0">
                        <a:lnSpc>
                          <a:spcPct val="142857"/>
                        </a:lnSpc>
                        <a:spcBef>
                          <a:spcPts val="0"/>
                        </a:spcBef>
                        <a:spcAft>
                          <a:spcPts val="0"/>
                        </a:spcAft>
                        <a:buNone/>
                      </a:pPr>
                      <a:r>
                        <a:rPr lang="en-GB" sz="1050"/>
                        <a:t>Emma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B</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a:t>5</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5"/>
                  </a:ext>
                </a:extLst>
              </a:tr>
              <a:tr h="219075">
                <a:tc>
                  <a:txBody>
                    <a:bodyPr/>
                    <a:lstStyle/>
                    <a:p>
                      <a:pPr marL="0" lvl="0" indent="0" algn="l" rtl="0">
                        <a:lnSpc>
                          <a:spcPct val="142857"/>
                        </a:lnSpc>
                        <a:spcBef>
                          <a:spcPts val="0"/>
                        </a:spcBef>
                        <a:spcAft>
                          <a:spcPts val="0"/>
                        </a:spcAft>
                        <a:buNone/>
                      </a:pPr>
                      <a:r>
                        <a:rPr lang="en-GB" sz="1050"/>
                        <a:t>…</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159" name="Google Shape;159;p32" descr="Table 3 of 3. Table with outcome of algorithm's rand and final grade for the same five fictional students listed in table 2. Ben and David are highlighted as their final grades are lower than the teacher predicted grades in Table 2.."/>
          <p:cNvGraphicFramePr/>
          <p:nvPr/>
        </p:nvGraphicFramePr>
        <p:xfrm>
          <a:off x="6304375" y="1616402"/>
          <a:ext cx="2288200" cy="2773751"/>
        </p:xfrm>
        <a:graphic>
          <a:graphicData uri="http://schemas.openxmlformats.org/drawingml/2006/table">
            <a:tbl>
              <a:tblPr>
                <a:noFill/>
                <a:tableStyleId>{05DEFCE9-CC53-4A35-B2EA-4F22290ADD39}</a:tableStyleId>
              </a:tblPr>
              <a:tblGrid>
                <a:gridCol w="569650">
                  <a:extLst>
                    <a:ext uri="{9D8B030D-6E8A-4147-A177-3AD203B41FA5}">
                      <a16:colId xmlns:a16="http://schemas.microsoft.com/office/drawing/2014/main" val="20000"/>
                    </a:ext>
                  </a:extLst>
                </a:gridCol>
                <a:gridCol w="708725">
                  <a:extLst>
                    <a:ext uri="{9D8B030D-6E8A-4147-A177-3AD203B41FA5}">
                      <a16:colId xmlns:a16="http://schemas.microsoft.com/office/drawing/2014/main" val="20001"/>
                    </a:ext>
                  </a:extLst>
                </a:gridCol>
                <a:gridCol w="1009825">
                  <a:extLst>
                    <a:ext uri="{9D8B030D-6E8A-4147-A177-3AD203B41FA5}">
                      <a16:colId xmlns:a16="http://schemas.microsoft.com/office/drawing/2014/main" val="20002"/>
                    </a:ext>
                  </a:extLst>
                </a:gridCol>
              </a:tblGrid>
              <a:tr h="411475">
                <a:tc>
                  <a:txBody>
                    <a:bodyPr/>
                    <a:lstStyle/>
                    <a:p>
                      <a:pPr marL="0" lvl="0" indent="0" algn="ctr" rtl="0">
                        <a:lnSpc>
                          <a:spcPct val="142857"/>
                        </a:lnSpc>
                        <a:spcBef>
                          <a:spcPts val="0"/>
                        </a:spcBef>
                        <a:spcAft>
                          <a:spcPts val="0"/>
                        </a:spcAft>
                        <a:buNone/>
                      </a:pPr>
                      <a:r>
                        <a:rPr lang="en-GB" sz="1050" b="1"/>
                        <a:t>Rank</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b="1"/>
                        <a:t>Student</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ctr" rtl="0">
                        <a:lnSpc>
                          <a:spcPct val="142857"/>
                        </a:lnSpc>
                        <a:spcBef>
                          <a:spcPts val="0"/>
                        </a:spcBef>
                        <a:spcAft>
                          <a:spcPts val="0"/>
                        </a:spcAft>
                        <a:buNone/>
                      </a:pPr>
                      <a:r>
                        <a:rPr lang="en-GB" sz="1050" b="1"/>
                        <a:t>Final Grade</a:t>
                      </a:r>
                      <a:endParaRPr sz="1050" b="1"/>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0"/>
                  </a:ext>
                </a:extLst>
              </a:tr>
              <a:tr h="381500">
                <a:tc>
                  <a:txBody>
                    <a:bodyPr/>
                    <a:lstStyle/>
                    <a:p>
                      <a:pPr marL="0" lvl="0" indent="0" algn="l" rtl="0">
                        <a:lnSpc>
                          <a:spcPct val="142857"/>
                        </a:lnSpc>
                        <a:spcBef>
                          <a:spcPts val="0"/>
                        </a:spcBef>
                        <a:spcAft>
                          <a:spcPts val="0"/>
                        </a:spcAft>
                        <a:buNone/>
                      </a:pPr>
                      <a:r>
                        <a:rPr lang="en-GB" sz="1050"/>
                        <a:t>1</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Alice</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1"/>
                  </a:ext>
                </a:extLst>
              </a:tr>
              <a:tr h="381500">
                <a:tc>
                  <a:txBody>
                    <a:bodyPr/>
                    <a:lstStyle/>
                    <a:p>
                      <a:pPr marL="0" lvl="0" indent="0" algn="l" rtl="0">
                        <a:lnSpc>
                          <a:spcPct val="142857"/>
                        </a:lnSpc>
                        <a:spcBef>
                          <a:spcPts val="0"/>
                        </a:spcBef>
                        <a:spcAft>
                          <a:spcPts val="0"/>
                        </a:spcAft>
                        <a:buNone/>
                      </a:pPr>
                      <a:r>
                        <a:rPr lang="en-GB" sz="1050"/>
                        <a:t>2</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tc>
                  <a:txBody>
                    <a:bodyPr/>
                    <a:lstStyle/>
                    <a:p>
                      <a:pPr marL="0" lvl="0" indent="0" algn="l" rtl="0">
                        <a:lnSpc>
                          <a:spcPct val="142857"/>
                        </a:lnSpc>
                        <a:spcBef>
                          <a:spcPts val="0"/>
                        </a:spcBef>
                        <a:spcAft>
                          <a:spcPts val="0"/>
                        </a:spcAft>
                        <a:buNone/>
                      </a:pPr>
                      <a:r>
                        <a:rPr lang="en-GB" sz="1050"/>
                        <a:t>Ben</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tc>
                  <a:txBody>
                    <a:bodyPr/>
                    <a:lstStyle/>
                    <a:p>
                      <a:pPr marL="0" lvl="0" indent="0" algn="l"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extLst>
                  <a:ext uri="{0D108BD9-81ED-4DB2-BD59-A6C34878D82A}">
                    <a16:rowId xmlns:a16="http://schemas.microsoft.com/office/drawing/2014/main" val="10002"/>
                  </a:ext>
                </a:extLst>
              </a:tr>
              <a:tr h="381500">
                <a:tc>
                  <a:txBody>
                    <a:bodyPr/>
                    <a:lstStyle/>
                    <a:p>
                      <a:pPr marL="0" lvl="0" indent="0" algn="l" rtl="0">
                        <a:lnSpc>
                          <a:spcPct val="142857"/>
                        </a:lnSpc>
                        <a:spcBef>
                          <a:spcPts val="0"/>
                        </a:spcBef>
                        <a:spcAft>
                          <a:spcPts val="0"/>
                        </a:spcAft>
                        <a:buNone/>
                      </a:pPr>
                      <a:r>
                        <a:rPr lang="en-GB" sz="1050"/>
                        <a:t>3</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Chloe</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3"/>
                  </a:ext>
                </a:extLst>
              </a:tr>
              <a:tr h="381500">
                <a:tc>
                  <a:txBody>
                    <a:bodyPr/>
                    <a:lstStyle/>
                    <a:p>
                      <a:pPr marL="0" lvl="0" indent="0" algn="l" rtl="0">
                        <a:lnSpc>
                          <a:spcPct val="142857"/>
                        </a:lnSpc>
                        <a:spcBef>
                          <a:spcPts val="0"/>
                        </a:spcBef>
                        <a:spcAft>
                          <a:spcPts val="0"/>
                        </a:spcAft>
                        <a:buNone/>
                      </a:pPr>
                      <a:r>
                        <a:rPr lang="en-GB" sz="1050"/>
                        <a:t>4</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tc>
                  <a:txBody>
                    <a:bodyPr/>
                    <a:lstStyle/>
                    <a:p>
                      <a:pPr marL="0" lvl="0" indent="0" algn="l" rtl="0">
                        <a:lnSpc>
                          <a:spcPct val="142857"/>
                        </a:lnSpc>
                        <a:spcBef>
                          <a:spcPts val="0"/>
                        </a:spcBef>
                        <a:spcAft>
                          <a:spcPts val="0"/>
                        </a:spcAft>
                        <a:buNone/>
                      </a:pPr>
                      <a:r>
                        <a:rPr lang="en-GB" sz="1050"/>
                        <a:t>David</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tc>
                  <a:txBody>
                    <a:bodyPr/>
                    <a:lstStyle/>
                    <a:p>
                      <a:pPr marL="0" lvl="0" indent="0" algn="l" rtl="0">
                        <a:lnSpc>
                          <a:spcPct val="142857"/>
                        </a:lnSpc>
                        <a:spcBef>
                          <a:spcPts val="0"/>
                        </a:spcBef>
                        <a:spcAft>
                          <a:spcPts val="0"/>
                        </a:spcAft>
                        <a:buNone/>
                      </a:pPr>
                      <a:r>
                        <a:rPr lang="en-GB" sz="1050"/>
                        <a:t>B</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solidFill>
                      <a:srgbClr val="FFFF00"/>
                    </a:solidFill>
                  </a:tcPr>
                </a:tc>
                <a:extLst>
                  <a:ext uri="{0D108BD9-81ED-4DB2-BD59-A6C34878D82A}">
                    <a16:rowId xmlns:a16="http://schemas.microsoft.com/office/drawing/2014/main" val="10004"/>
                  </a:ext>
                </a:extLst>
              </a:tr>
              <a:tr h="411450">
                <a:tc>
                  <a:txBody>
                    <a:bodyPr/>
                    <a:lstStyle/>
                    <a:p>
                      <a:pPr marL="0" lvl="0" indent="0" algn="l" rtl="0">
                        <a:lnSpc>
                          <a:spcPct val="142857"/>
                        </a:lnSpc>
                        <a:spcBef>
                          <a:spcPts val="0"/>
                        </a:spcBef>
                        <a:spcAft>
                          <a:spcPts val="0"/>
                        </a:spcAft>
                        <a:buNone/>
                      </a:pPr>
                      <a:r>
                        <a:rPr lang="en-GB" sz="1050"/>
                        <a:t>5</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Emma</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r>
                        <a:rPr lang="en-GB" sz="1050"/>
                        <a:t>B</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5"/>
                  </a:ext>
                </a:extLst>
              </a:tr>
              <a:tr h="411450">
                <a:tc>
                  <a:txBody>
                    <a:bodyPr/>
                    <a:lstStyle/>
                    <a:p>
                      <a:pPr marL="0" lvl="0" indent="0" algn="l" rtl="0">
                        <a:lnSpc>
                          <a:spcPct val="142857"/>
                        </a:lnSpc>
                        <a:spcBef>
                          <a:spcPts val="0"/>
                        </a:spcBef>
                        <a:spcAft>
                          <a:spcPts val="0"/>
                        </a:spcAft>
                        <a:buNone/>
                      </a:pPr>
                      <a:r>
                        <a:rPr lang="en-GB" sz="1050"/>
                        <a:t>…</a:t>
                      </a: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tc>
                  <a:txBody>
                    <a:bodyPr/>
                    <a:lstStyle/>
                    <a:p>
                      <a:pPr marL="0" lvl="0" indent="0" algn="l" rtl="0">
                        <a:lnSpc>
                          <a:spcPct val="142857"/>
                        </a:lnSpc>
                        <a:spcBef>
                          <a:spcPts val="0"/>
                        </a:spcBef>
                        <a:spcAft>
                          <a:spcPts val="0"/>
                        </a:spcAft>
                        <a:buNone/>
                      </a:pPr>
                      <a:endParaRPr sz="1050"/>
                    </a:p>
                  </a:txBody>
                  <a:tcPr marL="91425" marR="91425" marT="91425" marB="91425">
                    <a:lnL w="10575" cap="flat" cmpd="sng">
                      <a:solidFill>
                        <a:srgbClr val="E6E6E6"/>
                      </a:solidFill>
                      <a:prstDash val="solid"/>
                      <a:round/>
                      <a:headEnd type="none" w="sm" len="sm"/>
                      <a:tailEnd type="none" w="sm" len="sm"/>
                    </a:lnL>
                    <a:lnR w="10575" cap="flat" cmpd="sng">
                      <a:solidFill>
                        <a:srgbClr val="E6E6E6"/>
                      </a:solidFill>
                      <a:prstDash val="solid"/>
                      <a:round/>
                      <a:headEnd type="none" w="sm" len="sm"/>
                      <a:tailEnd type="none" w="sm" len="sm"/>
                    </a:lnR>
                    <a:lnT w="10575" cap="flat" cmpd="sng">
                      <a:solidFill>
                        <a:srgbClr val="E6E6E6"/>
                      </a:solidFill>
                      <a:prstDash val="solid"/>
                      <a:round/>
                      <a:headEnd type="none" w="sm" len="sm"/>
                      <a:tailEnd type="none" w="sm" len="sm"/>
                    </a:lnT>
                    <a:lnB w="10575" cap="flat" cmpd="sng">
                      <a:solidFill>
                        <a:srgbClr val="E6E6E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160" name="Google Shape;160;p32" descr="Heading for Table 1"/>
          <p:cNvSpPr txBox="1"/>
          <p:nvPr/>
        </p:nvSpPr>
        <p:spPr>
          <a:xfrm>
            <a:off x="436300" y="1082675"/>
            <a:ext cx="1403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chemeClr val="dk1"/>
                </a:solidFill>
              </a:rPr>
              <a:t>Historic data → model distribution</a:t>
            </a:r>
            <a:endParaRPr sz="1200">
              <a:solidFill>
                <a:schemeClr val="dk1"/>
              </a:solidFill>
            </a:endParaRPr>
          </a:p>
        </p:txBody>
      </p:sp>
      <p:sp>
        <p:nvSpPr>
          <p:cNvPr id="161" name="Google Shape;161;p32" descr="Heading for Table 2"/>
          <p:cNvSpPr txBox="1"/>
          <p:nvPr/>
        </p:nvSpPr>
        <p:spPr>
          <a:xfrm>
            <a:off x="2371032" y="1082675"/>
            <a:ext cx="1356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chemeClr val="dk1"/>
                </a:solidFill>
              </a:rPr>
              <a:t>Teacher grades and rank</a:t>
            </a:r>
            <a:endParaRPr sz="1200">
              <a:solidFill>
                <a:schemeClr val="dk1"/>
              </a:solidFill>
            </a:endParaRPr>
          </a:p>
        </p:txBody>
      </p:sp>
      <p:sp>
        <p:nvSpPr>
          <p:cNvPr id="162" name="Google Shape;162;p32" descr="Heading for Table 3"/>
          <p:cNvSpPr txBox="1"/>
          <p:nvPr/>
        </p:nvSpPr>
        <p:spPr>
          <a:xfrm>
            <a:off x="6325911" y="1082675"/>
            <a:ext cx="19455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solidFill>
                  <a:schemeClr val="dk1"/>
                </a:solidFill>
              </a:rPr>
              <a:t>Predictions based on distributions and ranks</a:t>
            </a:r>
            <a:endParaRPr sz="1200">
              <a:solidFill>
                <a:schemeClr val="dk1"/>
              </a:solidFill>
            </a:endParaRPr>
          </a:p>
        </p:txBody>
      </p:sp>
      <p:sp>
        <p:nvSpPr>
          <p:cNvPr id="163" name="Google Shape;163;p32"/>
          <p:cNvSpPr/>
          <p:nvPr/>
        </p:nvSpPr>
        <p:spPr>
          <a:xfrm>
            <a:off x="1617675" y="2657925"/>
            <a:ext cx="460200" cy="2301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4" name="Google Shape;164;p32"/>
          <p:cNvSpPr/>
          <p:nvPr/>
        </p:nvSpPr>
        <p:spPr>
          <a:xfrm>
            <a:off x="5536650" y="2657925"/>
            <a:ext cx="460200" cy="2301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GB" sz="2000" b="0">
                <a:solidFill>
                  <a:srgbClr val="9E9E9E"/>
                </a:solidFill>
              </a:rPr>
              <a:t>Slide 9: </a:t>
            </a:r>
            <a:r>
              <a:rPr lang="en-GB" sz="2520"/>
              <a:t>Who was impacted?</a:t>
            </a:r>
            <a:endParaRPr sz="2520"/>
          </a:p>
        </p:txBody>
      </p:sp>
      <p:sp>
        <p:nvSpPr>
          <p:cNvPr id="170" name="Google Shape;170;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Clr>
                <a:schemeClr val="dk1"/>
              </a:buClr>
              <a:buSzPct val="61111"/>
              <a:buFont typeface="Arial"/>
              <a:buNone/>
            </a:pPr>
            <a:r>
              <a:rPr lang="en-GB"/>
              <a:t>Who:</a:t>
            </a:r>
            <a:endParaRPr/>
          </a:p>
          <a:p>
            <a:pPr marL="0" lvl="0" indent="0" algn="l" rtl="0">
              <a:spcBef>
                <a:spcPts val="400"/>
              </a:spcBef>
              <a:spcAft>
                <a:spcPts val="0"/>
              </a:spcAft>
              <a:buClr>
                <a:schemeClr val="dk1"/>
              </a:buClr>
              <a:buSzPct val="61111"/>
              <a:buFont typeface="Arial"/>
              <a:buNone/>
            </a:pPr>
            <a:r>
              <a:rPr lang="en-GB" b="1"/>
              <a:t>Classes/subjects with relatively small numbers of candidates</a:t>
            </a:r>
            <a:r>
              <a:rPr lang="en-GB"/>
              <a:t> (e.g. &lt; 15) </a:t>
            </a:r>
            <a:endParaRPr/>
          </a:p>
          <a:p>
            <a:pPr marL="457200" lvl="0" indent="-325755" algn="l" rtl="0">
              <a:spcBef>
                <a:spcPts val="400"/>
              </a:spcBef>
              <a:spcAft>
                <a:spcPts val="0"/>
              </a:spcAft>
              <a:buSzPct val="100000"/>
              <a:buChar char="-"/>
            </a:pPr>
            <a:r>
              <a:rPr lang="en-GB"/>
              <a:t>Insufficient historical data for reliable statistical standardisation. </a:t>
            </a:r>
            <a:endParaRPr/>
          </a:p>
          <a:p>
            <a:pPr marL="457200" lvl="0" indent="-325755" algn="l" rtl="0">
              <a:spcBef>
                <a:spcPts val="0"/>
              </a:spcBef>
              <a:spcAft>
                <a:spcPts val="0"/>
              </a:spcAft>
              <a:buSzPct val="100000"/>
              <a:buChar char="-"/>
            </a:pPr>
            <a:r>
              <a:rPr lang="en-GB"/>
              <a:t>In many of these cases, teacher assessments carried much greater weight.</a:t>
            </a:r>
            <a:endParaRPr/>
          </a:p>
          <a:p>
            <a:pPr marL="0" lvl="0" indent="0" algn="l" rtl="0">
              <a:spcBef>
                <a:spcPts val="400"/>
              </a:spcBef>
              <a:spcAft>
                <a:spcPts val="0"/>
              </a:spcAft>
              <a:buClr>
                <a:schemeClr val="dk1"/>
              </a:buClr>
              <a:buSzPct val="61111"/>
              <a:buFont typeface="Arial"/>
              <a:buNone/>
            </a:pPr>
            <a:endParaRPr/>
          </a:p>
          <a:p>
            <a:pPr marL="0" lvl="0" indent="0" algn="l" rtl="0">
              <a:spcBef>
                <a:spcPts val="400"/>
              </a:spcBef>
              <a:spcAft>
                <a:spcPts val="0"/>
              </a:spcAft>
              <a:buClr>
                <a:schemeClr val="dk1"/>
              </a:buClr>
              <a:buSzPct val="61111"/>
              <a:buFont typeface="Arial"/>
              <a:buNone/>
            </a:pPr>
            <a:r>
              <a:rPr lang="en-GB"/>
              <a:t>This mattered because:</a:t>
            </a:r>
            <a:endParaRPr/>
          </a:p>
          <a:p>
            <a:pPr marL="457200" lvl="0" indent="-325755" algn="l" rtl="0">
              <a:spcBef>
                <a:spcPts val="400"/>
              </a:spcBef>
              <a:spcAft>
                <a:spcPts val="0"/>
              </a:spcAft>
              <a:buSzPct val="100000"/>
              <a:buChar char="-"/>
            </a:pPr>
            <a:r>
              <a:rPr lang="en-GB"/>
              <a:t>Independent/private schools have smaller classes. </a:t>
            </a:r>
            <a:endParaRPr/>
          </a:p>
          <a:p>
            <a:pPr marL="457200" lvl="0" indent="-325755" algn="l" rtl="0">
              <a:spcBef>
                <a:spcPts val="0"/>
              </a:spcBef>
              <a:spcAft>
                <a:spcPts val="0"/>
              </a:spcAft>
              <a:buSzPct val="100000"/>
              <a:buChar char="-"/>
            </a:pPr>
            <a:r>
              <a:rPr lang="en-GB"/>
              <a:t>State schools have larger cohorts.</a:t>
            </a:r>
            <a:endParaRPr/>
          </a:p>
          <a:p>
            <a:pPr marL="0" lvl="0" indent="0" algn="l" rtl="0">
              <a:spcBef>
                <a:spcPts val="400"/>
              </a:spcBef>
              <a:spcAft>
                <a:spcPts val="0"/>
              </a:spcAft>
              <a:buClr>
                <a:schemeClr val="dk1"/>
              </a:buClr>
              <a:buSzPct val="61111"/>
              <a:buFont typeface="Arial"/>
              <a:buNone/>
            </a:pPr>
            <a:endParaRPr/>
          </a:p>
          <a:p>
            <a:pPr marL="0" lvl="0" indent="0" algn="l" rtl="0">
              <a:spcBef>
                <a:spcPts val="400"/>
              </a:spcBef>
              <a:spcAft>
                <a:spcPts val="0"/>
              </a:spcAft>
              <a:buClr>
                <a:schemeClr val="dk1"/>
              </a:buClr>
              <a:buSzPct val="61111"/>
              <a:buFont typeface="Arial"/>
              <a:buNone/>
            </a:pPr>
            <a:r>
              <a:rPr lang="en-GB"/>
              <a:t>The consequence:</a:t>
            </a:r>
            <a:endParaRPr/>
          </a:p>
          <a:p>
            <a:pPr marL="457200" lvl="0" indent="-325755" algn="l" rtl="0">
              <a:spcBef>
                <a:spcPts val="400"/>
              </a:spcBef>
              <a:spcAft>
                <a:spcPts val="0"/>
              </a:spcAft>
              <a:buSzPct val="100000"/>
              <a:buChar char="-"/>
            </a:pPr>
            <a:r>
              <a:rPr lang="en-GB"/>
              <a:t>Many private-school students kept teacher-assessed grades.</a:t>
            </a:r>
            <a:endParaRPr/>
          </a:p>
          <a:p>
            <a:pPr marL="457200" lvl="0" indent="-325755" algn="l" rtl="0">
              <a:spcBef>
                <a:spcPts val="0"/>
              </a:spcBef>
              <a:spcAft>
                <a:spcPts val="0"/>
              </a:spcAft>
              <a:buSzPct val="100000"/>
              <a:buChar char="-"/>
            </a:pPr>
            <a:r>
              <a:rPr lang="en-GB"/>
              <a:t>Students in larger state-school cohorts more likely to be adjusted by the model.</a:t>
            </a:r>
            <a:endParaRPr/>
          </a:p>
        </p:txBody>
      </p:sp>
      <p:sp>
        <p:nvSpPr>
          <p:cNvPr id="171" name="Google Shape;171;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50000"/>
              <a:buFont typeface="Arial"/>
              <a:buNone/>
            </a:pPr>
            <a:r>
              <a:rPr lang="en-GB" sz="2200" b="0">
                <a:solidFill>
                  <a:srgbClr val="9E9E9E"/>
                </a:solidFill>
              </a:rPr>
              <a:t>Slide 10: </a:t>
            </a:r>
            <a:r>
              <a:rPr lang="en-GB"/>
              <a:t>How were any problems resolved?</a:t>
            </a:r>
            <a:endParaRPr/>
          </a:p>
          <a:p>
            <a:pPr marL="0" lvl="0" indent="0" algn="l" rtl="0">
              <a:spcBef>
                <a:spcPts val="0"/>
              </a:spcBef>
              <a:spcAft>
                <a:spcPts val="0"/>
              </a:spcAft>
              <a:buClr>
                <a:schemeClr val="dk1"/>
              </a:buClr>
              <a:buSzPct val="39286"/>
              <a:buFont typeface="Arial"/>
              <a:buNone/>
            </a:pPr>
            <a:endParaRPr/>
          </a:p>
          <a:p>
            <a:pPr marL="0" lvl="0" indent="0" algn="l" rtl="0">
              <a:spcBef>
                <a:spcPts val="0"/>
              </a:spcBef>
              <a:spcAft>
                <a:spcPts val="0"/>
              </a:spcAft>
              <a:buNone/>
            </a:pPr>
            <a:endParaRPr/>
          </a:p>
        </p:txBody>
      </p:sp>
      <p:sp>
        <p:nvSpPr>
          <p:cNvPr id="177" name="Google Shape;177;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What happened:</a:t>
            </a:r>
            <a:endParaRPr/>
          </a:p>
          <a:p>
            <a:pPr marL="457200" lvl="0" indent="-342900" algn="l" rtl="0">
              <a:spcBef>
                <a:spcPts val="400"/>
              </a:spcBef>
              <a:spcAft>
                <a:spcPts val="0"/>
              </a:spcAft>
              <a:buSzPts val="1800"/>
              <a:buChar char="-"/>
            </a:pPr>
            <a:r>
              <a:rPr lang="en-GB"/>
              <a:t>UK government and regulator (Ofqual) backtracked, revising students’ marks in-line with teacher predictions. </a:t>
            </a:r>
            <a:endParaRPr/>
          </a:p>
          <a:p>
            <a:pPr marL="457200" lvl="0" indent="-342900" algn="l" rtl="0">
              <a:spcBef>
                <a:spcPts val="0"/>
              </a:spcBef>
              <a:spcAft>
                <a:spcPts val="0"/>
              </a:spcAft>
              <a:buSzPts val="1800"/>
              <a:buChar char="-"/>
            </a:pPr>
            <a:r>
              <a:rPr lang="en-GB"/>
              <a:t>There were civil service and regulator resignations and regulator apology.</a:t>
            </a:r>
            <a:endParaRPr/>
          </a:p>
          <a:p>
            <a:pPr marL="0" lvl="0" indent="0" algn="l" rtl="0">
              <a:spcBef>
                <a:spcPts val="400"/>
              </a:spcBef>
              <a:spcAft>
                <a:spcPts val="0"/>
              </a:spcAft>
              <a:buNone/>
            </a:pPr>
            <a:endParaRPr/>
          </a:p>
          <a:p>
            <a:pPr marL="0" lvl="0" indent="0" algn="l" rtl="0">
              <a:spcBef>
                <a:spcPts val="400"/>
              </a:spcBef>
              <a:spcAft>
                <a:spcPts val="0"/>
              </a:spcAft>
              <a:buNone/>
            </a:pPr>
            <a:r>
              <a:rPr lang="en-GB"/>
              <a:t>What changed: </a:t>
            </a:r>
            <a:endParaRPr/>
          </a:p>
          <a:p>
            <a:pPr marL="457200" lvl="0" indent="-342900" algn="l" rtl="0">
              <a:spcBef>
                <a:spcPts val="400"/>
              </a:spcBef>
              <a:spcAft>
                <a:spcPts val="0"/>
              </a:spcAft>
              <a:buSzPts val="1800"/>
              <a:buChar char="-"/>
            </a:pPr>
            <a:r>
              <a:rPr lang="en-GB"/>
              <a:t>Top grades increased by almost 40% in one year. </a:t>
            </a:r>
            <a:endParaRPr/>
          </a:p>
          <a:p>
            <a:pPr marL="457200" lvl="0" indent="-342900" algn="l" rtl="0">
              <a:spcBef>
                <a:spcPts val="0"/>
              </a:spcBef>
              <a:spcAft>
                <a:spcPts val="0"/>
              </a:spcAft>
              <a:buSzPts val="1800"/>
              <a:buChar char="-"/>
            </a:pPr>
            <a:r>
              <a:rPr lang="en-GB"/>
              <a:t>Universities were oversubscribed.</a:t>
            </a:r>
            <a:endParaRPr/>
          </a:p>
        </p:txBody>
      </p:sp>
      <p:sp>
        <p:nvSpPr>
          <p:cNvPr id="178" name="Google Shape;17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11: </a:t>
            </a:r>
            <a:r>
              <a:rPr lang="en-GB"/>
              <a:t>Poll</a:t>
            </a:r>
            <a:endParaRPr/>
          </a:p>
        </p:txBody>
      </p:sp>
      <p:sp>
        <p:nvSpPr>
          <p:cNvPr id="184" name="Google Shape;184;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In hindsight, what should the development team have done: </a:t>
            </a:r>
            <a:endParaRPr/>
          </a:p>
          <a:p>
            <a:pPr marL="914400" lvl="0" indent="-342900" algn="l" rtl="0">
              <a:spcBef>
                <a:spcPts val="400"/>
              </a:spcBef>
              <a:spcAft>
                <a:spcPts val="0"/>
              </a:spcAft>
              <a:buSzPts val="1800"/>
              <a:buAutoNum type="arabicPeriod"/>
            </a:pPr>
            <a:r>
              <a:rPr lang="en-GB"/>
              <a:t>Improve the model’s accuracy </a:t>
            </a:r>
            <a:endParaRPr/>
          </a:p>
          <a:p>
            <a:pPr marL="914400" lvl="0" indent="-342900" algn="l" rtl="0">
              <a:spcBef>
                <a:spcPts val="0"/>
              </a:spcBef>
              <a:spcAft>
                <a:spcPts val="0"/>
              </a:spcAft>
              <a:buSzPts val="1800"/>
              <a:buAutoNum type="arabicPeriod"/>
            </a:pPr>
            <a:r>
              <a:rPr lang="en-GB"/>
              <a:t>Release the model with a warning </a:t>
            </a:r>
            <a:endParaRPr/>
          </a:p>
          <a:p>
            <a:pPr marL="914400" lvl="0" indent="-342900" algn="l" rtl="0">
              <a:spcBef>
                <a:spcPts val="0"/>
              </a:spcBef>
              <a:spcAft>
                <a:spcPts val="0"/>
              </a:spcAft>
              <a:buSzPts val="1800"/>
              <a:buAutoNum type="arabicPeriod"/>
            </a:pPr>
            <a:r>
              <a:rPr lang="en-GB"/>
              <a:t>Investigate the source/training data </a:t>
            </a:r>
            <a:endParaRPr/>
          </a:p>
          <a:p>
            <a:pPr marL="914400" lvl="0" indent="-342900" algn="l" rtl="0">
              <a:spcBef>
                <a:spcPts val="0"/>
              </a:spcBef>
              <a:spcAft>
                <a:spcPts val="0"/>
              </a:spcAft>
              <a:buSzPts val="1800"/>
              <a:buAutoNum type="arabicPeriod"/>
            </a:pPr>
            <a:r>
              <a:rPr lang="en-GB"/>
              <a:t>Consult affected communities </a:t>
            </a:r>
            <a:endParaRPr/>
          </a:p>
          <a:p>
            <a:pPr marL="914400" lvl="0" indent="-342900" algn="l" rtl="0">
              <a:spcBef>
                <a:spcPts val="0"/>
              </a:spcBef>
              <a:spcAft>
                <a:spcPts val="0"/>
              </a:spcAft>
              <a:buSzPts val="1800"/>
              <a:buAutoNum type="arabicPeriod"/>
            </a:pPr>
            <a:r>
              <a:rPr lang="en-GB"/>
              <a:t>Reconsider the entire approach and goals</a:t>
            </a:r>
            <a:endParaRPr/>
          </a:p>
          <a:p>
            <a:pPr marL="0" lvl="0" indent="0" algn="l" rtl="0">
              <a:spcBef>
                <a:spcPts val="400"/>
              </a:spcBef>
              <a:spcAft>
                <a:spcPts val="0"/>
              </a:spcAft>
              <a:buNone/>
            </a:pPr>
            <a:endParaRPr/>
          </a:p>
          <a:p>
            <a:pPr marL="0" lvl="0" indent="0" algn="l" rtl="0">
              <a:spcBef>
                <a:spcPts val="400"/>
              </a:spcBef>
              <a:spcAft>
                <a:spcPts val="400"/>
              </a:spcAft>
              <a:buNone/>
            </a:pPr>
            <a:r>
              <a:rPr lang="en-GB">
                <a:solidFill>
                  <a:schemeClr val="hlink"/>
                </a:solidFill>
                <a:uFill>
                  <a:noFill/>
                </a:uFill>
                <a:hlinkClick r:id="rId3"/>
              </a:rPr>
              <a:t>https://app.wooclap.com/XILZDQE</a:t>
            </a:r>
            <a:r>
              <a:rPr lang="en-GB"/>
              <a:t> </a:t>
            </a:r>
            <a:endParaRPr/>
          </a:p>
        </p:txBody>
      </p:sp>
      <p:sp>
        <p:nvSpPr>
          <p:cNvPr id="185" name="Google Shape;18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11</a:t>
            </a:fld>
            <a:endParaRPr/>
          </a:p>
        </p:txBody>
      </p:sp>
      <p:pic>
        <p:nvPicPr>
          <p:cNvPr id="186" name="Google Shape;186;p35"/>
          <p:cNvPicPr preferRelativeResize="0"/>
          <p:nvPr/>
        </p:nvPicPr>
        <p:blipFill>
          <a:blip r:embed="rId4">
            <a:alphaModFix/>
          </a:blip>
          <a:stretch>
            <a:fillRect/>
          </a:stretch>
        </p:blipFill>
        <p:spPr>
          <a:xfrm>
            <a:off x="5967075" y="2341600"/>
            <a:ext cx="2469150" cy="2479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solidFill>
                  <a:schemeClr val="dk1"/>
                </a:solidFill>
              </a:rPr>
              <a:t>12</a:t>
            </a:fld>
            <a:endParaRPr>
              <a:solidFill>
                <a:schemeClr val="dk1"/>
              </a:solidFill>
            </a:endParaRPr>
          </a:p>
        </p:txBody>
      </p:sp>
      <p:pic>
        <p:nvPicPr>
          <p:cNvPr id="192" name="Google Shape;192;p36"/>
          <p:cNvPicPr preferRelativeResize="0"/>
          <p:nvPr/>
        </p:nvPicPr>
        <p:blipFill>
          <a:blip r:embed="rId3">
            <a:alphaModFix/>
          </a:blip>
          <a:stretch>
            <a:fillRect/>
          </a:stretch>
        </p:blipFill>
        <p:spPr>
          <a:xfrm>
            <a:off x="643014" y="194525"/>
            <a:ext cx="7857976" cy="4436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457200" lvl="0" indent="-457200" algn="l" rtl="0">
              <a:spcBef>
                <a:spcPts val="0"/>
              </a:spcBef>
              <a:spcAft>
                <a:spcPts val="0"/>
              </a:spcAft>
              <a:buSzPts val="3600"/>
              <a:buAutoNum type="arabicPeriod" startAt="2"/>
            </a:pPr>
            <a:r>
              <a:rPr lang="en-GB" sz="3600"/>
              <a:t>Introduction to critical and reflective practice</a:t>
            </a:r>
            <a:endParaRPr sz="3600"/>
          </a:p>
        </p:txBody>
      </p:sp>
      <p:sp>
        <p:nvSpPr>
          <p:cNvPr id="198" name="Google Shape;198;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13</a:t>
            </a:fld>
            <a:endParaRPr/>
          </a:p>
        </p:txBody>
      </p:sp>
      <p:sp>
        <p:nvSpPr>
          <p:cNvPr id="199" name="Google Shape;199;p37"/>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sz="2000" b="0">
                <a:solidFill>
                  <a:srgbClr val="9E9E9E"/>
                </a:solidFill>
              </a:rPr>
              <a:t>Slide </a:t>
            </a:r>
            <a:r>
              <a:rPr lang="en-GB" sz="2000">
                <a:solidFill>
                  <a:srgbClr val="9E9E9E"/>
                </a:solidFill>
              </a:rPr>
              <a:t>13</a:t>
            </a:r>
            <a:endParaRPr sz="20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50000"/>
              <a:buFont typeface="Arial"/>
              <a:buNone/>
            </a:pPr>
            <a:r>
              <a:rPr lang="en-GB" sz="2200" b="0">
                <a:solidFill>
                  <a:srgbClr val="9E9E9E"/>
                </a:solidFill>
              </a:rPr>
              <a:t>Slide 14: </a:t>
            </a:r>
            <a:r>
              <a:rPr lang="en-GB" sz="2650"/>
              <a:t>Reflection &amp; Critical Practice</a:t>
            </a:r>
            <a:endParaRPr sz="2650"/>
          </a:p>
          <a:p>
            <a:pPr marL="0" lvl="0" indent="0" algn="l" rtl="0">
              <a:spcBef>
                <a:spcPts val="0"/>
              </a:spcBef>
              <a:spcAft>
                <a:spcPts val="0"/>
              </a:spcAft>
              <a:buNone/>
            </a:pPr>
            <a:endParaRPr/>
          </a:p>
        </p:txBody>
      </p:sp>
      <p:sp>
        <p:nvSpPr>
          <p:cNvPr id="205" name="Google Shape;205;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How do we systematically and methodically:</a:t>
            </a:r>
            <a:endParaRPr/>
          </a:p>
          <a:p>
            <a:pPr marL="457200" lvl="0" indent="-342900" algn="l" rtl="0">
              <a:lnSpc>
                <a:spcPct val="100000"/>
              </a:lnSpc>
              <a:spcBef>
                <a:spcPts val="400"/>
              </a:spcBef>
              <a:spcAft>
                <a:spcPts val="0"/>
              </a:spcAft>
              <a:buSzPts val="1800"/>
              <a:buChar char="-"/>
            </a:pPr>
            <a:r>
              <a:rPr lang="en-GB"/>
              <a:t>reflect on what we do </a:t>
            </a:r>
            <a:endParaRPr/>
          </a:p>
          <a:p>
            <a:pPr marL="457200" lvl="0" indent="0" algn="l" rtl="0">
              <a:spcBef>
                <a:spcPts val="0"/>
              </a:spcBef>
              <a:spcAft>
                <a:spcPts val="0"/>
              </a:spcAft>
              <a:buNone/>
            </a:pPr>
            <a:r>
              <a:rPr lang="en-GB" sz="1600"/>
              <a:t>(e.g., the technology we design and build, the results we produce)?</a:t>
            </a:r>
            <a:endParaRPr sz="1600"/>
          </a:p>
          <a:p>
            <a:pPr marL="457200" lvl="0" indent="-342900" algn="l" rtl="0">
              <a:spcBef>
                <a:spcPts val="1000"/>
              </a:spcBef>
              <a:spcAft>
                <a:spcPts val="0"/>
              </a:spcAft>
              <a:buSzPts val="1800"/>
              <a:buChar char="-"/>
            </a:pPr>
            <a:r>
              <a:rPr lang="en-GB"/>
              <a:t>critically examine what happened and the implications</a:t>
            </a:r>
            <a:endParaRPr/>
          </a:p>
          <a:p>
            <a:pPr marL="457200" lvl="0" indent="-342900" algn="l" rtl="0">
              <a:lnSpc>
                <a:spcPct val="100000"/>
              </a:lnSpc>
              <a:spcBef>
                <a:spcPts val="400"/>
              </a:spcBef>
              <a:spcAft>
                <a:spcPts val="0"/>
              </a:spcAft>
              <a:buSzPts val="1800"/>
              <a:buChar char="-"/>
            </a:pPr>
            <a:r>
              <a:rPr lang="en-GB"/>
              <a:t>develop a practice where reflection and critical practice starts from the beginning </a:t>
            </a:r>
            <a:r>
              <a:rPr lang="en-GB" sz="1700"/>
              <a:t>(to limit failure, bias and catastrophe)</a:t>
            </a:r>
            <a:endParaRPr sz="1700"/>
          </a:p>
        </p:txBody>
      </p:sp>
      <p:sp>
        <p:nvSpPr>
          <p:cNvPr id="206" name="Google Shape;206;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14</a:t>
            </a:fld>
            <a:endParaRPr/>
          </a:p>
        </p:txBody>
      </p:sp>
      <p:sp>
        <p:nvSpPr>
          <p:cNvPr id="207" name="Google Shape;207;p38"/>
          <p:cNvSpPr txBox="1"/>
          <p:nvPr/>
        </p:nvSpPr>
        <p:spPr>
          <a:xfrm rot="21227205">
            <a:off x="2286658" y="250849"/>
            <a:ext cx="4321384" cy="3765103"/>
          </a:xfrm>
          <a:prstGeom prst="rect">
            <a:avLst/>
          </a:prstGeom>
          <a:solidFill>
            <a:srgbClr val="FFFF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600">
                <a:solidFill>
                  <a:schemeClr val="dk1"/>
                </a:solidFill>
                <a:highlight>
                  <a:srgbClr val="FFFF00"/>
                </a:highlight>
              </a:rPr>
              <a:t>***</a:t>
            </a:r>
            <a:endParaRPr sz="3600">
              <a:solidFill>
                <a:schemeClr val="dk1"/>
              </a:solidFill>
              <a:highlight>
                <a:srgbClr val="FFFF00"/>
              </a:highlight>
            </a:endParaRPr>
          </a:p>
          <a:p>
            <a:pPr marL="0" lvl="0" indent="0" algn="ctr" rtl="0">
              <a:spcBef>
                <a:spcPts val="0"/>
              </a:spcBef>
              <a:spcAft>
                <a:spcPts val="0"/>
              </a:spcAft>
              <a:buNone/>
            </a:pPr>
            <a:r>
              <a:rPr lang="en-GB" sz="3600" b="1" dirty="0">
                <a:solidFill>
                  <a:schemeClr val="dk1"/>
                </a:solidFill>
                <a:highlight>
                  <a:srgbClr val="FFFF00"/>
                </a:highlight>
              </a:rPr>
              <a:t>THIS WILL MAKE YOU OUTSTANDING </a:t>
            </a:r>
            <a:r>
              <a:rPr lang="en-GB" sz="3600" b="1">
                <a:solidFill>
                  <a:schemeClr val="dk1"/>
                </a:solidFill>
                <a:highlight>
                  <a:srgbClr val="FFFF00"/>
                </a:highlight>
              </a:rPr>
              <a:t>INFORMATICIANS</a:t>
            </a:r>
            <a:endParaRPr sz="3600" b="1">
              <a:solidFill>
                <a:schemeClr val="dk1"/>
              </a:solidFill>
              <a:highlight>
                <a:srgbClr val="FFFF00"/>
              </a:highlight>
            </a:endParaRPr>
          </a:p>
          <a:p>
            <a:pPr marL="0" lvl="0" indent="0" algn="ctr" rtl="0">
              <a:spcBef>
                <a:spcPts val="1000"/>
              </a:spcBef>
              <a:spcAft>
                <a:spcPts val="1000"/>
              </a:spcAft>
              <a:buNone/>
            </a:pPr>
            <a:r>
              <a:rPr lang="en-GB" sz="3600">
                <a:solidFill>
                  <a:schemeClr val="dk1"/>
                </a:solidFill>
                <a:highlight>
                  <a:srgbClr val="FFFF00"/>
                </a:highlight>
              </a:rPr>
              <a:t> ***</a:t>
            </a:r>
            <a:endParaRPr sz="3600">
              <a:solidFill>
                <a:schemeClr val="dk1"/>
              </a:solidFill>
              <a:highlight>
                <a:srgbClr val="FFFF00"/>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additive="base">
                                        <p:cTn id="7" dur="100"/>
                                        <p:tgtEl>
                                          <p:spTgt spid="2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sz="2000">
                <a:solidFill>
                  <a:srgbClr val="9E9E9E"/>
                </a:solidFill>
              </a:rPr>
              <a:t>Slide 15:</a:t>
            </a:r>
            <a:r>
              <a:rPr lang="en-GB" sz="2400">
                <a:solidFill>
                  <a:srgbClr val="9E9E9E"/>
                </a:solidFill>
              </a:rPr>
              <a:t> </a:t>
            </a:r>
            <a:br>
              <a:rPr lang="en-GB" b="1"/>
            </a:br>
            <a:r>
              <a:rPr lang="en-GB" b="1"/>
              <a:t>Trade-offs </a:t>
            </a:r>
            <a:endParaRPr b="1"/>
          </a:p>
        </p:txBody>
      </p:sp>
      <p:sp>
        <p:nvSpPr>
          <p:cNvPr id="213" name="Google Shape;213;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16</a:t>
            </a:fld>
            <a:endParaRPr/>
          </a:p>
        </p:txBody>
      </p:sp>
      <p:pic>
        <p:nvPicPr>
          <p:cNvPr id="219" name="Google Shape;219;p40" descr="Screen shot of webpage for the film &quot;The Social Reckoning&quot;. Web page is by Cinema Times, where you can check where and what time the film is showing.">
            <a:hlinkClick r:id="rId3"/>
          </p:cNvPr>
          <p:cNvPicPr preferRelativeResize="0"/>
          <p:nvPr/>
        </p:nvPicPr>
        <p:blipFill>
          <a:blip r:embed="rId4">
            <a:alphaModFix/>
          </a:blip>
          <a:stretch>
            <a:fillRect/>
          </a:stretch>
        </p:blipFill>
        <p:spPr>
          <a:xfrm>
            <a:off x="952725" y="152400"/>
            <a:ext cx="6223225" cy="4838700"/>
          </a:xfrm>
          <a:prstGeom prst="rect">
            <a:avLst/>
          </a:prstGeom>
          <a:noFill/>
          <a:ln>
            <a:noFill/>
          </a:ln>
        </p:spPr>
      </p:pic>
      <p:sp>
        <p:nvSpPr>
          <p:cNvPr id="220" name="Google Shape;220;p40"/>
          <p:cNvSpPr txBox="1"/>
          <p:nvPr/>
        </p:nvSpPr>
        <p:spPr>
          <a:xfrm>
            <a:off x="7073150" y="3796425"/>
            <a:ext cx="16323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hlink"/>
                </a:solidFill>
                <a:uFill>
                  <a:noFill/>
                </a:uFill>
                <a:hlinkClick r:id="rId3"/>
              </a:rPr>
              <a:t>https://cinematimes.com/uk/edinburgh/movies/the-social-reckoning-2026/</a:t>
            </a:r>
            <a:r>
              <a:rPr lang="en-GB" sz="1000">
                <a:solidFill>
                  <a:srgbClr val="9E9E9E"/>
                </a:solidFill>
              </a:rPr>
              <a:t> </a:t>
            </a:r>
            <a:endParaRPr sz="1000">
              <a:solidFill>
                <a:srgbClr val="9E9E9E"/>
              </a:solidFill>
            </a:endParaRPr>
          </a:p>
        </p:txBody>
      </p:sp>
      <p:sp>
        <p:nvSpPr>
          <p:cNvPr id="221" name="Google Shape;221;p40"/>
          <p:cNvSpPr txBox="1"/>
          <p:nvPr/>
        </p:nvSpPr>
        <p:spPr>
          <a:xfrm>
            <a:off x="0" y="0"/>
            <a:ext cx="1538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rgbClr val="9E9E9E"/>
                </a:solidFill>
              </a:rPr>
              <a:t>Slide 16: </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17:</a:t>
            </a:r>
            <a:r>
              <a:rPr lang="en-GB" sz="2400" b="0">
                <a:solidFill>
                  <a:srgbClr val="9E9E9E"/>
                </a:solidFill>
              </a:rPr>
              <a:t> </a:t>
            </a:r>
            <a:r>
              <a:rPr lang="en-GB"/>
              <a:t>A quick note on </a:t>
            </a:r>
            <a:r>
              <a:rPr lang="en-GB" i="1"/>
              <a:t>critical thinking</a:t>
            </a:r>
            <a:endParaRPr i="1"/>
          </a:p>
        </p:txBody>
      </p:sp>
      <p:sp>
        <p:nvSpPr>
          <p:cNvPr id="227" name="Google Shape;22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GB"/>
              <a:t>Critical (and reflective) thinking:</a:t>
            </a:r>
            <a:endParaRPr/>
          </a:p>
          <a:p>
            <a:pPr marL="457200" lvl="0" indent="0" algn="l" rtl="0">
              <a:spcBef>
                <a:spcPts val="400"/>
              </a:spcBef>
              <a:spcAft>
                <a:spcPts val="0"/>
              </a:spcAft>
              <a:buNone/>
            </a:pPr>
            <a:r>
              <a:rPr lang="en-GB"/>
              <a:t>Disciplined judgement:</a:t>
            </a:r>
            <a:endParaRPr/>
          </a:p>
          <a:p>
            <a:pPr marL="914400" lvl="0" indent="-342900" algn="l" rtl="0">
              <a:spcBef>
                <a:spcPts val="400"/>
              </a:spcBef>
              <a:spcAft>
                <a:spcPts val="0"/>
              </a:spcAft>
              <a:buSzPts val="1800"/>
              <a:buChar char="-"/>
            </a:pPr>
            <a:r>
              <a:rPr lang="en-GB"/>
              <a:t>examining evidence, assumptions, values, power relationships and consequences </a:t>
            </a:r>
            <a:endParaRPr/>
          </a:p>
          <a:p>
            <a:pPr marL="914400" lvl="0" indent="-342900" algn="l" rtl="0">
              <a:spcBef>
                <a:spcPts val="0"/>
              </a:spcBef>
              <a:spcAft>
                <a:spcPts val="0"/>
              </a:spcAft>
              <a:buSzPts val="1800"/>
              <a:buChar char="-"/>
            </a:pPr>
            <a:r>
              <a:rPr lang="en-GB"/>
              <a:t>technical success as only one part of problem </a:t>
            </a:r>
            <a:endParaRPr/>
          </a:p>
          <a:p>
            <a:pPr marL="0" lvl="0" indent="0" algn="l" rtl="0">
              <a:spcBef>
                <a:spcPts val="400"/>
              </a:spcBef>
              <a:spcAft>
                <a:spcPts val="0"/>
              </a:spcAft>
              <a:buClr>
                <a:schemeClr val="dk1"/>
              </a:buClr>
              <a:buSzPts val="1100"/>
              <a:buFont typeface="Arial"/>
              <a:buNone/>
            </a:pPr>
            <a:endParaRPr/>
          </a:p>
          <a:p>
            <a:pPr marL="0" lvl="0" indent="0" algn="l" rtl="0">
              <a:spcBef>
                <a:spcPts val="400"/>
              </a:spcBef>
              <a:spcAft>
                <a:spcPts val="0"/>
              </a:spcAft>
              <a:buNone/>
            </a:pPr>
            <a:r>
              <a:rPr lang="en-GB"/>
              <a:t>Connects to course learning outcomes:</a:t>
            </a:r>
            <a:endParaRPr/>
          </a:p>
          <a:p>
            <a:pPr marL="457200" lvl="0" indent="-342900" algn="l" rtl="0">
              <a:spcBef>
                <a:spcPts val="400"/>
              </a:spcBef>
              <a:spcAft>
                <a:spcPts val="0"/>
              </a:spcAft>
              <a:buSzPts val="1800"/>
              <a:buChar char="-"/>
            </a:pPr>
            <a:r>
              <a:rPr lang="en-GB"/>
              <a:t>LO4: design, plan and implement in a range of technical, practice-based situations</a:t>
            </a:r>
            <a:endParaRPr/>
          </a:p>
          <a:p>
            <a:pPr marL="457200" lvl="0" indent="-342900" algn="l" rtl="0">
              <a:spcBef>
                <a:spcPts val="0"/>
              </a:spcBef>
              <a:spcAft>
                <a:spcPts val="0"/>
              </a:spcAft>
              <a:buSzPts val="1800"/>
              <a:buChar char="-"/>
            </a:pPr>
            <a:r>
              <a:rPr lang="en-GB"/>
              <a:t>LO5: demonstrate critical thinking, including in the social, ethical, and professional contexts  </a:t>
            </a:r>
            <a:endParaRPr>
              <a:highlight>
                <a:srgbClr val="FFFF00"/>
              </a:highlight>
            </a:endParaRPr>
          </a:p>
        </p:txBody>
      </p:sp>
      <p:sp>
        <p:nvSpPr>
          <p:cNvPr id="228" name="Google Shape;228;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200" b="0">
                <a:solidFill>
                  <a:srgbClr val="9E9E9E"/>
                </a:solidFill>
              </a:rPr>
              <a:t>Slide 18:</a:t>
            </a:r>
            <a:r>
              <a:rPr lang="en-GB" sz="2400" b="0">
                <a:solidFill>
                  <a:srgbClr val="9E9E9E"/>
                </a:solidFill>
              </a:rPr>
              <a:t> </a:t>
            </a:r>
            <a:r>
              <a:rPr lang="en-GB" sz="2467"/>
              <a:t>Two related theories for reflection &amp; critical practice</a:t>
            </a:r>
            <a:endParaRPr sz="2467"/>
          </a:p>
        </p:txBody>
      </p:sp>
      <p:sp>
        <p:nvSpPr>
          <p:cNvPr id="234" name="Google Shape;234;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914400" lvl="0" indent="-342900" algn="l" rtl="0">
              <a:spcBef>
                <a:spcPts val="0"/>
              </a:spcBef>
              <a:spcAft>
                <a:spcPts val="0"/>
              </a:spcAft>
              <a:buSzPts val="1800"/>
              <a:buAutoNum type="arabicPeriod"/>
            </a:pPr>
            <a:r>
              <a:rPr lang="en-GB"/>
              <a:t>Donald Schön’s </a:t>
            </a:r>
            <a:r>
              <a:rPr lang="en-GB" b="1"/>
              <a:t>reflexive practice</a:t>
            </a:r>
            <a:r>
              <a:rPr lang="en-GB"/>
              <a:t>: </a:t>
            </a:r>
            <a:endParaRPr/>
          </a:p>
          <a:p>
            <a:pPr marL="914400" lvl="0" indent="0" algn="l" rtl="0">
              <a:spcBef>
                <a:spcPts val="400"/>
              </a:spcBef>
              <a:spcAft>
                <a:spcPts val="0"/>
              </a:spcAft>
              <a:buNone/>
            </a:pPr>
            <a:r>
              <a:rPr lang="en-GB" sz="1700"/>
              <a:t>how you conduct yourself, professionally</a:t>
            </a:r>
            <a:endParaRPr sz="1700"/>
          </a:p>
          <a:p>
            <a:pPr marL="914400" lvl="0" indent="-342900" algn="l" rtl="0">
              <a:spcBef>
                <a:spcPts val="1000"/>
              </a:spcBef>
              <a:spcAft>
                <a:spcPts val="0"/>
              </a:spcAft>
              <a:buClr>
                <a:srgbClr val="999999"/>
              </a:buClr>
              <a:buSzPts val="1800"/>
              <a:buAutoNum type="arabicPeriod"/>
            </a:pPr>
            <a:r>
              <a:rPr lang="en-GB">
                <a:solidFill>
                  <a:srgbClr val="999999"/>
                </a:solidFill>
              </a:rPr>
              <a:t>Phil Agre’s </a:t>
            </a:r>
            <a:r>
              <a:rPr lang="en-GB" b="1">
                <a:solidFill>
                  <a:srgbClr val="999999"/>
                </a:solidFill>
              </a:rPr>
              <a:t>critical technical practice</a:t>
            </a:r>
            <a:r>
              <a:rPr lang="en-GB">
                <a:solidFill>
                  <a:srgbClr val="999999"/>
                </a:solidFill>
              </a:rPr>
              <a:t>:</a:t>
            </a:r>
            <a:endParaRPr>
              <a:solidFill>
                <a:srgbClr val="999999"/>
              </a:solidFill>
            </a:endParaRPr>
          </a:p>
          <a:p>
            <a:pPr marL="914400" lvl="0" indent="0" algn="l" rtl="0">
              <a:spcBef>
                <a:spcPts val="400"/>
              </a:spcBef>
              <a:spcAft>
                <a:spcPts val="400"/>
              </a:spcAft>
              <a:buNone/>
            </a:pPr>
            <a:r>
              <a:rPr lang="en-GB" sz="1700">
                <a:solidFill>
                  <a:srgbClr val="999999"/>
                </a:solidFill>
              </a:rPr>
              <a:t>how you should think about and approach tech design and R&amp;D</a:t>
            </a:r>
            <a:endParaRPr sz="1700">
              <a:solidFill>
                <a:srgbClr val="999999"/>
              </a:solidFill>
            </a:endParaRPr>
          </a:p>
        </p:txBody>
      </p:sp>
      <p:sp>
        <p:nvSpPr>
          <p:cNvPr id="235" name="Google Shape;235;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18</a:t>
            </a:fld>
            <a:endParaRPr/>
          </a:p>
        </p:txBody>
      </p:sp>
      <p:sp>
        <p:nvSpPr>
          <p:cNvPr id="236" name="Google Shape;236;p42"/>
          <p:cNvSpPr txBox="1"/>
          <p:nvPr/>
        </p:nvSpPr>
        <p:spPr>
          <a:xfrm>
            <a:off x="347907" y="1152475"/>
            <a:ext cx="486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None/>
            </a:pPr>
            <a:r>
              <a:rPr lang="en-GB" sz="1800">
                <a:solidFill>
                  <a:schemeClr val="dk1"/>
                </a:solidFill>
              </a:rPr>
              <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490250" y="450150"/>
            <a:ext cx="5212200" cy="4090800"/>
          </a:xfrm>
          <a:prstGeom prst="rect">
            <a:avLst/>
          </a:prstGeom>
        </p:spPr>
        <p:txBody>
          <a:bodyPr spcFirstLastPara="1" wrap="square" lIns="91425" tIns="91425" rIns="91425" bIns="91425" anchor="ctr" anchorCtr="0">
            <a:normAutofit/>
          </a:bodyPr>
          <a:lstStyle/>
          <a:p>
            <a:pPr marL="457200" lvl="0" indent="-457200" algn="l" rtl="0">
              <a:spcBef>
                <a:spcPts val="0"/>
              </a:spcBef>
              <a:spcAft>
                <a:spcPts val="0"/>
              </a:spcAft>
              <a:buSzPts val="3600"/>
              <a:buAutoNum type="arabicPeriod" startAt="3"/>
            </a:pPr>
            <a:r>
              <a:rPr lang="en-GB" sz="3600"/>
              <a:t>Schön’s ‘method’ for reflexive practice</a:t>
            </a:r>
            <a:endParaRPr sz="3600"/>
          </a:p>
        </p:txBody>
      </p:sp>
      <p:sp>
        <p:nvSpPr>
          <p:cNvPr id="242" name="Google Shape;242;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19</a:t>
            </a:fld>
            <a:endParaRPr/>
          </a:p>
        </p:txBody>
      </p:sp>
      <p:sp>
        <p:nvSpPr>
          <p:cNvPr id="243" name="Google Shape;243;p43"/>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sz="2000" b="0">
                <a:solidFill>
                  <a:srgbClr val="9E9E9E"/>
                </a:solidFill>
              </a:rPr>
              <a:t>Slide </a:t>
            </a:r>
            <a:r>
              <a:rPr lang="en-GB" sz="2000">
                <a:solidFill>
                  <a:srgbClr val="9E9E9E"/>
                </a:solidFill>
              </a:rPr>
              <a:t>19</a:t>
            </a:r>
            <a:endParaRPr sz="2000" b="1"/>
          </a:p>
        </p:txBody>
      </p:sp>
      <p:pic>
        <p:nvPicPr>
          <p:cNvPr id="244" name="Google Shape;244;p43"/>
          <p:cNvPicPr preferRelativeResize="0"/>
          <p:nvPr/>
        </p:nvPicPr>
        <p:blipFill>
          <a:blip r:embed="rId3">
            <a:alphaModFix/>
          </a:blip>
          <a:stretch>
            <a:fillRect/>
          </a:stretch>
        </p:blipFill>
        <p:spPr>
          <a:xfrm>
            <a:off x="6014053" y="1049027"/>
            <a:ext cx="1596600" cy="2381400"/>
          </a:xfrm>
          <a:prstGeom prst="roundRect">
            <a:avLst>
              <a:gd name="adj" fmla="val 9302"/>
            </a:avLst>
          </a:prstGeom>
          <a:noFill/>
          <a:ln>
            <a:noFill/>
          </a:ln>
        </p:spPr>
      </p:pic>
      <p:sp>
        <p:nvSpPr>
          <p:cNvPr id="245" name="Google Shape;245;p43"/>
          <p:cNvSpPr txBox="1"/>
          <p:nvPr/>
        </p:nvSpPr>
        <p:spPr>
          <a:xfrm>
            <a:off x="5975700" y="3461725"/>
            <a:ext cx="18399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dk1"/>
                </a:solidFill>
              </a:rPr>
              <a:t>Donald Schön Philosopher, Professor of Urban Studies &amp; Education, MIT </a:t>
            </a:r>
            <a:r>
              <a:rPr lang="en-GB" sz="1200">
                <a:solidFill>
                  <a:schemeClr val="dk1"/>
                </a:solidFill>
              </a:rPr>
              <a:t>(</a:t>
            </a:r>
            <a:r>
              <a:rPr lang="en-GB" sz="1200">
                <a:solidFill>
                  <a:schemeClr val="hlink"/>
                </a:solidFill>
                <a:uFill>
                  <a:noFill/>
                </a:uFill>
                <a:hlinkClick r:id="rId4"/>
              </a:rPr>
              <a:t>Wikipedia</a:t>
            </a:r>
            <a:r>
              <a:rPr lang="en-GB" sz="1200">
                <a:solidFill>
                  <a:schemeClr val="dk1"/>
                </a:solidFill>
              </a:rPr>
              <a:t>)</a:t>
            </a:r>
            <a:endParaRPr sz="12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178" b="0">
                <a:solidFill>
                  <a:srgbClr val="9E9E9E"/>
                </a:solidFill>
              </a:rPr>
              <a:t>Slide 20:</a:t>
            </a:r>
            <a:r>
              <a:rPr lang="en-GB" sz="2400" b="0">
                <a:solidFill>
                  <a:srgbClr val="9E9E9E"/>
                </a:solidFill>
              </a:rPr>
              <a:t> </a:t>
            </a:r>
            <a:r>
              <a:rPr lang="en-GB"/>
              <a:t>Donald Schön’s “Reflective Practice”</a:t>
            </a:r>
            <a:endParaRPr/>
          </a:p>
        </p:txBody>
      </p:sp>
      <p:sp>
        <p:nvSpPr>
          <p:cNvPr id="251" name="Google Shape;251;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GB"/>
              <a:t>Three ways engineers, architects, designers, teachers, etc. approach design:</a:t>
            </a:r>
            <a:endParaRPr/>
          </a:p>
          <a:p>
            <a:pPr marL="914400" lvl="0" indent="-342900" algn="l" rtl="0">
              <a:spcBef>
                <a:spcPts val="400"/>
              </a:spcBef>
              <a:spcAft>
                <a:spcPts val="0"/>
              </a:spcAft>
              <a:buSzPts val="1800"/>
              <a:buAutoNum type="arabicPeriod"/>
            </a:pPr>
            <a:r>
              <a:rPr lang="en-GB" b="1"/>
              <a:t>Technical rationality</a:t>
            </a:r>
            <a:r>
              <a:rPr lang="en-GB"/>
              <a:t> applies established theory to a clearly defined problem.</a:t>
            </a:r>
            <a:endParaRPr/>
          </a:p>
          <a:p>
            <a:pPr marL="914400" lvl="0" indent="-342900" algn="l" rtl="0">
              <a:spcBef>
                <a:spcPts val="1000"/>
              </a:spcBef>
              <a:spcAft>
                <a:spcPts val="0"/>
              </a:spcAft>
              <a:buSzPts val="1800"/>
              <a:buAutoNum type="arabicPeriod"/>
            </a:pPr>
            <a:r>
              <a:rPr lang="en-GB" b="1"/>
              <a:t>Reflective practice</a:t>
            </a:r>
            <a:r>
              <a:rPr lang="en-GB"/>
              <a:t> addresses uncertainty, uniqueness, instability and conflicting values.</a:t>
            </a:r>
            <a:endParaRPr/>
          </a:p>
          <a:p>
            <a:pPr marL="914400" lvl="0" indent="-342900" algn="l" rtl="0">
              <a:spcBef>
                <a:spcPts val="1000"/>
              </a:spcBef>
              <a:spcAft>
                <a:spcPts val="0"/>
              </a:spcAft>
              <a:buSzPts val="1800"/>
              <a:buAutoNum type="arabicPeriod"/>
            </a:pPr>
            <a:r>
              <a:rPr lang="en-GB" b="1"/>
              <a:t>Reflection-in–action</a:t>
            </a:r>
            <a:r>
              <a:rPr lang="en-GB"/>
              <a:t> where knowledge and expertise are gained through practice — a “</a:t>
            </a:r>
            <a:r>
              <a:rPr lang="en-GB" i="1"/>
              <a:t>reflective conversation with the situation</a:t>
            </a:r>
            <a:r>
              <a:rPr lang="en-GB"/>
              <a:t>.”</a:t>
            </a:r>
            <a:endParaRPr/>
          </a:p>
          <a:p>
            <a:pPr marL="0" lvl="0" indent="0" algn="l" rtl="0">
              <a:spcBef>
                <a:spcPts val="400"/>
              </a:spcBef>
              <a:spcAft>
                <a:spcPts val="0"/>
              </a:spcAft>
              <a:buNone/>
            </a:pPr>
            <a:endParaRPr/>
          </a:p>
          <a:p>
            <a:pPr marL="0" lvl="0" indent="0" algn="r" rtl="0">
              <a:spcBef>
                <a:spcPts val="400"/>
              </a:spcBef>
              <a:spcAft>
                <a:spcPts val="0"/>
              </a:spcAft>
              <a:buNone/>
            </a:pPr>
            <a:r>
              <a:rPr lang="en-GB" sz="1400"/>
              <a:t>Donald A. Schön (2017) </a:t>
            </a:r>
            <a:endParaRPr sz="1400"/>
          </a:p>
          <a:p>
            <a:pPr marL="0" lvl="0" indent="0" algn="r" rtl="0">
              <a:spcBef>
                <a:spcPts val="400"/>
              </a:spcBef>
              <a:spcAft>
                <a:spcPts val="400"/>
              </a:spcAft>
              <a:buNone/>
            </a:pPr>
            <a:r>
              <a:rPr lang="en-GB" sz="1400" i="1"/>
              <a:t>The Reflective Practitioner: How Professionals Think In Action</a:t>
            </a:r>
            <a:r>
              <a:rPr lang="en-GB" sz="1400"/>
              <a:t>. Routledge.</a:t>
            </a:r>
            <a:endParaRPr sz="1400"/>
          </a:p>
        </p:txBody>
      </p:sp>
      <p:sp>
        <p:nvSpPr>
          <p:cNvPr id="252" name="Google Shape;252;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178" b="0">
                <a:solidFill>
                  <a:srgbClr val="9E9E9E"/>
                </a:solidFill>
              </a:rPr>
              <a:t>Slide 21: </a:t>
            </a:r>
            <a:r>
              <a:rPr lang="en-GB"/>
              <a:t>Reflection in computing and informatics</a:t>
            </a:r>
            <a:endParaRPr/>
          </a:p>
        </p:txBody>
      </p:sp>
      <p:sp>
        <p:nvSpPr>
          <p:cNvPr id="258" name="Google Shape;258;p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1000"/>
              </a:spcBef>
              <a:spcAft>
                <a:spcPts val="0"/>
              </a:spcAft>
              <a:buClr>
                <a:schemeClr val="dk1"/>
              </a:buClr>
              <a:buSzPts val="1100"/>
              <a:buFont typeface="Arial"/>
              <a:buNone/>
            </a:pPr>
            <a:r>
              <a:rPr lang="en-GB"/>
              <a:t>In computing and informatics, </a:t>
            </a:r>
            <a:r>
              <a:rPr lang="en-GB" i="1"/>
              <a:t>reflection</a:t>
            </a:r>
            <a:r>
              <a:rPr lang="en-GB"/>
              <a:t> invites you to stand back from technical rationality.</a:t>
            </a:r>
            <a:endParaRPr/>
          </a:p>
          <a:p>
            <a:pPr marL="0" lvl="0" indent="0" algn="l" rtl="0">
              <a:spcBef>
                <a:spcPts val="800"/>
              </a:spcBef>
              <a:spcAft>
                <a:spcPts val="0"/>
              </a:spcAft>
              <a:buClr>
                <a:schemeClr val="dk1"/>
              </a:buClr>
              <a:buSzPts val="1100"/>
              <a:buFont typeface="Arial"/>
              <a:buNone/>
            </a:pPr>
            <a:r>
              <a:rPr lang="en-GB"/>
              <a:t>Rather than thinking about what you do as </a:t>
            </a:r>
            <a:r>
              <a:rPr lang="en-GB" b="1"/>
              <a:t>moving linearly from problem to solution</a:t>
            </a:r>
            <a:r>
              <a:rPr lang="en-GB"/>
              <a:t>, see your practice as </a:t>
            </a:r>
            <a:r>
              <a:rPr lang="en-GB" b="1"/>
              <a:t>a perpetual dialogue</a:t>
            </a:r>
            <a:r>
              <a:rPr lang="en-GB"/>
              <a:t> with what you are developing and the context you are developing it for.</a:t>
            </a:r>
            <a:endParaRPr/>
          </a:p>
          <a:p>
            <a:pPr marL="0" lvl="0" indent="0" algn="l" rtl="0">
              <a:spcBef>
                <a:spcPts val="800"/>
              </a:spcBef>
              <a:spcAft>
                <a:spcPts val="0"/>
              </a:spcAft>
              <a:buClr>
                <a:schemeClr val="dk1"/>
              </a:buClr>
              <a:buSzPts val="1100"/>
              <a:buFont typeface="Arial"/>
              <a:buNone/>
            </a:pPr>
            <a:r>
              <a:rPr lang="en-GB" b="1" i="1"/>
              <a:t>How do we stand back from a focus on problem-solving?</a:t>
            </a:r>
            <a:endParaRPr b="1" i="1"/>
          </a:p>
          <a:p>
            <a:pPr marL="457200" lvl="0" indent="0" algn="l" rtl="0">
              <a:spcBef>
                <a:spcPts val="800"/>
              </a:spcBef>
              <a:spcAft>
                <a:spcPts val="0"/>
              </a:spcAft>
              <a:buClr>
                <a:schemeClr val="dk1"/>
              </a:buClr>
              <a:buSzPts val="1100"/>
              <a:buFont typeface="Arial"/>
              <a:buNone/>
            </a:pPr>
            <a:r>
              <a:rPr lang="en-GB" sz="1600"/>
              <a:t>How familiar are you with these words:</a:t>
            </a:r>
            <a:endParaRPr sz="1600"/>
          </a:p>
          <a:p>
            <a:pPr marL="914400" lvl="0" indent="-330200" algn="l" rtl="0">
              <a:spcBef>
                <a:spcPts val="400"/>
              </a:spcBef>
              <a:spcAft>
                <a:spcPts val="0"/>
              </a:spcAft>
              <a:buSzPts val="1600"/>
              <a:buAutoNum type="arabicPeriod"/>
            </a:pPr>
            <a:r>
              <a:rPr lang="en-GB" sz="1600"/>
              <a:t>Iteration</a:t>
            </a:r>
            <a:endParaRPr sz="1600"/>
          </a:p>
          <a:p>
            <a:pPr marL="914400" lvl="0" indent="-330200" algn="l" rtl="0">
              <a:spcBef>
                <a:spcPts val="0"/>
              </a:spcBef>
              <a:spcAft>
                <a:spcPts val="0"/>
              </a:spcAft>
              <a:buSzPts val="1600"/>
              <a:buAutoNum type="arabicPeriod"/>
            </a:pPr>
            <a:r>
              <a:rPr lang="en-GB" sz="1600"/>
              <a:t>Prototyping</a:t>
            </a:r>
            <a:endParaRPr sz="1600"/>
          </a:p>
          <a:p>
            <a:pPr marL="914400" lvl="0" indent="-330200" algn="l" rtl="0">
              <a:spcBef>
                <a:spcPts val="0"/>
              </a:spcBef>
              <a:spcAft>
                <a:spcPts val="0"/>
              </a:spcAft>
              <a:buSzPts val="1600"/>
              <a:buAutoNum type="arabicPeriod"/>
            </a:pPr>
            <a:r>
              <a:rPr lang="en-GB" sz="1600"/>
              <a:t>Experimentation</a:t>
            </a:r>
            <a:endParaRPr sz="1600"/>
          </a:p>
          <a:p>
            <a:pPr marL="914400" lvl="0" indent="-330200" algn="l" rtl="0">
              <a:spcBef>
                <a:spcPts val="0"/>
              </a:spcBef>
              <a:spcAft>
                <a:spcPts val="0"/>
              </a:spcAft>
              <a:buSzPts val="1600"/>
              <a:buAutoNum type="arabicPeriod"/>
            </a:pPr>
            <a:r>
              <a:rPr lang="en-GB" sz="1600"/>
              <a:t>Sensemaking</a:t>
            </a:r>
            <a:endParaRPr sz="1600"/>
          </a:p>
        </p:txBody>
      </p:sp>
      <p:sp>
        <p:nvSpPr>
          <p:cNvPr id="259" name="Google Shape;259;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2178" b="0">
                <a:solidFill>
                  <a:srgbClr val="9E9E9E"/>
                </a:solidFill>
              </a:rPr>
              <a:t>Slide 22:</a:t>
            </a:r>
            <a:r>
              <a:rPr lang="en-GB" sz="2400" b="0">
                <a:solidFill>
                  <a:srgbClr val="9E9E9E"/>
                </a:solidFill>
              </a:rPr>
              <a:t> </a:t>
            </a:r>
            <a:r>
              <a:rPr lang="en-GB"/>
              <a:t>“Framing the problem”</a:t>
            </a:r>
            <a:endParaRPr/>
          </a:p>
        </p:txBody>
      </p:sp>
      <p:sp>
        <p:nvSpPr>
          <p:cNvPr id="265" name="Google Shape;265;p46"/>
          <p:cNvSpPr txBox="1">
            <a:spLocks noGrp="1"/>
          </p:cNvSpPr>
          <p:nvPr>
            <p:ph type="body" idx="1"/>
          </p:nvPr>
        </p:nvSpPr>
        <p:spPr>
          <a:xfrm>
            <a:off x="311700" y="1152475"/>
            <a:ext cx="73068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GB"/>
              <a:t>For Schön </a:t>
            </a:r>
            <a:r>
              <a:rPr lang="en-GB" b="1"/>
              <a:t>‘framing the problem’</a:t>
            </a:r>
            <a:r>
              <a:rPr lang="en-GB"/>
              <a:t> is key:</a:t>
            </a:r>
            <a:r>
              <a:rPr lang="en-GB" b="1"/>
              <a:t> </a:t>
            </a:r>
            <a:endParaRPr b="1"/>
          </a:p>
          <a:p>
            <a:pPr marL="457200" lvl="0" indent="-334328" algn="l" rtl="0">
              <a:spcBef>
                <a:spcPts val="400"/>
              </a:spcBef>
              <a:spcAft>
                <a:spcPts val="0"/>
              </a:spcAft>
              <a:buSzPct val="100000"/>
              <a:buChar char="-"/>
            </a:pPr>
            <a:r>
              <a:rPr lang="en-GB" b="1"/>
              <a:t>Problem setting</a:t>
            </a:r>
            <a:r>
              <a:rPr lang="en-GB"/>
              <a:t> is often more important than </a:t>
            </a:r>
            <a:r>
              <a:rPr lang="en-GB" i="1"/>
              <a:t>problem solving</a:t>
            </a:r>
            <a:r>
              <a:rPr lang="en-GB"/>
              <a:t>. </a:t>
            </a:r>
            <a:endParaRPr/>
          </a:p>
          <a:p>
            <a:pPr marL="457200" lvl="0" indent="-334328" algn="l" rtl="0">
              <a:spcBef>
                <a:spcPts val="0"/>
              </a:spcBef>
              <a:spcAft>
                <a:spcPts val="0"/>
              </a:spcAft>
              <a:buSzPct val="100000"/>
              <a:buChar char="-"/>
            </a:pPr>
            <a:r>
              <a:rPr lang="en-GB"/>
              <a:t>‘Technical rationality’ places the emphasis on solving problems. </a:t>
            </a:r>
            <a:endParaRPr/>
          </a:p>
          <a:p>
            <a:pPr marL="457200" lvl="0" indent="-334328" algn="l" rtl="0">
              <a:spcBef>
                <a:spcPts val="0"/>
              </a:spcBef>
              <a:spcAft>
                <a:spcPts val="0"/>
              </a:spcAft>
              <a:buSzPct val="100000"/>
              <a:buChar char="-"/>
            </a:pPr>
            <a:r>
              <a:rPr lang="en-GB"/>
              <a:t>We need to learn how to </a:t>
            </a:r>
            <a:r>
              <a:rPr lang="en-GB" b="1" i="1"/>
              <a:t>understand a context and discover the problem</a:t>
            </a:r>
            <a:r>
              <a:rPr lang="en-GB"/>
              <a:t>, to </a:t>
            </a:r>
            <a:r>
              <a:rPr lang="en-GB" b="1" i="1"/>
              <a:t>frame the problem</a:t>
            </a:r>
            <a:r>
              <a:rPr lang="en-GB"/>
              <a:t>.</a:t>
            </a:r>
            <a:endParaRPr/>
          </a:p>
          <a:p>
            <a:pPr marL="0" lvl="0" indent="0" algn="l" rtl="0">
              <a:spcBef>
                <a:spcPts val="800"/>
              </a:spcBef>
              <a:spcAft>
                <a:spcPts val="0"/>
              </a:spcAft>
              <a:buNone/>
            </a:pPr>
            <a:r>
              <a:rPr lang="en-GB"/>
              <a:t>Problems are often ‘messy’:</a:t>
            </a:r>
            <a:endParaRPr/>
          </a:p>
          <a:p>
            <a:pPr marL="457200" lvl="0" indent="-334328" algn="l" rtl="0">
              <a:spcBef>
                <a:spcPts val="400"/>
              </a:spcBef>
              <a:spcAft>
                <a:spcPts val="0"/>
              </a:spcAft>
              <a:buSzPct val="100000"/>
              <a:buChar char="-"/>
            </a:pPr>
            <a:r>
              <a:rPr lang="en-GB"/>
              <a:t>Unclear goals</a:t>
            </a:r>
            <a:endParaRPr/>
          </a:p>
          <a:p>
            <a:pPr marL="457200" lvl="0" indent="-334328" algn="l" rtl="0">
              <a:spcBef>
                <a:spcPts val="0"/>
              </a:spcBef>
              <a:spcAft>
                <a:spcPts val="0"/>
              </a:spcAft>
              <a:buSzPct val="100000"/>
              <a:buChar char="-"/>
            </a:pPr>
            <a:r>
              <a:rPr lang="en-GB"/>
              <a:t>Conflicting stakeholder values</a:t>
            </a:r>
            <a:endParaRPr/>
          </a:p>
          <a:p>
            <a:pPr marL="457200" lvl="0" indent="-334328" algn="l" rtl="0">
              <a:spcBef>
                <a:spcPts val="0"/>
              </a:spcBef>
              <a:spcAft>
                <a:spcPts val="0"/>
              </a:spcAft>
              <a:buSzPct val="100000"/>
              <a:buChar char="-"/>
            </a:pPr>
            <a:r>
              <a:rPr lang="en-GB"/>
              <a:t>Ambiguous evidence</a:t>
            </a:r>
            <a:endParaRPr/>
          </a:p>
          <a:p>
            <a:pPr marL="457200" lvl="0" indent="-334328" algn="l" rtl="0">
              <a:spcBef>
                <a:spcPts val="0"/>
              </a:spcBef>
              <a:spcAft>
                <a:spcPts val="0"/>
              </a:spcAft>
              <a:buSzPct val="100000"/>
              <a:buChar char="-"/>
            </a:pPr>
            <a:r>
              <a:rPr lang="en-GB"/>
              <a:t>Multiple possible interpretations</a:t>
            </a:r>
            <a:endParaRPr/>
          </a:p>
          <a:p>
            <a:pPr marL="0" lvl="0" indent="0" algn="l" rtl="0">
              <a:spcBef>
                <a:spcPts val="800"/>
              </a:spcBef>
              <a:spcAft>
                <a:spcPts val="400"/>
              </a:spcAft>
              <a:buNone/>
            </a:pPr>
            <a:r>
              <a:rPr lang="en-GB"/>
              <a:t>For example: “How do we predict school students’ grades?” Which students? What data? To what end?</a:t>
            </a:r>
            <a:endParaRPr/>
          </a:p>
        </p:txBody>
      </p:sp>
      <p:sp>
        <p:nvSpPr>
          <p:cNvPr id="266" name="Google Shape;266;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400"/>
              </a:spcAft>
              <a:buNone/>
            </a:pPr>
            <a:r>
              <a:rPr lang="en-GB" sz="2000" b="0">
                <a:solidFill>
                  <a:srgbClr val="9E9E9E"/>
                </a:solidFill>
              </a:rPr>
              <a:t>Slide 23:</a:t>
            </a:r>
            <a:r>
              <a:rPr lang="en-GB" sz="2400" b="0">
                <a:solidFill>
                  <a:srgbClr val="9E9E9E"/>
                </a:solidFill>
              </a:rPr>
              <a:t> </a:t>
            </a:r>
            <a:r>
              <a:rPr lang="en-GB" sz="2500"/>
              <a:t>The frame creates a </a:t>
            </a:r>
            <a:r>
              <a:rPr lang="en-GB" sz="2500" i="1"/>
              <a:t>world of action</a:t>
            </a:r>
            <a:endParaRPr sz="2500" i="1"/>
          </a:p>
        </p:txBody>
      </p:sp>
      <p:sp>
        <p:nvSpPr>
          <p:cNvPr id="272" name="Google Shape;272;p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For the algorithmic approach used in exam prediction:</a:t>
            </a:r>
            <a:endParaRPr/>
          </a:p>
          <a:p>
            <a:pPr marL="457200" lvl="0" indent="-336550" algn="l" rtl="0">
              <a:lnSpc>
                <a:spcPct val="100000"/>
              </a:lnSpc>
              <a:spcBef>
                <a:spcPts val="400"/>
              </a:spcBef>
              <a:spcAft>
                <a:spcPts val="0"/>
              </a:spcAft>
              <a:buSzPts val="1700"/>
              <a:buChar char="-"/>
            </a:pPr>
            <a:r>
              <a:rPr lang="en-GB" sz="1700" b="1"/>
              <a:t>Problem</a:t>
            </a:r>
            <a:r>
              <a:rPr lang="en-GB" sz="1700"/>
              <a:t>: “How do we keep the overall distribution similar to previous years?”</a:t>
            </a:r>
            <a:endParaRPr sz="1700"/>
          </a:p>
          <a:p>
            <a:pPr marL="457200" lvl="0" indent="-336550" algn="l" rtl="0">
              <a:lnSpc>
                <a:spcPct val="100000"/>
              </a:lnSpc>
              <a:spcBef>
                <a:spcPts val="0"/>
              </a:spcBef>
              <a:spcAft>
                <a:spcPts val="0"/>
              </a:spcAft>
              <a:buSzPts val="1700"/>
              <a:buChar char="-"/>
            </a:pPr>
            <a:r>
              <a:rPr lang="en-GB" sz="1700" b="1"/>
              <a:t>Frame</a:t>
            </a:r>
            <a:r>
              <a:rPr lang="en-GB" sz="1700"/>
              <a:t>: statistical reliability, e.g., grade inflation, comparability with previous years, maintaining public confidence, university admissions stability.</a:t>
            </a:r>
            <a:endParaRPr sz="1700"/>
          </a:p>
          <a:p>
            <a:pPr marL="457200" lvl="0" indent="-336550" algn="l" rtl="0">
              <a:spcBef>
                <a:spcPts val="0"/>
              </a:spcBef>
              <a:spcAft>
                <a:spcPts val="0"/>
              </a:spcAft>
              <a:buSzPts val="1700"/>
              <a:buChar char="-"/>
            </a:pPr>
            <a:r>
              <a:rPr lang="en-GB" sz="1700"/>
              <a:t>A technical problem.</a:t>
            </a:r>
            <a:endParaRPr sz="1700"/>
          </a:p>
          <a:p>
            <a:pPr marL="0" lvl="0" indent="0" algn="l" rtl="0">
              <a:spcBef>
                <a:spcPts val="1000"/>
              </a:spcBef>
              <a:spcAft>
                <a:spcPts val="0"/>
              </a:spcAft>
              <a:buClr>
                <a:schemeClr val="dk1"/>
              </a:buClr>
              <a:buSzPts val="1100"/>
              <a:buFont typeface="Arial"/>
              <a:buNone/>
            </a:pPr>
            <a:r>
              <a:rPr lang="en-GB" i="1"/>
              <a:t>BUT </a:t>
            </a:r>
            <a:r>
              <a:rPr lang="en-GB"/>
              <a:t>many students and teachers framed the situation differently:</a:t>
            </a:r>
            <a:endParaRPr/>
          </a:p>
          <a:p>
            <a:pPr marL="457200" lvl="0" indent="-336550" algn="l" rtl="0">
              <a:lnSpc>
                <a:spcPct val="100000"/>
              </a:lnSpc>
              <a:spcBef>
                <a:spcPts val="400"/>
              </a:spcBef>
              <a:spcAft>
                <a:spcPts val="0"/>
              </a:spcAft>
              <a:buSzPts val="1700"/>
              <a:buChar char="-"/>
            </a:pPr>
            <a:r>
              <a:rPr lang="en-GB" sz="1700" b="1"/>
              <a:t>Problem</a:t>
            </a:r>
            <a:r>
              <a:rPr lang="en-GB" sz="1700"/>
              <a:t>: “How to fairly recognise what each student has achieved under exceptional circumstances.”</a:t>
            </a:r>
            <a:endParaRPr sz="1700"/>
          </a:p>
          <a:p>
            <a:pPr marL="457200" lvl="0" indent="-336550" algn="l" rtl="0">
              <a:lnSpc>
                <a:spcPct val="100000"/>
              </a:lnSpc>
              <a:spcBef>
                <a:spcPts val="0"/>
              </a:spcBef>
              <a:spcAft>
                <a:spcPts val="0"/>
              </a:spcAft>
              <a:buSzPts val="1700"/>
              <a:buChar char="-"/>
            </a:pPr>
            <a:r>
              <a:rPr lang="en-GB" sz="1700" b="1"/>
              <a:t>Frame</a:t>
            </a:r>
            <a:r>
              <a:rPr lang="en-GB" sz="1700"/>
              <a:t>: fair predictions that account for inequality, e.g., individual attainment, educational disruption, student wellbeing, social mobility, equity</a:t>
            </a:r>
            <a:endParaRPr sz="1700"/>
          </a:p>
          <a:p>
            <a:pPr marL="457200" lvl="0" indent="-336550" algn="l" rtl="0">
              <a:lnSpc>
                <a:spcPct val="100000"/>
              </a:lnSpc>
              <a:spcBef>
                <a:spcPts val="0"/>
              </a:spcBef>
              <a:spcAft>
                <a:spcPts val="0"/>
              </a:spcAft>
              <a:buSzPts val="1700"/>
              <a:buChar char="-"/>
            </a:pPr>
            <a:r>
              <a:rPr lang="en-GB" sz="1700"/>
              <a:t>A social or </a:t>
            </a:r>
            <a:r>
              <a:rPr lang="en-GB" sz="1700" i="1"/>
              <a:t>sociotechnical</a:t>
            </a:r>
            <a:r>
              <a:rPr lang="en-GB" sz="1700"/>
              <a:t> problem </a:t>
            </a:r>
            <a:endParaRPr sz="1700"/>
          </a:p>
        </p:txBody>
      </p:sp>
      <p:sp>
        <p:nvSpPr>
          <p:cNvPr id="273" name="Google Shape;273;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GB" sz="2000" b="0">
                <a:solidFill>
                  <a:srgbClr val="9E9E9E"/>
                </a:solidFill>
              </a:rPr>
              <a:t>Slide 24:</a:t>
            </a:r>
            <a:r>
              <a:rPr lang="en-GB" sz="2400" b="0">
                <a:solidFill>
                  <a:srgbClr val="9E9E9E"/>
                </a:solidFill>
              </a:rPr>
              <a:t> </a:t>
            </a:r>
            <a:r>
              <a:rPr lang="en-GB" sz="2500"/>
              <a:t>Reflection-in-action</a:t>
            </a:r>
            <a:endParaRPr/>
          </a:p>
        </p:txBody>
      </p:sp>
      <p:sp>
        <p:nvSpPr>
          <p:cNvPr id="279" name="Google Shape;279;p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GB"/>
              <a:t>Unexpected outcomes included:</a:t>
            </a:r>
            <a:endParaRPr/>
          </a:p>
          <a:p>
            <a:pPr marL="457200" lvl="0" indent="-336550" algn="l" rtl="0">
              <a:spcBef>
                <a:spcPts val="400"/>
              </a:spcBef>
              <a:spcAft>
                <a:spcPts val="0"/>
              </a:spcAft>
              <a:buSzPts val="1700"/>
              <a:buChar char="-"/>
            </a:pPr>
            <a:r>
              <a:rPr lang="en-GB" sz="1700"/>
              <a:t>High-performing students being downgraded.</a:t>
            </a:r>
            <a:endParaRPr sz="1700"/>
          </a:p>
          <a:p>
            <a:pPr marL="457200" lvl="0" indent="-336550" algn="l" rtl="0">
              <a:spcBef>
                <a:spcPts val="0"/>
              </a:spcBef>
              <a:spcAft>
                <a:spcPts val="0"/>
              </a:spcAft>
              <a:buSzPts val="1700"/>
              <a:buChar char="-"/>
            </a:pPr>
            <a:r>
              <a:rPr lang="en-GB" sz="1700"/>
              <a:t>Schools with strong individual performers receiving lower grades.</a:t>
            </a:r>
            <a:endParaRPr sz="1700"/>
          </a:p>
          <a:p>
            <a:pPr marL="457200" lvl="0" indent="-336550" algn="l" rtl="0">
              <a:spcBef>
                <a:spcPts val="0"/>
              </a:spcBef>
              <a:spcAft>
                <a:spcPts val="0"/>
              </a:spcAft>
              <a:buSzPts val="1700"/>
              <a:buChar char="-"/>
            </a:pPr>
            <a:r>
              <a:rPr lang="en-GB" sz="1700"/>
              <a:t>Differential impacts across socioeconomic groups.</a:t>
            </a:r>
            <a:endParaRPr sz="1700"/>
          </a:p>
          <a:p>
            <a:pPr marL="0" lvl="0" indent="0" algn="l" rtl="0">
              <a:spcBef>
                <a:spcPts val="400"/>
              </a:spcBef>
              <a:spcAft>
                <a:spcPts val="0"/>
              </a:spcAft>
              <a:buNone/>
            </a:pPr>
            <a:r>
              <a:rPr lang="en-GB" i="1"/>
              <a:t>Think of these outcomes as the situation “talking back.”</a:t>
            </a:r>
            <a:endParaRPr i="1"/>
          </a:p>
          <a:p>
            <a:pPr marL="0" lvl="0" indent="0" algn="l" rtl="0">
              <a:lnSpc>
                <a:spcPct val="142857"/>
              </a:lnSpc>
              <a:spcBef>
                <a:spcPts val="1200"/>
              </a:spcBef>
              <a:spcAft>
                <a:spcPts val="0"/>
              </a:spcAft>
              <a:buNone/>
            </a:pPr>
            <a:r>
              <a:rPr lang="en-GB"/>
              <a:t>Before and during implementation ask: </a:t>
            </a:r>
            <a:endParaRPr/>
          </a:p>
          <a:p>
            <a:pPr marL="457200" lvl="0" indent="0" algn="l" rtl="0">
              <a:lnSpc>
                <a:spcPct val="100000"/>
              </a:lnSpc>
              <a:spcBef>
                <a:spcPts val="0"/>
              </a:spcBef>
              <a:spcAft>
                <a:spcPts val="0"/>
              </a:spcAft>
              <a:buNone/>
            </a:pPr>
            <a:r>
              <a:rPr lang="en-GB" sz="1700"/>
              <a:t>Who benefits from this model? Who might be disadvantaged? What values are embedded in the algorithm? Whose definition of fairness is being used? What counts as evidence of success? Who is excluded from the framing process?</a:t>
            </a:r>
            <a:endParaRPr sz="1700"/>
          </a:p>
        </p:txBody>
      </p:sp>
      <p:sp>
        <p:nvSpPr>
          <p:cNvPr id="280" name="Google Shape;280;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lnSpc>
                <a:spcPct val="142857"/>
              </a:lnSpc>
              <a:spcBef>
                <a:spcPts val="1800"/>
              </a:spcBef>
              <a:spcAft>
                <a:spcPts val="400"/>
              </a:spcAft>
              <a:buNone/>
            </a:pPr>
            <a:r>
              <a:rPr lang="en-GB" sz="2000" b="0">
                <a:solidFill>
                  <a:srgbClr val="9E9E9E"/>
                </a:solidFill>
              </a:rPr>
              <a:t>Slide 25:</a:t>
            </a:r>
            <a:r>
              <a:rPr lang="en-GB" sz="2400" b="0">
                <a:solidFill>
                  <a:srgbClr val="9E9E9E"/>
                </a:solidFill>
              </a:rPr>
              <a:t> </a:t>
            </a:r>
            <a:r>
              <a:rPr lang="en-GB" sz="2400"/>
              <a:t>Schönian Summary of the exam controversy </a:t>
            </a:r>
            <a:endParaRPr sz="2400"/>
          </a:p>
        </p:txBody>
      </p:sp>
      <p:sp>
        <p:nvSpPr>
          <p:cNvPr id="286" name="Google Shape;286;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42857"/>
              </a:lnSpc>
              <a:spcBef>
                <a:spcPts val="1100"/>
              </a:spcBef>
              <a:spcAft>
                <a:spcPts val="0"/>
              </a:spcAft>
              <a:buClr>
                <a:schemeClr val="dk1"/>
              </a:buClr>
              <a:buSzPts val="1100"/>
              <a:buFont typeface="Arial"/>
              <a:buNone/>
            </a:pPr>
            <a:r>
              <a:rPr lang="en-GB" sz="1400"/>
              <a:t>Using Schön's ideas of reflexive practice, the 2020 UK exam controversy:</a:t>
            </a:r>
            <a:endParaRPr sz="1400"/>
          </a:p>
          <a:p>
            <a:pPr marL="457200" lvl="0" indent="-317500" algn="l" rtl="0">
              <a:spcBef>
                <a:spcPts val="0"/>
              </a:spcBef>
              <a:spcAft>
                <a:spcPts val="0"/>
              </a:spcAft>
              <a:buSzPts val="1400"/>
              <a:buChar char="●"/>
            </a:pPr>
            <a:r>
              <a:rPr lang="en-GB" sz="1400" b="1"/>
              <a:t>Problem setting</a:t>
            </a:r>
            <a:r>
              <a:rPr lang="en-GB" sz="1400"/>
              <a:t> mistaken for settled technical issue rather than open political and ethical question.</a:t>
            </a:r>
            <a:endParaRPr sz="1400"/>
          </a:p>
          <a:p>
            <a:pPr marL="457200" lvl="0" indent="-317500" algn="l" rtl="0">
              <a:spcBef>
                <a:spcPts val="0"/>
              </a:spcBef>
              <a:spcAft>
                <a:spcPts val="0"/>
              </a:spcAft>
              <a:buSzPts val="1400"/>
              <a:buChar char="●"/>
            </a:pPr>
            <a:r>
              <a:rPr lang="en-GB" sz="1400" b="1"/>
              <a:t>Reflection-in-action</a:t>
            </a:r>
            <a:r>
              <a:rPr lang="en-GB" sz="1400"/>
              <a:t> insufficient during design and implementation of grading model.</a:t>
            </a:r>
            <a:endParaRPr sz="1400"/>
          </a:p>
          <a:p>
            <a:pPr marL="457200" lvl="0" indent="-317500" algn="l" rtl="0">
              <a:spcBef>
                <a:spcPts val="0"/>
              </a:spcBef>
              <a:spcAft>
                <a:spcPts val="0"/>
              </a:spcAft>
              <a:buSzPts val="1400"/>
              <a:buChar char="●"/>
            </a:pPr>
            <a:r>
              <a:rPr lang="en-GB" sz="1400" b="1"/>
              <a:t>Unexpected outcomes</a:t>
            </a:r>
            <a:r>
              <a:rPr lang="en-GB" sz="1400"/>
              <a:t> should have prompted earlier reframing.</a:t>
            </a:r>
            <a:endParaRPr sz="1400"/>
          </a:p>
          <a:p>
            <a:pPr marL="457200" lvl="0" indent="-317500" algn="l" rtl="0">
              <a:spcBef>
                <a:spcPts val="0"/>
              </a:spcBef>
              <a:spcAft>
                <a:spcPts val="0"/>
              </a:spcAft>
              <a:buSzPts val="1400"/>
              <a:buChar char="●"/>
            </a:pPr>
            <a:r>
              <a:rPr lang="en-GB" sz="1400" b="1"/>
              <a:t>Reflexive practice</a:t>
            </a:r>
            <a:r>
              <a:rPr lang="en-GB" sz="1400"/>
              <a:t> would have exposed hidden assumptions about fairness, merit, and statistical legitimacy.</a:t>
            </a:r>
            <a:endParaRPr sz="1400"/>
          </a:p>
          <a:p>
            <a:pPr marL="457200" lvl="0" indent="-317500" algn="l" rtl="0">
              <a:spcBef>
                <a:spcPts val="0"/>
              </a:spcBef>
              <a:spcAft>
                <a:spcPts val="0"/>
              </a:spcAft>
              <a:buSzPts val="1400"/>
              <a:buChar char="●"/>
            </a:pPr>
            <a:r>
              <a:rPr lang="en-GB" sz="1400"/>
              <a:t>Eventual reversal was more than a policy change. It was a fundamental </a:t>
            </a:r>
            <a:r>
              <a:rPr lang="en-GB" sz="1400" b="1"/>
              <a:t>reframing of what the problem was thought to be</a:t>
            </a:r>
            <a:r>
              <a:rPr lang="en-GB" sz="1400"/>
              <a:t>.</a:t>
            </a:r>
            <a:endParaRPr sz="1400"/>
          </a:p>
          <a:p>
            <a:pPr marL="0" lvl="0" indent="0" algn="l" rtl="0">
              <a:lnSpc>
                <a:spcPct val="115000"/>
              </a:lnSpc>
              <a:spcBef>
                <a:spcPts val="1400"/>
              </a:spcBef>
              <a:spcAft>
                <a:spcPts val="1100"/>
              </a:spcAft>
              <a:buClr>
                <a:schemeClr val="dk1"/>
              </a:buClr>
              <a:buSzPts val="1100"/>
              <a:buFont typeface="Arial"/>
              <a:buNone/>
            </a:pPr>
            <a:r>
              <a:rPr lang="en-GB" sz="1400" i="1"/>
              <a:t>Most significant error — not the algorithm but failure to continuously question the frame through which the grading problem had been understood.</a:t>
            </a:r>
            <a:endParaRPr sz="1400" i="1"/>
          </a:p>
        </p:txBody>
      </p:sp>
      <p:sp>
        <p:nvSpPr>
          <p:cNvPr id="287" name="Google Shape;287;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5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lnSpc>
                <a:spcPct val="115000"/>
              </a:lnSpc>
              <a:spcBef>
                <a:spcPts val="0"/>
              </a:spcBef>
              <a:spcAft>
                <a:spcPts val="400"/>
              </a:spcAft>
              <a:buClr>
                <a:schemeClr val="dk1"/>
              </a:buClr>
              <a:buSzPts val="1100"/>
              <a:buFont typeface="Arial"/>
              <a:buNone/>
            </a:pPr>
            <a:r>
              <a:rPr lang="en-GB" sz="3600" b="1"/>
              <a:t>Trade-offs</a:t>
            </a:r>
            <a:endParaRPr b="1"/>
          </a:p>
        </p:txBody>
      </p:sp>
      <p:sp>
        <p:nvSpPr>
          <p:cNvPr id="293" name="Google Shape;293;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26</a:t>
            </a:fld>
            <a:endParaRPr/>
          </a:p>
        </p:txBody>
      </p:sp>
      <p:sp>
        <p:nvSpPr>
          <p:cNvPr id="294" name="Google Shape;294;p50"/>
          <p:cNvSpPr txBox="1"/>
          <p:nvPr/>
        </p:nvSpPr>
        <p:spPr>
          <a:xfrm>
            <a:off x="490250" y="682400"/>
            <a:ext cx="3000000" cy="492600"/>
          </a:xfrm>
          <a:prstGeom prst="rect">
            <a:avLst/>
          </a:prstGeom>
          <a:noFill/>
          <a:ln>
            <a:noFill/>
          </a:ln>
        </p:spPr>
        <p:txBody>
          <a:bodyPr spcFirstLastPara="1" wrap="square" lIns="91425" tIns="91425" rIns="91425" bIns="91425" anchor="t" anchorCtr="0">
            <a:spAutoFit/>
          </a:bodyPr>
          <a:lstStyle/>
          <a:p>
            <a:pPr marL="0" lvl="0" indent="0" algn="l" rtl="0">
              <a:lnSpc>
                <a:spcPct val="142857"/>
              </a:lnSpc>
              <a:spcBef>
                <a:spcPts val="1800"/>
              </a:spcBef>
              <a:spcAft>
                <a:spcPts val="400"/>
              </a:spcAft>
              <a:buNone/>
            </a:pPr>
            <a:r>
              <a:rPr lang="en-GB" sz="2000">
                <a:solidFill>
                  <a:srgbClr val="9E9E9E"/>
                </a:solidFill>
              </a:rPr>
              <a:t>Slide 26</a:t>
            </a:r>
            <a:endParaRPr sz="1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1"/>
          <p:cNvSpPr txBox="1">
            <a:spLocks noGrp="1"/>
          </p:cNvSpPr>
          <p:nvPr>
            <p:ph type="title"/>
          </p:nvPr>
        </p:nvSpPr>
        <p:spPr>
          <a:xfrm>
            <a:off x="311700" y="445025"/>
            <a:ext cx="4532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sz="1800" b="0">
                <a:solidFill>
                  <a:srgbClr val="9E9E9E"/>
                </a:solidFill>
              </a:rPr>
              <a:t>Slide 27: </a:t>
            </a:r>
            <a:r>
              <a:rPr lang="en-GB" sz="1800"/>
              <a:t>Next week: Phil Agre’s Critical Technical Practice</a:t>
            </a:r>
            <a:endParaRPr sz="1800"/>
          </a:p>
        </p:txBody>
      </p:sp>
      <p:sp>
        <p:nvSpPr>
          <p:cNvPr id="300" name="Google Shape;300;p51"/>
          <p:cNvSpPr txBox="1">
            <a:spLocks noGrp="1"/>
          </p:cNvSpPr>
          <p:nvPr>
            <p:ph type="body" idx="1"/>
          </p:nvPr>
        </p:nvSpPr>
        <p:spPr>
          <a:xfrm>
            <a:off x="311700" y="1442175"/>
            <a:ext cx="5237700" cy="3126600"/>
          </a:xfrm>
          <a:prstGeom prst="rect">
            <a:avLst/>
          </a:prstGeom>
        </p:spPr>
        <p:txBody>
          <a:bodyPr spcFirstLastPara="1" wrap="square" lIns="91425" tIns="91425" rIns="91425" bIns="91425" anchor="t" anchorCtr="0">
            <a:normAutofit/>
          </a:bodyPr>
          <a:lstStyle/>
          <a:p>
            <a:pPr marL="0" lvl="0" indent="0" algn="l" rtl="0">
              <a:spcBef>
                <a:spcPts val="1000"/>
              </a:spcBef>
              <a:spcAft>
                <a:spcPts val="0"/>
              </a:spcAft>
              <a:buNone/>
            </a:pPr>
            <a:r>
              <a:rPr lang="en-GB" sz="1400">
                <a:solidFill>
                  <a:srgbClr val="9E9E9E"/>
                </a:solidFill>
              </a:rPr>
              <a:t>Schön focuses on </a:t>
            </a:r>
            <a:r>
              <a:rPr lang="en-GB" sz="1400" b="1">
                <a:solidFill>
                  <a:srgbClr val="9E9E9E"/>
                </a:solidFill>
              </a:rPr>
              <a:t>reflection-in-action</a:t>
            </a:r>
            <a:r>
              <a:rPr lang="en-GB" sz="1400">
                <a:solidFill>
                  <a:srgbClr val="9E9E9E"/>
                </a:solidFill>
              </a:rPr>
              <a:t> and </a:t>
            </a:r>
            <a:r>
              <a:rPr lang="en-GB" sz="1400" b="1">
                <a:solidFill>
                  <a:srgbClr val="9E9E9E"/>
                </a:solidFill>
              </a:rPr>
              <a:t>problem framing</a:t>
            </a:r>
            <a:r>
              <a:rPr lang="en-GB" sz="1400">
                <a:solidFill>
                  <a:srgbClr val="9E9E9E"/>
                </a:solidFill>
              </a:rPr>
              <a:t>.</a:t>
            </a:r>
            <a:endParaRPr sz="1400">
              <a:solidFill>
                <a:srgbClr val="9E9E9E"/>
              </a:solidFill>
            </a:endParaRPr>
          </a:p>
          <a:p>
            <a:pPr marL="0" lvl="0" indent="0" algn="l" rtl="0">
              <a:spcBef>
                <a:spcPts val="400"/>
              </a:spcBef>
              <a:spcAft>
                <a:spcPts val="0"/>
              </a:spcAft>
              <a:buNone/>
            </a:pPr>
            <a:endParaRPr sz="1400"/>
          </a:p>
          <a:p>
            <a:pPr marL="0" lvl="0" indent="0" algn="l" rtl="0">
              <a:spcBef>
                <a:spcPts val="400"/>
              </a:spcBef>
              <a:spcAft>
                <a:spcPts val="400"/>
              </a:spcAft>
              <a:buNone/>
            </a:pPr>
            <a:r>
              <a:rPr lang="en-GB" sz="1400"/>
              <a:t>Agre provides a method for critically examining the </a:t>
            </a:r>
            <a:r>
              <a:rPr lang="en-GB" sz="1400" b="1"/>
              <a:t>conceptual assumptions that shape how technical problems are framed</a:t>
            </a:r>
            <a:r>
              <a:rPr lang="en-GB" sz="1400"/>
              <a:t> in the first place.</a:t>
            </a:r>
            <a:endParaRPr sz="1400"/>
          </a:p>
        </p:txBody>
      </p:sp>
      <p:sp>
        <p:nvSpPr>
          <p:cNvPr id="301" name="Google Shape;301;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b="1"/>
              <a:t>Teaching Staff</a:t>
            </a:r>
            <a:endParaRPr b="1"/>
          </a:p>
        </p:txBody>
      </p:sp>
      <p:sp>
        <p:nvSpPr>
          <p:cNvPr id="307" name="Google Shape;307;p5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300"/>
              </a:spcAft>
              <a:buNone/>
            </a:pPr>
            <a:r>
              <a:rPr lang="en-GB" sz="1800" b="1"/>
              <a:t>Lecturers</a:t>
            </a:r>
            <a:endParaRPr sz="1800" b="1"/>
          </a:p>
        </p:txBody>
      </p:sp>
      <p:sp>
        <p:nvSpPr>
          <p:cNvPr id="308" name="Google Shape;308;p5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300"/>
              </a:spcAft>
              <a:buNone/>
            </a:pPr>
            <a:r>
              <a:rPr lang="en-GB" sz="1600" b="1"/>
              <a:t>Teaching Assistants</a:t>
            </a:r>
            <a:r>
              <a:rPr lang="en-GB" sz="1600"/>
              <a:t> (TAs)</a:t>
            </a:r>
            <a:endParaRPr sz="1600"/>
          </a:p>
        </p:txBody>
      </p:sp>
      <p:sp>
        <p:nvSpPr>
          <p:cNvPr id="309" name="Google Shape;309;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28</a:t>
            </a:fld>
            <a:endParaRPr/>
          </a:p>
        </p:txBody>
      </p:sp>
      <p:pic>
        <p:nvPicPr>
          <p:cNvPr id="310" name="Google Shape;310;p52" descr="Profile photo of Persie Rolley-Parnell, lecturer."/>
          <p:cNvPicPr preferRelativeResize="0"/>
          <p:nvPr/>
        </p:nvPicPr>
        <p:blipFill rotWithShape="1">
          <a:blip r:embed="rId3">
            <a:alphaModFix/>
          </a:blip>
          <a:srcRect t="2954" b="2954"/>
          <a:stretch/>
        </p:blipFill>
        <p:spPr>
          <a:xfrm>
            <a:off x="311700" y="2731560"/>
            <a:ext cx="966900" cy="966900"/>
          </a:xfrm>
          <a:prstGeom prst="ellipse">
            <a:avLst/>
          </a:prstGeom>
          <a:noFill/>
          <a:ln>
            <a:noFill/>
          </a:ln>
        </p:spPr>
      </p:pic>
      <p:sp>
        <p:nvSpPr>
          <p:cNvPr id="311" name="Google Shape;311;p52"/>
          <p:cNvSpPr txBox="1"/>
          <p:nvPr/>
        </p:nvSpPr>
        <p:spPr>
          <a:xfrm>
            <a:off x="1458225" y="2984150"/>
            <a:ext cx="23436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1"/>
                </a:solidFill>
              </a:rPr>
              <a:t>Persie Rolley-Parnell</a:t>
            </a:r>
            <a:endParaRPr sz="1600">
              <a:solidFill>
                <a:schemeClr val="dk1"/>
              </a:solidFill>
            </a:endParaRPr>
          </a:p>
        </p:txBody>
      </p:sp>
      <p:pic>
        <p:nvPicPr>
          <p:cNvPr id="312" name="Google Shape;312;p52" descr="Profile photo of James Garforth, course lead."/>
          <p:cNvPicPr preferRelativeResize="0"/>
          <p:nvPr/>
        </p:nvPicPr>
        <p:blipFill rotWithShape="1">
          <a:blip r:embed="rId4">
            <a:alphaModFix/>
          </a:blip>
          <a:srcRect b="37598"/>
          <a:stretch/>
        </p:blipFill>
        <p:spPr>
          <a:xfrm>
            <a:off x="311700" y="1676270"/>
            <a:ext cx="966900" cy="966900"/>
          </a:xfrm>
          <a:prstGeom prst="ellipse">
            <a:avLst/>
          </a:prstGeom>
          <a:noFill/>
          <a:ln>
            <a:noFill/>
          </a:ln>
        </p:spPr>
      </p:pic>
      <p:sp>
        <p:nvSpPr>
          <p:cNvPr id="313" name="Google Shape;313;p52"/>
          <p:cNvSpPr txBox="1"/>
          <p:nvPr/>
        </p:nvSpPr>
        <p:spPr>
          <a:xfrm>
            <a:off x="1458225" y="1928875"/>
            <a:ext cx="1772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1"/>
                </a:solidFill>
              </a:rPr>
              <a:t>James Garforth</a:t>
            </a:r>
            <a:endParaRPr sz="1600">
              <a:solidFill>
                <a:schemeClr val="dk1"/>
              </a:solidFill>
            </a:endParaRPr>
          </a:p>
        </p:txBody>
      </p:sp>
      <p:pic>
        <p:nvPicPr>
          <p:cNvPr id="314" name="Google Shape;314;p52" descr="Profile photo of Alex Taylor, lecturer."/>
          <p:cNvPicPr preferRelativeResize="0"/>
          <p:nvPr/>
        </p:nvPicPr>
        <p:blipFill>
          <a:blip r:embed="rId5">
            <a:alphaModFix/>
          </a:blip>
          <a:stretch>
            <a:fillRect/>
          </a:stretch>
        </p:blipFill>
        <p:spPr>
          <a:xfrm>
            <a:off x="311700" y="3786850"/>
            <a:ext cx="966900" cy="966900"/>
          </a:xfrm>
          <a:prstGeom prst="ellipse">
            <a:avLst/>
          </a:prstGeom>
          <a:noFill/>
          <a:ln>
            <a:noFill/>
          </a:ln>
        </p:spPr>
      </p:pic>
      <p:sp>
        <p:nvSpPr>
          <p:cNvPr id="315" name="Google Shape;315;p52"/>
          <p:cNvSpPr txBox="1"/>
          <p:nvPr/>
        </p:nvSpPr>
        <p:spPr>
          <a:xfrm>
            <a:off x="1458225" y="4039450"/>
            <a:ext cx="1397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dk1"/>
                </a:solidFill>
              </a:rPr>
              <a:t>Alex Taylor</a:t>
            </a:r>
            <a:endParaRPr sz="1600">
              <a:solidFill>
                <a:schemeClr val="dk1"/>
              </a:solidFill>
            </a:endParaRPr>
          </a:p>
        </p:txBody>
      </p:sp>
      <p:pic>
        <p:nvPicPr>
          <p:cNvPr id="316" name="Google Shape;316;p52" descr="Profile photo of Sarah Immel, teaching assistant."/>
          <p:cNvPicPr preferRelativeResize="0"/>
          <p:nvPr/>
        </p:nvPicPr>
        <p:blipFill rotWithShape="1">
          <a:blip r:embed="rId6">
            <a:alphaModFix/>
          </a:blip>
          <a:srcRect t="1940" b="31393"/>
          <a:stretch/>
        </p:blipFill>
        <p:spPr>
          <a:xfrm>
            <a:off x="4883700" y="2731560"/>
            <a:ext cx="966900" cy="966900"/>
          </a:xfrm>
          <a:prstGeom prst="ellipse">
            <a:avLst/>
          </a:prstGeom>
          <a:noFill/>
          <a:ln>
            <a:noFill/>
          </a:ln>
        </p:spPr>
      </p:pic>
      <p:sp>
        <p:nvSpPr>
          <p:cNvPr id="317" name="Google Shape;317;p52"/>
          <p:cNvSpPr txBox="1"/>
          <p:nvPr/>
        </p:nvSpPr>
        <p:spPr>
          <a:xfrm>
            <a:off x="6030225" y="2984153"/>
            <a:ext cx="3327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rPr>
              <a:t>Sarah Immel</a:t>
            </a:r>
            <a:endParaRPr sz="1800">
              <a:solidFill>
                <a:schemeClr val="dk1"/>
              </a:solidFill>
            </a:endParaRPr>
          </a:p>
        </p:txBody>
      </p:sp>
      <p:pic>
        <p:nvPicPr>
          <p:cNvPr id="318" name="Google Shape;318;p52" descr="Profile photo of Alex Gillespie, teaching assistant."/>
          <p:cNvPicPr preferRelativeResize="0"/>
          <p:nvPr/>
        </p:nvPicPr>
        <p:blipFill rotWithShape="1">
          <a:blip r:embed="rId7">
            <a:alphaModFix/>
          </a:blip>
          <a:srcRect t="2340" b="30993"/>
          <a:stretch/>
        </p:blipFill>
        <p:spPr>
          <a:xfrm>
            <a:off x="4883700" y="1676270"/>
            <a:ext cx="966900" cy="966900"/>
          </a:xfrm>
          <a:prstGeom prst="ellipse">
            <a:avLst/>
          </a:prstGeom>
          <a:noFill/>
          <a:ln>
            <a:noFill/>
          </a:ln>
        </p:spPr>
      </p:pic>
      <p:sp>
        <p:nvSpPr>
          <p:cNvPr id="319" name="Google Shape;319;p52"/>
          <p:cNvSpPr txBox="1"/>
          <p:nvPr/>
        </p:nvSpPr>
        <p:spPr>
          <a:xfrm>
            <a:off x="6030225" y="1928863"/>
            <a:ext cx="3327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rPr>
              <a:t>Alex Gillespie</a:t>
            </a:r>
            <a:endParaRPr sz="1800">
              <a:solidFill>
                <a:schemeClr val="dk1"/>
              </a:solidFill>
            </a:endParaRPr>
          </a:p>
        </p:txBody>
      </p:sp>
      <p:pic>
        <p:nvPicPr>
          <p:cNvPr id="320" name="Google Shape;320;p52" descr="Profile photo of Kimberly Paradis, teaching assistant."/>
          <p:cNvPicPr preferRelativeResize="0"/>
          <p:nvPr/>
        </p:nvPicPr>
        <p:blipFill rotWithShape="1">
          <a:blip r:embed="rId8">
            <a:alphaModFix/>
          </a:blip>
          <a:srcRect t="4302" b="29000"/>
          <a:stretch/>
        </p:blipFill>
        <p:spPr>
          <a:xfrm>
            <a:off x="4883700" y="3786850"/>
            <a:ext cx="966900" cy="966900"/>
          </a:xfrm>
          <a:prstGeom prst="ellipse">
            <a:avLst/>
          </a:prstGeom>
          <a:noFill/>
          <a:ln>
            <a:noFill/>
          </a:ln>
        </p:spPr>
      </p:pic>
      <p:sp>
        <p:nvSpPr>
          <p:cNvPr id="321" name="Google Shape;321;p52"/>
          <p:cNvSpPr txBox="1"/>
          <p:nvPr/>
        </p:nvSpPr>
        <p:spPr>
          <a:xfrm>
            <a:off x="6030225" y="4039443"/>
            <a:ext cx="3327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solidFill>
                  <a:schemeClr val="dk1"/>
                </a:solidFill>
              </a:rPr>
              <a:t>Kimberly Paradis</a:t>
            </a:r>
            <a:endParaRPr sz="18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Important Links</a:t>
            </a:r>
            <a:endParaRPr/>
          </a:p>
        </p:txBody>
      </p:sp>
      <p:sp>
        <p:nvSpPr>
          <p:cNvPr id="327" name="Google Shape;327;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uFill>
                  <a:noFill/>
                </a:uFill>
                <a:hlinkClick r:id="rId3"/>
              </a:rPr>
              <a:t>Open Course</a:t>
            </a:r>
            <a:r>
              <a:rPr lang="en-GB"/>
              <a:t>: </a:t>
            </a:r>
            <a:r>
              <a:rPr lang="en-GB">
                <a:solidFill>
                  <a:schemeClr val="hlink"/>
                </a:solidFill>
                <a:uFill>
                  <a:noFill/>
                </a:uFill>
                <a:hlinkClick r:id="rId3"/>
              </a:rPr>
              <a:t>https://opencourse.inf.ed.ac.uk/inf1-crisp</a:t>
            </a:r>
            <a:endParaRPr/>
          </a:p>
          <a:p>
            <a:pPr marL="0" lvl="0" indent="0" algn="l" rtl="0">
              <a:spcBef>
                <a:spcPts val="400"/>
              </a:spcBef>
              <a:spcAft>
                <a:spcPts val="0"/>
              </a:spcAft>
              <a:buNone/>
            </a:pPr>
            <a:r>
              <a:rPr lang="en-GB">
                <a:uFill>
                  <a:noFill/>
                </a:uFill>
                <a:hlinkClick r:id="rId4"/>
              </a:rPr>
              <a:t>EdStem</a:t>
            </a:r>
            <a:r>
              <a:rPr lang="en-GB"/>
              <a:t>: </a:t>
            </a:r>
            <a:r>
              <a:rPr lang="en-GB">
                <a:solidFill>
                  <a:schemeClr val="hlink"/>
                </a:solidFill>
                <a:uFill>
                  <a:noFill/>
                </a:uFill>
                <a:hlinkClick r:id="rId4"/>
              </a:rPr>
              <a:t>https://edstem.org/eu/courses/3351/discussio</a:t>
            </a:r>
            <a:r>
              <a:rPr lang="en-GB">
                <a:solidFill>
                  <a:schemeClr val="hlink"/>
                </a:solidFill>
                <a:uFill>
                  <a:noFill/>
                </a:uFill>
                <a:hlinkClick r:id="rId4"/>
              </a:rPr>
              <a:t>n</a:t>
            </a:r>
            <a:endParaRPr/>
          </a:p>
          <a:p>
            <a:pPr marL="0" lvl="0" indent="0" algn="l" rtl="0">
              <a:spcBef>
                <a:spcPts val="400"/>
              </a:spcBef>
              <a:spcAft>
                <a:spcPts val="0"/>
              </a:spcAft>
              <a:buNone/>
            </a:pPr>
            <a:r>
              <a:rPr lang="en-GB">
                <a:uFill>
                  <a:noFill/>
                </a:uFill>
                <a:hlinkClick r:id="rId5"/>
              </a:rPr>
              <a:t>Course Catalogue</a:t>
            </a:r>
            <a:r>
              <a:rPr lang="en-GB"/>
              <a:t>: </a:t>
            </a:r>
            <a:r>
              <a:rPr lang="en-GB">
                <a:solidFill>
                  <a:schemeClr val="hlink"/>
                </a:solidFill>
                <a:uFill>
                  <a:noFill/>
                </a:uFill>
                <a:hlinkClick r:id="rId5"/>
              </a:rPr>
              <a:t>http://www.drps.ed.ac.uk/26-27/dpt/cxinfr07003.htm</a:t>
            </a:r>
            <a:endParaRPr/>
          </a:p>
          <a:p>
            <a:pPr marL="0" lvl="0" indent="0" algn="l" rtl="0">
              <a:spcBef>
                <a:spcPts val="400"/>
              </a:spcBef>
              <a:spcAft>
                <a:spcPts val="0"/>
              </a:spcAft>
              <a:buNone/>
            </a:pPr>
            <a:r>
              <a:rPr lang="en-GB">
                <a:uFill>
                  <a:noFill/>
                </a:uFill>
                <a:hlinkClick r:id="rId6"/>
              </a:rPr>
              <a:t>InfPALS</a:t>
            </a:r>
            <a:r>
              <a:rPr lang="en-GB"/>
              <a:t>: </a:t>
            </a:r>
            <a:r>
              <a:rPr lang="en-GB">
                <a:solidFill>
                  <a:schemeClr val="hlink"/>
                </a:solidFill>
                <a:uFill>
                  <a:noFill/>
                </a:uFill>
                <a:hlinkClick r:id="rId6"/>
              </a:rPr>
              <a:t>https://infpals.github.io/index.html</a:t>
            </a:r>
            <a:r>
              <a:rPr lang="en-GB"/>
              <a:t> </a:t>
            </a:r>
            <a:endParaRPr/>
          </a:p>
          <a:p>
            <a:pPr marL="0" lvl="0" indent="0" algn="l" rtl="0">
              <a:spcBef>
                <a:spcPts val="400"/>
              </a:spcBef>
              <a:spcAft>
                <a:spcPts val="400"/>
              </a:spcAft>
              <a:buNone/>
            </a:pPr>
            <a:endParaRPr/>
          </a:p>
        </p:txBody>
      </p:sp>
      <p:sp>
        <p:nvSpPr>
          <p:cNvPr id="328" name="Google Shape;328;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Contact us?</a:t>
            </a:r>
            <a:endParaRPr/>
          </a:p>
        </p:txBody>
      </p:sp>
      <p:sp>
        <p:nvSpPr>
          <p:cNvPr id="334" name="Google Shape;334;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GB"/>
              <a:t>30</a:t>
            </a:fld>
            <a:endParaRPr/>
          </a:p>
        </p:txBody>
      </p:sp>
      <p:sp>
        <p:nvSpPr>
          <p:cNvPr id="335" name="Google Shape;335;p54"/>
          <p:cNvSpPr txBox="1"/>
          <p:nvPr/>
        </p:nvSpPr>
        <p:spPr>
          <a:xfrm>
            <a:off x="311700" y="1152475"/>
            <a:ext cx="8520600" cy="3510900"/>
          </a:xfrm>
          <a:prstGeom prst="rect">
            <a:avLst/>
          </a:prstGeom>
          <a:noFill/>
          <a:ln>
            <a:noFill/>
          </a:ln>
        </p:spPr>
        <p:txBody>
          <a:bodyPr spcFirstLastPara="1" wrap="square" lIns="91425" tIns="91425" rIns="91425" bIns="91425" anchor="t" anchorCtr="0">
            <a:normAutofit lnSpcReduction="10000"/>
          </a:bodyPr>
          <a:lstStyle/>
          <a:p>
            <a:pPr marL="457200" lvl="0" indent="-342900" algn="l" rtl="0">
              <a:spcBef>
                <a:spcPts val="0"/>
              </a:spcBef>
              <a:spcAft>
                <a:spcPts val="0"/>
              </a:spcAft>
              <a:buClr>
                <a:srgbClr val="000000"/>
              </a:buClr>
              <a:buSzPts val="1800"/>
              <a:buChar char="-"/>
            </a:pPr>
            <a:r>
              <a:rPr lang="en-GB" sz="1800">
                <a:solidFill>
                  <a:srgbClr val="000000"/>
                </a:solidFill>
              </a:rPr>
              <a:t>If you have course specific concerns, use EdStem. Ask a question anonymously if you’re more comfortable with that (though not anonymous to the teaching staff). </a:t>
            </a:r>
            <a:endParaRPr sz="1800">
              <a:solidFill>
                <a:srgbClr val="000000"/>
              </a:solidFill>
            </a:endParaRPr>
          </a:p>
          <a:p>
            <a:pPr marL="914400" lvl="1" indent="-317500" algn="l" rtl="0">
              <a:spcBef>
                <a:spcPts val="1000"/>
              </a:spcBef>
              <a:spcAft>
                <a:spcPts val="0"/>
              </a:spcAft>
              <a:buClr>
                <a:srgbClr val="000000"/>
              </a:buClr>
              <a:buSzPts val="1400"/>
              <a:buChar char="-"/>
            </a:pPr>
            <a:r>
              <a:rPr lang="en-GB" u="sng">
                <a:solidFill>
                  <a:schemeClr val="hlink"/>
                </a:solidFill>
                <a:hlinkClick r:id="rId3"/>
              </a:rPr>
              <a:t>EdStem CriSP Link</a:t>
            </a:r>
            <a:endParaRPr>
              <a:solidFill>
                <a:srgbClr val="000000"/>
              </a:solidFill>
            </a:endParaRPr>
          </a:p>
          <a:p>
            <a:pPr marL="457200" lvl="0" indent="-342900" algn="l" rtl="0">
              <a:spcBef>
                <a:spcPts val="1000"/>
              </a:spcBef>
              <a:spcAft>
                <a:spcPts val="0"/>
              </a:spcAft>
              <a:buClr>
                <a:srgbClr val="000000"/>
              </a:buClr>
              <a:buSzPts val="1800"/>
              <a:buChar char="-"/>
            </a:pPr>
            <a:r>
              <a:rPr lang="en-GB" sz="1800">
                <a:solidFill>
                  <a:srgbClr val="000000"/>
                </a:solidFill>
              </a:rPr>
              <a:t>If you have personal concerns, use the CriSP email address (don’t forget to introduce yourself in the email).</a:t>
            </a:r>
            <a:endParaRPr sz="1800">
              <a:solidFill>
                <a:srgbClr val="000000"/>
              </a:solidFill>
            </a:endParaRPr>
          </a:p>
          <a:p>
            <a:pPr marL="457200" lvl="0" indent="-342900" algn="l" rtl="0">
              <a:spcBef>
                <a:spcPts val="1000"/>
              </a:spcBef>
              <a:spcAft>
                <a:spcPts val="0"/>
              </a:spcAft>
              <a:buClr>
                <a:srgbClr val="000000"/>
              </a:buClr>
              <a:buSzPts val="1800"/>
              <a:buChar char="-"/>
            </a:pPr>
            <a:r>
              <a:rPr lang="en-GB" sz="1800">
                <a:solidFill>
                  <a:srgbClr val="000000"/>
                </a:solidFill>
              </a:rPr>
              <a:t>It’s very unlikely we will reply to you outside of our working hours. We will do our best to reply within 48 hours (usually sooner) not counting weekends.</a:t>
            </a:r>
            <a:endParaRPr sz="1800">
              <a:solidFill>
                <a:srgbClr val="000000"/>
              </a:solidFill>
            </a:endParaRPr>
          </a:p>
          <a:p>
            <a:pPr marL="457200" lvl="0" indent="-342900" algn="l" rtl="0">
              <a:spcBef>
                <a:spcPts val="1000"/>
              </a:spcBef>
              <a:spcAft>
                <a:spcPts val="0"/>
              </a:spcAft>
              <a:buClr>
                <a:srgbClr val="000000"/>
              </a:buClr>
              <a:buSzPts val="1800"/>
              <a:buChar char="-"/>
            </a:pPr>
            <a:r>
              <a:rPr lang="en-GB" sz="1800">
                <a:solidFill>
                  <a:srgbClr val="000000"/>
                </a:solidFill>
              </a:rPr>
              <a:t>If there is an emergency, the phone numbers and email addresses for University security are on the back of student cards.</a:t>
            </a:r>
            <a:endParaRPr sz="1800">
              <a:solidFill>
                <a:srgbClr val="000000"/>
              </a:solidFill>
            </a:endParaRPr>
          </a:p>
          <a:p>
            <a:pPr marL="457200" lvl="0" indent="-342900" algn="l" rtl="0">
              <a:spcBef>
                <a:spcPts val="1000"/>
              </a:spcBef>
              <a:spcAft>
                <a:spcPts val="1000"/>
              </a:spcAft>
              <a:buClr>
                <a:srgbClr val="000000"/>
              </a:buClr>
              <a:buSzPts val="1800"/>
              <a:buChar char="-"/>
            </a:pPr>
            <a:r>
              <a:rPr lang="en-GB" sz="1800">
                <a:solidFill>
                  <a:srgbClr val="000000"/>
                </a:solidFill>
              </a:rPr>
              <a:t>If someone is in danger of harm, call the emergency services on 999.</a:t>
            </a:r>
            <a:endParaRPr sz="1800">
              <a:solidFill>
                <a:srgbClr val="000000"/>
              </a:solidFill>
            </a:endParaRPr>
          </a:p>
        </p:txBody>
      </p:sp>
    </p:spTree>
  </p:cSld>
  <p:clrMapOvr>
    <a:masterClrMapping/>
  </p:clrMapOvr>
</p:sld>
</file>

<file path=ppt/theme/theme1.xml><?xml version="1.0" encoding="utf-8"?>
<a:theme xmlns:a="http://schemas.openxmlformats.org/drawingml/2006/main" name="CriSP lecture slide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3F099CF28BB241B3E82A1E1FA2D3B1" ma:contentTypeVersion="9" ma:contentTypeDescription="Create a new document." ma:contentTypeScope="" ma:versionID="e9a3a1be6877004621403adf4683edcc">
  <xsd:schema xmlns:xsd="http://www.w3.org/2001/XMLSchema" xmlns:xs="http://www.w3.org/2001/XMLSchema" xmlns:p="http://schemas.microsoft.com/office/2006/metadata/properties" xmlns:ns2="f430e9d6-4945-4292-ac30-5c325f6dc18f" xmlns:ns3="7c8d478a-d25b-4edd-bd40-7c3ab98a8c8b" targetNamespace="http://schemas.microsoft.com/office/2006/metadata/properties" ma:root="true" ma:fieldsID="14f7c0b7b357587bf2cf1132fb0b63bf" ns2:_="" ns3:_="">
    <xsd:import namespace="f430e9d6-4945-4292-ac30-5c325f6dc18f"/>
    <xsd:import namespace="7c8d478a-d25b-4edd-bd40-7c3ab98a8c8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30e9d6-4945-4292-ac30-5c325f6dc1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8d478a-d25b-4edd-bd40-7c3ab98a8c8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1b450af-3e6e-46d8-9168-1ba4a907645d}" ma:internalName="TaxCatchAll" ma:showField="CatchAllData" ma:web="7c8d478a-d25b-4edd-bd40-7c3ab98a8c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c8d478a-d25b-4edd-bd40-7c3ab98a8c8b" xsi:nil="true"/>
    <lcf76f155ced4ddcb4097134ff3c332f xmlns="f430e9d6-4945-4292-ac30-5c325f6dc18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746E25-667C-4359-8C97-0CEA2C22F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30e9d6-4945-4292-ac30-5c325f6dc18f"/>
    <ds:schemaRef ds:uri="7c8d478a-d25b-4edd-bd40-7c3ab98a8c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2D44AA-8A8A-4687-8E85-2939B13CE864}">
  <ds:schemaRefs>
    <ds:schemaRef ds:uri="http://schemas.microsoft.com/office/2006/metadata/properties"/>
    <ds:schemaRef ds:uri="http://schemas.microsoft.com/office/infopath/2007/PartnerControls"/>
    <ds:schemaRef ds:uri="7c8d478a-d25b-4edd-bd40-7c3ab98a8c8b"/>
    <ds:schemaRef ds:uri="f430e9d6-4945-4292-ac30-5c325f6dc18f"/>
  </ds:schemaRefs>
</ds:datastoreItem>
</file>

<file path=customXml/itemProps3.xml><?xml version="1.0" encoding="utf-8"?>
<ds:datastoreItem xmlns:ds="http://schemas.openxmlformats.org/officeDocument/2006/customXml" ds:itemID="{9B4BE68E-2C76-4F1E-B23C-ECAB60924F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30</Slides>
  <Notes>30</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CriSP lecture slides</vt:lpstr>
      <vt:lpstr>Simple Light</vt:lpstr>
      <vt:lpstr>Slide 1</vt:lpstr>
      <vt:lpstr>QR</vt:lpstr>
      <vt:lpstr>Slide 3: Provisional lecture plan</vt:lpstr>
      <vt:lpstr>Slide 4: Week 7</vt:lpstr>
      <vt:lpstr>Slide 5: Today</vt:lpstr>
      <vt:lpstr>UK 2020 exam prediction controversy</vt:lpstr>
      <vt:lpstr>Slide 7: Pandemic (2020) exam prediction controversy</vt:lpstr>
      <vt:lpstr>Slide 8: What happened here?</vt:lpstr>
      <vt:lpstr>Slide 9: Who was impacted?</vt:lpstr>
      <vt:lpstr>Slide 10: How were any problems resolved?  </vt:lpstr>
      <vt:lpstr>Slide 11: Poll</vt:lpstr>
      <vt:lpstr>PowerPoint Presentation</vt:lpstr>
      <vt:lpstr>Introduction to critical and reflective practice</vt:lpstr>
      <vt:lpstr>Slide 14: Reflection &amp; Critical Practice </vt:lpstr>
      <vt:lpstr>Slide 15:  Trade-offs </vt:lpstr>
      <vt:lpstr>PowerPoint Presentation</vt:lpstr>
      <vt:lpstr>Slide 17: A quick note on critical thinking</vt:lpstr>
      <vt:lpstr>Slide 18: Two related theories for reflection &amp; critical practice</vt:lpstr>
      <vt:lpstr>Schön’s ‘method’ for reflexive practice</vt:lpstr>
      <vt:lpstr>Slide 20: Donald Schön’s “Reflective Practice”</vt:lpstr>
      <vt:lpstr>Slide 21: Reflection in computing and informatics</vt:lpstr>
      <vt:lpstr>Slide 22: “Framing the problem”</vt:lpstr>
      <vt:lpstr>Slide 23: The frame creates a world of action</vt:lpstr>
      <vt:lpstr>Slide 24: Reflection-in-action</vt:lpstr>
      <vt:lpstr>Slide 25: Schönian Summary of the exam controversy </vt:lpstr>
      <vt:lpstr>Trade-offs</vt:lpstr>
      <vt:lpstr>Slide 27: Next week: Phil Agre’s Critical Technical Practice</vt:lpstr>
      <vt:lpstr>Teaching Staff</vt:lpstr>
      <vt:lpstr>Important Links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terms:modified xsi:type="dcterms:W3CDTF">2026-11-02T15:33:39Z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0x010100423F099CF28BB241B3E82A1E1FA2D3B1</vt:lpwstr>
  </property>
  <property fmtid="{D5CDD505-2E9C-101B-9397-08002B2CF9AE}" pid="3" name="MediaServiceImageTags">
    <vt:lpwstr/>
  </property>
</Properties>
</file>