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71" r:id="rId4"/>
    <p:sldId id="258" r:id="rId5"/>
    <p:sldId id="259" r:id="rId6"/>
    <p:sldId id="272" r:id="rId7"/>
    <p:sldId id="260" r:id="rId8"/>
    <p:sldId id="261" r:id="rId9"/>
    <p:sldId id="262" r:id="rId10"/>
    <p:sldId id="273" r:id="rId11"/>
    <p:sldId id="263" r:id="rId12"/>
    <p:sldId id="264" r:id="rId13"/>
    <p:sldId id="265" r:id="rId14"/>
    <p:sldId id="266" r:id="rId15"/>
    <p:sldId id="274" r:id="rId16"/>
    <p:sldId id="275" r:id="rId17"/>
    <p:sldId id="267" r:id="rId18"/>
    <p:sldId id="268" r:id="rId19"/>
    <p:sldId id="269" r:id="rId20"/>
    <p:sldId id="27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6327"/>
  </p:normalViewPr>
  <p:slideViewPr>
    <p:cSldViewPr snapToGrid="0">
      <p:cViewPr varScale="1">
        <p:scale>
          <a:sx n="104" d="100"/>
          <a:sy n="104" d="100"/>
        </p:scale>
        <p:origin x="232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50E4C-643F-BBB7-1B18-B61A481365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24B06E-F52F-72D8-521D-742C7BA997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F3E023-B15E-6585-2A60-6D4D1134F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28366-4BA0-D54A-8466-CD1E69C2CC27}" type="datetimeFigureOut">
              <a:rPr lang="en-US" smtClean="0"/>
              <a:t>2/8/24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996083-2F48-0AC0-40A2-68E0D76D9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CD09F9-4412-8599-B5CC-19C6442F5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16DFA-5503-F54E-94F8-1C714275D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595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1047F-E281-6CB6-D43B-93D089018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389879-1A70-FBC4-DC56-E3118DFE45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6B2077-B515-E856-325E-BB8F938BC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28366-4BA0-D54A-8466-CD1E69C2CC27}" type="datetimeFigureOut">
              <a:rPr lang="en-US" smtClean="0"/>
              <a:t>2/8/24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740067-E356-D667-DC6A-E0082B2C5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494FC5-5E56-F844-1F8A-160ADB4E9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16DFA-5503-F54E-94F8-1C714275D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780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155E7D-EF5C-6DF7-F7ED-941AD6B838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B116A2-3E89-AF68-C283-A8F86CDA01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FD2F65-F51F-A367-560F-EB2267F20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28366-4BA0-D54A-8466-CD1E69C2CC27}" type="datetimeFigureOut">
              <a:rPr lang="en-US" smtClean="0"/>
              <a:t>2/8/24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6B535C-F420-7C73-E0DF-B19F2D577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EF2AC2-BA47-1917-867C-34D6BD36F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16DFA-5503-F54E-94F8-1C714275D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776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72527-2CEA-4DD1-CAE3-AA247C45E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13E4D4-04F7-9079-1C0B-61A690B43C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3B1E36-3C90-2E81-FAB6-2410BCA90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28366-4BA0-D54A-8466-CD1E69C2CC27}" type="datetimeFigureOut">
              <a:rPr lang="en-US" smtClean="0"/>
              <a:t>2/8/24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BA459E-1DC1-5649-E280-FCB77BCDF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C837AA-21E3-0AA7-8E6A-07003AD81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16DFA-5503-F54E-94F8-1C714275D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735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A14E68-857E-3784-725F-F9E0EC8B5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FE7F6-1DD8-E634-4C8C-BD01428CD1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8F98E0-39AE-838D-6B48-57B2A53D4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28366-4BA0-D54A-8466-CD1E69C2CC27}" type="datetimeFigureOut">
              <a:rPr lang="en-US" smtClean="0"/>
              <a:t>2/8/24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DA5D8E-1148-5BB4-3891-721A2D197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2F5043-1F37-4F5B-1BDB-A9C54453F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16DFA-5503-F54E-94F8-1C714275D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042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4AA440-5F74-C9CE-F464-E20F69FB6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8ACAF3-AA96-1B65-C09A-4FB4B3FCBF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EFEB85-712C-B17B-FC46-B1BC386A92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3000F2-D798-A164-1315-982E4D358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28366-4BA0-D54A-8466-CD1E69C2CC27}" type="datetimeFigureOut">
              <a:rPr lang="en-US" smtClean="0"/>
              <a:t>2/8/24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451EED-8D05-AF75-E597-4C6B8024F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01C126-45CE-4925-BBC8-EACB7E8F8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16DFA-5503-F54E-94F8-1C714275D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372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1007B-ED76-8964-DCD9-5884E3A07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23D7BB-17CF-0415-0E77-B18C521FCE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F2747A-2D4B-EDEF-A4DF-FA7EF89D87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348FD2-51A2-F5B3-DB8F-35A9C948D2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8E850E-69CC-0E2F-F654-4D3E3EE288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414C92F-BD14-5655-920E-480FD7839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28366-4BA0-D54A-8466-CD1E69C2CC27}" type="datetimeFigureOut">
              <a:rPr lang="en-US" smtClean="0"/>
              <a:t>2/8/24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FA6AB8D-CF79-696D-1941-9304A1314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A0052C-F0F7-A8CD-AB91-CA6493675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16DFA-5503-F54E-94F8-1C714275D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659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F1BAE-16F4-E205-8CFA-4EF1C1D44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D1ADF8-92CE-C083-90FD-742D385CE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28366-4BA0-D54A-8466-CD1E69C2CC27}" type="datetimeFigureOut">
              <a:rPr lang="en-US" smtClean="0"/>
              <a:t>2/8/24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C45107-A5C6-7CB4-2B91-341B96A2A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E08A36-CA98-F91A-160F-88E5A5DAF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16DFA-5503-F54E-94F8-1C714275D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48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D4E9C5-3DB5-8EAE-6B14-4540AF5CB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28366-4BA0-D54A-8466-CD1E69C2CC27}" type="datetimeFigureOut">
              <a:rPr lang="en-US" smtClean="0"/>
              <a:t>2/8/24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3FFD6E-54C5-FC1A-2CF4-B636ECE05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482B63-D651-48D5-45FB-BA1AB099C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16DFA-5503-F54E-94F8-1C714275D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046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41D23-50B7-3BE2-8DDF-182C0536F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B249E3-D4E8-A692-F6AD-557A7CC18B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993245-5622-FBA3-1F37-8E42C75772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0F21A1-423E-5A6B-F51D-BCC02372E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28366-4BA0-D54A-8466-CD1E69C2CC27}" type="datetimeFigureOut">
              <a:rPr lang="en-US" smtClean="0"/>
              <a:t>2/8/24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E11F31-6820-7496-BBBC-151E9FCFF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76FB42-1A42-0316-DD30-FD5265309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16DFA-5503-F54E-94F8-1C714275D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457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58E19-FB16-6688-8EA2-65B4130EE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88235B-0515-4EDD-539D-F5706C508F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9D82E7-6099-DDC4-3A9A-73EAA5BD26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244D66-0660-E9F9-0001-F367BF714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28366-4BA0-D54A-8466-CD1E69C2CC27}" type="datetimeFigureOut">
              <a:rPr lang="en-US" smtClean="0"/>
              <a:t>2/8/24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31F380-8A75-F892-ED31-939AE5FDB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00549C-96FE-0DFE-B4C0-A448A85FA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16DFA-5503-F54E-94F8-1C714275D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137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3639344-52DA-32AB-B5A3-31F4E7C92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CC99A6-589D-6BA4-77F9-AD791BD0C0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2E8BD9-48EF-E6E9-DB91-8351E8DFFB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928366-4BA0-D54A-8466-CD1E69C2CC27}" type="datetimeFigureOut">
              <a:rPr lang="en-US" smtClean="0"/>
              <a:t>2/8/24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4D6517-0A12-C1EE-1C0F-7FD214DDE1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7B9BA1-FFF8-DAC7-9666-92557BB652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16DFA-5503-F54E-94F8-1C714275D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739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55C38-90A0-6B4F-240A-8157BAF7E93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Implementation of 42001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6036B8-6AF0-8DF6-EDA2-23CFE75DB2C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SCSD Lecture </a:t>
            </a:r>
          </a:p>
        </p:txBody>
      </p:sp>
    </p:spTree>
    <p:extLst>
      <p:ext uri="{BB962C8B-B14F-4D97-AF65-F5344CB8AC3E}">
        <p14:creationId xmlns:p14="http://schemas.microsoft.com/office/powerpoint/2010/main" val="29198622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32E3F-089A-E3C1-4434-5E5ED8563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Guidance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E6BE16-3711-1FA8-4D45-6EA09D0120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Note that this is guidance</a:t>
            </a:r>
          </a:p>
          <a:p>
            <a:r>
              <a:rPr lang="en-US" dirty="0"/>
              <a:t>Notice the use of “should”</a:t>
            </a:r>
          </a:p>
          <a:p>
            <a:r>
              <a:rPr lang="en-US" dirty="0"/>
              <a:t>Notice the references to other standards that cover different aspects</a:t>
            </a:r>
          </a:p>
          <a:p>
            <a:pPr lvl="1"/>
            <a:r>
              <a:rPr lang="en-US" dirty="0"/>
              <a:t>AI  System Lifecycle</a:t>
            </a:r>
          </a:p>
          <a:p>
            <a:pPr lvl="1"/>
            <a:r>
              <a:rPr lang="en-US" dirty="0"/>
              <a:t>Human-centered design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2822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C4E16-7869-23EF-199E-6600EE836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more detail – consider V&amp;V</a:t>
            </a:r>
          </a:p>
        </p:txBody>
      </p:sp>
      <p:pic>
        <p:nvPicPr>
          <p:cNvPr id="5" name="Content Placeholder 4" descr="A white paper with black text&#10;&#10;Description automatically generated">
            <a:extLst>
              <a:ext uri="{FF2B5EF4-FFF2-40B4-BE49-F238E27FC236}">
                <a16:creationId xmlns:a16="http://schemas.microsoft.com/office/drawing/2014/main" id="{600CC935-9E02-060A-8956-DCDDBE6389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199" y="1823416"/>
            <a:ext cx="10515599" cy="3907172"/>
          </a:xfrm>
        </p:spPr>
      </p:pic>
    </p:spTree>
    <p:extLst>
      <p:ext uri="{BB962C8B-B14F-4D97-AF65-F5344CB8AC3E}">
        <p14:creationId xmlns:p14="http://schemas.microsoft.com/office/powerpoint/2010/main" val="9725384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34FBA-DFDD-1470-0BEE-522CB00D1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to include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2471F52-3CB3-6574-D4D8-8AA534F5A9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199" y="1935483"/>
            <a:ext cx="10595467" cy="1190775"/>
          </a:xfrm>
        </p:spPr>
      </p:pic>
      <p:pic>
        <p:nvPicPr>
          <p:cNvPr id="7" name="Picture 6" descr="A white text with black text&#10;&#10;Description automatically generated">
            <a:extLst>
              <a:ext uri="{FF2B5EF4-FFF2-40B4-BE49-F238E27FC236}">
                <a16:creationId xmlns:a16="http://schemas.microsoft.com/office/drawing/2014/main" id="{C92CA8A2-971B-79B4-B6A8-5386EC10AF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3126258"/>
            <a:ext cx="10518548" cy="3039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8804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77003-2B8A-E747-8AE3-8D7F89B2E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Mitigating issues</a:t>
            </a:r>
          </a:p>
        </p:txBody>
      </p:sp>
      <p:pic>
        <p:nvPicPr>
          <p:cNvPr id="5" name="Content Placeholder 4" descr="A close-up of a document&#10;&#10;Description automatically generated">
            <a:extLst>
              <a:ext uri="{FF2B5EF4-FFF2-40B4-BE49-F238E27FC236}">
                <a16:creationId xmlns:a16="http://schemas.microsoft.com/office/drawing/2014/main" id="{AB63238E-5CAA-521B-0A5D-4642250D8F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10497468" cy="2720674"/>
          </a:xfrm>
        </p:spPr>
      </p:pic>
    </p:spTree>
    <p:extLst>
      <p:ext uri="{BB962C8B-B14F-4D97-AF65-F5344CB8AC3E}">
        <p14:creationId xmlns:p14="http://schemas.microsoft.com/office/powerpoint/2010/main" val="6993479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50625-6842-771D-2993-9A9D3AF5D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Further Issues</a:t>
            </a:r>
          </a:p>
        </p:txBody>
      </p:sp>
      <p:pic>
        <p:nvPicPr>
          <p:cNvPr id="5" name="Content Placeholder 4" descr="A close-up of a document&#10;&#10;Description automatically generated">
            <a:extLst>
              <a:ext uri="{FF2B5EF4-FFF2-40B4-BE49-F238E27FC236}">
                <a16:creationId xmlns:a16="http://schemas.microsoft.com/office/drawing/2014/main" id="{8381A7B3-1C9E-E84D-8878-0FE7C8132E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199" y="1993900"/>
            <a:ext cx="10471809" cy="2714024"/>
          </a:xfrm>
        </p:spPr>
      </p:pic>
    </p:spTree>
    <p:extLst>
      <p:ext uri="{BB962C8B-B14F-4D97-AF65-F5344CB8AC3E}">
        <p14:creationId xmlns:p14="http://schemas.microsoft.com/office/powerpoint/2010/main" val="29948117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32333-E390-CB15-63D8-CB938DA6F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Annex B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7FCCD8-263A-B00D-F1C8-E66D606E23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includes implementation guidance for each of the controls.</a:t>
            </a:r>
          </a:p>
          <a:p>
            <a:r>
              <a:rPr lang="en-US" dirty="0"/>
              <a:t>These are generally “should” statements</a:t>
            </a:r>
          </a:p>
          <a:p>
            <a:r>
              <a:rPr lang="en-US" dirty="0"/>
              <a:t>The organization should follow these where possible</a:t>
            </a:r>
          </a:p>
          <a:p>
            <a:r>
              <a:rPr lang="en-US" dirty="0"/>
              <a:t>The standards are not prescriptive in many areas</a:t>
            </a:r>
          </a:p>
          <a:p>
            <a:r>
              <a:rPr lang="en-US" dirty="0"/>
              <a:t>Standards become more prescriptive the more specialized the domain becomes</a:t>
            </a:r>
          </a:p>
        </p:txBody>
      </p:sp>
    </p:spTree>
    <p:extLst>
      <p:ext uri="{BB962C8B-B14F-4D97-AF65-F5344CB8AC3E}">
        <p14:creationId xmlns:p14="http://schemas.microsoft.com/office/powerpoint/2010/main" val="11538221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5E3B2-0DF9-F573-C8F8-54F254480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73DF6A-2967-FE14-F0AC-5E0F320FBB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ISO 42001 refers out </a:t>
            </a:r>
            <a:r>
              <a:rPr lang="en-US"/>
              <a:t>to many </a:t>
            </a:r>
            <a:r>
              <a:rPr lang="en-US" dirty="0"/>
              <a:t>other standards:</a:t>
            </a:r>
          </a:p>
          <a:p>
            <a:pPr lvl="1"/>
            <a:r>
              <a:rPr lang="en-US" dirty="0"/>
              <a:t>Domain specific standards e.g. Food, Medical</a:t>
            </a:r>
          </a:p>
          <a:p>
            <a:pPr lvl="1"/>
            <a:r>
              <a:rPr lang="en-US" dirty="0"/>
              <a:t>Safety standards</a:t>
            </a:r>
          </a:p>
          <a:p>
            <a:pPr lvl="1"/>
            <a:r>
              <a:rPr lang="en-US" dirty="0"/>
              <a:t>Ergonomics/Usability/Accessibility</a:t>
            </a:r>
          </a:p>
          <a:p>
            <a:pPr lvl="1"/>
            <a:r>
              <a:rPr lang="en-US" dirty="0"/>
              <a:t>Performance</a:t>
            </a:r>
          </a:p>
          <a:p>
            <a:pPr lvl="1"/>
            <a:r>
              <a:rPr lang="en-US" dirty="0"/>
              <a:t>Risk Management</a:t>
            </a:r>
          </a:p>
          <a:p>
            <a:pPr lvl="1"/>
            <a:r>
              <a:rPr lang="en-US" dirty="0"/>
              <a:t>Engineering</a:t>
            </a:r>
          </a:p>
          <a:p>
            <a:pPr lvl="1"/>
            <a:r>
              <a:rPr lang="en-US" dirty="0"/>
              <a:t>Security</a:t>
            </a:r>
          </a:p>
          <a:p>
            <a:pPr lvl="1"/>
            <a:r>
              <a:rPr lang="en-US" dirty="0"/>
              <a:t>Governance</a:t>
            </a:r>
          </a:p>
          <a:p>
            <a:pPr lvl="1"/>
            <a:r>
              <a:rPr lang="en-US" dirty="0"/>
              <a:t>Lifecycles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21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8F431-53FB-EE0C-B06B-0D554DBF6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list of text on a white background&#10;&#10;Description automatically generated">
            <a:extLst>
              <a:ext uri="{FF2B5EF4-FFF2-40B4-BE49-F238E27FC236}">
                <a16:creationId xmlns:a16="http://schemas.microsoft.com/office/drawing/2014/main" id="{D279AA81-81DA-0206-F73B-7FAAD09346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199" y="1690687"/>
            <a:ext cx="8864451" cy="4920177"/>
          </a:xfrm>
        </p:spPr>
      </p:pic>
    </p:spTree>
    <p:extLst>
      <p:ext uri="{BB962C8B-B14F-4D97-AF65-F5344CB8AC3E}">
        <p14:creationId xmlns:p14="http://schemas.microsoft.com/office/powerpoint/2010/main" val="37313488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42F63-EC39-0252-D696-9A32A3DA8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C2C09773-BD9F-DD53-BA5C-DAEADA6410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199" y="1690687"/>
            <a:ext cx="8577649" cy="4760989"/>
          </a:xfrm>
        </p:spPr>
      </p:pic>
    </p:spTree>
    <p:extLst>
      <p:ext uri="{BB962C8B-B14F-4D97-AF65-F5344CB8AC3E}">
        <p14:creationId xmlns:p14="http://schemas.microsoft.com/office/powerpoint/2010/main" val="2148772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3D31A-7C32-B94B-C1D0-02F15E296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close-up of a document&#10;&#10;Description automatically generated">
            <a:extLst>
              <a:ext uri="{FF2B5EF4-FFF2-40B4-BE49-F238E27FC236}">
                <a16:creationId xmlns:a16="http://schemas.microsoft.com/office/drawing/2014/main" id="{2621194A-05EE-277D-EA0A-C322277052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39548"/>
            <a:ext cx="10196384" cy="3274068"/>
          </a:xfrm>
        </p:spPr>
      </p:pic>
    </p:spTree>
    <p:extLst>
      <p:ext uri="{BB962C8B-B14F-4D97-AF65-F5344CB8AC3E}">
        <p14:creationId xmlns:p14="http://schemas.microsoft.com/office/powerpoint/2010/main" val="1887885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EF2E7-F265-6B6B-9AAA-2184C53DF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Controls on Lifecycle</a:t>
            </a:r>
          </a:p>
        </p:txBody>
      </p:sp>
      <p:pic>
        <p:nvPicPr>
          <p:cNvPr id="5" name="Content Placeholder 4" descr="A white text on a white background&#10;&#10;Description automatically generated">
            <a:extLst>
              <a:ext uri="{FF2B5EF4-FFF2-40B4-BE49-F238E27FC236}">
                <a16:creationId xmlns:a16="http://schemas.microsoft.com/office/drawing/2014/main" id="{C2F1933C-6AB3-5768-D276-EC4528E8C5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10515302" cy="3375582"/>
          </a:xfrm>
        </p:spPr>
      </p:pic>
    </p:spTree>
    <p:extLst>
      <p:ext uri="{BB962C8B-B14F-4D97-AF65-F5344CB8AC3E}">
        <p14:creationId xmlns:p14="http://schemas.microsoft.com/office/powerpoint/2010/main" val="1578433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85C09-F488-4C35-0D90-187E8D2E7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close-up of a document&#10;&#10;Description automatically generated">
            <a:extLst>
              <a:ext uri="{FF2B5EF4-FFF2-40B4-BE49-F238E27FC236}">
                <a16:creationId xmlns:a16="http://schemas.microsoft.com/office/drawing/2014/main" id="{35EC1595-1196-5648-7186-7B804DD731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199" y="1690687"/>
            <a:ext cx="10435563" cy="3350869"/>
          </a:xfrm>
        </p:spPr>
      </p:pic>
    </p:spTree>
    <p:extLst>
      <p:ext uri="{BB962C8B-B14F-4D97-AF65-F5344CB8AC3E}">
        <p14:creationId xmlns:p14="http://schemas.microsoft.com/office/powerpoint/2010/main" val="3493693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83F8B-249A-5AE1-65F1-4B2D45EEE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D54C5A-FE5A-0407-DCD7-E11359D7E3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controls in the </a:t>
            </a:r>
            <a:r>
              <a:rPr lang="en-US" dirty="0" err="1"/>
              <a:t>annexe</a:t>
            </a:r>
            <a:r>
              <a:rPr lang="en-US" dirty="0"/>
              <a:t> correspond to the section in the main standard.</a:t>
            </a:r>
          </a:p>
          <a:p>
            <a:r>
              <a:rPr lang="en-US" dirty="0"/>
              <a:t>The Annex is normative (not that the controls contain “shall”)</a:t>
            </a:r>
          </a:p>
          <a:p>
            <a:r>
              <a:rPr lang="en-US" dirty="0"/>
              <a:t>The controls are listed in Annex A but implementation is provided in Annex B which is also normative.</a:t>
            </a:r>
          </a:p>
          <a:p>
            <a:r>
              <a:rPr lang="en-US" dirty="0"/>
              <a:t>Here we will explore the “AI lifecycle” section.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062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57330-B015-B169-6B7E-1242CC224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 System Lifecycle</a:t>
            </a:r>
          </a:p>
        </p:txBody>
      </p:sp>
      <p:pic>
        <p:nvPicPr>
          <p:cNvPr id="5" name="Content Placeholder 4" descr="A white and blue text on a white background&#10;&#10;Description automatically generated">
            <a:extLst>
              <a:ext uri="{FF2B5EF4-FFF2-40B4-BE49-F238E27FC236}">
                <a16:creationId xmlns:a16="http://schemas.microsoft.com/office/drawing/2014/main" id="{9DB91ED0-7134-8268-3630-6EC4B6BDBF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199" y="1690687"/>
            <a:ext cx="10515599" cy="4177097"/>
          </a:xfrm>
        </p:spPr>
      </p:pic>
    </p:spTree>
    <p:extLst>
      <p:ext uri="{BB962C8B-B14F-4D97-AF65-F5344CB8AC3E}">
        <p14:creationId xmlns:p14="http://schemas.microsoft.com/office/powerpoint/2010/main" val="13978454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C3A8B-4A08-0DB8-9A54-2B46E7C19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table with text on it&#10;&#10;Description automatically generated">
            <a:extLst>
              <a:ext uri="{FF2B5EF4-FFF2-40B4-BE49-F238E27FC236}">
                <a16:creationId xmlns:a16="http://schemas.microsoft.com/office/drawing/2014/main" id="{841426E1-67CE-7370-B075-3219084663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199" y="1752599"/>
            <a:ext cx="10180765" cy="3103605"/>
          </a:xfrm>
        </p:spPr>
      </p:pic>
    </p:spTree>
    <p:extLst>
      <p:ext uri="{BB962C8B-B14F-4D97-AF65-F5344CB8AC3E}">
        <p14:creationId xmlns:p14="http://schemas.microsoft.com/office/powerpoint/2010/main" val="18445939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7E5ED-1068-1C6D-DDFF-4162A7596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 Lifecycle controls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4F0BC3-746E-A450-159D-D271CD2318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Documents the entire lifecycle:</a:t>
            </a:r>
          </a:p>
          <a:p>
            <a:pPr lvl="1"/>
            <a:r>
              <a:rPr lang="en-US" dirty="0"/>
              <a:t>Requirements</a:t>
            </a:r>
          </a:p>
          <a:p>
            <a:pPr lvl="1"/>
            <a:r>
              <a:rPr lang="en-US" dirty="0"/>
              <a:t>Design</a:t>
            </a:r>
          </a:p>
          <a:p>
            <a:pPr lvl="1"/>
            <a:r>
              <a:rPr lang="en-US" dirty="0"/>
              <a:t>V&amp;V</a:t>
            </a:r>
          </a:p>
          <a:p>
            <a:pPr lvl="1"/>
            <a:r>
              <a:rPr lang="en-US" dirty="0"/>
              <a:t>Deployment</a:t>
            </a:r>
          </a:p>
          <a:p>
            <a:pPr lvl="1"/>
            <a:r>
              <a:rPr lang="en-US" dirty="0"/>
              <a:t>Operation and Monitoring</a:t>
            </a:r>
          </a:p>
          <a:p>
            <a:pPr lvl="1"/>
            <a:r>
              <a:rPr lang="en-US" dirty="0"/>
              <a:t>Documentation</a:t>
            </a:r>
          </a:p>
          <a:p>
            <a:pPr lvl="1"/>
            <a:r>
              <a:rPr lang="en-US" dirty="0"/>
              <a:t>Event logging</a:t>
            </a:r>
          </a:p>
          <a:p>
            <a:r>
              <a:rPr lang="en-US" dirty="0"/>
              <a:t>The stages are defined and the controls place requirements on the process but leave many details undefined.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6782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BB1DC-8E93-C32B-E95A-F0F709BCF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of Controls</a:t>
            </a:r>
          </a:p>
        </p:txBody>
      </p:sp>
      <p:pic>
        <p:nvPicPr>
          <p:cNvPr id="5" name="Content Placeholder 4" descr="A close-up of a document&#10;&#10;Description automatically generated">
            <a:extLst>
              <a:ext uri="{FF2B5EF4-FFF2-40B4-BE49-F238E27FC236}">
                <a16:creationId xmlns:a16="http://schemas.microsoft.com/office/drawing/2014/main" id="{D0683F2B-67E6-F972-0CB4-4AED075208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0051" y="1690688"/>
            <a:ext cx="7731897" cy="5089574"/>
          </a:xfrm>
        </p:spPr>
      </p:pic>
    </p:spTree>
    <p:extLst>
      <p:ext uri="{BB962C8B-B14F-4D97-AF65-F5344CB8AC3E}">
        <p14:creationId xmlns:p14="http://schemas.microsoft.com/office/powerpoint/2010/main" val="5436877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95C3D-F95F-B6FE-3063-F3E05B62C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Implementing the lifecycle</a:t>
            </a:r>
          </a:p>
        </p:txBody>
      </p:sp>
      <p:pic>
        <p:nvPicPr>
          <p:cNvPr id="5" name="Content Placeholder 4" descr="A close-up of a document&#10;&#10;Description automatically generated">
            <a:extLst>
              <a:ext uri="{FF2B5EF4-FFF2-40B4-BE49-F238E27FC236}">
                <a16:creationId xmlns:a16="http://schemas.microsoft.com/office/drawing/2014/main" id="{CC424F5D-1FAF-8671-23E2-3B265A50A8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10437973" cy="3375582"/>
          </a:xfrm>
        </p:spPr>
      </p:pic>
    </p:spTree>
    <p:extLst>
      <p:ext uri="{BB962C8B-B14F-4D97-AF65-F5344CB8AC3E}">
        <p14:creationId xmlns:p14="http://schemas.microsoft.com/office/powerpoint/2010/main" val="20720757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57F3A-8037-D45A-970B-16B647C1A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Guidance and Cross Reference</a:t>
            </a:r>
          </a:p>
        </p:txBody>
      </p:sp>
      <p:pic>
        <p:nvPicPr>
          <p:cNvPr id="6" name="Content Placeholder 5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743B7DCE-C4E7-B495-00C1-D8CCC0B39A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5211159"/>
            <a:ext cx="10702694" cy="1325563"/>
          </a:xfrm>
        </p:spPr>
      </p:pic>
      <p:pic>
        <p:nvPicPr>
          <p:cNvPr id="4" name="Picture 3" descr="A close-up of a document&#10;&#10;Description automatically generated">
            <a:extLst>
              <a:ext uri="{FF2B5EF4-FFF2-40B4-BE49-F238E27FC236}">
                <a16:creationId xmlns:a16="http://schemas.microsoft.com/office/drawing/2014/main" id="{CAA91454-8FE3-B3DF-DA4C-862152844F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734536"/>
            <a:ext cx="10614825" cy="343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756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238</Words>
  <Application>Microsoft Macintosh PowerPoint</Application>
  <PresentationFormat>Widescreen</PresentationFormat>
  <Paragraphs>49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Implementation of 42001</vt:lpstr>
      <vt:lpstr>Controls on Lifecycle</vt:lpstr>
      <vt:lpstr>Controls</vt:lpstr>
      <vt:lpstr>AI System Lifecycle</vt:lpstr>
      <vt:lpstr>PowerPoint Presentation</vt:lpstr>
      <vt:lpstr>AI Lifecycle controls</vt:lpstr>
      <vt:lpstr>Implementation of Controls</vt:lpstr>
      <vt:lpstr>Implementing the lifecycle</vt:lpstr>
      <vt:lpstr>Guidance and Cross Reference</vt:lpstr>
      <vt:lpstr>Guidance</vt:lpstr>
      <vt:lpstr>In more detail – consider V&amp;V</vt:lpstr>
      <vt:lpstr>What to include</vt:lpstr>
      <vt:lpstr>Mitigating issues</vt:lpstr>
      <vt:lpstr>Further Issues</vt:lpstr>
      <vt:lpstr>Annex B </vt:lpstr>
      <vt:lpstr>References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Implementation of 42001</dc:title>
  <dc:creator>Stuart Anderson</dc:creator>
  <cp:lastModifiedBy>Stuart Anderson</cp:lastModifiedBy>
  <cp:revision>1</cp:revision>
  <cp:lastPrinted>2024-02-08T09:39:34Z</cp:lastPrinted>
  <dcterms:created xsi:type="dcterms:W3CDTF">2024-02-08T08:56:34Z</dcterms:created>
  <dcterms:modified xsi:type="dcterms:W3CDTF">2024-02-08T09:40:16Z</dcterms:modified>
</cp:coreProperties>
</file>