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78" r:id="rId12"/>
    <p:sldId id="279" r:id="rId13"/>
    <p:sldId id="280" r:id="rId14"/>
    <p:sldId id="281" r:id="rId15"/>
    <p:sldId id="282"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C8D7-DC78-58E9-5422-8E1AD827EA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0C9289-5130-003A-FB19-575F10A048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A38546E-752B-C405-E2CF-9A8AA9D12C93}"/>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5" name="Footer Placeholder 4">
            <a:extLst>
              <a:ext uri="{FF2B5EF4-FFF2-40B4-BE49-F238E27FC236}">
                <a16:creationId xmlns:a16="http://schemas.microsoft.com/office/drawing/2014/main" id="{C4FB892D-0636-C1A8-F511-02C152EF8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5ADD6-C338-5989-5F34-71F5FD46A0B6}"/>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315350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B8A1-114F-B0DE-DE1D-AAAF1D3651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7B4312-0149-E263-2265-A0BFB1582A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AD17E3-260E-6FE3-9989-065726F681DC}"/>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5" name="Footer Placeholder 4">
            <a:extLst>
              <a:ext uri="{FF2B5EF4-FFF2-40B4-BE49-F238E27FC236}">
                <a16:creationId xmlns:a16="http://schemas.microsoft.com/office/drawing/2014/main" id="{13A4138E-F281-D15F-375C-CFE63331C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451E1-137B-06A4-672C-4900838038CA}"/>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248621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68E771-36FA-CA1E-EC9E-7A14C714C96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3C2394-9E36-4FB8-AC4E-A93537775D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EE1136-F5A9-B0C5-F5F0-9CAD663DB319}"/>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5" name="Footer Placeholder 4">
            <a:extLst>
              <a:ext uri="{FF2B5EF4-FFF2-40B4-BE49-F238E27FC236}">
                <a16:creationId xmlns:a16="http://schemas.microsoft.com/office/drawing/2014/main" id="{3C4FE67B-2B5A-2481-B661-253A48BBA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B2360-4525-3661-5536-6858FAB93EBF}"/>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287688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2EF2-2D71-8469-A665-0A64FDA771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BA9A59F-C3A7-B1DB-B43C-D82ACDFEF2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749057-50E7-0C81-7156-6A677A33BAC4}"/>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5" name="Footer Placeholder 4">
            <a:extLst>
              <a:ext uri="{FF2B5EF4-FFF2-40B4-BE49-F238E27FC236}">
                <a16:creationId xmlns:a16="http://schemas.microsoft.com/office/drawing/2014/main" id="{06444EFB-DA87-1A83-44CF-B37BDBDE8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954F8-5022-BC3F-C326-AF751CEC665D}"/>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249601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80F1-E01C-504D-04A8-C3856B605B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A03E72A-CFF7-53AA-1203-37A1CB2BD7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1D016B-E0F1-D758-3A6C-FBF6C52CB615}"/>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5" name="Footer Placeholder 4">
            <a:extLst>
              <a:ext uri="{FF2B5EF4-FFF2-40B4-BE49-F238E27FC236}">
                <a16:creationId xmlns:a16="http://schemas.microsoft.com/office/drawing/2014/main" id="{62F81421-8D11-C412-DB28-DC4634393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73E34-7DA0-511B-B53D-C842CD79B417}"/>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108873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4259-D8E2-5B01-1C6C-B928630BA18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69ADC-1651-D982-1266-E8A535D07E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492AF62-7227-FB56-9D17-01AF1042E8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5E3CB8-AF77-2477-D727-A4A7AF3DB6E4}"/>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6" name="Footer Placeholder 5">
            <a:extLst>
              <a:ext uri="{FF2B5EF4-FFF2-40B4-BE49-F238E27FC236}">
                <a16:creationId xmlns:a16="http://schemas.microsoft.com/office/drawing/2014/main" id="{AB594919-57B9-262A-6C0A-14BC2EFA7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4638F-5DE0-76C3-DA31-47DCF70CAE0F}"/>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271993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12C5-56B2-70B8-1764-4F5171FC130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F712D5-A9B0-E032-8355-4B01F1B46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6D2D4E-E3AF-E90D-EB5C-9BA1400E81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8F63AE5-5A61-57D2-26DE-11D59630F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3115CA-4E36-C1F8-938D-BADBC843B3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9F2A81-4EFC-7B98-3BD1-EBECDDF46918}"/>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8" name="Footer Placeholder 7">
            <a:extLst>
              <a:ext uri="{FF2B5EF4-FFF2-40B4-BE49-F238E27FC236}">
                <a16:creationId xmlns:a16="http://schemas.microsoft.com/office/drawing/2014/main" id="{195E8E27-A97B-26C1-C099-5B085F2796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75C10-E0A1-0867-90F5-C0A41BE75CDA}"/>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16775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B42-D4AD-37DC-C84E-BD74F8A46A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E4F5695-4001-CA58-875C-05F9507C3C62}"/>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4" name="Footer Placeholder 3">
            <a:extLst>
              <a:ext uri="{FF2B5EF4-FFF2-40B4-BE49-F238E27FC236}">
                <a16:creationId xmlns:a16="http://schemas.microsoft.com/office/drawing/2014/main" id="{5DDEE063-C766-B92F-F8B3-82251465F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D5085-EFF6-C470-0A8F-F5021D483F45}"/>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176961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21008-CE2C-30D0-EF06-CD8DFBAF32F4}"/>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3" name="Footer Placeholder 2">
            <a:extLst>
              <a:ext uri="{FF2B5EF4-FFF2-40B4-BE49-F238E27FC236}">
                <a16:creationId xmlns:a16="http://schemas.microsoft.com/office/drawing/2014/main" id="{ACA5A891-931E-F282-DC40-A988F32254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BC3F77-BF7B-B036-DB1B-9D5111259EE0}"/>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348994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F6D3-30A9-7266-D96B-336D7BEC57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216927-AAA4-E056-82CE-58FB3EE89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35389ED-C1A4-5576-A18B-F33E210F9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7ADBA5-D50B-46F3-5D7F-461BF20DECD7}"/>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6" name="Footer Placeholder 5">
            <a:extLst>
              <a:ext uri="{FF2B5EF4-FFF2-40B4-BE49-F238E27FC236}">
                <a16:creationId xmlns:a16="http://schemas.microsoft.com/office/drawing/2014/main" id="{2CCF7986-7575-A77C-5981-750AA1C03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05114-D6DE-DD83-B09E-5335E3CDF83E}"/>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176020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0029-5A2C-999B-D7B3-A87705514C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2241CD-456F-FB02-0949-44465DCFC8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FDBBC-9A15-3DFA-1BDC-EB7E1AAD1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3B8F29-8437-9A3E-DF6E-C38E4F864A20}"/>
              </a:ext>
            </a:extLst>
          </p:cNvPr>
          <p:cNvSpPr>
            <a:spLocks noGrp="1"/>
          </p:cNvSpPr>
          <p:nvPr>
            <p:ph type="dt" sz="half" idx="10"/>
          </p:nvPr>
        </p:nvSpPr>
        <p:spPr/>
        <p:txBody>
          <a:bodyPr/>
          <a:lstStyle/>
          <a:p>
            <a:fld id="{309A27E8-44DB-8440-B10F-6C65D9525B43}" type="datetimeFigureOut">
              <a:rPr lang="en-US" smtClean="0"/>
              <a:t>3/25/24</a:t>
            </a:fld>
            <a:endParaRPr lang="en-US"/>
          </a:p>
        </p:txBody>
      </p:sp>
      <p:sp>
        <p:nvSpPr>
          <p:cNvPr id="6" name="Footer Placeholder 5">
            <a:extLst>
              <a:ext uri="{FF2B5EF4-FFF2-40B4-BE49-F238E27FC236}">
                <a16:creationId xmlns:a16="http://schemas.microsoft.com/office/drawing/2014/main" id="{2718E02F-7FDE-B14E-C97F-78B7B1105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7DCDA-91B4-9177-70CE-912A3B306175}"/>
              </a:ext>
            </a:extLst>
          </p:cNvPr>
          <p:cNvSpPr>
            <a:spLocks noGrp="1"/>
          </p:cNvSpPr>
          <p:nvPr>
            <p:ph type="sldNum" sz="quarter" idx="12"/>
          </p:nvPr>
        </p:nvSpPr>
        <p:spPr/>
        <p:txBody>
          <a:bodyPr/>
          <a:lstStyle/>
          <a:p>
            <a:fld id="{34D926E6-361D-3947-B728-25667F96F2B4}" type="slidenum">
              <a:rPr lang="en-US" smtClean="0"/>
              <a:t>‹#›</a:t>
            </a:fld>
            <a:endParaRPr lang="en-US"/>
          </a:p>
        </p:txBody>
      </p:sp>
    </p:spTree>
    <p:extLst>
      <p:ext uri="{BB962C8B-B14F-4D97-AF65-F5344CB8AC3E}">
        <p14:creationId xmlns:p14="http://schemas.microsoft.com/office/powerpoint/2010/main" val="356270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CEB4C-8030-E0BF-CD36-F8B25D755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2C84E4-F390-C2CC-BFC6-92A24B3A1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43D479-C03B-D06A-E904-8E1EB0F0C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9A27E8-44DB-8440-B10F-6C65D9525B43}" type="datetimeFigureOut">
              <a:rPr lang="en-US" smtClean="0"/>
              <a:t>3/25/24</a:t>
            </a:fld>
            <a:endParaRPr lang="en-US"/>
          </a:p>
        </p:txBody>
      </p:sp>
      <p:sp>
        <p:nvSpPr>
          <p:cNvPr id="5" name="Footer Placeholder 4">
            <a:extLst>
              <a:ext uri="{FF2B5EF4-FFF2-40B4-BE49-F238E27FC236}">
                <a16:creationId xmlns:a16="http://schemas.microsoft.com/office/drawing/2014/main" id="{B421043A-6256-0D83-1E20-E588E3342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D27793-7AF4-86BF-6A2D-5F60E9964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D926E6-361D-3947-B728-25667F96F2B4}" type="slidenum">
              <a:rPr lang="en-US" smtClean="0"/>
              <a:t>‹#›</a:t>
            </a:fld>
            <a:endParaRPr lang="en-US"/>
          </a:p>
        </p:txBody>
      </p:sp>
    </p:spTree>
    <p:extLst>
      <p:ext uri="{BB962C8B-B14F-4D97-AF65-F5344CB8AC3E}">
        <p14:creationId xmlns:p14="http://schemas.microsoft.com/office/powerpoint/2010/main" val="389530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B80E-3B74-0238-F190-1F8837A1CCB7}"/>
              </a:ext>
            </a:extLst>
          </p:cNvPr>
          <p:cNvSpPr>
            <a:spLocks noGrp="1"/>
          </p:cNvSpPr>
          <p:nvPr>
            <p:ph type="ctrTitle"/>
          </p:nvPr>
        </p:nvSpPr>
        <p:spPr/>
        <p:txBody>
          <a:bodyPr/>
          <a:lstStyle/>
          <a:p>
            <a:r>
              <a:rPr lang="en-US" dirty="0"/>
              <a:t>IEC 61508 Techniques</a:t>
            </a:r>
          </a:p>
        </p:txBody>
      </p:sp>
      <p:sp>
        <p:nvSpPr>
          <p:cNvPr id="3" name="Subtitle 2">
            <a:extLst>
              <a:ext uri="{FF2B5EF4-FFF2-40B4-BE49-F238E27FC236}">
                <a16:creationId xmlns:a16="http://schemas.microsoft.com/office/drawing/2014/main" id="{FB37900E-0C00-8E5A-2419-F6EECB73B928}"/>
              </a:ext>
            </a:extLst>
          </p:cNvPr>
          <p:cNvSpPr>
            <a:spLocks noGrp="1"/>
          </p:cNvSpPr>
          <p:nvPr>
            <p:ph type="subTitle" idx="1"/>
          </p:nvPr>
        </p:nvSpPr>
        <p:spPr/>
        <p:txBody>
          <a:bodyPr/>
          <a:lstStyle/>
          <a:p>
            <a:r>
              <a:rPr lang="en-US" dirty="0"/>
              <a:t>SCSD Lecture 25 Mar 2024</a:t>
            </a:r>
          </a:p>
        </p:txBody>
      </p:sp>
    </p:spTree>
    <p:extLst>
      <p:ext uri="{BB962C8B-B14F-4D97-AF65-F5344CB8AC3E}">
        <p14:creationId xmlns:p14="http://schemas.microsoft.com/office/powerpoint/2010/main" val="359139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24F2-216B-98F8-831A-537ACB3D061C}"/>
              </a:ext>
            </a:extLst>
          </p:cNvPr>
          <p:cNvSpPr>
            <a:spLocks noGrp="1"/>
          </p:cNvSpPr>
          <p:nvPr>
            <p:ph type="title"/>
          </p:nvPr>
        </p:nvSpPr>
        <p:spPr/>
        <p:txBody>
          <a:bodyPr/>
          <a:lstStyle/>
          <a:p>
            <a:r>
              <a:rPr lang="en-US" dirty="0" err="1"/>
              <a:t>Godd</a:t>
            </a:r>
            <a:r>
              <a:rPr lang="en-US" dirty="0"/>
              <a:t> Programming Practice</a:t>
            </a:r>
          </a:p>
        </p:txBody>
      </p:sp>
      <p:pic>
        <p:nvPicPr>
          <p:cNvPr id="5" name="Content Placeholder 4" descr="A screenshot of a computer program&#10;&#10;Description automatically generated">
            <a:extLst>
              <a:ext uri="{FF2B5EF4-FFF2-40B4-BE49-F238E27FC236}">
                <a16:creationId xmlns:a16="http://schemas.microsoft.com/office/drawing/2014/main" id="{FDA7BB3D-9964-2A0B-4218-D6EF5B2D1FF5}"/>
              </a:ext>
            </a:extLst>
          </p:cNvPr>
          <p:cNvPicPr>
            <a:picLocks noGrp="1" noChangeAspect="1"/>
          </p:cNvPicPr>
          <p:nvPr>
            <p:ph idx="1"/>
          </p:nvPr>
        </p:nvPicPr>
        <p:blipFill>
          <a:blip r:embed="rId2"/>
          <a:stretch>
            <a:fillRect/>
          </a:stretch>
        </p:blipFill>
        <p:spPr>
          <a:xfrm>
            <a:off x="2542402" y="1684434"/>
            <a:ext cx="7107195" cy="5173566"/>
          </a:xfrm>
        </p:spPr>
      </p:pic>
    </p:spTree>
    <p:extLst>
      <p:ext uri="{BB962C8B-B14F-4D97-AF65-F5344CB8AC3E}">
        <p14:creationId xmlns:p14="http://schemas.microsoft.com/office/powerpoint/2010/main" val="127104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E033-023E-E74D-7251-531A58222913}"/>
              </a:ext>
            </a:extLst>
          </p:cNvPr>
          <p:cNvSpPr>
            <a:spLocks noGrp="1"/>
          </p:cNvSpPr>
          <p:nvPr>
            <p:ph type="title"/>
          </p:nvPr>
        </p:nvSpPr>
        <p:spPr/>
        <p:txBody>
          <a:bodyPr/>
          <a:lstStyle/>
          <a:p>
            <a:r>
              <a:rPr lang="en-US" dirty="0"/>
              <a:t>Reuse</a:t>
            </a:r>
          </a:p>
        </p:txBody>
      </p:sp>
      <p:sp>
        <p:nvSpPr>
          <p:cNvPr id="3" name="Content Placeholder 2">
            <a:extLst>
              <a:ext uri="{FF2B5EF4-FFF2-40B4-BE49-F238E27FC236}">
                <a16:creationId xmlns:a16="http://schemas.microsoft.com/office/drawing/2014/main" id="{EB6510D8-EDCB-BFDC-D831-6DB75C5172CD}"/>
              </a:ext>
            </a:extLst>
          </p:cNvPr>
          <p:cNvSpPr>
            <a:spLocks noGrp="1"/>
          </p:cNvSpPr>
          <p:nvPr>
            <p:ph idx="1"/>
          </p:nvPr>
        </p:nvSpPr>
        <p:spPr/>
        <p:txBody>
          <a:bodyPr/>
          <a:lstStyle/>
          <a:p>
            <a:r>
              <a:rPr lang="en-US" dirty="0"/>
              <a:t>The standard considers how reuse can be promoted and considers:</a:t>
            </a:r>
          </a:p>
          <a:p>
            <a:pPr lvl="1"/>
            <a:r>
              <a:rPr lang="en-US" dirty="0"/>
              <a:t>Use of trusted/verified components:</a:t>
            </a:r>
          </a:p>
          <a:p>
            <a:pPr lvl="2"/>
            <a:r>
              <a:rPr lang="en-US" dirty="0"/>
              <a:t>Proven in-use – here this is the practice e of reusing components that have extensive evidence from use in another system – this is not generally acceptable because use in a new context may reveal new faults.</a:t>
            </a:r>
          </a:p>
          <a:p>
            <a:pPr lvl="2"/>
            <a:r>
              <a:rPr lang="en-US" dirty="0"/>
              <a:t>Considering V&amp;V evidence, the following must be considered:</a:t>
            </a:r>
          </a:p>
          <a:p>
            <a:endParaRPr lang="en-US" dirty="0"/>
          </a:p>
        </p:txBody>
      </p:sp>
      <p:pic>
        <p:nvPicPr>
          <p:cNvPr id="5" name="Picture 4" descr="A close-up of a text&#10;&#10;Description automatically generated">
            <a:extLst>
              <a:ext uri="{FF2B5EF4-FFF2-40B4-BE49-F238E27FC236}">
                <a16:creationId xmlns:a16="http://schemas.microsoft.com/office/drawing/2014/main" id="{EC46D58A-C749-BFD7-ED7B-6E386E3D4F94}"/>
              </a:ext>
            </a:extLst>
          </p:cNvPr>
          <p:cNvPicPr>
            <a:picLocks noChangeAspect="1"/>
          </p:cNvPicPr>
          <p:nvPr/>
        </p:nvPicPr>
        <p:blipFill>
          <a:blip r:embed="rId2"/>
          <a:stretch>
            <a:fillRect/>
          </a:stretch>
        </p:blipFill>
        <p:spPr>
          <a:xfrm>
            <a:off x="2075934" y="4346264"/>
            <a:ext cx="8971005" cy="2263711"/>
          </a:xfrm>
          <a:prstGeom prst="rect">
            <a:avLst/>
          </a:prstGeom>
        </p:spPr>
      </p:pic>
    </p:spTree>
    <p:extLst>
      <p:ext uri="{BB962C8B-B14F-4D97-AF65-F5344CB8AC3E}">
        <p14:creationId xmlns:p14="http://schemas.microsoft.com/office/powerpoint/2010/main" val="229620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0E13-E6E3-7A11-C313-A671B77F84A5}"/>
              </a:ext>
            </a:extLst>
          </p:cNvPr>
          <p:cNvSpPr>
            <a:spLocks noGrp="1"/>
          </p:cNvSpPr>
          <p:nvPr>
            <p:ph type="title"/>
          </p:nvPr>
        </p:nvSpPr>
        <p:spPr/>
        <p:txBody>
          <a:bodyPr/>
          <a:lstStyle/>
          <a:p>
            <a:r>
              <a:rPr lang="en-US" dirty="0"/>
              <a:t>Traceability - forward</a:t>
            </a:r>
          </a:p>
        </p:txBody>
      </p:sp>
      <p:sp>
        <p:nvSpPr>
          <p:cNvPr id="3" name="Content Placeholder 2">
            <a:extLst>
              <a:ext uri="{FF2B5EF4-FFF2-40B4-BE49-F238E27FC236}">
                <a16:creationId xmlns:a16="http://schemas.microsoft.com/office/drawing/2014/main" id="{F55C2B9C-D46F-5E66-99D7-F9632822115E}"/>
              </a:ext>
            </a:extLst>
          </p:cNvPr>
          <p:cNvSpPr>
            <a:spLocks noGrp="1"/>
          </p:cNvSpPr>
          <p:nvPr>
            <p:ph idx="1"/>
          </p:nvPr>
        </p:nvSpPr>
        <p:spPr/>
        <p:txBody>
          <a:bodyPr>
            <a:normAutofit lnSpcReduction="10000"/>
          </a:bodyPr>
          <a:lstStyle/>
          <a:p>
            <a:pPr marL="0" indent="0">
              <a:buNone/>
            </a:pPr>
            <a:r>
              <a:rPr lang="en-GB" sz="1800" dirty="0">
                <a:effectLst/>
                <a:latin typeface="Arial" panose="020B0604020202020204" pitchFamily="34" charset="0"/>
              </a:rPr>
              <a:t>Forward traceability is broadly concerned with checking that a requirement is adequately addressed in later lifecycle stages. Forward traceability is valuable at several points in the safety lifecycle: </a:t>
            </a:r>
            <a:endParaRPr lang="en-GB" dirty="0"/>
          </a:p>
          <a:p>
            <a:r>
              <a:rPr lang="en-GB" sz="1800" dirty="0">
                <a:effectLst/>
                <a:latin typeface="Arial" panose="020B0604020202020204" pitchFamily="34" charset="0"/>
              </a:rPr>
              <a:t>from the system safety requirements to the software safety requirements; </a:t>
            </a:r>
            <a:endParaRPr lang="en-GB" dirty="0"/>
          </a:p>
          <a:p>
            <a:r>
              <a:rPr lang="en-GB" sz="1800" dirty="0">
                <a:effectLst/>
                <a:latin typeface="Arial" panose="020B0604020202020204" pitchFamily="34" charset="0"/>
              </a:rPr>
              <a:t>from the Software Safety Requirements Specification, to the software architecture; </a:t>
            </a:r>
            <a:endParaRPr lang="en-GB" dirty="0"/>
          </a:p>
          <a:p>
            <a:r>
              <a:rPr lang="en-GB" sz="1800" dirty="0">
                <a:effectLst/>
                <a:latin typeface="Arial" panose="020B0604020202020204" pitchFamily="34" charset="0"/>
              </a:rPr>
              <a:t>from the Software Safety Requirements Specification, to the software design; </a:t>
            </a:r>
            <a:endParaRPr lang="en-GB" dirty="0"/>
          </a:p>
          <a:p>
            <a:r>
              <a:rPr lang="en-GB" sz="1800" dirty="0">
                <a:effectLst/>
                <a:latin typeface="Arial" panose="020B0604020202020204" pitchFamily="34" charset="0"/>
              </a:rPr>
              <a:t>from the Software Design Specification, to the module and integration test specifications; </a:t>
            </a:r>
            <a:endParaRPr lang="en-GB" dirty="0"/>
          </a:p>
          <a:p>
            <a:r>
              <a:rPr lang="en-GB" sz="1800" dirty="0">
                <a:effectLst/>
                <a:latin typeface="Arial" panose="020B0604020202020204" pitchFamily="34" charset="0"/>
              </a:rPr>
              <a:t>from the system and software design requirements for hardware/software integration, to the hardware/software integration test specifications; </a:t>
            </a:r>
            <a:endParaRPr lang="en-GB" dirty="0"/>
          </a:p>
          <a:p>
            <a:r>
              <a:rPr lang="en-GB" sz="1800" dirty="0">
                <a:effectLst/>
                <a:latin typeface="Arial" panose="020B0604020202020204" pitchFamily="34" charset="0"/>
              </a:rPr>
              <a:t>from the Software Safety Requirements Specification, to the software safety validation plan; </a:t>
            </a:r>
            <a:endParaRPr lang="en-GB" dirty="0"/>
          </a:p>
          <a:p>
            <a:r>
              <a:rPr lang="en-GB" sz="1800" dirty="0">
                <a:effectLst/>
                <a:latin typeface="Arial" panose="020B0604020202020204" pitchFamily="34" charset="0"/>
              </a:rPr>
              <a:t>from the Software Safety Requirements Specification, to the software modification plan (including reverification and revalidation); </a:t>
            </a:r>
            <a:endParaRPr lang="en-GB" dirty="0"/>
          </a:p>
          <a:p>
            <a:r>
              <a:rPr lang="en-GB" sz="1800" dirty="0">
                <a:effectLst/>
                <a:latin typeface="Arial" panose="020B0604020202020204" pitchFamily="34" charset="0"/>
              </a:rPr>
              <a:t>from the Software Design Specification, to the software verification (including data verification) plan; </a:t>
            </a:r>
            <a:endParaRPr lang="en-GB" dirty="0"/>
          </a:p>
          <a:p>
            <a:r>
              <a:rPr lang="en-GB" sz="1800" dirty="0">
                <a:effectLst/>
                <a:latin typeface="Arial" panose="020B0604020202020204" pitchFamily="34" charset="0"/>
              </a:rPr>
              <a:t>from the requirements of IEC 61508-3 Clause 8, to the plan for software functional safety assessment. </a:t>
            </a:r>
            <a:endParaRPr lang="en-GB" dirty="0"/>
          </a:p>
          <a:p>
            <a:pPr marL="0" indent="0">
              <a:buNone/>
            </a:pPr>
            <a:endParaRPr lang="en-US" dirty="0"/>
          </a:p>
        </p:txBody>
      </p:sp>
    </p:spTree>
    <p:extLst>
      <p:ext uri="{BB962C8B-B14F-4D97-AF65-F5344CB8AC3E}">
        <p14:creationId xmlns:p14="http://schemas.microsoft.com/office/powerpoint/2010/main" val="91953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DD42-043F-3D53-D02C-A41F460785E1}"/>
              </a:ext>
            </a:extLst>
          </p:cNvPr>
          <p:cNvSpPr>
            <a:spLocks noGrp="1"/>
          </p:cNvSpPr>
          <p:nvPr>
            <p:ph type="title"/>
          </p:nvPr>
        </p:nvSpPr>
        <p:spPr/>
        <p:txBody>
          <a:bodyPr/>
          <a:lstStyle/>
          <a:p>
            <a:r>
              <a:rPr lang="en-US" dirty="0"/>
              <a:t>Traceability - backward</a:t>
            </a:r>
          </a:p>
        </p:txBody>
      </p:sp>
      <p:sp>
        <p:nvSpPr>
          <p:cNvPr id="3" name="Content Placeholder 2">
            <a:extLst>
              <a:ext uri="{FF2B5EF4-FFF2-40B4-BE49-F238E27FC236}">
                <a16:creationId xmlns:a16="http://schemas.microsoft.com/office/drawing/2014/main" id="{8A765A22-C253-3CA5-E22D-5671458C7313}"/>
              </a:ext>
            </a:extLst>
          </p:cNvPr>
          <p:cNvSpPr>
            <a:spLocks noGrp="1"/>
          </p:cNvSpPr>
          <p:nvPr>
            <p:ph idx="1"/>
          </p:nvPr>
        </p:nvSpPr>
        <p:spPr/>
        <p:txBody>
          <a:bodyPr>
            <a:normAutofit/>
          </a:bodyPr>
          <a:lstStyle/>
          <a:p>
            <a:pPr marL="0" indent="0">
              <a:buNone/>
            </a:pPr>
            <a:r>
              <a:rPr lang="en-GB" sz="1800" dirty="0">
                <a:effectLst/>
                <a:latin typeface="Arial" panose="020B0604020202020204" pitchFamily="34" charset="0"/>
              </a:rPr>
              <a:t>Backward traceability is broadly concerned with checking that every implementation (interpreted in a broad context, and not confined to code implementation) decision is clearly justified by some requirement. If this justification is absent, then the implementation contains something unnecessary that will add to the complexity but not necessarily address any genuine requirement of the safety-related system. Backward traceability is valuable at several points in the safety lifecycle: </a:t>
            </a:r>
            <a:endParaRPr lang="en-GB" dirty="0"/>
          </a:p>
          <a:p>
            <a:r>
              <a:rPr lang="en-GB" sz="1800" dirty="0">
                <a:effectLst/>
                <a:latin typeface="Arial" panose="020B0604020202020204" pitchFamily="34" charset="0"/>
              </a:rPr>
              <a:t>from the safety requirements, to the perceived safety needs; </a:t>
            </a:r>
            <a:endParaRPr lang="en-GB" dirty="0"/>
          </a:p>
          <a:p>
            <a:r>
              <a:rPr lang="en-GB" sz="1800" dirty="0">
                <a:effectLst/>
                <a:latin typeface="Arial" panose="020B0604020202020204" pitchFamily="34" charset="0"/>
              </a:rPr>
              <a:t>from the software architecture, to the Software Safety Requirements Specification; </a:t>
            </a:r>
            <a:endParaRPr lang="en-GB" dirty="0"/>
          </a:p>
          <a:p>
            <a:r>
              <a:rPr lang="en-GB" sz="1800" dirty="0">
                <a:effectLst/>
                <a:latin typeface="Arial" panose="020B0604020202020204" pitchFamily="34" charset="0"/>
              </a:rPr>
              <a:t>from the software detailed design to the software architecture; </a:t>
            </a:r>
            <a:endParaRPr lang="en-GB" dirty="0"/>
          </a:p>
          <a:p>
            <a:r>
              <a:rPr lang="en-GB" sz="1800" dirty="0">
                <a:effectLst/>
                <a:latin typeface="Arial" panose="020B0604020202020204" pitchFamily="34" charset="0"/>
              </a:rPr>
              <a:t>from the software code to the software detailed design; </a:t>
            </a:r>
            <a:endParaRPr lang="en-GB" dirty="0"/>
          </a:p>
          <a:p>
            <a:r>
              <a:rPr lang="en-GB" sz="1800" dirty="0">
                <a:effectLst/>
                <a:latin typeface="Arial" panose="020B0604020202020204" pitchFamily="34" charset="0"/>
              </a:rPr>
              <a:t>from the software safety validation plan, to the Software Safety Requirements Specification; </a:t>
            </a:r>
            <a:endParaRPr lang="en-GB" dirty="0"/>
          </a:p>
          <a:p>
            <a:r>
              <a:rPr lang="en-GB" sz="1800" dirty="0">
                <a:effectLst/>
                <a:latin typeface="Arial" panose="020B0604020202020204" pitchFamily="34" charset="0"/>
              </a:rPr>
              <a:t>from the software modification plan, to the Software Safety Requirements Specification; </a:t>
            </a:r>
            <a:endParaRPr lang="en-GB" dirty="0"/>
          </a:p>
          <a:p>
            <a:r>
              <a:rPr lang="en-GB" sz="1800" dirty="0">
                <a:effectLst/>
                <a:latin typeface="Arial" panose="020B0604020202020204" pitchFamily="34" charset="0"/>
              </a:rPr>
              <a:t>from the software verification (including data verification) plan, to the Software Design Specification. </a:t>
            </a:r>
            <a:endParaRPr lang="en-GB" dirty="0"/>
          </a:p>
          <a:p>
            <a:endParaRPr lang="en-US" dirty="0"/>
          </a:p>
        </p:txBody>
      </p:sp>
    </p:spTree>
    <p:extLst>
      <p:ext uri="{BB962C8B-B14F-4D97-AF65-F5344CB8AC3E}">
        <p14:creationId xmlns:p14="http://schemas.microsoft.com/office/powerpoint/2010/main" val="224797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588A-56DD-18AF-C9CA-C91DCFD7A39B}"/>
              </a:ext>
            </a:extLst>
          </p:cNvPr>
          <p:cNvSpPr>
            <a:spLocks noGrp="1"/>
          </p:cNvSpPr>
          <p:nvPr>
            <p:ph type="title"/>
          </p:nvPr>
        </p:nvSpPr>
        <p:spPr/>
        <p:txBody>
          <a:bodyPr/>
          <a:lstStyle/>
          <a:p>
            <a:r>
              <a:rPr lang="en-US" dirty="0"/>
              <a:t>Architecture</a:t>
            </a:r>
          </a:p>
        </p:txBody>
      </p:sp>
      <p:sp>
        <p:nvSpPr>
          <p:cNvPr id="3" name="Content Placeholder 2">
            <a:extLst>
              <a:ext uri="{FF2B5EF4-FFF2-40B4-BE49-F238E27FC236}">
                <a16:creationId xmlns:a16="http://schemas.microsoft.com/office/drawing/2014/main" id="{2E0A491C-BAA3-F48B-27BC-4D389F00BAEA}"/>
              </a:ext>
            </a:extLst>
          </p:cNvPr>
          <p:cNvSpPr>
            <a:spLocks noGrp="1"/>
          </p:cNvSpPr>
          <p:nvPr>
            <p:ph idx="1"/>
          </p:nvPr>
        </p:nvSpPr>
        <p:spPr/>
        <p:txBody>
          <a:bodyPr>
            <a:normAutofit lnSpcReduction="10000"/>
          </a:bodyPr>
          <a:lstStyle/>
          <a:p>
            <a:r>
              <a:rPr lang="en-US" dirty="0"/>
              <a:t>Considers a wide range of architecture that facilitate the control of some features:</a:t>
            </a:r>
          </a:p>
          <a:p>
            <a:pPr lvl="1"/>
            <a:r>
              <a:rPr lang="en-GB" sz="1800" dirty="0">
                <a:effectLst/>
                <a:latin typeface="Arial,Bold"/>
              </a:rPr>
              <a:t>Fault detection and diagnosis </a:t>
            </a:r>
            <a:endParaRPr lang="en-GB" dirty="0"/>
          </a:p>
          <a:p>
            <a:pPr lvl="1"/>
            <a:r>
              <a:rPr lang="en-GB" sz="1800" dirty="0">
                <a:effectLst/>
                <a:latin typeface="Arial,Bold"/>
              </a:rPr>
              <a:t>Error detecting and correcting codes </a:t>
            </a:r>
            <a:endParaRPr lang="en-GB" dirty="0"/>
          </a:p>
          <a:p>
            <a:pPr lvl="1"/>
            <a:r>
              <a:rPr lang="en-GB" sz="1800" dirty="0">
                <a:effectLst/>
                <a:latin typeface="Arial,Bold"/>
              </a:rPr>
              <a:t>Failure assertion programming </a:t>
            </a:r>
            <a:endParaRPr lang="en-GB" dirty="0"/>
          </a:p>
          <a:p>
            <a:pPr lvl="1"/>
            <a:r>
              <a:rPr lang="en-GB" sz="1800" dirty="0">
                <a:effectLst/>
                <a:latin typeface="Arial,Bold"/>
              </a:rPr>
              <a:t>Diverse monitor </a:t>
            </a:r>
            <a:endParaRPr lang="en-GB" dirty="0"/>
          </a:p>
          <a:p>
            <a:pPr lvl="1"/>
            <a:r>
              <a:rPr lang="en-GB" sz="1800" dirty="0">
                <a:effectLst/>
                <a:latin typeface="Arial,Bold"/>
              </a:rPr>
              <a:t>Software diversity (diverse programming) </a:t>
            </a:r>
            <a:endParaRPr lang="en-GB" dirty="0"/>
          </a:p>
          <a:p>
            <a:pPr lvl="1"/>
            <a:r>
              <a:rPr lang="en-GB" sz="1800" dirty="0">
                <a:effectLst/>
                <a:latin typeface="Arial,Bold"/>
              </a:rPr>
              <a:t>Backward recovery</a:t>
            </a:r>
          </a:p>
          <a:p>
            <a:pPr lvl="1"/>
            <a:r>
              <a:rPr lang="en-GB" sz="1800" dirty="0">
                <a:effectLst/>
                <a:latin typeface="Arial,Bold"/>
              </a:rPr>
              <a:t>Re-try fault recovery mechanisms </a:t>
            </a:r>
            <a:endParaRPr lang="en-GB" dirty="0"/>
          </a:p>
          <a:p>
            <a:pPr lvl="1"/>
            <a:r>
              <a:rPr lang="en-GB" sz="1800" dirty="0">
                <a:effectLst/>
                <a:latin typeface="Arial,Bold"/>
              </a:rPr>
              <a:t>Graceful degradation </a:t>
            </a:r>
            <a:endParaRPr lang="en-GB" dirty="0"/>
          </a:p>
          <a:p>
            <a:pPr lvl="1"/>
            <a:r>
              <a:rPr lang="en-GB" sz="1800" dirty="0">
                <a:effectLst/>
                <a:latin typeface="Arial,Bold"/>
              </a:rPr>
              <a:t>Artificial intelligence fault correction </a:t>
            </a:r>
            <a:endParaRPr lang="en-GB" dirty="0"/>
          </a:p>
          <a:p>
            <a:pPr lvl="1"/>
            <a:r>
              <a:rPr lang="en-GB" sz="1800" dirty="0">
                <a:effectLst/>
                <a:latin typeface="Arial,Bold"/>
              </a:rPr>
              <a:t>Dynamic reconfiguration </a:t>
            </a:r>
            <a:endParaRPr lang="en-GB" dirty="0"/>
          </a:p>
          <a:p>
            <a:pPr lvl="1"/>
            <a:r>
              <a:rPr lang="en-GB" sz="1800" dirty="0">
                <a:effectLst/>
                <a:latin typeface="Arial,Bold"/>
              </a:rPr>
              <a:t>Safety and Performance in real time: Time-Triggered Architecture </a:t>
            </a:r>
          </a:p>
          <a:p>
            <a:pPr lvl="1"/>
            <a:r>
              <a:rPr lang="en-GB" sz="1800" dirty="0">
                <a:effectLst/>
                <a:latin typeface="Arial,Bold"/>
              </a:rPr>
              <a:t>UML </a:t>
            </a:r>
            <a:endParaRPr lang="en-GB" dirty="0"/>
          </a:p>
        </p:txBody>
      </p:sp>
    </p:spTree>
    <p:extLst>
      <p:ext uri="{BB962C8B-B14F-4D97-AF65-F5344CB8AC3E}">
        <p14:creationId xmlns:p14="http://schemas.microsoft.com/office/powerpoint/2010/main" val="224289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EC9D-BDA1-3847-AABF-2A13836EB205}"/>
              </a:ext>
            </a:extLst>
          </p:cNvPr>
          <p:cNvSpPr>
            <a:spLocks noGrp="1"/>
          </p:cNvSpPr>
          <p:nvPr>
            <p:ph type="title"/>
          </p:nvPr>
        </p:nvSpPr>
        <p:spPr/>
        <p:txBody>
          <a:bodyPr/>
          <a:lstStyle/>
          <a:p>
            <a:r>
              <a:rPr lang="en-US" dirty="0"/>
              <a:t>Verification and Testing</a:t>
            </a:r>
          </a:p>
        </p:txBody>
      </p:sp>
      <p:sp>
        <p:nvSpPr>
          <p:cNvPr id="3" name="Content Placeholder 2">
            <a:extLst>
              <a:ext uri="{FF2B5EF4-FFF2-40B4-BE49-F238E27FC236}">
                <a16:creationId xmlns:a16="http://schemas.microsoft.com/office/drawing/2014/main" id="{BD01550C-2DD9-9AFE-DCCB-0CFF0D46A18A}"/>
              </a:ext>
            </a:extLst>
          </p:cNvPr>
          <p:cNvSpPr>
            <a:spLocks noGrp="1"/>
          </p:cNvSpPr>
          <p:nvPr>
            <p:ph idx="1"/>
          </p:nvPr>
        </p:nvSpPr>
        <p:spPr/>
        <p:txBody>
          <a:bodyPr>
            <a:normAutofit lnSpcReduction="10000"/>
          </a:bodyPr>
          <a:lstStyle/>
          <a:p>
            <a:r>
              <a:rPr lang="en-US" dirty="0"/>
              <a:t>This is covered in section C.5 of the standard and covers many techniques falling into these broad categories:</a:t>
            </a:r>
          </a:p>
          <a:p>
            <a:pPr lvl="1"/>
            <a:r>
              <a:rPr lang="en-US" dirty="0"/>
              <a:t>Blackbox testing: Probabilistic and systematic</a:t>
            </a:r>
          </a:p>
          <a:p>
            <a:pPr lvl="1"/>
            <a:r>
              <a:rPr lang="en-US" dirty="0"/>
              <a:t>Whitebox testing: Various flow analysis and coverage criteria</a:t>
            </a:r>
          </a:p>
          <a:p>
            <a:pPr lvl="1"/>
            <a:r>
              <a:rPr lang="en-US" dirty="0"/>
              <a:t>Error seeding to evaluate test sets</a:t>
            </a:r>
          </a:p>
          <a:p>
            <a:pPr lvl="1"/>
            <a:r>
              <a:rPr lang="en-US" dirty="0"/>
              <a:t>Formal proof and proof checking</a:t>
            </a:r>
          </a:p>
          <a:p>
            <a:pPr lvl="1"/>
            <a:r>
              <a:rPr lang="en-US" dirty="0"/>
              <a:t>Metrics, inspections, reviews</a:t>
            </a:r>
          </a:p>
          <a:p>
            <a:pPr lvl="1"/>
            <a:r>
              <a:rPr lang="en-US" dirty="0"/>
              <a:t>Simulation</a:t>
            </a:r>
          </a:p>
          <a:p>
            <a:pPr lvl="1"/>
            <a:r>
              <a:rPr lang="en-US" dirty="0"/>
              <a:t>Stress testing</a:t>
            </a:r>
          </a:p>
          <a:p>
            <a:pPr lvl="1"/>
            <a:r>
              <a:rPr lang="en-US" dirty="0"/>
              <a:t>Performance testing</a:t>
            </a:r>
          </a:p>
          <a:p>
            <a:pPr lvl="1"/>
            <a:r>
              <a:rPr lang="en-US" dirty="0"/>
              <a:t>Model-based testing</a:t>
            </a:r>
          </a:p>
          <a:p>
            <a:pPr lvl="1"/>
            <a:r>
              <a:rPr lang="en-US" dirty="0"/>
              <a:t>Regression testing</a:t>
            </a:r>
          </a:p>
          <a:p>
            <a:pPr lvl="1"/>
            <a:endParaRPr lang="en-US" dirty="0"/>
          </a:p>
        </p:txBody>
      </p:sp>
    </p:spTree>
    <p:extLst>
      <p:ext uri="{BB962C8B-B14F-4D97-AF65-F5344CB8AC3E}">
        <p14:creationId xmlns:p14="http://schemas.microsoft.com/office/powerpoint/2010/main" val="400659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BFE-7DD7-9D82-C14F-9812FD99E53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4E0F443-10F0-240A-854B-2CE97D2284AB}"/>
              </a:ext>
            </a:extLst>
          </p:cNvPr>
          <p:cNvSpPr>
            <a:spLocks noGrp="1"/>
          </p:cNvSpPr>
          <p:nvPr>
            <p:ph idx="1"/>
          </p:nvPr>
        </p:nvSpPr>
        <p:spPr/>
        <p:txBody>
          <a:bodyPr/>
          <a:lstStyle/>
          <a:p>
            <a:r>
              <a:rPr lang="en-US" dirty="0"/>
              <a:t>This has been an overview of the range of techniques considered in IEC 61508-7</a:t>
            </a:r>
          </a:p>
          <a:p>
            <a:r>
              <a:rPr lang="en-US" dirty="0"/>
              <a:t>The standard is somewhat old now.</a:t>
            </a:r>
          </a:p>
          <a:p>
            <a:r>
              <a:rPr lang="en-US" dirty="0"/>
              <a:t>The sections on coding, reuse, architecture and V&amp;V are still quite relevant.</a:t>
            </a:r>
          </a:p>
          <a:p>
            <a:r>
              <a:rPr lang="en-US" dirty="0"/>
              <a:t>The aim of the lecture is to illustrate the range of possible techniques that can be used in a compliant approach</a:t>
            </a:r>
          </a:p>
          <a:p>
            <a:r>
              <a:rPr lang="en-US" dirty="0"/>
              <a:t>This section of the standard is in need of </a:t>
            </a:r>
            <a:r>
              <a:rPr lang="en-US"/>
              <a:t>significant updating.</a:t>
            </a:r>
          </a:p>
        </p:txBody>
      </p:sp>
    </p:spTree>
    <p:extLst>
      <p:ext uri="{BB962C8B-B14F-4D97-AF65-F5344CB8AC3E}">
        <p14:creationId xmlns:p14="http://schemas.microsoft.com/office/powerpoint/2010/main" val="338082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CC95-53CC-29F6-F7B2-A2D7D429958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781E459-CEC4-9429-57C4-C1DBC2E4A5FA}"/>
              </a:ext>
            </a:extLst>
          </p:cNvPr>
          <p:cNvSpPr>
            <a:spLocks noGrp="1"/>
          </p:cNvSpPr>
          <p:nvPr>
            <p:ph idx="1"/>
          </p:nvPr>
        </p:nvSpPr>
        <p:spPr/>
        <p:txBody>
          <a:bodyPr/>
          <a:lstStyle/>
          <a:p>
            <a:r>
              <a:rPr lang="en-US" dirty="0"/>
              <a:t>IEC 61508-7 is an overview of techniques and measures.</a:t>
            </a:r>
          </a:p>
          <a:p>
            <a:r>
              <a:rPr lang="en-US" dirty="0"/>
              <a:t>This covers all aspects of safety related systems.</a:t>
            </a:r>
          </a:p>
          <a:p>
            <a:r>
              <a:rPr lang="en-US" dirty="0"/>
              <a:t>Appendix C discusses software.</a:t>
            </a:r>
          </a:p>
          <a:p>
            <a:r>
              <a:rPr lang="en-US" dirty="0"/>
              <a:t>Unfortunately, the last revision date on the standard is 2002 so many of the techniques are out of date.</a:t>
            </a:r>
          </a:p>
          <a:p>
            <a:r>
              <a:rPr lang="en-US" dirty="0"/>
              <a:t>Here we focus on coding standards.</a:t>
            </a:r>
          </a:p>
        </p:txBody>
      </p:sp>
    </p:spTree>
    <p:extLst>
      <p:ext uri="{BB962C8B-B14F-4D97-AF65-F5344CB8AC3E}">
        <p14:creationId xmlns:p14="http://schemas.microsoft.com/office/powerpoint/2010/main" val="358209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0611-AEB2-0373-CE0B-58E6C89A3A33}"/>
              </a:ext>
            </a:extLst>
          </p:cNvPr>
          <p:cNvSpPr>
            <a:spLocks noGrp="1"/>
          </p:cNvSpPr>
          <p:nvPr>
            <p:ph type="title"/>
          </p:nvPr>
        </p:nvSpPr>
        <p:spPr/>
        <p:txBody>
          <a:bodyPr/>
          <a:lstStyle/>
          <a:p>
            <a:r>
              <a:rPr lang="en-US" dirty="0"/>
              <a:t>Requirements and Design</a:t>
            </a:r>
          </a:p>
        </p:txBody>
      </p:sp>
      <p:sp>
        <p:nvSpPr>
          <p:cNvPr id="3" name="Content Placeholder 2">
            <a:extLst>
              <a:ext uri="{FF2B5EF4-FFF2-40B4-BE49-F238E27FC236}">
                <a16:creationId xmlns:a16="http://schemas.microsoft.com/office/drawing/2014/main" id="{57B7541B-ABEB-EAAF-7774-6357CDCA9E9E}"/>
              </a:ext>
            </a:extLst>
          </p:cNvPr>
          <p:cNvSpPr>
            <a:spLocks noGrp="1"/>
          </p:cNvSpPr>
          <p:nvPr>
            <p:ph idx="1"/>
          </p:nvPr>
        </p:nvSpPr>
        <p:spPr/>
        <p:txBody>
          <a:bodyPr/>
          <a:lstStyle/>
          <a:p>
            <a:r>
              <a:rPr lang="en-US" dirty="0"/>
              <a:t>Annex C focusses on maintaining control over requirements and ensuring requirements are validated.</a:t>
            </a:r>
          </a:p>
          <a:p>
            <a:r>
              <a:rPr lang="en-US" dirty="0"/>
              <a:t>Most of the design techniques date from the 20</a:t>
            </a:r>
            <a:r>
              <a:rPr lang="en-US" baseline="30000" dirty="0"/>
              <a:t>th</a:t>
            </a:r>
            <a:r>
              <a:rPr lang="en-US" dirty="0"/>
              <a:t> century.</a:t>
            </a:r>
          </a:p>
          <a:p>
            <a:r>
              <a:rPr lang="en-US" dirty="0"/>
              <a:t>The list includes a list of “formal methods” all of which have been substantially revised or superseded.</a:t>
            </a:r>
          </a:p>
        </p:txBody>
      </p:sp>
    </p:spTree>
    <p:extLst>
      <p:ext uri="{BB962C8B-B14F-4D97-AF65-F5344CB8AC3E}">
        <p14:creationId xmlns:p14="http://schemas.microsoft.com/office/powerpoint/2010/main" val="5862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343C-FBDD-7A09-60CC-DCA1C37EA0EB}"/>
              </a:ext>
            </a:extLst>
          </p:cNvPr>
          <p:cNvSpPr>
            <a:spLocks noGrp="1"/>
          </p:cNvSpPr>
          <p:nvPr>
            <p:ph type="title"/>
          </p:nvPr>
        </p:nvSpPr>
        <p:spPr/>
        <p:txBody>
          <a:bodyPr/>
          <a:lstStyle/>
          <a:p>
            <a:r>
              <a:rPr lang="en-US" dirty="0"/>
              <a:t>Coding Standards </a:t>
            </a:r>
          </a:p>
        </p:txBody>
      </p:sp>
      <p:pic>
        <p:nvPicPr>
          <p:cNvPr id="5" name="Content Placeholder 4" descr="A close-up of a document&#10;&#10;Description automatically generated">
            <a:extLst>
              <a:ext uri="{FF2B5EF4-FFF2-40B4-BE49-F238E27FC236}">
                <a16:creationId xmlns:a16="http://schemas.microsoft.com/office/drawing/2014/main" id="{0AD619BE-4D5C-CA2A-6F99-84BA042AA766}"/>
              </a:ext>
            </a:extLst>
          </p:cNvPr>
          <p:cNvPicPr>
            <a:picLocks noGrp="1" noChangeAspect="1"/>
          </p:cNvPicPr>
          <p:nvPr>
            <p:ph idx="1"/>
          </p:nvPr>
        </p:nvPicPr>
        <p:blipFill>
          <a:blip r:embed="rId2"/>
          <a:stretch>
            <a:fillRect/>
          </a:stretch>
        </p:blipFill>
        <p:spPr>
          <a:xfrm>
            <a:off x="838200" y="1690688"/>
            <a:ext cx="11120328" cy="2856598"/>
          </a:xfrm>
        </p:spPr>
      </p:pic>
    </p:spTree>
    <p:extLst>
      <p:ext uri="{BB962C8B-B14F-4D97-AF65-F5344CB8AC3E}">
        <p14:creationId xmlns:p14="http://schemas.microsoft.com/office/powerpoint/2010/main" val="145303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9DE-60B9-A3E4-2F31-63F47DBB8D74}"/>
              </a:ext>
            </a:extLst>
          </p:cNvPr>
          <p:cNvSpPr>
            <a:spLocks noGrp="1"/>
          </p:cNvSpPr>
          <p:nvPr>
            <p:ph type="title"/>
          </p:nvPr>
        </p:nvSpPr>
        <p:spPr/>
        <p:txBody>
          <a:bodyPr/>
          <a:lstStyle/>
          <a:p>
            <a:r>
              <a:rPr lang="en-US" dirty="0"/>
              <a:t>Modular Approach</a:t>
            </a:r>
          </a:p>
        </p:txBody>
      </p:sp>
      <p:pic>
        <p:nvPicPr>
          <p:cNvPr id="5" name="Content Placeholder 4" descr="A white text with black text&#10;&#10;Description automatically generated">
            <a:extLst>
              <a:ext uri="{FF2B5EF4-FFF2-40B4-BE49-F238E27FC236}">
                <a16:creationId xmlns:a16="http://schemas.microsoft.com/office/drawing/2014/main" id="{2D6B2567-87B8-359B-A4C2-0E3039FE8619}"/>
              </a:ext>
            </a:extLst>
          </p:cNvPr>
          <p:cNvPicPr>
            <a:picLocks noGrp="1" noChangeAspect="1"/>
          </p:cNvPicPr>
          <p:nvPr>
            <p:ph idx="1"/>
          </p:nvPr>
        </p:nvPicPr>
        <p:blipFill>
          <a:blip r:embed="rId2"/>
          <a:stretch>
            <a:fillRect/>
          </a:stretch>
        </p:blipFill>
        <p:spPr>
          <a:xfrm>
            <a:off x="1251121" y="1690688"/>
            <a:ext cx="9689757" cy="5125741"/>
          </a:xfrm>
        </p:spPr>
      </p:pic>
    </p:spTree>
    <p:extLst>
      <p:ext uri="{BB962C8B-B14F-4D97-AF65-F5344CB8AC3E}">
        <p14:creationId xmlns:p14="http://schemas.microsoft.com/office/powerpoint/2010/main" val="129569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6BA-1EB2-533F-B3F8-C878C7B4B630}"/>
              </a:ext>
            </a:extLst>
          </p:cNvPr>
          <p:cNvSpPr>
            <a:spLocks noGrp="1"/>
          </p:cNvSpPr>
          <p:nvPr>
            <p:ph type="title"/>
          </p:nvPr>
        </p:nvSpPr>
        <p:spPr/>
        <p:txBody>
          <a:bodyPr/>
          <a:lstStyle/>
          <a:p>
            <a:r>
              <a:rPr lang="en-US" dirty="0"/>
              <a:t>Understandability</a:t>
            </a:r>
          </a:p>
        </p:txBody>
      </p:sp>
      <p:pic>
        <p:nvPicPr>
          <p:cNvPr id="5" name="Content Placeholder 4" descr="A white paper with black text&#10;&#10;Description automatically generated">
            <a:extLst>
              <a:ext uri="{FF2B5EF4-FFF2-40B4-BE49-F238E27FC236}">
                <a16:creationId xmlns:a16="http://schemas.microsoft.com/office/drawing/2014/main" id="{93A0E16C-1403-4386-A7B3-5E2752F213E4}"/>
              </a:ext>
            </a:extLst>
          </p:cNvPr>
          <p:cNvPicPr>
            <a:picLocks noGrp="1" noChangeAspect="1"/>
          </p:cNvPicPr>
          <p:nvPr>
            <p:ph idx="1"/>
          </p:nvPr>
        </p:nvPicPr>
        <p:blipFill>
          <a:blip r:embed="rId2"/>
          <a:stretch>
            <a:fillRect/>
          </a:stretch>
        </p:blipFill>
        <p:spPr>
          <a:xfrm>
            <a:off x="1955767" y="1825625"/>
            <a:ext cx="8280466" cy="4351338"/>
          </a:xfrm>
        </p:spPr>
      </p:pic>
    </p:spTree>
    <p:extLst>
      <p:ext uri="{BB962C8B-B14F-4D97-AF65-F5344CB8AC3E}">
        <p14:creationId xmlns:p14="http://schemas.microsoft.com/office/powerpoint/2010/main" val="147056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1B9-C393-D5E6-7DF7-FA78A87E8718}"/>
              </a:ext>
            </a:extLst>
          </p:cNvPr>
          <p:cNvSpPr>
            <a:spLocks noGrp="1"/>
          </p:cNvSpPr>
          <p:nvPr>
            <p:ph type="title"/>
          </p:nvPr>
        </p:nvSpPr>
        <p:spPr/>
        <p:txBody>
          <a:bodyPr/>
          <a:lstStyle/>
          <a:p>
            <a:r>
              <a:rPr lang="en-US" dirty="0"/>
              <a:t>Verifiability</a:t>
            </a:r>
          </a:p>
        </p:txBody>
      </p:sp>
      <p:pic>
        <p:nvPicPr>
          <p:cNvPr id="5" name="Content Placeholder 4" descr="A white background with black text&#10;&#10;Description automatically generated">
            <a:extLst>
              <a:ext uri="{FF2B5EF4-FFF2-40B4-BE49-F238E27FC236}">
                <a16:creationId xmlns:a16="http://schemas.microsoft.com/office/drawing/2014/main" id="{D033A072-3762-3B68-5B4C-0C42F266FDAD}"/>
              </a:ext>
            </a:extLst>
          </p:cNvPr>
          <p:cNvPicPr>
            <a:picLocks noGrp="1" noChangeAspect="1"/>
          </p:cNvPicPr>
          <p:nvPr>
            <p:ph idx="1"/>
          </p:nvPr>
        </p:nvPicPr>
        <p:blipFill>
          <a:blip r:embed="rId2"/>
          <a:stretch>
            <a:fillRect/>
          </a:stretch>
        </p:blipFill>
        <p:spPr>
          <a:xfrm>
            <a:off x="838200" y="2059027"/>
            <a:ext cx="10515600" cy="3884534"/>
          </a:xfrm>
        </p:spPr>
      </p:pic>
    </p:spTree>
    <p:extLst>
      <p:ext uri="{BB962C8B-B14F-4D97-AF65-F5344CB8AC3E}">
        <p14:creationId xmlns:p14="http://schemas.microsoft.com/office/powerpoint/2010/main" val="78432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1A30-297E-27F9-E5D2-A765B87F04C6}"/>
              </a:ext>
            </a:extLst>
          </p:cNvPr>
          <p:cNvSpPr>
            <a:spLocks noGrp="1"/>
          </p:cNvSpPr>
          <p:nvPr>
            <p:ph type="title"/>
          </p:nvPr>
        </p:nvSpPr>
        <p:spPr/>
        <p:txBody>
          <a:bodyPr/>
          <a:lstStyle/>
          <a:p>
            <a:r>
              <a:rPr lang="en-US" dirty="0"/>
              <a:t>Static Verification</a:t>
            </a:r>
          </a:p>
        </p:txBody>
      </p:sp>
      <p:pic>
        <p:nvPicPr>
          <p:cNvPr id="5" name="Content Placeholder 4" descr="A white text with black text&#10;&#10;Description automatically generated">
            <a:extLst>
              <a:ext uri="{FF2B5EF4-FFF2-40B4-BE49-F238E27FC236}">
                <a16:creationId xmlns:a16="http://schemas.microsoft.com/office/drawing/2014/main" id="{F28413C5-E668-C758-1ACA-CC4550D7681B}"/>
              </a:ext>
            </a:extLst>
          </p:cNvPr>
          <p:cNvPicPr>
            <a:picLocks noGrp="1" noChangeAspect="1"/>
          </p:cNvPicPr>
          <p:nvPr>
            <p:ph idx="1"/>
          </p:nvPr>
        </p:nvPicPr>
        <p:blipFill>
          <a:blip r:embed="rId2"/>
          <a:stretch>
            <a:fillRect/>
          </a:stretch>
        </p:blipFill>
        <p:spPr>
          <a:xfrm>
            <a:off x="2455905" y="1706565"/>
            <a:ext cx="7280189" cy="5151435"/>
          </a:xfrm>
        </p:spPr>
      </p:pic>
    </p:spTree>
    <p:extLst>
      <p:ext uri="{BB962C8B-B14F-4D97-AF65-F5344CB8AC3E}">
        <p14:creationId xmlns:p14="http://schemas.microsoft.com/office/powerpoint/2010/main" val="248858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9442-04B4-E5B2-0ADD-4334DDAD1CEE}"/>
              </a:ext>
            </a:extLst>
          </p:cNvPr>
          <p:cNvSpPr>
            <a:spLocks noGrp="1"/>
          </p:cNvSpPr>
          <p:nvPr>
            <p:ph type="title"/>
          </p:nvPr>
        </p:nvSpPr>
        <p:spPr/>
        <p:txBody>
          <a:bodyPr/>
          <a:lstStyle/>
          <a:p>
            <a:r>
              <a:rPr lang="en-US" dirty="0"/>
              <a:t>Language Subsets</a:t>
            </a:r>
          </a:p>
        </p:txBody>
      </p:sp>
      <p:pic>
        <p:nvPicPr>
          <p:cNvPr id="5" name="Content Placeholder 4" descr="A table with text and symbols&#10;&#10;Description automatically generated with medium confidence">
            <a:extLst>
              <a:ext uri="{FF2B5EF4-FFF2-40B4-BE49-F238E27FC236}">
                <a16:creationId xmlns:a16="http://schemas.microsoft.com/office/drawing/2014/main" id="{F0290D87-CC57-16C9-9D41-E7928462F2C7}"/>
              </a:ext>
            </a:extLst>
          </p:cNvPr>
          <p:cNvPicPr>
            <a:picLocks noGrp="1" noChangeAspect="1"/>
          </p:cNvPicPr>
          <p:nvPr>
            <p:ph idx="1"/>
          </p:nvPr>
        </p:nvPicPr>
        <p:blipFill>
          <a:blip r:embed="rId2"/>
          <a:stretch>
            <a:fillRect/>
          </a:stretch>
        </p:blipFill>
        <p:spPr>
          <a:xfrm>
            <a:off x="2344694" y="1690688"/>
            <a:ext cx="7502611" cy="5137488"/>
          </a:xfrm>
        </p:spPr>
      </p:pic>
    </p:spTree>
    <p:extLst>
      <p:ext uri="{BB962C8B-B14F-4D97-AF65-F5344CB8AC3E}">
        <p14:creationId xmlns:p14="http://schemas.microsoft.com/office/powerpoint/2010/main" val="98206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721</Words>
  <Application>Microsoft Macintosh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Arial,Bold</vt:lpstr>
      <vt:lpstr>Office Theme</vt:lpstr>
      <vt:lpstr>IEC 61508 Techniques</vt:lpstr>
      <vt:lpstr>Overview</vt:lpstr>
      <vt:lpstr>Requirements and Design</vt:lpstr>
      <vt:lpstr>Coding Standards </vt:lpstr>
      <vt:lpstr>Modular Approach</vt:lpstr>
      <vt:lpstr>Understandability</vt:lpstr>
      <vt:lpstr>Verifiability</vt:lpstr>
      <vt:lpstr>Static Verification</vt:lpstr>
      <vt:lpstr>Language Subsets</vt:lpstr>
      <vt:lpstr>Godd Programming Practice</vt:lpstr>
      <vt:lpstr>Reuse</vt:lpstr>
      <vt:lpstr>Traceability - forward</vt:lpstr>
      <vt:lpstr>Traceability - backward</vt:lpstr>
      <vt:lpstr>Architecture</vt:lpstr>
      <vt:lpstr>Verification and Testing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IEC 61508 Techniques</dc:title>
  <dc:creator>Stuart Anderson</dc:creator>
  <cp:lastModifiedBy>Stuart Anderson</cp:lastModifiedBy>
  <cp:revision>1</cp:revision>
  <dcterms:created xsi:type="dcterms:W3CDTF">2024-03-25T08:55:03Z</dcterms:created>
  <dcterms:modified xsi:type="dcterms:W3CDTF">2024-03-25T09:49:24Z</dcterms:modified>
</cp:coreProperties>
</file>