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37C36-F487-6F48-837A-461A9C9D8ACB}" v="12" dt="2024-02-01T09:39:01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2"/>
    <p:restoredTop sz="96327"/>
  </p:normalViewPr>
  <p:slideViewPr>
    <p:cSldViewPr snapToGrid="0">
      <p:cViewPr varScale="1">
        <p:scale>
          <a:sx n="86" d="100"/>
          <a:sy n="86" d="100"/>
        </p:scale>
        <p:origin x="240" y="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89EA-022C-846E-2E8D-8C8AB2066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0D2EF-A4C8-F25C-6CF4-F72B4A07E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73C96-A88B-DE97-6BAB-38218CC4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F55FE-CB59-7672-7E83-B4E41D70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BA940-3086-F50F-C045-D3A897C1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A14C-7BF8-315F-F546-E2998735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AAB0F-B6FD-C633-90B0-76D167C8B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64265-00C8-3A56-BF1B-4DDC2640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1634C-95EB-F913-8FE6-40190B3D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B62E3-A48C-B2ED-2F8B-13002DD7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5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29BA1-9437-DA6A-425F-8972695ED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F6AC0-D32F-BBF4-306F-687DECE33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93BE-59BB-578A-6DE6-A8C638F6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EA6DE-01E9-E351-6B51-C2F7362F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67ABE-4CE4-ABAD-82EA-5A4C268A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C5A8-8829-F81A-287A-861B472A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A68B-1F47-DEED-FC6C-9D62AC12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D434-2057-1AE9-4248-F109CB0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D518-CA75-53CB-4A18-004004B1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0B5E4-2380-DECB-53BC-E8A635BB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5D0D-D5D3-23A5-2FF7-B842E316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4CF58-9BEE-C28C-3297-13C759172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8212-9AA3-766F-DD56-8E66022A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61F30-3804-2A78-6C57-47A0542C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2C393-2942-A288-65FD-8CB10BF0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884E-92F8-35D7-2065-03ACAEFE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B41FB-4147-FE69-5777-829982293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8989E-7E39-C8C6-F500-9A330F60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9AEFA-B5E8-F94D-548E-6DDC7670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60DE5-A131-C5CE-EDB1-DB5E106E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D0D3D-0028-5308-4A67-7DB00240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BA01-89D4-89FB-A11E-5BF52758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7978-CEB8-5498-D2BF-857052E9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728DC-F150-C140-C151-A6993BA84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3189A-8755-6C4F-BC6E-8E2645C0E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43F0A-463B-7912-156C-60494232A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00F02-3718-1C69-7C08-2607923C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5BBB5-ABF8-275B-3C25-C1832CD0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ABFA0-3018-0726-8B11-35E482F5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852B-1124-54BE-9EE0-8C8E4E15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B1BFA-E620-1E9B-3A57-96EF4BFF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937B4-3244-A915-0561-CA425E0F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903AB-7098-4A20-0CF2-211A582C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55755-AC22-8688-6648-55DCDD8D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214FF-E5D9-442F-4633-AA841E03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E7860-56F5-A00F-7697-95FF6195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8F10-E25B-E452-6174-FBBF83A1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0C6D-AE66-D18F-2B5E-32023062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26F6E-48D6-628D-F883-17AD75578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2F353-91A3-EDAC-9EC2-97C2767C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1AA8E-8EA4-E7D0-6FEA-41802877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FD450-EAB4-7B6A-1E17-5E8F9185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A893-FF79-6338-A54D-B2C3E16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C12D9-57D2-311C-DB4C-F1AF8973A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4B647-2066-3961-FFFF-CD4CBDB40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5ECC5-4CCD-54C0-D3C7-E983A160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F7FBA-F8A3-18F0-0B33-8B8B8838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B5F13-587D-2E3A-21AA-A2995071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91BE8-1398-EC9A-1363-BD90FDF9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077C3-0ACB-C0F1-C23F-34AE1BB9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3AC8-3B4B-73B1-C91E-3B91EF245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D45B-25B7-BF40-AD24-95E42A0DA94B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98D80-A9B3-74B7-78F9-09A01E77A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5385C-1C79-F2A6-C7D0-027E58EA9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E7A21-A30C-D74B-AF22-FFE2154F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496D-A32D-1EE1-0547-AF5C9540D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Anatomy of ISO 42001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FAA95-8635-07B3-613B-BCF0EBD7F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SCSD Lecture 1 Feb 2024</a:t>
            </a:r>
          </a:p>
        </p:txBody>
      </p:sp>
    </p:spTree>
    <p:extLst>
      <p:ext uri="{BB962C8B-B14F-4D97-AF65-F5344CB8AC3E}">
        <p14:creationId xmlns:p14="http://schemas.microsoft.com/office/powerpoint/2010/main" val="13362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4ACC-B5E2-92A6-FFDF-5A2E46E7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40C32FBF-1C68-5131-6A9C-E514F42BC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536" y="1825625"/>
            <a:ext cx="7690928" cy="4351338"/>
          </a:xfrm>
        </p:spPr>
      </p:pic>
    </p:spTree>
    <p:extLst>
      <p:ext uri="{BB962C8B-B14F-4D97-AF65-F5344CB8AC3E}">
        <p14:creationId xmlns:p14="http://schemas.microsoft.com/office/powerpoint/2010/main" val="207894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FF38-124D-A7D7-05D1-2FA22BE9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body of the standard</a:t>
            </a:r>
          </a:p>
        </p:txBody>
      </p:sp>
      <p:pic>
        <p:nvPicPr>
          <p:cNvPr id="5" name="Content Placeholder 4" descr="A list of business goals&#10;&#10;Description automatically generated with medium confidence">
            <a:extLst>
              <a:ext uri="{FF2B5EF4-FFF2-40B4-BE49-F238E27FC236}">
                <a16:creationId xmlns:a16="http://schemas.microsoft.com/office/drawing/2014/main" id="{2A6CD944-8814-0F2A-CFAB-8995FE7A8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18" y="1825625"/>
            <a:ext cx="9904164" cy="4351338"/>
          </a:xfrm>
        </p:spPr>
      </p:pic>
    </p:spTree>
    <p:extLst>
      <p:ext uri="{BB962C8B-B14F-4D97-AF65-F5344CB8AC3E}">
        <p14:creationId xmlns:p14="http://schemas.microsoft.com/office/powerpoint/2010/main" val="125935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9DAD-C74D-3214-8D23-6CF3363C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pic>
        <p:nvPicPr>
          <p:cNvPr id="5" name="Content Placeholder 4" descr="A close-up of a text&#10;&#10;Description automatically generated">
            <a:extLst>
              <a:ext uri="{FF2B5EF4-FFF2-40B4-BE49-F238E27FC236}">
                <a16:creationId xmlns:a16="http://schemas.microsoft.com/office/drawing/2014/main" id="{E7D6B6C8-7ABD-BAF8-4DDC-E7ADE29F7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51450"/>
            <a:ext cx="10515600" cy="2899687"/>
          </a:xfrm>
        </p:spPr>
      </p:pic>
    </p:spTree>
    <p:extLst>
      <p:ext uri="{BB962C8B-B14F-4D97-AF65-F5344CB8AC3E}">
        <p14:creationId xmlns:p14="http://schemas.microsoft.com/office/powerpoint/2010/main" val="427736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45EE-8893-C1A0-C29D-09457242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Explanatory notes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C8D95B1E-3760-E0BD-EABE-577A2E589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952" y="1825625"/>
            <a:ext cx="9766095" cy="4351338"/>
          </a:xfrm>
        </p:spPr>
      </p:pic>
    </p:spTree>
    <p:extLst>
      <p:ext uri="{BB962C8B-B14F-4D97-AF65-F5344CB8AC3E}">
        <p14:creationId xmlns:p14="http://schemas.microsoft.com/office/powerpoint/2010/main" val="226029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8C43-9727-F1DD-B9AE-94076B81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Referring to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002F-AB25-B35C-9CB0-3B673BCC8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BS EN ISO/IEC 22989:2023</a:t>
            </a:r>
          </a:p>
          <a:p>
            <a:r>
              <a:rPr lang="en-GB" dirty="0"/>
              <a:t>Information technology — Artificial intelligence — Artificial intelligence concepts and terminology</a:t>
            </a:r>
            <a:endParaRPr lang="en-US" dirty="0"/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1D4E3346-D448-DAD4-9626-827F1BBD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772400" cy="34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8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E20D-8C23-5060-656B-83424CD0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Testable?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D5F1F95-DC85-C68A-1A69-535550638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01094"/>
            <a:ext cx="10515600" cy="3200400"/>
          </a:xfrm>
        </p:spPr>
      </p:pic>
    </p:spTree>
    <p:extLst>
      <p:ext uri="{BB962C8B-B14F-4D97-AF65-F5344CB8AC3E}">
        <p14:creationId xmlns:p14="http://schemas.microsoft.com/office/powerpoint/2010/main" val="339730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85A87-5FD1-9258-C15D-EA1FAB2D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BCBECB2-7FFA-E9BC-635B-B31168EF1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626" y="1825625"/>
            <a:ext cx="9405368" cy="4667250"/>
          </a:xfrm>
        </p:spPr>
      </p:pic>
    </p:spTree>
    <p:extLst>
      <p:ext uri="{BB962C8B-B14F-4D97-AF65-F5344CB8AC3E}">
        <p14:creationId xmlns:p14="http://schemas.microsoft.com/office/powerpoint/2010/main" val="6275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B1E7-A22A-DA3C-8A9E-8D41327E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perspective</a:t>
            </a:r>
          </a:p>
        </p:txBody>
      </p:sp>
      <p:pic>
        <p:nvPicPr>
          <p:cNvPr id="5" name="Content Placeholder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CBC28FF5-3A13-E19A-2C6F-2E95FEAC8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974" y="1825625"/>
            <a:ext cx="8352051" cy="4351338"/>
          </a:xfrm>
        </p:spPr>
      </p:pic>
    </p:spTree>
    <p:extLst>
      <p:ext uri="{BB962C8B-B14F-4D97-AF65-F5344CB8AC3E}">
        <p14:creationId xmlns:p14="http://schemas.microsoft.com/office/powerpoint/2010/main" val="206294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EAF6-3AB1-1C4A-8195-C6449C0F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Policy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09A6298-887F-5E97-07F6-87F9A2B2E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473" y="2064005"/>
            <a:ext cx="8371053" cy="4793995"/>
          </a:xfrm>
        </p:spPr>
      </p:pic>
    </p:spTree>
    <p:extLst>
      <p:ext uri="{BB962C8B-B14F-4D97-AF65-F5344CB8AC3E}">
        <p14:creationId xmlns:p14="http://schemas.microsoft.com/office/powerpoint/2010/main" val="2760576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ook&#10;&#10;Description automatically generated">
            <a:extLst>
              <a:ext uri="{FF2B5EF4-FFF2-40B4-BE49-F238E27FC236}">
                <a16:creationId xmlns:a16="http://schemas.microsoft.com/office/drawing/2014/main" id="{607E1EE4-0AC7-0BCB-9110-6C7297EEE9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64468" y="-6350"/>
            <a:ext cx="9263063" cy="6864350"/>
          </a:xfrm>
        </p:spPr>
      </p:pic>
    </p:spTree>
    <p:extLst>
      <p:ext uri="{BB962C8B-B14F-4D97-AF65-F5344CB8AC3E}">
        <p14:creationId xmlns:p14="http://schemas.microsoft.com/office/powerpoint/2010/main" val="42988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61F570-3DFD-45B5-0D42-43331900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Foreword</a:t>
            </a:r>
          </a:p>
        </p:txBody>
      </p:sp>
      <p:pic>
        <p:nvPicPr>
          <p:cNvPr id="8" name="Content Placeholder 7" descr="A document with text on it&#10;&#10;Description automatically generated">
            <a:extLst>
              <a:ext uri="{FF2B5EF4-FFF2-40B4-BE49-F238E27FC236}">
                <a16:creationId xmlns:a16="http://schemas.microsoft.com/office/drawing/2014/main" id="{E93DF90F-4AA5-D362-EEA3-2EFC0D750D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0938" y="1825625"/>
            <a:ext cx="3276123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7FC3B-650E-A9F5-F5F9-F17D8C9084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responsibility, liability,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Users take the risk</a:t>
            </a:r>
          </a:p>
          <a:p>
            <a:r>
              <a:rPr lang="en-US" dirty="0"/>
              <a:t>Who is a ”professional”?</a:t>
            </a:r>
          </a:p>
          <a:p>
            <a:r>
              <a:rPr lang="en-US" dirty="0"/>
              <a:t>What is “correct application”?</a:t>
            </a:r>
          </a:p>
        </p:txBody>
      </p:sp>
    </p:spTree>
    <p:extLst>
      <p:ext uri="{BB962C8B-B14F-4D97-AF65-F5344CB8AC3E}">
        <p14:creationId xmlns:p14="http://schemas.microsoft.com/office/powerpoint/2010/main" val="135668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5F1-4842-7ECC-270A-D4453696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8BA6E147-3D90-42F5-97A4-D8C1B84C7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571" y="1814134"/>
            <a:ext cx="7998857" cy="5043866"/>
          </a:xfrm>
        </p:spPr>
      </p:pic>
    </p:spTree>
    <p:extLst>
      <p:ext uri="{BB962C8B-B14F-4D97-AF65-F5344CB8AC3E}">
        <p14:creationId xmlns:p14="http://schemas.microsoft.com/office/powerpoint/2010/main" val="237470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6D13-255D-4D90-1B07-DCC57AC5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pic>
        <p:nvPicPr>
          <p:cNvPr id="5" name="Content Placeholder 4" descr="A screenshot of a paper&#10;&#10;Description automatically generated">
            <a:extLst>
              <a:ext uri="{FF2B5EF4-FFF2-40B4-BE49-F238E27FC236}">
                <a16:creationId xmlns:a16="http://schemas.microsoft.com/office/drawing/2014/main" id="{674EC0D8-682F-8E5E-F967-E96005D03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248" y="1991549"/>
            <a:ext cx="7717503" cy="4866451"/>
          </a:xfrm>
        </p:spPr>
      </p:pic>
    </p:spTree>
    <p:extLst>
      <p:ext uri="{BB962C8B-B14F-4D97-AF65-F5344CB8AC3E}">
        <p14:creationId xmlns:p14="http://schemas.microsoft.com/office/powerpoint/2010/main" val="151342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5E3FBE-BB63-091F-08C7-A91B9AA0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0C58D6-B54B-7E09-2CB7-30B6596FF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Although we have looked at ISO 42001 this lecture has started to look at the general structure of management/quality standards.</a:t>
            </a:r>
          </a:p>
          <a:p>
            <a:r>
              <a:rPr lang="en-US" dirty="0"/>
              <a:t>Standards generally avoid legally binding commitments</a:t>
            </a:r>
          </a:p>
          <a:p>
            <a:r>
              <a:rPr lang="en-US" dirty="0"/>
              <a:t>Standards often sit inside closely related standards</a:t>
            </a:r>
          </a:p>
          <a:p>
            <a:r>
              <a:rPr lang="en-US" dirty="0"/>
              <a:t>Standards attempt to have focused scope and refer to other standards.</a:t>
            </a:r>
          </a:p>
          <a:p>
            <a:r>
              <a:rPr lang="en-US" dirty="0"/>
              <a:t>Standards requirements should be testable</a:t>
            </a:r>
          </a:p>
          <a:p>
            <a:r>
              <a:rPr lang="en-US" dirty="0"/>
              <a:t>Standards often mandate documentation of policies, assessments, plans, …</a:t>
            </a:r>
          </a:p>
          <a:p>
            <a:r>
              <a:rPr lang="en-US" dirty="0"/>
              <a:t>Risk is a key concept in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3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126BF5-1E91-DDEB-BD5F-948482FC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it help us?</a:t>
            </a:r>
          </a:p>
        </p:txBody>
      </p:sp>
      <p:pic>
        <p:nvPicPr>
          <p:cNvPr id="8" name="Content Placeholder 7" descr="A close-up of a text&#10;&#10;Description automatically generated">
            <a:extLst>
              <a:ext uri="{FF2B5EF4-FFF2-40B4-BE49-F238E27FC236}">
                <a16:creationId xmlns:a16="http://schemas.microsoft.com/office/drawing/2014/main" id="{0C975F40-5E3B-565F-85D1-A9422CBA5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25227"/>
            <a:ext cx="10515600" cy="3352134"/>
          </a:xfrm>
        </p:spPr>
      </p:pic>
    </p:spTree>
    <p:extLst>
      <p:ext uri="{BB962C8B-B14F-4D97-AF65-F5344CB8AC3E}">
        <p14:creationId xmlns:p14="http://schemas.microsoft.com/office/powerpoint/2010/main" val="21719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0370-9DBA-01B4-AAB7-9D381FB2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should help with processes</a:t>
            </a:r>
          </a:p>
        </p:txBody>
      </p:sp>
      <p:pic>
        <p:nvPicPr>
          <p:cNvPr id="5" name="Content Placeholder 4" descr="A close-up of a paper&#10;&#10;Description automatically generated">
            <a:extLst>
              <a:ext uri="{FF2B5EF4-FFF2-40B4-BE49-F238E27FC236}">
                <a16:creationId xmlns:a16="http://schemas.microsoft.com/office/drawing/2014/main" id="{7CF8E7EB-C807-618E-66E1-E079E6327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9187"/>
            <a:ext cx="10515600" cy="4104214"/>
          </a:xfrm>
        </p:spPr>
      </p:pic>
    </p:spTree>
    <p:extLst>
      <p:ext uri="{BB962C8B-B14F-4D97-AF65-F5344CB8AC3E}">
        <p14:creationId xmlns:p14="http://schemas.microsoft.com/office/powerpoint/2010/main" val="107295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9E50-BB79-D3B0-B2B3-D4A90671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10D31-F784-9DD1-0992-6B249A27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point relates to requirements on the process: why are you using AI at all?  What is the aim of the organization?  Who are the stakeholders?</a:t>
            </a:r>
          </a:p>
          <a:p>
            <a:r>
              <a:rPr lang="en-US" dirty="0"/>
              <a:t>Risk management is an essential aspect of any process management system (and there is a generic approach to it that gets specialized).</a:t>
            </a:r>
          </a:p>
          <a:p>
            <a:r>
              <a:rPr lang="en-US" dirty="0"/>
              <a:t>The next point is a list of “concerns” around others – can you think of others?</a:t>
            </a:r>
          </a:p>
          <a:p>
            <a:r>
              <a:rPr lang="en-US" dirty="0"/>
              <a:t>The final point raises the issue of the ”AI supply chain” what does it look like and who is involved in creating and deploying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F3E8D3D2-1A82-455D-5238-932D09A203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56224" y="1670939"/>
            <a:ext cx="7637714" cy="5187061"/>
          </a:xfr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D334D3A1-3280-3AC2-162C-833C720A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881" y="0"/>
            <a:ext cx="7772400" cy="16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6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6350-B3C6-7961-3837-8015C1E2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scope</a:t>
            </a:r>
            <a:r>
              <a:rPr lang="en-US" dirty="0"/>
              <a:t> tells you what the standard is for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325E77B7-931F-5032-FEB2-5EF3E3989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2131"/>
            <a:ext cx="10515600" cy="3278326"/>
          </a:xfrm>
        </p:spPr>
      </p:pic>
    </p:spTree>
    <p:extLst>
      <p:ext uri="{BB962C8B-B14F-4D97-AF65-F5344CB8AC3E}">
        <p14:creationId xmlns:p14="http://schemas.microsoft.com/office/powerpoint/2010/main" val="283352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F359-29FA-1F51-7965-B3CAE909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scope telling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EBFB-C4D8-D9D4-2116-EB034B5E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What: </a:t>
            </a:r>
            <a:r>
              <a:rPr lang="en-US" dirty="0"/>
              <a:t>the standard sets out to do: “</a:t>
            </a:r>
            <a:r>
              <a:rPr lang="en-US" i="1" dirty="0"/>
              <a:t>This documents specifies the requirements….”</a:t>
            </a:r>
          </a:p>
          <a:p>
            <a:r>
              <a:rPr lang="en-US" b="1" dirty="0"/>
              <a:t>Who</a:t>
            </a:r>
            <a:r>
              <a:rPr lang="en-US" b="1" i="1" dirty="0"/>
              <a:t>: </a:t>
            </a:r>
            <a:r>
              <a:rPr lang="en-US" dirty="0"/>
              <a:t>the standard sets out who should be interested in using the standard: “</a:t>
            </a:r>
            <a:r>
              <a:rPr lang="en-US" i="1" dirty="0"/>
              <a:t>intended for use by an organization providing or using products or services that utilize AI systems.”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3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5DCE-DC0E-FFBD-B85A-ADA9D2E6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standards, and terminology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67FCD55C-685F-D58F-A033-318EC391D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537" y="1825625"/>
            <a:ext cx="9574925" cy="4351338"/>
          </a:xfrm>
        </p:spPr>
      </p:pic>
    </p:spTree>
    <p:extLst>
      <p:ext uri="{BB962C8B-B14F-4D97-AF65-F5344CB8AC3E}">
        <p14:creationId xmlns:p14="http://schemas.microsoft.com/office/powerpoint/2010/main" val="156677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332</Words>
  <Application>Microsoft Macintosh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The Anatomy of ISO 42001</vt:lpstr>
      <vt:lpstr>The Foreword</vt:lpstr>
      <vt:lpstr>How should it help us?</vt:lpstr>
      <vt:lpstr>It should help with processes</vt:lpstr>
      <vt:lpstr>What does this mean?</vt:lpstr>
      <vt:lpstr>PowerPoint Presentation</vt:lpstr>
      <vt:lpstr>The scope tells you what the standard is for</vt:lpstr>
      <vt:lpstr>What is the scope telling you</vt:lpstr>
      <vt:lpstr>Other standards, and terminology</vt:lpstr>
      <vt:lpstr>Terminology</vt:lpstr>
      <vt:lpstr>Main body of the standard</vt:lpstr>
      <vt:lpstr>Requirements</vt:lpstr>
      <vt:lpstr>Explanatory notes</vt:lpstr>
      <vt:lpstr>Referring to Standards</vt:lpstr>
      <vt:lpstr>Testable?</vt:lpstr>
      <vt:lpstr>Documentation</vt:lpstr>
      <vt:lpstr>Organizational perspective</vt:lpstr>
      <vt:lpstr>Organisational Policy</vt:lpstr>
      <vt:lpstr>PowerPoint Presentation</vt:lpstr>
      <vt:lpstr>Planning</vt:lpstr>
      <vt:lpstr>Risk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Anatomy of ISO 42001</dc:title>
  <dc:creator>Stuart Anderson</dc:creator>
  <cp:lastModifiedBy>Stuart Anderson</cp:lastModifiedBy>
  <cp:revision>1</cp:revision>
  <dcterms:created xsi:type="dcterms:W3CDTF">2024-01-31T20:05:15Z</dcterms:created>
  <dcterms:modified xsi:type="dcterms:W3CDTF">2024-02-01T09:44:34Z</dcterms:modified>
</cp:coreProperties>
</file>