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7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6B9535-6C29-6044-987A-F47E1777F7D4}" v="8" dt="2025-10-28T09:44:23.4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85822-F1F6-036D-CF97-F0CEDEBE0F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9F72C0-CC09-3975-01FD-6DA8F5B58B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7C891-B87D-653A-B036-4F5663B72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38FE-B383-E544-BE8C-BACB893C2A6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40635-6FBF-2DCC-6AC6-17F0D14E7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77A6F-165D-E2AB-E06D-C1013DFC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0CD1B-6E86-224F-8066-5150124A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558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162A9-06C8-0324-6287-689C731ED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AB17FF-0F2D-CB8D-1393-300E3B18E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49573-F84F-EDA3-F182-D7312E24A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38FE-B383-E544-BE8C-BACB893C2A6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6974C-D38B-A5A1-EF04-47D9FD177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B5596-5E0D-9342-B3C2-1F4DEE500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0CD1B-6E86-224F-8066-5150124A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21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5CB3CC-5B87-D40E-FE56-39C6E467FA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99EEF3-5B8C-1C07-604E-5C3D4842C5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AA31F-AACD-00A5-A20D-278CD9B0A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38FE-B383-E544-BE8C-BACB893C2A6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D7A25-0566-D89D-3AF8-9DDF2985F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B1AC1-82AA-FBD2-AD69-AD33569C5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0CD1B-6E86-224F-8066-5150124A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71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8D293-E758-3C49-E6A2-9D6E1E11E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A956F-6310-93B7-D663-1F2A07EEB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7BBA9-F0A1-DD9D-DD6B-10E93F787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38FE-B383-E544-BE8C-BACB893C2A6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0BB18-6262-EB6F-4F6F-8AA0E4D94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76303-DA03-1032-A6F5-04A0C915A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0CD1B-6E86-224F-8066-5150124A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202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FA80A-4063-5934-7653-C8277342E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666EB-34EF-13C0-98D3-76B44FAD0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FC4DD-1DF3-B2F0-25E8-1F94F351C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38FE-B383-E544-BE8C-BACB893C2A6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F79C3-71C2-E444-A22D-C169D0B05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D9ED5-DF94-16AD-7775-D8170D876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0CD1B-6E86-224F-8066-5150124A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9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6F652-A50F-C196-F6E9-4BBC0AFB1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D600A-7F91-0E12-9A86-BB02899357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807845-0B5D-206D-27B0-3FC5C2A33C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636337-2AE3-3CDF-EAD5-C86F9BFD2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38FE-B383-E544-BE8C-BACB893C2A6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F90181-8F5B-A37E-53C4-25B3A52AC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E12B69-66E1-E35D-2F21-768F1899E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0CD1B-6E86-224F-8066-5150124A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178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6E8DD-AD81-029C-662C-F7D24E449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20A046-E35C-1719-68B0-5081DEC98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EB3817-95F7-CFBB-F7C6-527D9821E0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718C6A-E29C-C377-DBE6-F754A9A2AD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131B7F-5EFF-59FA-03AD-36A9AD0C97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D8DEE5-C261-3943-F50B-69405A8AA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38FE-B383-E544-BE8C-BACB893C2A6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11E976-028F-491F-EDE6-D160BD050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0755C3-01F3-FE80-9FF2-55079E38B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0CD1B-6E86-224F-8066-5150124A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85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A829D-BF84-F7E2-9E7D-039E91B78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0CEF8-6369-6E2C-3335-8F5855B73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38FE-B383-E544-BE8C-BACB893C2A6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C49C33-6AEF-B37E-7A9D-4CF3E1008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340444-26ED-81CE-DD5B-87D2B51D6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0CD1B-6E86-224F-8066-5150124A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04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D08C7E-3693-D7A0-03D1-51059694C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38FE-B383-E544-BE8C-BACB893C2A6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203A4-31B1-149C-D46E-45EC8A6BB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02C3EA-920F-1E77-5ECC-DED86CB4B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0CD1B-6E86-224F-8066-5150124A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293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717C3-222E-3394-2110-75FFAFC9E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7C2B1-C320-4FC3-3E17-F0157D053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1EB1B7-72D7-4D58-394D-2442B79A2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19DF6F-5F12-98E0-D82A-9CA1FAFD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38FE-B383-E544-BE8C-BACB893C2A6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AFEDB6-F1B8-E542-770F-BBB4213E0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76DFFB-75FD-23A3-CD6E-B1B9239E0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0CD1B-6E86-224F-8066-5150124A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38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0E8EF-6872-C2BE-5F15-D7C893961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01DEA7-692D-EA06-84FE-8A23485307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A13E46-CD48-D98A-935F-9DE5F53035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714347-B97A-4643-B320-95C1A3C34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38FE-B383-E544-BE8C-BACB893C2A6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D93FD6-FC0C-4EE3-2560-067F0AB5E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4718C6-7535-3A19-545C-2429C7CE0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0CD1B-6E86-224F-8066-5150124A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75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5EB97D-6088-818B-6B13-06698D681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C1B348-F526-9743-B8A3-733C6979B1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E6A18-844A-5120-C0DE-6CAAE83F82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E138FE-B383-E544-BE8C-BACB893C2A6C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94848-54AF-8821-C8AD-7B4EA8A0C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CF792-7DF2-E4BF-E055-495454A8BB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60CD1B-6E86-224F-8066-5150124AE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11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033AD8-B70C-7AC7-61B3-2B083555B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from Pill </a:t>
            </a:r>
            <a:r>
              <a:rPr lang="en-US" dirty="0" err="1"/>
              <a:t>Dronz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B6D565E-DA06-66B6-DE97-ADE98C968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test basis:</a:t>
            </a:r>
          </a:p>
          <a:p>
            <a:pPr lvl="1"/>
            <a:r>
              <a:rPr lang="en-US" dirty="0"/>
              <a:t>The </a:t>
            </a:r>
            <a:r>
              <a:rPr lang="en-US" i="1" dirty="0"/>
              <a:t>extend </a:t>
            </a:r>
            <a:r>
              <a:rPr lang="en-US" dirty="0"/>
              <a:t>feature shall generate a new path or will fail to generate a new path </a:t>
            </a:r>
          </a:p>
          <a:p>
            <a:pPr lvl="1"/>
            <a:r>
              <a:rPr lang="en-US" dirty="0"/>
              <a:t>The feature shall accept a path </a:t>
            </a:r>
            <a:r>
              <a:rPr lang="en-US" i="1" dirty="0"/>
              <a:t>r </a:t>
            </a:r>
            <a:r>
              <a:rPr lang="en-US" dirty="0"/>
              <a:t>and a point </a:t>
            </a:r>
            <a:r>
              <a:rPr lang="en-US" i="1" dirty="0"/>
              <a:t>p </a:t>
            </a:r>
            <a:r>
              <a:rPr lang="en-US" dirty="0"/>
              <a:t>and return a path </a:t>
            </a:r>
            <a:r>
              <a:rPr lang="en-US" i="1" dirty="0"/>
              <a:t>r’ </a:t>
            </a:r>
            <a:r>
              <a:rPr lang="en-US" dirty="0"/>
              <a:t>whose end point is </a:t>
            </a:r>
            <a:r>
              <a:rPr lang="en-US" i="1" dirty="0"/>
              <a:t>p </a:t>
            </a:r>
            <a:r>
              <a:rPr lang="en-US" dirty="0"/>
              <a:t>and the point preceding the end point of </a:t>
            </a:r>
            <a:r>
              <a:rPr lang="en-US" i="1" dirty="0"/>
              <a:t>r’</a:t>
            </a:r>
            <a:r>
              <a:rPr lang="en-US" dirty="0"/>
              <a:t> is the end point of </a:t>
            </a:r>
            <a:r>
              <a:rPr lang="en-US" i="1" dirty="0"/>
              <a:t>r</a:t>
            </a:r>
            <a:r>
              <a:rPr lang="en-US" dirty="0"/>
              <a:t>, provided:</a:t>
            </a:r>
          </a:p>
          <a:p>
            <a:pPr lvl="2"/>
            <a:r>
              <a:rPr lang="en-US" dirty="0"/>
              <a:t>The distance from the end point of </a:t>
            </a:r>
            <a:r>
              <a:rPr lang="en-US" i="1" dirty="0"/>
              <a:t>r </a:t>
            </a:r>
            <a:r>
              <a:rPr lang="en-US" dirty="0"/>
              <a:t>to </a:t>
            </a:r>
            <a:r>
              <a:rPr lang="en-US" i="1" dirty="0"/>
              <a:t>p </a:t>
            </a:r>
            <a:r>
              <a:rPr lang="en-US" dirty="0"/>
              <a:t>is not too long.</a:t>
            </a:r>
          </a:p>
          <a:p>
            <a:pPr lvl="2"/>
            <a:r>
              <a:rPr lang="en-US" dirty="0"/>
              <a:t>The step from the end point of </a:t>
            </a:r>
            <a:r>
              <a:rPr lang="en-US" i="1" dirty="0"/>
              <a:t>r </a:t>
            </a:r>
            <a:r>
              <a:rPr lang="en-US" dirty="0"/>
              <a:t>to </a:t>
            </a:r>
            <a:r>
              <a:rPr lang="en-US" i="1" dirty="0"/>
              <a:t>p </a:t>
            </a:r>
            <a:r>
              <a:rPr lang="en-US" dirty="0"/>
              <a:t>does not pass through a no-fly zone</a:t>
            </a:r>
          </a:p>
          <a:p>
            <a:pPr lvl="1"/>
            <a:r>
              <a:rPr lang="en-US" dirty="0"/>
              <a:t>If the preceding conditions are not satisfied, then the feature generates an error.</a:t>
            </a:r>
          </a:p>
          <a:p>
            <a:r>
              <a:rPr lang="en-US" dirty="0"/>
              <a:t>Test completion criterion:</a:t>
            </a:r>
          </a:p>
          <a:p>
            <a:pPr lvl="1"/>
            <a:r>
              <a:rPr lang="en-US" dirty="0"/>
              <a:t>100% equivalence partition coverage is achieved with all tests passed.</a:t>
            </a:r>
          </a:p>
        </p:txBody>
      </p:sp>
    </p:spTree>
    <p:extLst>
      <p:ext uri="{BB962C8B-B14F-4D97-AF65-F5344CB8AC3E}">
        <p14:creationId xmlns:p14="http://schemas.microsoft.com/office/powerpoint/2010/main" val="310180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AD77E-5CD8-16B1-075A-2168E1267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 Independently Testable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CA0FA-8396-1364-AD19-856452574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extend</a:t>
            </a:r>
            <a:r>
              <a:rPr lang="en-US" dirty="0"/>
              <a:t> feature</a:t>
            </a:r>
          </a:p>
          <a:p>
            <a:r>
              <a:rPr lang="en-US" dirty="0"/>
              <a:t>Parameter: </a:t>
            </a:r>
            <a:r>
              <a:rPr lang="en-US" i="1" dirty="0"/>
              <a:t>r </a:t>
            </a:r>
            <a:r>
              <a:rPr lang="en-US" dirty="0"/>
              <a:t>a path represented as a list of points</a:t>
            </a:r>
          </a:p>
          <a:p>
            <a:r>
              <a:rPr lang="en-US" dirty="0"/>
              <a:t>Parameter: </a:t>
            </a:r>
            <a:r>
              <a:rPr lang="en-US" i="1" dirty="0"/>
              <a:t>p </a:t>
            </a:r>
            <a:r>
              <a:rPr lang="en-US" dirty="0"/>
              <a:t>a point</a:t>
            </a:r>
          </a:p>
          <a:p>
            <a:r>
              <a:rPr lang="en-US" dirty="0"/>
              <a:t>Environment Element: </a:t>
            </a:r>
            <a:r>
              <a:rPr lang="en-US" i="1" dirty="0"/>
              <a:t>No Fly  </a:t>
            </a:r>
            <a:r>
              <a:rPr lang="en-US" dirty="0"/>
              <a:t>a list of pairs of points representing rectangles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69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E51DA-592E-A8D1-108F-9C57A95E7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 relevant value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B78E4-2A11-9735-8D93-CB896B355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Path </a:t>
            </a:r>
            <a:r>
              <a:rPr lang="en-US" i="1" dirty="0"/>
              <a:t>r</a:t>
            </a:r>
            <a:endParaRPr lang="en-US" dirty="0"/>
          </a:p>
          <a:p>
            <a:pPr lvl="1"/>
            <a:r>
              <a:rPr lang="en-US" dirty="0"/>
              <a:t>Null</a:t>
            </a:r>
          </a:p>
          <a:p>
            <a:pPr lvl="1"/>
            <a:r>
              <a:rPr lang="en-US" dirty="0"/>
              <a:t>Length 1</a:t>
            </a:r>
          </a:p>
          <a:p>
            <a:pPr lvl="1"/>
            <a:r>
              <a:rPr lang="en-US" dirty="0"/>
              <a:t>Length &gt; 1 with adjacent points acceptably spaced</a:t>
            </a:r>
          </a:p>
          <a:p>
            <a:pPr lvl="1"/>
            <a:r>
              <a:rPr lang="en-US" dirty="0"/>
              <a:t>Length &gt; 1 with at least one successive pairs of points too far apart</a:t>
            </a:r>
          </a:p>
          <a:p>
            <a:pPr lvl="1"/>
            <a:r>
              <a:rPr lang="en-US" dirty="0"/>
              <a:t>Length is max if there is a limit or perhaps just very long</a:t>
            </a:r>
          </a:p>
          <a:p>
            <a:r>
              <a:rPr lang="en-US" dirty="0"/>
              <a:t>Point </a:t>
            </a:r>
            <a:r>
              <a:rPr lang="en-US" i="1" dirty="0"/>
              <a:t>p</a:t>
            </a:r>
          </a:p>
          <a:p>
            <a:pPr lvl="1"/>
            <a:r>
              <a:rPr lang="en-US" dirty="0"/>
              <a:t>Well Formed </a:t>
            </a:r>
          </a:p>
          <a:p>
            <a:pPr lvl="1"/>
            <a:r>
              <a:rPr lang="en-US" dirty="0"/>
              <a:t>Lat component is erroneous</a:t>
            </a:r>
          </a:p>
          <a:p>
            <a:pPr lvl="1"/>
            <a:r>
              <a:rPr lang="en-US" dirty="0"/>
              <a:t>Long component is erroneous</a:t>
            </a:r>
          </a:p>
        </p:txBody>
      </p:sp>
    </p:spTree>
    <p:extLst>
      <p:ext uri="{BB962C8B-B14F-4D97-AF65-F5344CB8AC3E}">
        <p14:creationId xmlns:p14="http://schemas.microsoft.com/office/powerpoint/2010/main" val="1690476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AA69C-4980-AC5D-6BAD-73734D7CA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 relevant value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D1723-4A6C-9B80-FF69-30A9E9F87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Environment Element </a:t>
            </a:r>
            <a:r>
              <a:rPr lang="en-US" i="1" dirty="0"/>
              <a:t>No Fly:</a:t>
            </a:r>
          </a:p>
          <a:p>
            <a:pPr lvl="1"/>
            <a:r>
              <a:rPr lang="en-US" dirty="0"/>
              <a:t>Null</a:t>
            </a:r>
          </a:p>
          <a:p>
            <a:pPr lvl="1"/>
            <a:r>
              <a:rPr lang="en-US" dirty="0"/>
              <a:t>Length 1</a:t>
            </a:r>
          </a:p>
          <a:p>
            <a:pPr lvl="1"/>
            <a:r>
              <a:rPr lang="en-US" dirty="0"/>
              <a:t>Length &gt; 1 and all elements are well-formed</a:t>
            </a:r>
          </a:p>
          <a:p>
            <a:pPr lvl="1"/>
            <a:r>
              <a:rPr lang="en-US" dirty="0"/>
              <a:t>Length &gt; 1 and at least one element is ill-formed</a:t>
            </a:r>
          </a:p>
          <a:p>
            <a:pPr lvl="1"/>
            <a:r>
              <a:rPr lang="en-US" dirty="0"/>
              <a:t>Length &gt; 1 and at least one element represents a no-fly zone containing the final point of </a:t>
            </a:r>
            <a:r>
              <a:rPr lang="en-US" i="1" dirty="0"/>
              <a:t>r</a:t>
            </a:r>
          </a:p>
          <a:p>
            <a:pPr lvl="1"/>
            <a:r>
              <a:rPr lang="en-US" dirty="0"/>
              <a:t>Length &gt; 1 and at least one element represents a no-fly zone containing the point </a:t>
            </a:r>
            <a:r>
              <a:rPr lang="en-US" i="1" dirty="0"/>
              <a:t>p</a:t>
            </a:r>
          </a:p>
          <a:p>
            <a:pPr lvl="1"/>
            <a:r>
              <a:rPr lang="en-US" dirty="0"/>
              <a:t>Length &gt; 1 and at least one element represents a no-fly zone that intersects with the line from the final point of </a:t>
            </a:r>
            <a:r>
              <a:rPr lang="en-US" i="1" dirty="0"/>
              <a:t>r </a:t>
            </a:r>
            <a:r>
              <a:rPr lang="en-US" dirty="0"/>
              <a:t>to </a:t>
            </a:r>
            <a:r>
              <a:rPr lang="en-US" i="1" dirty="0"/>
              <a:t>p</a:t>
            </a:r>
          </a:p>
          <a:p>
            <a:pPr lvl="1"/>
            <a:r>
              <a:rPr lang="en-US" i="1" dirty="0"/>
              <a:t>We could extend this further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834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A48ED-0F72-3E4E-EBC5-1131D4B7B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Case Specifications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6BA4C-E2BD-A2B5-8B76-B8DF8B962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combinations of value classes from each for each parameter and environment element makes a test case </a:t>
            </a:r>
            <a:r>
              <a:rPr lang="en-US" b="1" dirty="0"/>
              <a:t>specification</a:t>
            </a:r>
            <a:r>
              <a:rPr lang="en-US" dirty="0"/>
              <a:t>.</a:t>
            </a:r>
          </a:p>
          <a:p>
            <a:r>
              <a:rPr lang="en-US" dirty="0"/>
              <a:t>For example: </a:t>
            </a:r>
            <a:r>
              <a:rPr lang="en-US" i="1" dirty="0"/>
              <a:t>p</a:t>
            </a:r>
            <a:r>
              <a:rPr lang="en-US" dirty="0"/>
              <a:t> – a valid point, </a:t>
            </a:r>
            <a:r>
              <a:rPr lang="en-US" i="1" dirty="0"/>
              <a:t>r</a:t>
            </a:r>
            <a:r>
              <a:rPr lang="en-US" dirty="0"/>
              <a:t> – a one element list, </a:t>
            </a:r>
            <a:r>
              <a:rPr lang="en-US" i="1" dirty="0" err="1"/>
              <a:t>NoFly</a:t>
            </a:r>
            <a:r>
              <a:rPr lang="en-US" i="1" dirty="0"/>
              <a:t> – </a:t>
            </a:r>
            <a:r>
              <a:rPr lang="en-US" dirty="0"/>
              <a:t>a very long list</a:t>
            </a:r>
          </a:p>
          <a:p>
            <a:r>
              <a:rPr lang="en-US" dirty="0"/>
              <a:t>Or: p - malformed </a:t>
            </a:r>
            <a:r>
              <a:rPr lang="en-US" dirty="0" err="1"/>
              <a:t>lat</a:t>
            </a:r>
            <a:r>
              <a:rPr lang="en-US" dirty="0"/>
              <a:t> component, </a:t>
            </a:r>
            <a:r>
              <a:rPr lang="en-US" i="1" dirty="0"/>
              <a:t>r</a:t>
            </a:r>
            <a:r>
              <a:rPr lang="en-US" dirty="0"/>
              <a:t> – a well-formed path, </a:t>
            </a:r>
            <a:r>
              <a:rPr lang="en-US" i="1" dirty="0" err="1"/>
              <a:t>NoFly</a:t>
            </a:r>
            <a:r>
              <a:rPr lang="en-US" i="1" dirty="0"/>
              <a:t> </a:t>
            </a:r>
            <a:r>
              <a:rPr lang="en-US" dirty="0"/>
              <a:t>– null</a:t>
            </a:r>
          </a:p>
          <a:p>
            <a:r>
              <a:rPr lang="en-US" dirty="0"/>
              <a:t>We have 5 x 3 x 7 = 105 test case specifications for this very simple example.</a:t>
            </a:r>
          </a:p>
          <a:p>
            <a:r>
              <a:rPr lang="en-US" dirty="0"/>
              <a:t>In more complex systems the number of test cases becomes unmanageable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279078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7952F-3525-E3B9-01B8-48F246F88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037EA-2127-DE49-B760-85AF70EE0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These are added to value classes and help reduce the number of test case specifications.</a:t>
            </a:r>
          </a:p>
          <a:p>
            <a:r>
              <a:rPr lang="en-US" dirty="0"/>
              <a:t>Path </a:t>
            </a:r>
            <a:r>
              <a:rPr lang="en-US" i="1" dirty="0"/>
              <a:t>r</a:t>
            </a:r>
            <a:endParaRPr lang="en-US" dirty="0"/>
          </a:p>
          <a:p>
            <a:pPr lvl="1"/>
            <a:r>
              <a:rPr lang="en-US" dirty="0"/>
              <a:t>Null</a:t>
            </a:r>
          </a:p>
          <a:p>
            <a:pPr lvl="1"/>
            <a:r>
              <a:rPr lang="en-US" dirty="0"/>
              <a:t>Length 1</a:t>
            </a:r>
          </a:p>
          <a:p>
            <a:pPr lvl="1"/>
            <a:r>
              <a:rPr lang="en-US" dirty="0"/>
              <a:t>Length &gt; 1 with adjacent points acceptably spaced</a:t>
            </a:r>
          </a:p>
          <a:p>
            <a:pPr lvl="1"/>
            <a:r>
              <a:rPr lang="en-US" dirty="0"/>
              <a:t>Length &gt; 1 with at least one successive pairs of points too far apart [error]</a:t>
            </a:r>
          </a:p>
          <a:p>
            <a:pPr lvl="1"/>
            <a:r>
              <a:rPr lang="en-US" dirty="0"/>
              <a:t>Length is max if there is a limit or perhaps just very long</a:t>
            </a:r>
          </a:p>
          <a:p>
            <a:r>
              <a:rPr lang="en-US" dirty="0"/>
              <a:t>Point </a:t>
            </a:r>
            <a:r>
              <a:rPr lang="en-US" i="1" dirty="0"/>
              <a:t>p</a:t>
            </a:r>
          </a:p>
          <a:p>
            <a:pPr lvl="1"/>
            <a:r>
              <a:rPr lang="en-US" dirty="0"/>
              <a:t>Well Formed </a:t>
            </a:r>
          </a:p>
          <a:p>
            <a:pPr lvl="1"/>
            <a:r>
              <a:rPr lang="en-US" dirty="0"/>
              <a:t>Lat component is erroneous [error]</a:t>
            </a:r>
          </a:p>
          <a:p>
            <a:pPr lvl="1"/>
            <a:r>
              <a:rPr lang="en-US" dirty="0"/>
              <a:t>Long component is erroneous [error]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378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AE879-77B9-3E5A-A296-CC1B083E8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1FC6C-252A-A7CD-6582-E32F64901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a value class contains only erroneous values we label it with an [error] constraint.</a:t>
            </a:r>
          </a:p>
          <a:p>
            <a:r>
              <a:rPr lang="en-US" dirty="0"/>
              <a:t>We assume that test case specifications containing a value class with an [error] label will not test the main part of the code so we reduce the number of test case specifications to one.</a:t>
            </a:r>
          </a:p>
          <a:p>
            <a:r>
              <a:rPr lang="en-US" dirty="0"/>
              <a:t>For example: there are 35 test case specifications that include a Lat malformed value class and a Long malformed value class so we can replace 70 test case specifications with 2.</a:t>
            </a:r>
          </a:p>
          <a:p>
            <a:r>
              <a:rPr lang="en-US" dirty="0"/>
              <a:t>We also have the [single] constraint that indicates a value class we only want to include in one test case specification (mainly to cut down on number of test case specifications)</a:t>
            </a:r>
          </a:p>
        </p:txBody>
      </p:sp>
    </p:spTree>
    <p:extLst>
      <p:ext uri="{BB962C8B-B14F-4D97-AF65-F5344CB8AC3E}">
        <p14:creationId xmlns:p14="http://schemas.microsoft.com/office/powerpoint/2010/main" val="3062488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F3C16-3C88-CE75-5683-595C9E12F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Property 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7F98A-066E-7717-6412-F261D6C5D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Constraint</a:t>
            </a:r>
            <a:r>
              <a:rPr lang="en-US" altLang="en-US" dirty="0">
                <a:solidFill>
                  <a:srgbClr val="000080"/>
                </a:solidFill>
                <a:latin typeface="Tahoma" panose="020B0604030504040204" pitchFamily="34" charset="0"/>
              </a:rPr>
              <a:t> [property] [if-property] </a:t>
            </a:r>
            <a:r>
              <a:rPr lang="en-US" altLang="en-US" dirty="0"/>
              <a:t>rule out invalid combinations of values.  This is looking at constraining combinations across categories.</a:t>
            </a:r>
          </a:p>
          <a:p>
            <a:r>
              <a:rPr lang="en-US" altLang="en-US" dirty="0">
                <a:solidFill>
                  <a:srgbClr val="000080"/>
                </a:solidFill>
                <a:latin typeface="Tahoma" panose="020B0604030504040204" pitchFamily="34" charset="0"/>
              </a:rPr>
              <a:t>[property]</a:t>
            </a:r>
            <a:r>
              <a:rPr lang="en-US" altLang="en-US" dirty="0"/>
              <a:t> groups values of a single parameter to identify subsets of values with common properties</a:t>
            </a:r>
          </a:p>
          <a:p>
            <a:r>
              <a:rPr lang="en-US" altLang="en-US" dirty="0">
                <a:solidFill>
                  <a:srgbClr val="000080"/>
                </a:solidFill>
                <a:latin typeface="Tahoma" panose="020B0604030504040204" pitchFamily="34" charset="0"/>
              </a:rPr>
              <a:t>[if-property] </a:t>
            </a:r>
            <a:r>
              <a:rPr lang="en-US" altLang="en-US" dirty="0"/>
              <a:t>bounds the choices of values for a category that can be combined with a particular value selected for a different category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765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1932E-011B-6DA3-3842-80B7B9643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/>
              <a:t>Property Constraint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D78CC-706C-F15F-3221-A5D5F6F48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Environment Element </a:t>
            </a:r>
            <a:r>
              <a:rPr lang="en-US" i="1" dirty="0"/>
              <a:t>No Fly:</a:t>
            </a:r>
          </a:p>
          <a:p>
            <a:pPr lvl="1"/>
            <a:r>
              <a:rPr lang="en-US" dirty="0"/>
              <a:t>…</a:t>
            </a:r>
          </a:p>
          <a:p>
            <a:pPr lvl="1"/>
            <a:r>
              <a:rPr lang="en-US" dirty="0"/>
              <a:t>Length &gt; 1 and all elements are well-formed [GOOD]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Point </a:t>
            </a:r>
            <a:r>
              <a:rPr lang="en-US" i="1" dirty="0"/>
              <a:t>p</a:t>
            </a:r>
          </a:p>
          <a:p>
            <a:pPr lvl="1"/>
            <a:r>
              <a:rPr lang="en-US" dirty="0"/>
              <a:t>Well Formed [if GOOD]</a:t>
            </a:r>
          </a:p>
          <a:p>
            <a:pPr lvl="1"/>
            <a:r>
              <a:rPr lang="en-US" dirty="0"/>
              <a:t>Lat component is erroneous</a:t>
            </a:r>
          </a:p>
          <a:p>
            <a:pPr lvl="1"/>
            <a:r>
              <a:rPr lang="en-US" dirty="0"/>
              <a:t>Long component is erroneous</a:t>
            </a:r>
          </a:p>
          <a:p>
            <a:r>
              <a:rPr lang="en-US" dirty="0"/>
              <a:t>This would constrain the test case specifications only to consider testing a well-formed point with well-formed </a:t>
            </a:r>
            <a:r>
              <a:rPr lang="en-US" i="1" dirty="0"/>
              <a:t>No Fly </a:t>
            </a:r>
            <a:r>
              <a:rPr lang="en-US" dirty="0"/>
              <a:t>lists.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609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731</Words>
  <Application>Microsoft Macintosh PowerPoint</Application>
  <PresentationFormat>Widescreen</PresentationFormat>
  <Paragraphs>73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Tahoma</vt:lpstr>
      <vt:lpstr>Office Theme</vt:lpstr>
      <vt:lpstr>Example from Pill Dronz</vt:lpstr>
      <vt:lpstr>Identify Independently Testable Features</vt:lpstr>
      <vt:lpstr>Identify relevant value classes</vt:lpstr>
      <vt:lpstr>Identify relevant value classes</vt:lpstr>
      <vt:lpstr>Test Case Specifications</vt:lpstr>
      <vt:lpstr>Error Constraints</vt:lpstr>
      <vt:lpstr>Error Constraints</vt:lpstr>
      <vt:lpstr>Property Constraints</vt:lpstr>
      <vt:lpstr>Example Property Constraint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Stuart Anderson</dc:creator>
  <cp:lastModifiedBy>Stuart Anderson</cp:lastModifiedBy>
  <cp:revision>1</cp:revision>
  <dcterms:created xsi:type="dcterms:W3CDTF">2025-10-27T21:17:03Z</dcterms:created>
  <dcterms:modified xsi:type="dcterms:W3CDTF">2025-10-28T09:47:18Z</dcterms:modified>
</cp:coreProperties>
</file>