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52"/>
  </p:notesMasterIdLst>
  <p:sldIdLst>
    <p:sldId id="256" r:id="rId2"/>
    <p:sldId id="257" r:id="rId3"/>
    <p:sldId id="299" r:id="rId4"/>
    <p:sldId id="263" r:id="rId5"/>
    <p:sldId id="300" r:id="rId6"/>
    <p:sldId id="301" r:id="rId7"/>
    <p:sldId id="265" r:id="rId8"/>
    <p:sldId id="266" r:id="rId9"/>
    <p:sldId id="267" r:id="rId10"/>
    <p:sldId id="316" r:id="rId11"/>
    <p:sldId id="268" r:id="rId12"/>
    <p:sldId id="269" r:id="rId13"/>
    <p:sldId id="270" r:id="rId14"/>
    <p:sldId id="271" r:id="rId15"/>
    <p:sldId id="272" r:id="rId16"/>
    <p:sldId id="273" r:id="rId17"/>
    <p:sldId id="274" r:id="rId18"/>
    <p:sldId id="317" r:id="rId19"/>
    <p:sldId id="302" r:id="rId20"/>
    <p:sldId id="304" r:id="rId21"/>
    <p:sldId id="303" r:id="rId22"/>
    <p:sldId id="279" r:id="rId23"/>
    <p:sldId id="280" r:id="rId24"/>
    <p:sldId id="281" r:id="rId25"/>
    <p:sldId id="306" r:id="rId26"/>
    <p:sldId id="284" r:id="rId27"/>
    <p:sldId id="307" r:id="rId28"/>
    <p:sldId id="288" r:id="rId29"/>
    <p:sldId id="308" r:id="rId30"/>
    <p:sldId id="289" r:id="rId31"/>
    <p:sldId id="309" r:id="rId32"/>
    <p:sldId id="291" r:id="rId33"/>
    <p:sldId id="290" r:id="rId34"/>
    <p:sldId id="292" r:id="rId35"/>
    <p:sldId id="310" r:id="rId36"/>
    <p:sldId id="293" r:id="rId37"/>
    <p:sldId id="311" r:id="rId38"/>
    <p:sldId id="297" r:id="rId39"/>
    <p:sldId id="320" r:id="rId40"/>
    <p:sldId id="314" r:id="rId41"/>
    <p:sldId id="294" r:id="rId42"/>
    <p:sldId id="295" r:id="rId43"/>
    <p:sldId id="312" r:id="rId44"/>
    <p:sldId id="318" r:id="rId45"/>
    <p:sldId id="319" r:id="rId46"/>
    <p:sldId id="321" r:id="rId47"/>
    <p:sldId id="315" r:id="rId48"/>
    <p:sldId id="296" r:id="rId49"/>
    <p:sldId id="313" r:id="rId50"/>
    <p:sldId id="262"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68" autoAdjust="0"/>
    <p:restoredTop sz="80137" autoAdjust="0"/>
  </p:normalViewPr>
  <p:slideViewPr>
    <p:cSldViewPr>
      <p:cViewPr varScale="1">
        <p:scale>
          <a:sx n="100" d="100"/>
          <a:sy n="100" d="100"/>
        </p:scale>
        <p:origin x="536" y="176"/>
      </p:cViewPr>
      <p:guideLst>
        <p:guide orient="horz" pos="2160"/>
        <p:guide pos="3840"/>
      </p:guideLst>
    </p:cSldViewPr>
  </p:slideViewPr>
  <p:outlineViewPr>
    <p:cViewPr>
      <p:scale>
        <a:sx n="50" d="100"/>
        <a:sy n="50" d="100"/>
      </p:scale>
      <p:origin x="0" y="0"/>
    </p:cViewPr>
  </p:outlineViewPr>
  <p:notesTextViewPr>
    <p:cViewPr>
      <p:scale>
        <a:sx n="150" d="100"/>
        <a:sy n="150" d="100"/>
      </p:scale>
      <p:origin x="0" y="0"/>
    </p:cViewPr>
  </p:notesTextViewPr>
  <p:sorterViewPr>
    <p:cViewPr>
      <p:scale>
        <a:sx n="1" d="1"/>
        <a:sy n="1" d="1"/>
      </p:scale>
      <p:origin x="0" y="0"/>
    </p:cViewPr>
  </p:sorterViewPr>
  <p:notesViewPr>
    <p:cSldViewPr>
      <p:cViewPr varScale="1">
        <p:scale>
          <a:sx n="142" d="100"/>
          <a:sy n="142" d="100"/>
        </p:scale>
        <p:origin x="-389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62574EFB-4E19-71B5-36F4-881992E01FF1}"/>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3971" name="Rectangle 3">
            <a:extLst>
              <a:ext uri="{FF2B5EF4-FFF2-40B4-BE49-F238E27FC236}">
                <a16:creationId xmlns:a16="http://schemas.microsoft.com/office/drawing/2014/main" id="{10FDA8F4-C8F0-37C2-2EE0-0AAF1AADA831}"/>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83972" name="Rectangle 4">
            <a:extLst>
              <a:ext uri="{FF2B5EF4-FFF2-40B4-BE49-F238E27FC236}">
                <a16:creationId xmlns:a16="http://schemas.microsoft.com/office/drawing/2014/main" id="{245FB3FE-5C96-4509-1312-C815DA988578}"/>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1106590C-37D9-73EE-1606-9026604928C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AC6B814C-20CF-2097-2B5A-4FFE2AE72878}"/>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3975" name="Rectangle 7">
            <a:extLst>
              <a:ext uri="{FF2B5EF4-FFF2-40B4-BE49-F238E27FC236}">
                <a16:creationId xmlns:a16="http://schemas.microsoft.com/office/drawing/2014/main" id="{F9D1D782-6951-7A41-70BF-37378CA2F3D8}"/>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F36E55A-1701-F647-997A-8DEB3FE3C9D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anose="020B0604030504040204" pitchFamily="34" charset="0"/>
        <a:ea typeface="+mn-ea"/>
        <a:cs typeface="+mn-cs"/>
      </a:defRPr>
    </a:lvl1pPr>
    <a:lvl2pPr marL="457200" algn="l" rtl="0" fontAlgn="base">
      <a:spcBef>
        <a:spcPct val="30000"/>
      </a:spcBef>
      <a:spcAft>
        <a:spcPct val="0"/>
      </a:spcAft>
      <a:defRPr sz="1200" kern="1200">
        <a:solidFill>
          <a:schemeClr val="tx1"/>
        </a:solidFill>
        <a:latin typeface="Verdana" panose="020B0604030504040204" pitchFamily="34" charset="0"/>
        <a:ea typeface="+mn-ea"/>
        <a:cs typeface="+mn-cs"/>
      </a:defRPr>
    </a:lvl2pPr>
    <a:lvl3pPr marL="914400" algn="l" rtl="0" fontAlgn="base">
      <a:spcBef>
        <a:spcPct val="30000"/>
      </a:spcBef>
      <a:spcAft>
        <a:spcPct val="0"/>
      </a:spcAft>
      <a:defRPr sz="1200" kern="1200">
        <a:solidFill>
          <a:schemeClr val="tx1"/>
        </a:solidFill>
        <a:latin typeface="Verdana" panose="020B0604030504040204" pitchFamily="34" charset="0"/>
        <a:ea typeface="+mn-ea"/>
        <a:cs typeface="+mn-cs"/>
      </a:defRPr>
    </a:lvl3pPr>
    <a:lvl4pPr marL="1371600" algn="l" rtl="0" fontAlgn="base">
      <a:spcBef>
        <a:spcPct val="30000"/>
      </a:spcBef>
      <a:spcAft>
        <a:spcPct val="0"/>
      </a:spcAft>
      <a:defRPr sz="1200" kern="1200">
        <a:solidFill>
          <a:schemeClr val="tx1"/>
        </a:solidFill>
        <a:latin typeface="Verdana" panose="020B0604030504040204" pitchFamily="34" charset="0"/>
        <a:ea typeface="+mn-ea"/>
        <a:cs typeface="+mn-cs"/>
      </a:defRPr>
    </a:lvl4pPr>
    <a:lvl5pPr marL="1828800" algn="l" rtl="0" fontAlgn="base">
      <a:spcBef>
        <a:spcPct val="30000"/>
      </a:spcBef>
      <a:spcAft>
        <a:spcPct val="0"/>
      </a:spcAft>
      <a:defRPr sz="1200" kern="1200">
        <a:solidFill>
          <a:schemeClr val="tx1"/>
        </a:solidFill>
        <a:latin typeface="Verdan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2A30E7D-462F-5137-221B-04721B71A5C6}"/>
              </a:ext>
            </a:extLst>
          </p:cNvPr>
          <p:cNvSpPr>
            <a:spLocks noGrp="1" noChangeArrowheads="1"/>
          </p:cNvSpPr>
          <p:nvPr>
            <p:ph type="sldNum" sz="quarter" idx="5"/>
          </p:nvPr>
        </p:nvSpPr>
        <p:spPr>
          <a:ln/>
        </p:spPr>
        <p:txBody>
          <a:bodyPr/>
          <a:lstStyle/>
          <a:p>
            <a:fld id="{DE65F8FD-AEFD-5D43-BD54-ED0B6B84EAE8}" type="slidenum">
              <a:rPr lang="en-US" altLang="en-US"/>
              <a:pPr/>
              <a:t>1</a:t>
            </a:fld>
            <a:endParaRPr lang="en-US" altLang="en-US"/>
          </a:p>
        </p:txBody>
      </p:sp>
      <p:sp>
        <p:nvSpPr>
          <p:cNvPr id="108546" name="Rectangle 2">
            <a:extLst>
              <a:ext uri="{FF2B5EF4-FFF2-40B4-BE49-F238E27FC236}">
                <a16:creationId xmlns:a16="http://schemas.microsoft.com/office/drawing/2014/main" id="{D108227F-B5EF-C2F5-3ED7-C8F0F13CF836}"/>
              </a:ext>
            </a:extLst>
          </p:cNvPr>
          <p:cNvSpPr>
            <a:spLocks noGrp="1" noRot="1" noChangeAspect="1" noChangeArrowheads="1" noTextEdit="1"/>
          </p:cNvSpPr>
          <p:nvPr>
            <p:ph type="sldImg"/>
          </p:nvPr>
        </p:nvSpPr>
        <p:spPr>
          <a:ln/>
        </p:spPr>
      </p:sp>
      <p:sp>
        <p:nvSpPr>
          <p:cNvPr id="108547" name="Rectangle 3">
            <a:extLst>
              <a:ext uri="{FF2B5EF4-FFF2-40B4-BE49-F238E27FC236}">
                <a16:creationId xmlns:a16="http://schemas.microsoft.com/office/drawing/2014/main" id="{9697B70B-4D65-4965-49F6-A94FF68C2624}"/>
              </a:ext>
            </a:extLst>
          </p:cNvPr>
          <p:cNvSpPr>
            <a:spLocks noGrp="1" noChangeArrowheads="1"/>
          </p:cNvSpPr>
          <p:nvPr>
            <p:ph type="body" idx="1"/>
          </p:nvPr>
        </p:nvSpPr>
        <p:spPr/>
        <p:txBody>
          <a:bodyPr/>
          <a:lstStyle/>
          <a:p>
            <a:endParaRPr lang="it-IT"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470B56F-3DC8-E7C0-76CE-770ACEFD4060}"/>
              </a:ext>
            </a:extLst>
          </p:cNvPr>
          <p:cNvSpPr>
            <a:spLocks noGrp="1" noChangeArrowheads="1"/>
          </p:cNvSpPr>
          <p:nvPr>
            <p:ph type="sldNum" sz="quarter" idx="5"/>
          </p:nvPr>
        </p:nvSpPr>
        <p:spPr>
          <a:ln/>
        </p:spPr>
        <p:txBody>
          <a:bodyPr/>
          <a:lstStyle/>
          <a:p>
            <a:fld id="{3BE2D455-C332-1D4F-BC61-F9D9D420E757}" type="slidenum">
              <a:rPr lang="en-US" altLang="en-US"/>
              <a:pPr/>
              <a:t>26</a:t>
            </a:fld>
            <a:endParaRPr lang="en-US" altLang="en-US"/>
          </a:p>
        </p:txBody>
      </p:sp>
      <p:sp>
        <p:nvSpPr>
          <p:cNvPr id="208898" name="Rectangle 2">
            <a:extLst>
              <a:ext uri="{FF2B5EF4-FFF2-40B4-BE49-F238E27FC236}">
                <a16:creationId xmlns:a16="http://schemas.microsoft.com/office/drawing/2014/main" id="{50361A92-157C-E3E6-F60B-1907DC32B8B5}"/>
              </a:ext>
            </a:extLst>
          </p:cNvPr>
          <p:cNvSpPr>
            <a:spLocks noGrp="1" noRot="1" noChangeAspect="1" noChangeArrowheads="1" noTextEdit="1"/>
          </p:cNvSpPr>
          <p:nvPr>
            <p:ph type="sldImg"/>
          </p:nvPr>
        </p:nvSpPr>
        <p:spPr>
          <a:ln/>
        </p:spPr>
      </p:sp>
      <p:sp>
        <p:nvSpPr>
          <p:cNvPr id="208899" name="Rectangle 3">
            <a:extLst>
              <a:ext uri="{FF2B5EF4-FFF2-40B4-BE49-F238E27FC236}">
                <a16:creationId xmlns:a16="http://schemas.microsoft.com/office/drawing/2014/main" id="{5BAE0447-0354-A224-8F3C-4B840348F60C}"/>
              </a:ext>
            </a:extLst>
          </p:cNvPr>
          <p:cNvSpPr>
            <a:spLocks noGrp="1" noChangeArrowheads="1"/>
          </p:cNvSpPr>
          <p:nvPr>
            <p:ph type="body" idx="1"/>
          </p:nvPr>
        </p:nvSpPr>
        <p:spPr>
          <a:xfrm>
            <a:off x="914400" y="4343400"/>
            <a:ext cx="4876800" cy="4114800"/>
          </a:xfrm>
        </p:spPr>
        <p:txBody>
          <a:bodyPr/>
          <a:lstStyle/>
          <a:p>
            <a:r>
              <a:rPr lang="en-US" altLang="en-US"/>
              <a:t>These are broken down to the level of the table on page 446 of the text in the optional slides. </a:t>
            </a:r>
          </a:p>
          <a:p>
            <a:endParaRPr lang="en-US" altLang="en-US"/>
          </a:p>
          <a:p>
            <a:r>
              <a:rPr lang="en-US" altLang="en-US"/>
              <a:t>Suggestion for class interaction:  Ask students to take one of the characteristics and suggest ways of mapping it to measurements.  </a:t>
            </a:r>
          </a:p>
          <a:p>
            <a:r>
              <a:rPr lang="en-US" altLang="en-US"/>
              <a:t>It may be useful to consider one of functionality or reliability (for which they should be able to choose approaches from earlier chapters of this book), </a:t>
            </a:r>
          </a:p>
          <a:p>
            <a:r>
              <a:rPr lang="en-US" altLang="en-US"/>
              <a:t>and one of the others, such as portability.  How might one provide an objective measure of portability?</a:t>
            </a:r>
          </a:p>
          <a:p>
            <a:r>
              <a:rPr lang="en-US" altLang="en-US"/>
              <a:t>Look for practical approaches that consider reasonable, pragmatic goals.  For example, it might be reasonable to require </a:t>
            </a:r>
          </a:p>
          <a:p>
            <a:r>
              <a:rPr lang="en-US" altLang="en-US"/>
              <a:t>a web application to work on a certain set of popular web browsers and platforms, but impractical to require identical</a:t>
            </a:r>
          </a:p>
          <a:p>
            <a:r>
              <a:rPr lang="en-US" altLang="en-US"/>
              <a:t>functioning on every possible browser. Likewise, regarding maintainability, one might require demonstrations and analysis regarding</a:t>
            </a:r>
          </a:p>
          <a:p>
            <a:r>
              <a:rPr lang="en-US" altLang="en-US"/>
              <a:t>the ease of making certain classes of change, but the accuracy of this estimate will depend to a very large degree on</a:t>
            </a:r>
          </a:p>
          <a:p>
            <a:r>
              <a:rPr lang="en-US" altLang="en-US"/>
              <a:t>whether one has made a realistic assessment of important and likely changes to the software over time.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D0F184D-007C-69A3-0B85-C81700BCAAF2}"/>
              </a:ext>
            </a:extLst>
          </p:cNvPr>
          <p:cNvSpPr>
            <a:spLocks noGrp="1" noChangeArrowheads="1"/>
          </p:cNvSpPr>
          <p:nvPr>
            <p:ph type="sldNum" sz="quarter" idx="5"/>
          </p:nvPr>
        </p:nvSpPr>
        <p:spPr>
          <a:ln/>
        </p:spPr>
        <p:txBody>
          <a:bodyPr/>
          <a:lstStyle/>
          <a:p>
            <a:fld id="{D09BE3DB-A51E-8D44-B575-C4196E736994}" type="slidenum">
              <a:rPr lang="en-US" altLang="en-US"/>
              <a:pPr/>
              <a:t>28</a:t>
            </a:fld>
            <a:endParaRPr lang="en-US" altLang="en-US"/>
          </a:p>
        </p:txBody>
      </p:sp>
      <p:sp>
        <p:nvSpPr>
          <p:cNvPr id="179202" name="Rectangle 2">
            <a:extLst>
              <a:ext uri="{FF2B5EF4-FFF2-40B4-BE49-F238E27FC236}">
                <a16:creationId xmlns:a16="http://schemas.microsoft.com/office/drawing/2014/main" id="{BC6315D2-7D3E-B909-7673-B831CE9F7650}"/>
              </a:ext>
            </a:extLst>
          </p:cNvPr>
          <p:cNvSpPr>
            <a:spLocks noGrp="1" noRot="1" noChangeAspect="1" noChangeArrowheads="1" noTextEdit="1"/>
          </p:cNvSpPr>
          <p:nvPr>
            <p:ph type="sldImg"/>
          </p:nvPr>
        </p:nvSpPr>
        <p:spPr>
          <a:ln/>
        </p:spPr>
      </p:sp>
      <p:sp>
        <p:nvSpPr>
          <p:cNvPr id="179203" name="Rectangle 3">
            <a:extLst>
              <a:ext uri="{FF2B5EF4-FFF2-40B4-BE49-F238E27FC236}">
                <a16:creationId xmlns:a16="http://schemas.microsoft.com/office/drawing/2014/main" id="{B919FE8E-A65F-7381-441D-5D04AD0062B2}"/>
              </a:ext>
            </a:extLst>
          </p:cNvPr>
          <p:cNvSpPr>
            <a:spLocks noGrp="1" noChangeArrowheads="1"/>
          </p:cNvSpPr>
          <p:nvPr>
            <p:ph type="body" idx="1"/>
          </p:nvPr>
        </p:nvSpPr>
        <p:spPr/>
        <p:txBody>
          <a:bodyPr/>
          <a:lstStyle/>
          <a:p>
            <a:r>
              <a:rPr lang="en-US" altLang="en-US"/>
              <a:t>23.5 Test Case Generation and Execution</a:t>
            </a:r>
          </a:p>
          <a:p>
            <a:endParaRPr lang="en-US" altLang="en-US"/>
          </a:p>
          <a:p>
            <a:r>
              <a:rPr lang="en-US" altLang="en-US"/>
              <a:t>This is mentioned in chapter 23, but the main content is in (many) prior chapters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9BB2830-608B-662C-A044-A5FD2464E33E}"/>
              </a:ext>
            </a:extLst>
          </p:cNvPr>
          <p:cNvSpPr>
            <a:spLocks noGrp="1" noChangeArrowheads="1"/>
          </p:cNvSpPr>
          <p:nvPr>
            <p:ph type="sldNum" sz="quarter" idx="5"/>
          </p:nvPr>
        </p:nvSpPr>
        <p:spPr>
          <a:ln/>
        </p:spPr>
        <p:txBody>
          <a:bodyPr/>
          <a:lstStyle/>
          <a:p>
            <a:fld id="{EDC8F102-4E17-FF40-99C5-D3EFCF649B2C}" type="slidenum">
              <a:rPr lang="en-US" altLang="en-US"/>
              <a:pPr/>
              <a:t>29</a:t>
            </a:fld>
            <a:endParaRPr lang="en-US" altLang="en-US"/>
          </a:p>
        </p:txBody>
      </p:sp>
      <p:sp>
        <p:nvSpPr>
          <p:cNvPr id="212994" name="Rectangle 2">
            <a:extLst>
              <a:ext uri="{FF2B5EF4-FFF2-40B4-BE49-F238E27FC236}">
                <a16:creationId xmlns:a16="http://schemas.microsoft.com/office/drawing/2014/main" id="{7F4288B1-EC19-3C77-1B1D-B955B8150287}"/>
              </a:ext>
            </a:extLst>
          </p:cNvPr>
          <p:cNvSpPr>
            <a:spLocks noGrp="1" noRot="1" noChangeAspect="1" noChangeArrowheads="1" noTextEdit="1"/>
          </p:cNvSpPr>
          <p:nvPr>
            <p:ph type="sldImg"/>
          </p:nvPr>
        </p:nvSpPr>
        <p:spPr>
          <a:ln/>
        </p:spPr>
      </p:sp>
      <p:sp>
        <p:nvSpPr>
          <p:cNvPr id="212995" name="Rectangle 3">
            <a:extLst>
              <a:ext uri="{FF2B5EF4-FFF2-40B4-BE49-F238E27FC236}">
                <a16:creationId xmlns:a16="http://schemas.microsoft.com/office/drawing/2014/main" id="{3B54C996-0D30-5FE7-96E1-995C6AC57FF7}"/>
              </a:ext>
            </a:extLst>
          </p:cNvPr>
          <p:cNvSpPr>
            <a:spLocks noGrp="1" noChangeArrowheads="1"/>
          </p:cNvSpPr>
          <p:nvPr>
            <p:ph type="body" idx="1"/>
          </p:nvPr>
        </p:nvSpPr>
        <p:spPr/>
        <p:txBody>
          <a:bodyPr/>
          <a:lstStyle/>
          <a:p>
            <a:r>
              <a:rPr lang="en-US" altLang="en-US"/>
              <a:t>Relevant chapters here include combinatorial testing (Ch 11) and test execution (Ch 17).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24DD050-426F-2665-9E77-4B7AF4D6898F}"/>
              </a:ext>
            </a:extLst>
          </p:cNvPr>
          <p:cNvSpPr>
            <a:spLocks noGrp="1" noChangeArrowheads="1"/>
          </p:cNvSpPr>
          <p:nvPr>
            <p:ph type="sldNum" sz="quarter" idx="5"/>
          </p:nvPr>
        </p:nvSpPr>
        <p:spPr>
          <a:ln/>
        </p:spPr>
        <p:txBody>
          <a:bodyPr/>
          <a:lstStyle/>
          <a:p>
            <a:fld id="{DCF68A8B-8CED-8E43-BC2D-EA761BC72AF3}" type="slidenum">
              <a:rPr lang="en-US" altLang="en-US"/>
              <a:pPr/>
              <a:t>30</a:t>
            </a:fld>
            <a:endParaRPr lang="en-US" altLang="en-US"/>
          </a:p>
        </p:txBody>
      </p:sp>
      <p:sp>
        <p:nvSpPr>
          <p:cNvPr id="214018" name="Rectangle 2">
            <a:extLst>
              <a:ext uri="{FF2B5EF4-FFF2-40B4-BE49-F238E27FC236}">
                <a16:creationId xmlns:a16="http://schemas.microsoft.com/office/drawing/2014/main" id="{AE985F3D-F226-EF16-945D-D8F780BB46AC}"/>
              </a:ext>
            </a:extLst>
          </p:cNvPr>
          <p:cNvSpPr>
            <a:spLocks noGrp="1" noRot="1" noChangeAspect="1" noChangeArrowheads="1" noTextEdit="1"/>
          </p:cNvSpPr>
          <p:nvPr>
            <p:ph type="sldImg"/>
          </p:nvPr>
        </p:nvSpPr>
        <p:spPr>
          <a:ln/>
        </p:spPr>
      </p:sp>
      <p:sp>
        <p:nvSpPr>
          <p:cNvPr id="214019" name="Rectangle 3">
            <a:extLst>
              <a:ext uri="{FF2B5EF4-FFF2-40B4-BE49-F238E27FC236}">
                <a16:creationId xmlns:a16="http://schemas.microsoft.com/office/drawing/2014/main" id="{AF05B28E-A0DD-E661-F138-D2A95BBFAC3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1237677-FBFF-F302-910F-1B228989E96F}"/>
              </a:ext>
            </a:extLst>
          </p:cNvPr>
          <p:cNvSpPr>
            <a:spLocks noGrp="1" noChangeArrowheads="1"/>
          </p:cNvSpPr>
          <p:nvPr>
            <p:ph type="sldNum" sz="quarter" idx="5"/>
          </p:nvPr>
        </p:nvSpPr>
        <p:spPr>
          <a:ln/>
        </p:spPr>
        <p:txBody>
          <a:bodyPr/>
          <a:lstStyle/>
          <a:p>
            <a:fld id="{5AC05302-807B-724E-8601-6D04B4B1951D}" type="slidenum">
              <a:rPr lang="en-US" altLang="en-US"/>
              <a:pPr/>
              <a:t>50</a:t>
            </a:fld>
            <a:endParaRPr lang="en-US" altLang="en-US"/>
          </a:p>
        </p:txBody>
      </p:sp>
      <p:sp>
        <p:nvSpPr>
          <p:cNvPr id="136194" name="Rectangle 2">
            <a:extLst>
              <a:ext uri="{FF2B5EF4-FFF2-40B4-BE49-F238E27FC236}">
                <a16:creationId xmlns:a16="http://schemas.microsoft.com/office/drawing/2014/main" id="{987131FA-EEEA-71AE-5302-B307A7B861C0}"/>
              </a:ext>
            </a:extLst>
          </p:cNvPr>
          <p:cNvSpPr>
            <a:spLocks noGrp="1" noRot="1" noChangeAspect="1" noChangeArrowheads="1" noTextEdit="1"/>
          </p:cNvSpPr>
          <p:nvPr>
            <p:ph type="sldImg"/>
          </p:nvPr>
        </p:nvSpPr>
        <p:spPr>
          <a:ln/>
        </p:spPr>
      </p:sp>
      <p:sp>
        <p:nvSpPr>
          <p:cNvPr id="136195" name="Rectangle 3">
            <a:extLst>
              <a:ext uri="{FF2B5EF4-FFF2-40B4-BE49-F238E27FC236}">
                <a16:creationId xmlns:a16="http://schemas.microsoft.com/office/drawing/2014/main" id="{2CA9D0C8-56D3-73BC-C061-6FD90D6417BF}"/>
              </a:ext>
            </a:extLst>
          </p:cNvPr>
          <p:cNvSpPr>
            <a:spLocks noGrp="1" noChangeArrowheads="1"/>
          </p:cNvSpPr>
          <p:nvPr>
            <p:ph type="body" idx="1"/>
          </p:nvPr>
        </p:nvSpPr>
        <p:spPr/>
        <p:txBody>
          <a:bodyPr/>
          <a:lstStyle/>
          <a:p>
            <a:endParaRPr lang="it-IT"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546480D-F69C-0136-E02C-5CABC1E948FF}"/>
              </a:ext>
            </a:extLst>
          </p:cNvPr>
          <p:cNvSpPr>
            <a:spLocks noGrp="1" noChangeArrowheads="1"/>
          </p:cNvSpPr>
          <p:nvPr>
            <p:ph type="sldNum" sz="quarter" idx="5"/>
          </p:nvPr>
        </p:nvSpPr>
        <p:spPr>
          <a:ln/>
        </p:spPr>
        <p:txBody>
          <a:bodyPr/>
          <a:lstStyle/>
          <a:p>
            <a:fld id="{46AD86ED-0CD6-3B42-A24F-343DE088C290}" type="slidenum">
              <a:rPr lang="en-US" altLang="en-US"/>
              <a:pPr/>
              <a:t>2</a:t>
            </a:fld>
            <a:endParaRPr lang="en-US" altLang="en-US"/>
          </a:p>
        </p:txBody>
      </p:sp>
      <p:sp>
        <p:nvSpPr>
          <p:cNvPr id="109570" name="Rectangle 2">
            <a:extLst>
              <a:ext uri="{FF2B5EF4-FFF2-40B4-BE49-F238E27FC236}">
                <a16:creationId xmlns:a16="http://schemas.microsoft.com/office/drawing/2014/main" id="{B72B9EB2-852F-699E-53B4-D699A1E31F60}"/>
              </a:ext>
            </a:extLst>
          </p:cNvPr>
          <p:cNvSpPr>
            <a:spLocks noGrp="1" noRot="1" noChangeAspect="1" noChangeArrowheads="1" noTextEdit="1"/>
          </p:cNvSpPr>
          <p:nvPr>
            <p:ph type="sldImg"/>
          </p:nvPr>
        </p:nvSpPr>
        <p:spPr>
          <a:ln/>
        </p:spPr>
      </p:sp>
      <p:sp>
        <p:nvSpPr>
          <p:cNvPr id="109571" name="Rectangle 3">
            <a:extLst>
              <a:ext uri="{FF2B5EF4-FFF2-40B4-BE49-F238E27FC236}">
                <a16:creationId xmlns:a16="http://schemas.microsoft.com/office/drawing/2014/main" id="{3E17FD71-A0C6-80F6-DB11-D323771F2EE3}"/>
              </a:ext>
            </a:extLst>
          </p:cNvPr>
          <p:cNvSpPr>
            <a:spLocks noGrp="1" noChangeArrowheads="1"/>
          </p:cNvSpPr>
          <p:nvPr>
            <p:ph type="body" idx="1"/>
          </p:nvPr>
        </p:nvSpPr>
        <p:spPr/>
        <p:txBody>
          <a:bodyPr/>
          <a:lstStyle/>
          <a:p>
            <a:endParaRPr lang="it-IT"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12245E-CE50-7DA0-2EA1-226A99C32FAF}"/>
              </a:ext>
            </a:extLst>
          </p:cNvPr>
          <p:cNvSpPr>
            <a:spLocks noGrp="1" noChangeArrowheads="1"/>
          </p:cNvSpPr>
          <p:nvPr>
            <p:ph type="sldNum" sz="quarter" idx="5"/>
          </p:nvPr>
        </p:nvSpPr>
        <p:spPr>
          <a:ln/>
        </p:spPr>
        <p:txBody>
          <a:bodyPr/>
          <a:lstStyle/>
          <a:p>
            <a:fld id="{73DBA9DD-FF26-A64E-BD8F-EEC0AC41CBE1}" type="slidenum">
              <a:rPr lang="en-US" altLang="en-US"/>
              <a:pPr/>
              <a:t>4</a:t>
            </a:fld>
            <a:endParaRPr lang="en-US" altLang="en-US"/>
          </a:p>
        </p:txBody>
      </p:sp>
      <p:sp>
        <p:nvSpPr>
          <p:cNvPr id="146434" name="Rectangle 2">
            <a:extLst>
              <a:ext uri="{FF2B5EF4-FFF2-40B4-BE49-F238E27FC236}">
                <a16:creationId xmlns:a16="http://schemas.microsoft.com/office/drawing/2014/main" id="{ACBFF2E8-E978-2EC6-0A69-2E902F5ED60D}"/>
              </a:ext>
            </a:extLst>
          </p:cNvPr>
          <p:cNvSpPr>
            <a:spLocks noGrp="1" noRot="1" noChangeAspect="1" noChangeArrowheads="1" noTextEdit="1"/>
          </p:cNvSpPr>
          <p:nvPr>
            <p:ph type="sldImg"/>
          </p:nvPr>
        </p:nvSpPr>
        <p:spPr>
          <a:ln/>
        </p:spPr>
      </p:sp>
      <p:sp>
        <p:nvSpPr>
          <p:cNvPr id="146435" name="Rectangle 3">
            <a:extLst>
              <a:ext uri="{FF2B5EF4-FFF2-40B4-BE49-F238E27FC236}">
                <a16:creationId xmlns:a16="http://schemas.microsoft.com/office/drawing/2014/main" id="{49381C74-3019-915A-F9F4-BBD20B748768}"/>
              </a:ext>
            </a:extLst>
          </p:cNvPr>
          <p:cNvSpPr>
            <a:spLocks noGrp="1" noChangeArrowheads="1"/>
          </p:cNvSpPr>
          <p:nvPr>
            <p:ph type="body" idx="1"/>
          </p:nvPr>
        </p:nvSpPr>
        <p:spPr/>
        <p:txBody>
          <a:bodyPr/>
          <a:lstStyle/>
          <a:p>
            <a:r>
              <a:rPr lang="en-US" altLang="en-US"/>
              <a:t>23.1: Overview</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5D44B8C-1091-B786-F980-DE85DA7A0987}"/>
              </a:ext>
            </a:extLst>
          </p:cNvPr>
          <p:cNvSpPr>
            <a:spLocks noGrp="1" noChangeArrowheads="1"/>
          </p:cNvSpPr>
          <p:nvPr>
            <p:ph type="sldNum" sz="quarter" idx="5"/>
          </p:nvPr>
        </p:nvSpPr>
        <p:spPr>
          <a:ln/>
        </p:spPr>
        <p:txBody>
          <a:bodyPr/>
          <a:lstStyle/>
          <a:p>
            <a:fld id="{A0191A2A-084A-6A41-822E-986B47FDDF1A}" type="slidenum">
              <a:rPr lang="en-US" altLang="en-US"/>
              <a:pPr/>
              <a:t>8</a:t>
            </a:fld>
            <a:endParaRPr lang="en-US" altLang="en-US"/>
          </a:p>
        </p:txBody>
      </p:sp>
      <p:sp>
        <p:nvSpPr>
          <p:cNvPr id="149506" name="Rectangle 2">
            <a:extLst>
              <a:ext uri="{FF2B5EF4-FFF2-40B4-BE49-F238E27FC236}">
                <a16:creationId xmlns:a16="http://schemas.microsoft.com/office/drawing/2014/main" id="{991C012A-64A0-8F2A-621F-12BBDA08B84E}"/>
              </a:ext>
            </a:extLst>
          </p:cNvPr>
          <p:cNvSpPr>
            <a:spLocks noGrp="1" noRot="1" noChangeAspect="1" noChangeArrowheads="1" noTextEdit="1"/>
          </p:cNvSpPr>
          <p:nvPr>
            <p:ph type="sldImg"/>
          </p:nvPr>
        </p:nvSpPr>
        <p:spPr>
          <a:ln/>
        </p:spPr>
      </p:sp>
      <p:sp>
        <p:nvSpPr>
          <p:cNvPr id="149507" name="Rectangle 3">
            <a:extLst>
              <a:ext uri="{FF2B5EF4-FFF2-40B4-BE49-F238E27FC236}">
                <a16:creationId xmlns:a16="http://schemas.microsoft.com/office/drawing/2014/main" id="{4AFDD53D-7AF4-30C3-57A7-61100CD85B1F}"/>
              </a:ext>
            </a:extLst>
          </p:cNvPr>
          <p:cNvSpPr>
            <a:spLocks noGrp="1" noChangeArrowheads="1"/>
          </p:cNvSpPr>
          <p:nvPr>
            <p:ph type="body" idx="1"/>
          </p:nvPr>
        </p:nvSpPr>
        <p:spPr/>
        <p:txBody>
          <a:bodyPr/>
          <a:lstStyle/>
          <a:p>
            <a:r>
              <a:rPr lang="en-US" altLang="en-US"/>
              <a:t>23.2 Automation and Planning</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D239BE-2F7C-C605-5F46-9C6DAE61AF3B}"/>
              </a:ext>
            </a:extLst>
          </p:cNvPr>
          <p:cNvSpPr>
            <a:spLocks noGrp="1" noChangeArrowheads="1"/>
          </p:cNvSpPr>
          <p:nvPr>
            <p:ph type="sldNum" sz="quarter" idx="5"/>
          </p:nvPr>
        </p:nvSpPr>
        <p:spPr>
          <a:ln/>
        </p:spPr>
        <p:txBody>
          <a:bodyPr/>
          <a:lstStyle/>
          <a:p>
            <a:fld id="{BE0CC680-1E67-A04A-9814-9F0C7360661D}" type="slidenum">
              <a:rPr lang="en-US" altLang="en-US"/>
              <a:pPr/>
              <a:t>11</a:t>
            </a:fld>
            <a:endParaRPr lang="en-US" altLang="en-US"/>
          </a:p>
        </p:txBody>
      </p:sp>
      <p:sp>
        <p:nvSpPr>
          <p:cNvPr id="152578" name="Rectangle 2">
            <a:extLst>
              <a:ext uri="{FF2B5EF4-FFF2-40B4-BE49-F238E27FC236}">
                <a16:creationId xmlns:a16="http://schemas.microsoft.com/office/drawing/2014/main" id="{297AC70A-61D4-9D04-5F0C-2C644ACA6BDD}"/>
              </a:ext>
            </a:extLst>
          </p:cNvPr>
          <p:cNvSpPr>
            <a:spLocks noGrp="1" noRot="1" noChangeAspect="1" noChangeArrowheads="1" noTextEdit="1"/>
          </p:cNvSpPr>
          <p:nvPr>
            <p:ph type="sldImg"/>
          </p:nvPr>
        </p:nvSpPr>
        <p:spPr>
          <a:ln/>
        </p:spPr>
      </p:sp>
      <p:sp>
        <p:nvSpPr>
          <p:cNvPr id="152579" name="Rectangle 3">
            <a:extLst>
              <a:ext uri="{FF2B5EF4-FFF2-40B4-BE49-F238E27FC236}">
                <a16:creationId xmlns:a16="http://schemas.microsoft.com/office/drawing/2014/main" id="{23F370B2-1335-3ACC-CDD6-E062D954DD46}"/>
              </a:ext>
            </a:extLst>
          </p:cNvPr>
          <p:cNvSpPr>
            <a:spLocks noGrp="1" noChangeArrowheads="1"/>
          </p:cNvSpPr>
          <p:nvPr>
            <p:ph type="body" idx="1"/>
          </p:nvPr>
        </p:nvSpPr>
        <p:spPr/>
        <p:txBody>
          <a:bodyPr/>
          <a:lstStyle/>
          <a:p>
            <a:r>
              <a:rPr lang="en-US" altLang="en-US"/>
              <a:t>23.3 Process Management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39EE1F6-75BD-0BD0-87E9-2ACF717FA1D5}"/>
              </a:ext>
            </a:extLst>
          </p:cNvPr>
          <p:cNvSpPr>
            <a:spLocks noGrp="1" noChangeArrowheads="1"/>
          </p:cNvSpPr>
          <p:nvPr>
            <p:ph type="sldNum" sz="quarter" idx="5"/>
          </p:nvPr>
        </p:nvSpPr>
        <p:spPr>
          <a:ln/>
        </p:spPr>
        <p:txBody>
          <a:bodyPr/>
          <a:lstStyle/>
          <a:p>
            <a:fld id="{61F08CFC-7C52-9442-8784-45B529C25D10}" type="slidenum">
              <a:rPr lang="en-US" altLang="en-US"/>
              <a:pPr/>
              <a:t>15</a:t>
            </a:fld>
            <a:endParaRPr lang="en-US" altLang="en-US"/>
          </a:p>
        </p:txBody>
      </p:sp>
      <p:sp>
        <p:nvSpPr>
          <p:cNvPr id="197634" name="Rectangle 2">
            <a:extLst>
              <a:ext uri="{FF2B5EF4-FFF2-40B4-BE49-F238E27FC236}">
                <a16:creationId xmlns:a16="http://schemas.microsoft.com/office/drawing/2014/main" id="{EA1347DD-F59A-05EF-D7F6-1B8FFB8D1240}"/>
              </a:ext>
            </a:extLst>
          </p:cNvPr>
          <p:cNvSpPr>
            <a:spLocks noGrp="1" noRot="1" noChangeAspect="1" noChangeArrowheads="1" noTextEdit="1"/>
          </p:cNvSpPr>
          <p:nvPr>
            <p:ph type="sldImg"/>
          </p:nvPr>
        </p:nvSpPr>
        <p:spPr>
          <a:ln/>
        </p:spPr>
      </p:sp>
      <p:sp>
        <p:nvSpPr>
          <p:cNvPr id="197635" name="Rectangle 3">
            <a:extLst>
              <a:ext uri="{FF2B5EF4-FFF2-40B4-BE49-F238E27FC236}">
                <a16:creationId xmlns:a16="http://schemas.microsoft.com/office/drawing/2014/main" id="{22B03FB4-8FD9-44CC-A06E-1C53CC597B99}"/>
              </a:ext>
            </a:extLst>
          </p:cNvPr>
          <p:cNvSpPr>
            <a:spLocks noGrp="1" noChangeArrowheads="1"/>
          </p:cNvSpPr>
          <p:nvPr>
            <p:ph type="body" idx="1"/>
          </p:nvPr>
        </p:nvSpPr>
        <p:spPr/>
        <p:txBody>
          <a:bodyPr/>
          <a:lstStyle/>
          <a:p>
            <a:r>
              <a:rPr lang="en-US" altLang="en-US"/>
              <a:t>Reminder:  A proxy measure is something that we use as an indication of some quality we would like to measure. </a:t>
            </a:r>
          </a:p>
          <a:p>
            <a:r>
              <a:rPr lang="en-US" altLang="en-US"/>
              <a:t>For example, we might like to measure reliability early in a project, but we can’t --- so we use something else, </a:t>
            </a:r>
          </a:p>
          <a:p>
            <a:r>
              <a:rPr lang="en-US" altLang="en-US"/>
              <a:t>such as defect density (faults found per 1000 lines of code) as a proxy for reliability.  Proxies are never perfect,</a:t>
            </a:r>
          </a:p>
          <a:p>
            <a:r>
              <a:rPr lang="en-US" altLang="en-US"/>
              <a:t>but we prefer imperfect indicators to pure wishful thinking. </a:t>
            </a:r>
          </a:p>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3B57B1E-BB27-AF2D-3191-77D1ED6DF0DA}"/>
              </a:ext>
            </a:extLst>
          </p:cNvPr>
          <p:cNvSpPr>
            <a:spLocks noGrp="1" noChangeArrowheads="1"/>
          </p:cNvSpPr>
          <p:nvPr>
            <p:ph type="sldNum" sz="quarter" idx="5"/>
          </p:nvPr>
        </p:nvSpPr>
        <p:spPr>
          <a:ln/>
        </p:spPr>
        <p:txBody>
          <a:bodyPr/>
          <a:lstStyle/>
          <a:p>
            <a:fld id="{9E386465-7C03-B345-9389-84696926AC9D}" type="slidenum">
              <a:rPr lang="en-US" altLang="en-US"/>
              <a:pPr/>
              <a:t>20</a:t>
            </a:fld>
            <a:endParaRPr lang="en-US" altLang="en-US"/>
          </a:p>
        </p:txBody>
      </p:sp>
      <p:sp>
        <p:nvSpPr>
          <p:cNvPr id="202754" name="Rectangle 2">
            <a:extLst>
              <a:ext uri="{FF2B5EF4-FFF2-40B4-BE49-F238E27FC236}">
                <a16:creationId xmlns:a16="http://schemas.microsoft.com/office/drawing/2014/main" id="{007EA347-4FB2-FC42-2AA9-1A1350001C75}"/>
              </a:ext>
            </a:extLst>
          </p:cNvPr>
          <p:cNvSpPr>
            <a:spLocks noGrp="1" noRot="1" noChangeAspect="1" noChangeArrowheads="1" noTextEdit="1"/>
          </p:cNvSpPr>
          <p:nvPr>
            <p:ph type="sldImg"/>
          </p:nvPr>
        </p:nvSpPr>
        <p:spPr>
          <a:ln/>
        </p:spPr>
      </p:sp>
      <p:sp>
        <p:nvSpPr>
          <p:cNvPr id="202755" name="Rectangle 3">
            <a:extLst>
              <a:ext uri="{FF2B5EF4-FFF2-40B4-BE49-F238E27FC236}">
                <a16:creationId xmlns:a16="http://schemas.microsoft.com/office/drawing/2014/main" id="{E7CE68D6-B54D-904C-38E0-D80A42EDADCE}"/>
              </a:ext>
            </a:extLst>
          </p:cNvPr>
          <p:cNvSpPr>
            <a:spLocks noGrp="1" noChangeArrowheads="1"/>
          </p:cNvSpPr>
          <p:nvPr>
            <p:ph type="body" idx="1"/>
          </p:nvPr>
        </p:nvSpPr>
        <p:spPr/>
        <p:txBody>
          <a:bodyPr/>
          <a:lstStyle/>
          <a:p>
            <a:r>
              <a:rPr lang="en-US" altLang="en-US"/>
              <a:t>23.4 Static Metrics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D831E08-0D94-583A-59E1-74C546413826}"/>
              </a:ext>
            </a:extLst>
          </p:cNvPr>
          <p:cNvSpPr>
            <a:spLocks noGrp="1" noChangeArrowheads="1"/>
          </p:cNvSpPr>
          <p:nvPr>
            <p:ph type="sldNum" sz="quarter" idx="5"/>
          </p:nvPr>
        </p:nvSpPr>
        <p:spPr>
          <a:ln/>
        </p:spPr>
        <p:txBody>
          <a:bodyPr/>
          <a:lstStyle/>
          <a:p>
            <a:fld id="{2DD8AB22-E85F-C84D-8E2F-4DDA68C066C7}" type="slidenum">
              <a:rPr lang="en-US" altLang="en-US"/>
              <a:pPr/>
              <a:t>22</a:t>
            </a:fld>
            <a:endParaRPr lang="en-US" altLang="en-US"/>
          </a:p>
        </p:txBody>
      </p:sp>
      <p:sp>
        <p:nvSpPr>
          <p:cNvPr id="172034" name="Rectangle 2">
            <a:extLst>
              <a:ext uri="{FF2B5EF4-FFF2-40B4-BE49-F238E27FC236}">
                <a16:creationId xmlns:a16="http://schemas.microsoft.com/office/drawing/2014/main" id="{D6F01D69-674E-E365-B5F5-0A888EAC51F4}"/>
              </a:ext>
            </a:extLst>
          </p:cNvPr>
          <p:cNvSpPr>
            <a:spLocks noGrp="1" noRot="1" noChangeAspect="1" noChangeArrowheads="1" noTextEdit="1"/>
          </p:cNvSpPr>
          <p:nvPr>
            <p:ph type="sldImg"/>
          </p:nvPr>
        </p:nvSpPr>
        <p:spPr>
          <a:ln/>
        </p:spPr>
      </p:sp>
      <p:sp>
        <p:nvSpPr>
          <p:cNvPr id="172035" name="Rectangle 3">
            <a:extLst>
              <a:ext uri="{FF2B5EF4-FFF2-40B4-BE49-F238E27FC236}">
                <a16:creationId xmlns:a16="http://schemas.microsoft.com/office/drawing/2014/main" id="{75AA0938-4637-4196-1F88-F88DF314BCF9}"/>
              </a:ext>
            </a:extLst>
          </p:cNvPr>
          <p:cNvSpPr>
            <a:spLocks noGrp="1" noChangeArrowheads="1"/>
          </p:cNvSpPr>
          <p:nvPr>
            <p:ph type="body" idx="1"/>
          </p:nvPr>
        </p:nvSpPr>
        <p:spPr/>
        <p:txBody>
          <a:bodyPr/>
          <a:lstStyle/>
          <a:p>
            <a:r>
              <a:rPr lang="en-US" altLang="en-US" dirty="0"/>
              <a:t>sidebar</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BA9A250-40E8-5AD0-5927-9215AE3ADD4D}"/>
              </a:ext>
            </a:extLst>
          </p:cNvPr>
          <p:cNvSpPr>
            <a:spLocks noGrp="1" noChangeArrowheads="1"/>
          </p:cNvSpPr>
          <p:nvPr>
            <p:ph type="sldNum" sz="quarter" idx="5"/>
          </p:nvPr>
        </p:nvSpPr>
        <p:spPr>
          <a:ln/>
        </p:spPr>
        <p:txBody>
          <a:bodyPr/>
          <a:lstStyle/>
          <a:p>
            <a:fld id="{682503A2-38A5-0548-8587-31DCB07E8426}" type="slidenum">
              <a:rPr lang="en-US" altLang="en-US"/>
              <a:pPr/>
              <a:t>24</a:t>
            </a:fld>
            <a:endParaRPr lang="en-US" altLang="en-US"/>
          </a:p>
        </p:txBody>
      </p:sp>
      <p:sp>
        <p:nvSpPr>
          <p:cNvPr id="173058" name="Rectangle 2">
            <a:extLst>
              <a:ext uri="{FF2B5EF4-FFF2-40B4-BE49-F238E27FC236}">
                <a16:creationId xmlns:a16="http://schemas.microsoft.com/office/drawing/2014/main" id="{58418EAC-3C22-6BBB-B35B-54C9026D9D07}"/>
              </a:ext>
            </a:extLst>
          </p:cNvPr>
          <p:cNvSpPr>
            <a:spLocks noGrp="1" noRot="1" noChangeAspect="1" noChangeArrowheads="1" noTextEdit="1"/>
          </p:cNvSpPr>
          <p:nvPr>
            <p:ph type="sldImg"/>
          </p:nvPr>
        </p:nvSpPr>
        <p:spPr>
          <a:ln/>
        </p:spPr>
      </p:sp>
      <p:sp>
        <p:nvSpPr>
          <p:cNvPr id="173059" name="Rectangle 3">
            <a:extLst>
              <a:ext uri="{FF2B5EF4-FFF2-40B4-BE49-F238E27FC236}">
                <a16:creationId xmlns:a16="http://schemas.microsoft.com/office/drawing/2014/main" id="{FA9A1AA8-9882-BD0C-8232-518E27F23AC1}"/>
              </a:ext>
            </a:extLst>
          </p:cNvPr>
          <p:cNvSpPr>
            <a:spLocks noGrp="1" noChangeArrowheads="1"/>
          </p:cNvSpPr>
          <p:nvPr>
            <p:ph type="body" idx="1"/>
          </p:nvPr>
        </p:nvSpPr>
        <p:spPr/>
        <p:txBody>
          <a:bodyPr/>
          <a:lstStyle/>
          <a:p>
            <a:r>
              <a:rPr lang="en-US" altLang="en-US"/>
              <a:t>End of sidebar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CCEFA4A-9542-994E-8021-39B2FE7D49EB}" type="datetime1">
              <a:rPr lang="en-GB" smtClean="0"/>
              <a:t>20/11/2025</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9CEB354C-8D4D-444A-83C5-CCEB027C6295}" type="slidenum">
              <a:rPr lang="en-US" altLang="en-US" smtClean="0"/>
              <a:pPr/>
              <a:t>‹#›</a:t>
            </a:fld>
            <a:endParaRPr lang="en-US" altLang="en-US"/>
          </a:p>
        </p:txBody>
      </p:sp>
    </p:spTree>
    <p:extLst>
      <p:ext uri="{BB962C8B-B14F-4D97-AF65-F5344CB8AC3E}">
        <p14:creationId xmlns:p14="http://schemas.microsoft.com/office/powerpoint/2010/main" val="245654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A30FB3F-9CDF-F34E-8FEF-ED45CDF25488}" type="datetime1">
              <a:rPr lang="en-GB" smtClean="0"/>
              <a:t>20/11/2025</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4CEAED35-3AD0-8B42-A0D8-A1E5009E4E4A}" type="slidenum">
              <a:rPr lang="en-US" altLang="en-US" smtClean="0"/>
              <a:pPr/>
              <a:t>‹#›</a:t>
            </a:fld>
            <a:endParaRPr lang="en-US" altLang="en-US"/>
          </a:p>
        </p:txBody>
      </p:sp>
    </p:spTree>
    <p:extLst>
      <p:ext uri="{BB962C8B-B14F-4D97-AF65-F5344CB8AC3E}">
        <p14:creationId xmlns:p14="http://schemas.microsoft.com/office/powerpoint/2010/main" val="101016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891901-5A4F-A04F-A2C6-5A50CB6FF2F7}" type="datetime1">
              <a:rPr lang="en-GB" smtClean="0"/>
              <a:t>20/11/2025</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0804B874-CAEE-9943-A948-914029572B0B}" type="slidenum">
              <a:rPr lang="en-US" altLang="en-US" smtClean="0"/>
              <a:pPr/>
              <a:t>‹#›</a:t>
            </a:fld>
            <a:endParaRPr lang="en-US" altLang="en-US"/>
          </a:p>
        </p:txBody>
      </p:sp>
    </p:spTree>
    <p:extLst>
      <p:ext uri="{BB962C8B-B14F-4D97-AF65-F5344CB8AC3E}">
        <p14:creationId xmlns:p14="http://schemas.microsoft.com/office/powerpoint/2010/main" val="343257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2B7419D-DB4D-DE48-966A-0F41145CBFF6}" type="datetime1">
              <a:rPr lang="en-GB" smtClean="0"/>
              <a:t>20/11/2025</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B292DDD3-9E25-B04A-AA52-F174BDF2C3C5}" type="slidenum">
              <a:rPr lang="en-US" altLang="en-US" smtClean="0"/>
              <a:pPr/>
              <a:t>‹#›</a:t>
            </a:fld>
            <a:endParaRPr lang="en-US" altLang="en-US"/>
          </a:p>
        </p:txBody>
      </p:sp>
    </p:spTree>
    <p:extLst>
      <p:ext uri="{BB962C8B-B14F-4D97-AF65-F5344CB8AC3E}">
        <p14:creationId xmlns:p14="http://schemas.microsoft.com/office/powerpoint/2010/main" val="836771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F41F796-35F6-B744-8D4E-8D3D1A7DD484}" type="datetime1">
              <a:rPr lang="en-GB" smtClean="0"/>
              <a:t>20/11/2025</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4F3203AF-2C72-834B-96A0-880A42FDF774}" type="slidenum">
              <a:rPr lang="en-US" altLang="en-US" smtClean="0"/>
              <a:pPr/>
              <a:t>‹#›</a:t>
            </a:fld>
            <a:endParaRPr lang="en-US" altLang="en-US"/>
          </a:p>
        </p:txBody>
      </p:sp>
    </p:spTree>
    <p:extLst>
      <p:ext uri="{BB962C8B-B14F-4D97-AF65-F5344CB8AC3E}">
        <p14:creationId xmlns:p14="http://schemas.microsoft.com/office/powerpoint/2010/main" val="3060042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E39CF37-ED37-8849-B29F-FDA3E81DD512}" type="datetime1">
              <a:rPr lang="en-GB" smtClean="0"/>
              <a:t>20/11/2025</a:t>
            </a:fld>
            <a:endParaRPr lang="en-US" dirty="0"/>
          </a:p>
        </p:txBody>
      </p:sp>
      <p:sp>
        <p:nvSpPr>
          <p:cNvPr id="6" name="Footer Placeholder 5"/>
          <p:cNvSpPr>
            <a:spLocks noGrp="1"/>
          </p:cNvSpPr>
          <p:nvPr>
            <p:ph type="ftr" sz="quarter" idx="11"/>
          </p:nvPr>
        </p:nvSpPr>
        <p:spPr/>
        <p:txBody>
          <a:bodyPr/>
          <a:lstStyle/>
          <a:p>
            <a:r>
              <a:rPr lang="en-US" altLang="en-US"/>
              <a:t>Adapted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23, slide </a:t>
            </a:r>
            <a:fld id="{702B96BC-C09B-844A-8551-B6C5E71F9BCD}" type="slidenum">
              <a:rPr lang="en-US" altLang="en-US" smtClean="0"/>
              <a:pPr/>
              <a:t>‹#›</a:t>
            </a:fld>
            <a:endParaRPr lang="en-US" altLang="en-US"/>
          </a:p>
        </p:txBody>
      </p:sp>
    </p:spTree>
    <p:extLst>
      <p:ext uri="{BB962C8B-B14F-4D97-AF65-F5344CB8AC3E}">
        <p14:creationId xmlns:p14="http://schemas.microsoft.com/office/powerpoint/2010/main" val="1499969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6A1112D-DC33-A647-94C4-D8A590A78F38}" type="datetime1">
              <a:rPr lang="en-GB" smtClean="0"/>
              <a:t>20/11/2025</a:t>
            </a:fld>
            <a:endParaRPr lang="en-US" dirty="0"/>
          </a:p>
        </p:txBody>
      </p:sp>
      <p:sp>
        <p:nvSpPr>
          <p:cNvPr id="8" name="Footer Placeholder 7"/>
          <p:cNvSpPr>
            <a:spLocks noGrp="1"/>
          </p:cNvSpPr>
          <p:nvPr>
            <p:ph type="ftr" sz="quarter" idx="11"/>
          </p:nvPr>
        </p:nvSpPr>
        <p:spPr/>
        <p:txBody>
          <a:bodyPr/>
          <a:lstStyle/>
          <a:p>
            <a:r>
              <a:rPr lang="en-US" altLang="en-US"/>
              <a:t>Adapted Stuart Anderson (c) 2007 Mauro Pezzè &amp; Michal Young</a:t>
            </a:r>
          </a:p>
        </p:txBody>
      </p:sp>
      <p:sp>
        <p:nvSpPr>
          <p:cNvPr id="9" name="Slide Number Placeholder 8"/>
          <p:cNvSpPr>
            <a:spLocks noGrp="1"/>
          </p:cNvSpPr>
          <p:nvPr>
            <p:ph type="sldNum" sz="quarter" idx="12"/>
          </p:nvPr>
        </p:nvSpPr>
        <p:spPr/>
        <p:txBody>
          <a:bodyPr/>
          <a:lstStyle/>
          <a:p>
            <a:r>
              <a:rPr lang="en-US" altLang="en-US"/>
              <a:t> Ch 23, slide </a:t>
            </a:r>
            <a:fld id="{F10FAFF8-45CC-FD4A-B51C-4596FBB9E672}" type="slidenum">
              <a:rPr lang="en-US" altLang="en-US" smtClean="0"/>
              <a:pPr/>
              <a:t>‹#›</a:t>
            </a:fld>
            <a:endParaRPr lang="en-US" altLang="en-US"/>
          </a:p>
        </p:txBody>
      </p:sp>
    </p:spTree>
    <p:extLst>
      <p:ext uri="{BB962C8B-B14F-4D97-AF65-F5344CB8AC3E}">
        <p14:creationId xmlns:p14="http://schemas.microsoft.com/office/powerpoint/2010/main" val="798944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B3F98E8-45F6-E342-BB7C-B969D937AD85}" type="datetime1">
              <a:rPr lang="en-GB" smtClean="0"/>
              <a:t>20/11/2025</a:t>
            </a:fld>
            <a:endParaRPr lang="en-US" dirty="0"/>
          </a:p>
        </p:txBody>
      </p:sp>
      <p:sp>
        <p:nvSpPr>
          <p:cNvPr id="4" name="Footer Placeholder 3"/>
          <p:cNvSpPr>
            <a:spLocks noGrp="1"/>
          </p:cNvSpPr>
          <p:nvPr>
            <p:ph type="ftr" sz="quarter" idx="11"/>
          </p:nvPr>
        </p:nvSpPr>
        <p:spPr/>
        <p:txBody>
          <a:bodyPr/>
          <a:lstStyle/>
          <a:p>
            <a:r>
              <a:rPr lang="en-US" altLang="en-US"/>
              <a:t>Adapted Stuart Anderson (c) 2007 Mauro Pezzè &amp; Michal Young</a:t>
            </a:r>
          </a:p>
        </p:txBody>
      </p:sp>
      <p:sp>
        <p:nvSpPr>
          <p:cNvPr id="5" name="Slide Number Placeholder 4"/>
          <p:cNvSpPr>
            <a:spLocks noGrp="1"/>
          </p:cNvSpPr>
          <p:nvPr>
            <p:ph type="sldNum" sz="quarter" idx="12"/>
          </p:nvPr>
        </p:nvSpPr>
        <p:spPr/>
        <p:txBody>
          <a:bodyPr/>
          <a:lstStyle/>
          <a:p>
            <a:r>
              <a:rPr lang="en-US" altLang="en-US"/>
              <a:t> Ch 23, slide </a:t>
            </a:r>
            <a:fld id="{CF120A87-A8C2-3A41-89EB-CDCA3293305B}" type="slidenum">
              <a:rPr lang="en-US" altLang="en-US" smtClean="0"/>
              <a:pPr/>
              <a:t>‹#›</a:t>
            </a:fld>
            <a:endParaRPr lang="en-US" altLang="en-US"/>
          </a:p>
        </p:txBody>
      </p:sp>
    </p:spTree>
    <p:extLst>
      <p:ext uri="{BB962C8B-B14F-4D97-AF65-F5344CB8AC3E}">
        <p14:creationId xmlns:p14="http://schemas.microsoft.com/office/powerpoint/2010/main" val="259572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EC6313-CAB6-A748-846B-23709CFBAD62}" type="datetime1">
              <a:rPr lang="en-GB" smtClean="0"/>
              <a:t>20/11/2025</a:t>
            </a:fld>
            <a:endParaRPr lang="en-US" dirty="0"/>
          </a:p>
        </p:txBody>
      </p:sp>
      <p:sp>
        <p:nvSpPr>
          <p:cNvPr id="3" name="Footer Placeholder 2"/>
          <p:cNvSpPr>
            <a:spLocks noGrp="1"/>
          </p:cNvSpPr>
          <p:nvPr>
            <p:ph type="ftr" sz="quarter" idx="11"/>
          </p:nvPr>
        </p:nvSpPr>
        <p:spPr/>
        <p:txBody>
          <a:bodyPr/>
          <a:lstStyle/>
          <a:p>
            <a:r>
              <a:rPr lang="en-US" altLang="en-US"/>
              <a:t>Adapted Stuart Anderson (c) 2007 Mauro Pezzè &amp; Michal Young</a:t>
            </a:r>
          </a:p>
        </p:txBody>
      </p:sp>
      <p:sp>
        <p:nvSpPr>
          <p:cNvPr id="4" name="Slide Number Placeholder 3"/>
          <p:cNvSpPr>
            <a:spLocks noGrp="1"/>
          </p:cNvSpPr>
          <p:nvPr>
            <p:ph type="sldNum" sz="quarter" idx="12"/>
          </p:nvPr>
        </p:nvSpPr>
        <p:spPr/>
        <p:txBody>
          <a:bodyPr/>
          <a:lstStyle/>
          <a:p>
            <a:r>
              <a:rPr lang="en-US" altLang="en-US"/>
              <a:t> Ch 23, slide </a:t>
            </a:r>
            <a:fld id="{404691AA-7911-FB41-BC27-599C08FC6285}" type="slidenum">
              <a:rPr lang="en-US" altLang="en-US" smtClean="0"/>
              <a:pPr/>
              <a:t>‹#›</a:t>
            </a:fld>
            <a:endParaRPr lang="en-US" altLang="en-US"/>
          </a:p>
        </p:txBody>
      </p:sp>
    </p:spTree>
    <p:extLst>
      <p:ext uri="{BB962C8B-B14F-4D97-AF65-F5344CB8AC3E}">
        <p14:creationId xmlns:p14="http://schemas.microsoft.com/office/powerpoint/2010/main" val="429991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98E8C95-73C2-A646-98E6-E8E3B8C6F126}" type="datetime1">
              <a:rPr lang="en-GB" smtClean="0"/>
              <a:t>20/11/2025</a:t>
            </a:fld>
            <a:endParaRPr lang="en-US" dirty="0"/>
          </a:p>
        </p:txBody>
      </p:sp>
      <p:sp>
        <p:nvSpPr>
          <p:cNvPr id="6" name="Footer Placeholder 5"/>
          <p:cNvSpPr>
            <a:spLocks noGrp="1"/>
          </p:cNvSpPr>
          <p:nvPr>
            <p:ph type="ftr" sz="quarter" idx="11"/>
          </p:nvPr>
        </p:nvSpPr>
        <p:spPr/>
        <p:txBody>
          <a:bodyPr/>
          <a:lstStyle/>
          <a:p>
            <a:r>
              <a:rPr lang="en-US" altLang="en-US"/>
              <a:t>Adapted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23, slide </a:t>
            </a:r>
            <a:fld id="{CD8E42FD-9F20-D348-8267-72C20B159850}" type="slidenum">
              <a:rPr lang="en-US" altLang="en-US" smtClean="0"/>
              <a:pPr/>
              <a:t>‹#›</a:t>
            </a:fld>
            <a:endParaRPr lang="en-US" altLang="en-US"/>
          </a:p>
        </p:txBody>
      </p:sp>
    </p:spTree>
    <p:extLst>
      <p:ext uri="{BB962C8B-B14F-4D97-AF65-F5344CB8AC3E}">
        <p14:creationId xmlns:p14="http://schemas.microsoft.com/office/powerpoint/2010/main" val="4195138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983DFBF-1166-CE4E-AAFD-10999864DC27}" type="datetime1">
              <a:rPr lang="en-GB" smtClean="0"/>
              <a:t>20/11/2025</a:t>
            </a:fld>
            <a:endParaRPr lang="en-US" dirty="0"/>
          </a:p>
        </p:txBody>
      </p:sp>
      <p:sp>
        <p:nvSpPr>
          <p:cNvPr id="6" name="Footer Placeholder 5"/>
          <p:cNvSpPr>
            <a:spLocks noGrp="1"/>
          </p:cNvSpPr>
          <p:nvPr>
            <p:ph type="ftr" sz="quarter" idx="11"/>
          </p:nvPr>
        </p:nvSpPr>
        <p:spPr/>
        <p:txBody>
          <a:bodyPr/>
          <a:lstStyle/>
          <a:p>
            <a:r>
              <a:rPr lang="en-US" altLang="en-US"/>
              <a:t>Adapted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23, slide </a:t>
            </a:r>
            <a:fld id="{0FCF168F-511B-2844-876B-987A092B9D99}" type="slidenum">
              <a:rPr lang="en-US" altLang="en-US" smtClean="0"/>
              <a:pPr/>
              <a:t>‹#›</a:t>
            </a:fld>
            <a:endParaRPr lang="en-US" altLang="en-US"/>
          </a:p>
        </p:txBody>
      </p:sp>
    </p:spTree>
    <p:extLst>
      <p:ext uri="{BB962C8B-B14F-4D97-AF65-F5344CB8AC3E}">
        <p14:creationId xmlns:p14="http://schemas.microsoft.com/office/powerpoint/2010/main" val="3408573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625C4-B51E-D24E-83F1-D630D47C987C}" type="datetime1">
              <a:rPr lang="en-GB" smtClean="0"/>
              <a:t>20/11/2025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23, slide </a:t>
            </a:r>
            <a:fld id="{D7F0047E-6639-0F4E-8881-646E27966310}" type="slidenum">
              <a:rPr lang="en-US" altLang="en-US" smtClean="0"/>
              <a:pPr/>
              <a:t>‹#›</a:t>
            </a:fld>
            <a:endParaRPr lang="en-US" altLang="en-US"/>
          </a:p>
        </p:txBody>
      </p:sp>
    </p:spTree>
    <p:extLst>
      <p:ext uri="{BB962C8B-B14F-4D97-AF65-F5344CB8AC3E}">
        <p14:creationId xmlns:p14="http://schemas.microsoft.com/office/powerpoint/2010/main" val="270337741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E10D9A8B-0BB8-F875-3268-92B4CD9506F2}"/>
              </a:ext>
            </a:extLst>
          </p:cNvPr>
          <p:cNvSpPr>
            <a:spLocks noGrp="1" noChangeArrowheads="1"/>
          </p:cNvSpPr>
          <p:nvPr>
            <p:ph type="ctrTitle"/>
          </p:nvPr>
        </p:nvSpPr>
        <p:spPr>
          <a:xfrm>
            <a:off x="2209800" y="2130426"/>
            <a:ext cx="7772400" cy="1470025"/>
          </a:xfrm>
        </p:spPr>
        <p:txBody>
          <a:bodyPr anchor="ctr"/>
          <a:lstStyle/>
          <a:p>
            <a:r>
              <a:rPr lang="en-US" altLang="en-US" sz="3600"/>
              <a:t>Automating Analysis and Test</a:t>
            </a:r>
          </a:p>
        </p:txBody>
      </p:sp>
      <p:sp>
        <p:nvSpPr>
          <p:cNvPr id="2059" name="Rectangle 11">
            <a:extLst>
              <a:ext uri="{FF2B5EF4-FFF2-40B4-BE49-F238E27FC236}">
                <a16:creationId xmlns:a16="http://schemas.microsoft.com/office/drawing/2014/main" id="{B73F420B-CEE6-9E90-F605-383188F74742}"/>
              </a:ext>
            </a:extLst>
          </p:cNvPr>
          <p:cNvSpPr>
            <a:spLocks noGrp="1" noChangeArrowheads="1"/>
          </p:cNvSpPr>
          <p:nvPr>
            <p:ph type="subTitle" idx="1"/>
          </p:nvPr>
        </p:nvSpPr>
        <p:spPr>
          <a:xfrm>
            <a:off x="2895600" y="3886200"/>
            <a:ext cx="6400800" cy="1752600"/>
          </a:xfrm>
        </p:spPr>
        <p:txBody>
          <a:bodyPr/>
          <a:lstStyle/>
          <a:p>
            <a:endParaRPr lang="it-IT" altLang="en-US" sz="2800"/>
          </a:p>
        </p:txBody>
      </p:sp>
      <p:sp>
        <p:nvSpPr>
          <p:cNvPr id="2" name="Footer Placeholder 3">
            <a:extLst>
              <a:ext uri="{FF2B5EF4-FFF2-40B4-BE49-F238E27FC236}">
                <a16:creationId xmlns:a16="http://schemas.microsoft.com/office/drawing/2014/main" id="{9A05466C-A9B8-EACC-66DF-A85CD7912254}"/>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A228B22F-47C2-5795-AA9F-F04BD89BC4BD}"/>
              </a:ext>
            </a:extLst>
          </p:cNvPr>
          <p:cNvSpPr>
            <a:spLocks noGrp="1"/>
          </p:cNvSpPr>
          <p:nvPr>
            <p:ph type="sldNum" sz="quarter" idx="12"/>
          </p:nvPr>
        </p:nvSpPr>
        <p:spPr/>
        <p:txBody>
          <a:bodyPr/>
          <a:lstStyle/>
          <a:p>
            <a:r>
              <a:rPr lang="en-US" altLang="en-US"/>
              <a:t> Ch 23, slide </a:t>
            </a:r>
            <a:fld id="{96D14795-5455-8A4E-B70C-2D641C64BE5D}" type="slidenum">
              <a:rPr lang="en-US" altLang="en-US"/>
              <a:pPr/>
              <a:t>1</a:t>
            </a:fld>
            <a:endParaRPr lang="en-US" altLang="en-US"/>
          </a:p>
        </p:txBody>
      </p:sp>
      <p:sp>
        <p:nvSpPr>
          <p:cNvPr id="4" name="Date Placeholder 3">
            <a:extLst>
              <a:ext uri="{FF2B5EF4-FFF2-40B4-BE49-F238E27FC236}">
                <a16:creationId xmlns:a16="http://schemas.microsoft.com/office/drawing/2014/main" id="{DE0E942D-7BFC-652D-D036-B41101176BF9}"/>
              </a:ext>
            </a:extLst>
          </p:cNvPr>
          <p:cNvSpPr>
            <a:spLocks noGrp="1"/>
          </p:cNvSpPr>
          <p:nvPr>
            <p:ph type="dt" sz="half" idx="10"/>
          </p:nvPr>
        </p:nvSpPr>
        <p:spPr/>
        <p:txBody>
          <a:bodyPr/>
          <a:lstStyle/>
          <a:p>
            <a:fld id="{89E99168-1DA7-EF44-B0C4-7B45A59EE6E3}" type="datetime1">
              <a:rPr lang="en-GB" smtClean="0"/>
              <a:t>20/11/2025</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a:extLst>
              <a:ext uri="{FF2B5EF4-FFF2-40B4-BE49-F238E27FC236}">
                <a16:creationId xmlns:a16="http://schemas.microsoft.com/office/drawing/2014/main" id="{89B4F371-2D9A-60B6-E8A0-CC38C2D94FBC}"/>
              </a:ext>
            </a:extLst>
          </p:cNvPr>
          <p:cNvSpPr>
            <a:spLocks noGrp="1" noChangeArrowheads="1"/>
          </p:cNvSpPr>
          <p:nvPr>
            <p:ph type="ctrTitle"/>
          </p:nvPr>
        </p:nvSpPr>
        <p:spPr/>
        <p:txBody>
          <a:bodyPr/>
          <a:lstStyle/>
          <a:p>
            <a:r>
              <a:rPr lang="en-US" altLang="en-US"/>
              <a:t>Process Support:</a:t>
            </a:r>
            <a:br>
              <a:rPr lang="en-US" altLang="en-US"/>
            </a:br>
            <a:r>
              <a:rPr lang="en-US" altLang="en-US"/>
              <a:t>Planning &amp; Monitoring</a:t>
            </a:r>
          </a:p>
        </p:txBody>
      </p:sp>
      <p:sp>
        <p:nvSpPr>
          <p:cNvPr id="9" name="Subtitle 8">
            <a:extLst>
              <a:ext uri="{FF2B5EF4-FFF2-40B4-BE49-F238E27FC236}">
                <a16:creationId xmlns:a16="http://schemas.microsoft.com/office/drawing/2014/main" id="{72BAEE1D-CAA5-F97D-5CBE-B551F3C07610}"/>
              </a:ext>
            </a:extLst>
          </p:cNvPr>
          <p:cNvSpPr>
            <a:spLocks noGrp="1"/>
          </p:cNvSpPr>
          <p:nvPr>
            <p:ph type="subTitle" idx="1"/>
          </p:nvPr>
        </p:nvSpPr>
        <p:spPr/>
        <p:txBody>
          <a:bodyPr/>
          <a:lstStyle/>
          <a:p>
            <a:endParaRPr lang="en-GB"/>
          </a:p>
        </p:txBody>
      </p:sp>
      <p:sp>
        <p:nvSpPr>
          <p:cNvPr id="4" name="Date Placeholder 3">
            <a:extLst>
              <a:ext uri="{FF2B5EF4-FFF2-40B4-BE49-F238E27FC236}">
                <a16:creationId xmlns:a16="http://schemas.microsoft.com/office/drawing/2014/main" id="{ABC1B1E6-CBBB-948C-1913-47A730E3E888}"/>
              </a:ext>
            </a:extLst>
          </p:cNvPr>
          <p:cNvSpPr>
            <a:spLocks noGrp="1"/>
          </p:cNvSpPr>
          <p:nvPr>
            <p:ph type="dt" sz="half" idx="10"/>
          </p:nvPr>
        </p:nvSpPr>
        <p:spPr/>
        <p:txBody>
          <a:bodyPr/>
          <a:lstStyle/>
          <a:p>
            <a:fld id="{0117C348-4E28-A04A-A02C-009360F90F53}" type="datetime1">
              <a:rPr lang="en-GB" smtClean="0"/>
              <a:pPr/>
              <a:t>20/11/2025</a:t>
            </a:fld>
            <a:endParaRPr lang="en-US" dirty="0"/>
          </a:p>
        </p:txBody>
      </p:sp>
      <p:sp>
        <p:nvSpPr>
          <p:cNvPr id="2" name="Footer Placeholder 3">
            <a:extLst>
              <a:ext uri="{FF2B5EF4-FFF2-40B4-BE49-F238E27FC236}">
                <a16:creationId xmlns:a16="http://schemas.microsoft.com/office/drawing/2014/main" id="{12EE78D0-AC8C-5C04-F5BF-8DE720CF2CB3}"/>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7D5351C5-B028-E79C-78C2-A89762693183}"/>
              </a:ext>
            </a:extLst>
          </p:cNvPr>
          <p:cNvSpPr>
            <a:spLocks noGrp="1"/>
          </p:cNvSpPr>
          <p:nvPr>
            <p:ph type="sldNum" sz="quarter" idx="12"/>
          </p:nvPr>
        </p:nvSpPr>
        <p:spPr/>
        <p:txBody>
          <a:bodyPr/>
          <a:lstStyle/>
          <a:p>
            <a:r>
              <a:rPr lang="en-US" altLang="en-US"/>
              <a:t> Ch 23, slide </a:t>
            </a:r>
            <a:fld id="{4BAA03C0-2A21-E144-AE27-C4E58ECB107B}"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6" name="Rectangle 4">
            <a:extLst>
              <a:ext uri="{FF2B5EF4-FFF2-40B4-BE49-F238E27FC236}">
                <a16:creationId xmlns:a16="http://schemas.microsoft.com/office/drawing/2014/main" id="{FCAFAC26-EE62-215F-CFB0-F2BC503E53C7}"/>
              </a:ext>
            </a:extLst>
          </p:cNvPr>
          <p:cNvSpPr>
            <a:spLocks noGrp="1" noChangeArrowheads="1"/>
          </p:cNvSpPr>
          <p:nvPr>
            <p:ph type="title"/>
          </p:nvPr>
        </p:nvSpPr>
        <p:spPr/>
        <p:txBody>
          <a:bodyPr/>
          <a:lstStyle/>
          <a:p>
            <a:r>
              <a:rPr lang="en-US" altLang="en-US"/>
              <a:t>Automation in Process Management</a:t>
            </a:r>
          </a:p>
        </p:txBody>
      </p:sp>
      <p:sp>
        <p:nvSpPr>
          <p:cNvPr id="151557" name="Rectangle 5">
            <a:extLst>
              <a:ext uri="{FF2B5EF4-FFF2-40B4-BE49-F238E27FC236}">
                <a16:creationId xmlns:a16="http://schemas.microsoft.com/office/drawing/2014/main" id="{D35A7DE2-5352-A8AA-90F7-F32DB31F0688}"/>
              </a:ext>
            </a:extLst>
          </p:cNvPr>
          <p:cNvSpPr>
            <a:spLocks noGrp="1" noChangeArrowheads="1"/>
          </p:cNvSpPr>
          <p:nvPr>
            <p:ph idx="1"/>
          </p:nvPr>
        </p:nvSpPr>
        <p:spPr/>
        <p:txBody>
          <a:bodyPr>
            <a:normAutofit fontScale="92500"/>
          </a:bodyPr>
          <a:lstStyle/>
          <a:p>
            <a:r>
              <a:rPr lang="en-US" altLang="en-US"/>
              <a:t>Managing a process involves ... </a:t>
            </a:r>
          </a:p>
          <a:p>
            <a:pPr lvl="1"/>
            <a:r>
              <a:rPr lang="en-US" altLang="en-US"/>
              <a:t>planning a set of activities with appropriate cost and quality trade-offs</a:t>
            </a:r>
          </a:p>
          <a:p>
            <a:pPr lvl="1"/>
            <a:r>
              <a:rPr lang="en-US" altLang="en-US"/>
              <a:t>monitoring progress to identify risks as early as possible</a:t>
            </a:r>
          </a:p>
          <a:p>
            <a:pPr lvl="1"/>
            <a:r>
              <a:rPr lang="en-US" altLang="en-US"/>
              <a:t>avoiding delays by adjusting the plan as needed</a:t>
            </a:r>
          </a:p>
          <a:p>
            <a:r>
              <a:rPr lang="en-US" altLang="en-US"/>
              <a:t>...  and requires ... </a:t>
            </a:r>
          </a:p>
          <a:p>
            <a:pPr lvl="1"/>
            <a:r>
              <a:rPr lang="en-US" altLang="en-US"/>
              <a:t>human creativity and insight for which no tool can substitute</a:t>
            </a:r>
          </a:p>
          <a:p>
            <a:r>
              <a:rPr lang="en-US" altLang="en-US"/>
              <a:t>Tools can support process management and improve decision making by</a:t>
            </a:r>
          </a:p>
          <a:p>
            <a:pPr lvl="1"/>
            <a:r>
              <a:rPr lang="en-US" altLang="en-US"/>
              <a:t>organizing and monitoring activities and results</a:t>
            </a:r>
          </a:p>
          <a:p>
            <a:pPr lvl="1"/>
            <a:r>
              <a:rPr lang="en-US" altLang="en-US"/>
              <a:t>facilitating group interaction</a:t>
            </a:r>
          </a:p>
          <a:p>
            <a:pPr lvl="1"/>
            <a:r>
              <a:rPr lang="en-US" altLang="en-US"/>
              <a:t>managing quality documents</a:t>
            </a:r>
          </a:p>
          <a:p>
            <a:pPr lvl="1"/>
            <a:r>
              <a:rPr lang="en-US" altLang="en-US"/>
              <a:t>tracking costs</a:t>
            </a:r>
          </a:p>
        </p:txBody>
      </p:sp>
      <p:sp>
        <p:nvSpPr>
          <p:cNvPr id="4" name="Date Placeholder 3">
            <a:extLst>
              <a:ext uri="{FF2B5EF4-FFF2-40B4-BE49-F238E27FC236}">
                <a16:creationId xmlns:a16="http://schemas.microsoft.com/office/drawing/2014/main" id="{F9A04FD1-ADD8-34C0-EF4C-51DF8215388A}"/>
              </a:ext>
            </a:extLst>
          </p:cNvPr>
          <p:cNvSpPr>
            <a:spLocks noGrp="1"/>
          </p:cNvSpPr>
          <p:nvPr>
            <p:ph type="dt" sz="half" idx="10"/>
          </p:nvPr>
        </p:nvSpPr>
        <p:spPr/>
        <p:txBody>
          <a:bodyPr/>
          <a:lstStyle/>
          <a:p>
            <a:fld id="{BFBBD4AD-DFCE-B34A-9D39-8CB76C470C4A}" type="datetime1">
              <a:rPr lang="en-GB" smtClean="0"/>
              <a:pPr/>
              <a:t>20/11/2025</a:t>
            </a:fld>
            <a:endParaRPr lang="en-US" dirty="0"/>
          </a:p>
        </p:txBody>
      </p:sp>
      <p:sp>
        <p:nvSpPr>
          <p:cNvPr id="2" name="Footer Placeholder 3">
            <a:extLst>
              <a:ext uri="{FF2B5EF4-FFF2-40B4-BE49-F238E27FC236}">
                <a16:creationId xmlns:a16="http://schemas.microsoft.com/office/drawing/2014/main" id="{B1047498-7BF1-FE76-BFCD-33961A214AC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50D0ED7-A470-3CE1-0222-BCE2432B8184}"/>
              </a:ext>
            </a:extLst>
          </p:cNvPr>
          <p:cNvSpPr>
            <a:spLocks noGrp="1"/>
          </p:cNvSpPr>
          <p:nvPr>
            <p:ph type="sldNum" sz="quarter" idx="12"/>
          </p:nvPr>
        </p:nvSpPr>
        <p:spPr/>
        <p:txBody>
          <a:bodyPr/>
          <a:lstStyle/>
          <a:p>
            <a:r>
              <a:rPr lang="en-US" altLang="en-US"/>
              <a:t> Ch 23, slide </a:t>
            </a:r>
            <a:fld id="{ED42E7E2-6EE7-FF47-A73D-D5516B145068}"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3EB2A708-C19B-6FA4-81CB-5DDB5003BA43}"/>
              </a:ext>
            </a:extLst>
          </p:cNvPr>
          <p:cNvSpPr>
            <a:spLocks noGrp="1" noChangeArrowheads="1"/>
          </p:cNvSpPr>
          <p:nvPr>
            <p:ph type="title"/>
          </p:nvPr>
        </p:nvSpPr>
        <p:spPr/>
        <p:txBody>
          <a:bodyPr/>
          <a:lstStyle/>
          <a:p>
            <a:r>
              <a:rPr lang="en-US" altLang="en-US"/>
              <a:t>Classic Planning Tools</a:t>
            </a:r>
          </a:p>
        </p:txBody>
      </p:sp>
      <p:sp>
        <p:nvSpPr>
          <p:cNvPr id="153603" name="Rectangle 3">
            <a:extLst>
              <a:ext uri="{FF2B5EF4-FFF2-40B4-BE49-F238E27FC236}">
                <a16:creationId xmlns:a16="http://schemas.microsoft.com/office/drawing/2014/main" id="{DC64882B-5590-30FF-83E8-FC8B75E5E5BE}"/>
              </a:ext>
            </a:extLst>
          </p:cNvPr>
          <p:cNvSpPr>
            <a:spLocks noGrp="1" noChangeArrowheads="1"/>
          </p:cNvSpPr>
          <p:nvPr>
            <p:ph idx="1"/>
          </p:nvPr>
        </p:nvSpPr>
        <p:spPr/>
        <p:txBody>
          <a:bodyPr>
            <a:normAutofit fontScale="92500" lnSpcReduction="10000"/>
          </a:bodyPr>
          <a:lstStyle/>
          <a:p>
            <a:r>
              <a:rPr lang="en-US" altLang="en-US"/>
              <a:t>Facilitate task scheduling, resource allocation, and cost estimation by arranging tasks according to resource and time constraints</a:t>
            </a:r>
          </a:p>
          <a:p>
            <a:r>
              <a:rPr lang="en-US" altLang="en-US"/>
              <a:t>Can be specialized to A&amp;T management with features for deriving relations among tasks, launching tasks, and monitoring completion of activities</a:t>
            </a:r>
          </a:p>
          <a:p>
            <a:r>
              <a:rPr lang="en-US" altLang="en-US"/>
              <a:t>Examples:  tools to</a:t>
            </a:r>
          </a:p>
          <a:p>
            <a:pPr lvl="1"/>
            <a:r>
              <a:rPr lang="en-US" altLang="en-US"/>
              <a:t>recognize delivery of a given artifact</a:t>
            </a:r>
          </a:p>
          <a:p>
            <a:pPr lvl="1"/>
            <a:r>
              <a:rPr lang="en-US" altLang="en-US"/>
              <a:t>schedule execution of a corresponding test suite</a:t>
            </a:r>
          </a:p>
          <a:p>
            <a:pPr lvl="1"/>
            <a:r>
              <a:rPr lang="en-US" altLang="en-US"/>
              <a:t>notify test designer of test results</a:t>
            </a:r>
          </a:p>
          <a:p>
            <a:pPr lvl="1"/>
            <a:r>
              <a:rPr lang="en-US" altLang="en-US"/>
              <a:t>record the actual execution time of the activity</a:t>
            </a:r>
          </a:p>
          <a:p>
            <a:pPr lvl="1"/>
            <a:r>
              <a:rPr lang="en-US" altLang="en-US"/>
              <a:t>signal schedule deviations to the quality manager</a:t>
            </a:r>
          </a:p>
          <a:p>
            <a:r>
              <a:rPr lang="en-US" altLang="en-US"/>
              <a:t>Most useful when integrated in the analysis and test environment</a:t>
            </a:r>
          </a:p>
        </p:txBody>
      </p:sp>
      <p:sp>
        <p:nvSpPr>
          <p:cNvPr id="4" name="Date Placeholder 3">
            <a:extLst>
              <a:ext uri="{FF2B5EF4-FFF2-40B4-BE49-F238E27FC236}">
                <a16:creationId xmlns:a16="http://schemas.microsoft.com/office/drawing/2014/main" id="{250102ED-461F-560B-CB45-E2F07BA13C36}"/>
              </a:ext>
            </a:extLst>
          </p:cNvPr>
          <p:cNvSpPr>
            <a:spLocks noGrp="1"/>
          </p:cNvSpPr>
          <p:nvPr>
            <p:ph type="dt" sz="half" idx="10"/>
          </p:nvPr>
        </p:nvSpPr>
        <p:spPr/>
        <p:txBody>
          <a:bodyPr/>
          <a:lstStyle/>
          <a:p>
            <a:fld id="{CE84C934-59D2-654F-9895-D30896B050E0}" type="datetime1">
              <a:rPr lang="en-GB" smtClean="0"/>
              <a:pPr/>
              <a:t>20/11/2025</a:t>
            </a:fld>
            <a:endParaRPr lang="en-US" dirty="0"/>
          </a:p>
        </p:txBody>
      </p:sp>
      <p:sp>
        <p:nvSpPr>
          <p:cNvPr id="2" name="Footer Placeholder 3">
            <a:extLst>
              <a:ext uri="{FF2B5EF4-FFF2-40B4-BE49-F238E27FC236}">
                <a16:creationId xmlns:a16="http://schemas.microsoft.com/office/drawing/2014/main" id="{84C7636C-3AE0-51F9-566B-4E4F82DB528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AFDD3F56-3B93-77E4-D241-EAD831F78EB6}"/>
              </a:ext>
            </a:extLst>
          </p:cNvPr>
          <p:cNvSpPr>
            <a:spLocks noGrp="1"/>
          </p:cNvSpPr>
          <p:nvPr>
            <p:ph type="sldNum" sz="quarter" idx="12"/>
          </p:nvPr>
        </p:nvSpPr>
        <p:spPr/>
        <p:txBody>
          <a:bodyPr/>
          <a:lstStyle/>
          <a:p>
            <a:r>
              <a:rPr lang="en-US" altLang="en-US"/>
              <a:t> Ch 23, slide </a:t>
            </a:r>
            <a:fld id="{08561C88-5323-A24C-BEDC-5B3CC90EF4F3}"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9EE6C90C-22C5-2706-0743-28E6AD7DC0C6}"/>
              </a:ext>
            </a:extLst>
          </p:cNvPr>
          <p:cNvSpPr>
            <a:spLocks noGrp="1" noChangeArrowheads="1"/>
          </p:cNvSpPr>
          <p:nvPr>
            <p:ph type="title"/>
          </p:nvPr>
        </p:nvSpPr>
        <p:spPr/>
        <p:txBody>
          <a:bodyPr/>
          <a:lstStyle/>
          <a:p>
            <a:r>
              <a:rPr lang="en-US" altLang="en-US"/>
              <a:t>Version and Configuration Control Tools</a:t>
            </a:r>
          </a:p>
        </p:txBody>
      </p:sp>
      <p:sp>
        <p:nvSpPr>
          <p:cNvPr id="154627" name="Rectangle 3">
            <a:extLst>
              <a:ext uri="{FF2B5EF4-FFF2-40B4-BE49-F238E27FC236}">
                <a16:creationId xmlns:a16="http://schemas.microsoft.com/office/drawing/2014/main" id="{F7FF2F92-DD1E-0D46-793C-5E2988F3C1E5}"/>
              </a:ext>
            </a:extLst>
          </p:cNvPr>
          <p:cNvSpPr>
            <a:spLocks noGrp="1" noChangeArrowheads="1"/>
          </p:cNvSpPr>
          <p:nvPr>
            <p:ph idx="1"/>
          </p:nvPr>
        </p:nvSpPr>
        <p:spPr/>
        <p:txBody>
          <a:bodyPr/>
          <a:lstStyle/>
          <a:p>
            <a:r>
              <a:rPr lang="en-US" altLang="en-US"/>
              <a:t>Analysis and testing involve complex relations among a large number of artifacts</a:t>
            </a:r>
          </a:p>
          <a:p>
            <a:r>
              <a:rPr lang="en-US" altLang="en-US"/>
              <a:t>Version and configuration management tools </a:t>
            </a:r>
          </a:p>
          <a:p>
            <a:pPr lvl="1"/>
            <a:r>
              <a:rPr lang="en-US" altLang="en-US"/>
              <a:t>relate versions of software artifacts </a:t>
            </a:r>
          </a:p>
          <a:p>
            <a:pPr lvl="1"/>
            <a:r>
              <a:rPr lang="en-US" altLang="en-US"/>
              <a:t>trigger consistency checks and other activities</a:t>
            </a:r>
          </a:p>
          <a:p>
            <a:pPr lvl="1"/>
            <a:r>
              <a:rPr lang="en-US" altLang="en-US"/>
              <a:t>support analysis and testing activities like they control assembly and compilation of related modules</a:t>
            </a:r>
          </a:p>
          <a:p>
            <a:pPr lvl="2"/>
            <a:r>
              <a:rPr lang="en-US" altLang="en-US"/>
              <a:t>example: trigger execution of the appropriate test suites for each software modification</a:t>
            </a:r>
          </a:p>
          <a:p>
            <a:r>
              <a:rPr lang="en-US" altLang="en-US"/>
              <a:t>Improve efficiency in well-organized processes</a:t>
            </a:r>
          </a:p>
          <a:p>
            <a:pPr lvl="1"/>
            <a:r>
              <a:rPr lang="en-US" altLang="en-US"/>
              <a:t>not a substitute for organization</a:t>
            </a:r>
          </a:p>
        </p:txBody>
      </p:sp>
      <p:sp>
        <p:nvSpPr>
          <p:cNvPr id="4" name="Date Placeholder 3">
            <a:extLst>
              <a:ext uri="{FF2B5EF4-FFF2-40B4-BE49-F238E27FC236}">
                <a16:creationId xmlns:a16="http://schemas.microsoft.com/office/drawing/2014/main" id="{018A1B84-A4B9-E4AD-5FEC-4E7526938209}"/>
              </a:ext>
            </a:extLst>
          </p:cNvPr>
          <p:cNvSpPr>
            <a:spLocks noGrp="1"/>
          </p:cNvSpPr>
          <p:nvPr>
            <p:ph type="dt" sz="half" idx="10"/>
          </p:nvPr>
        </p:nvSpPr>
        <p:spPr/>
        <p:txBody>
          <a:bodyPr/>
          <a:lstStyle/>
          <a:p>
            <a:fld id="{1B43D1CB-CE86-3B4F-9B30-7BD20A335021}" type="datetime1">
              <a:rPr lang="en-GB" smtClean="0"/>
              <a:pPr/>
              <a:t>20/11/2025</a:t>
            </a:fld>
            <a:endParaRPr lang="en-US" dirty="0"/>
          </a:p>
        </p:txBody>
      </p:sp>
      <p:sp>
        <p:nvSpPr>
          <p:cNvPr id="2" name="Footer Placeholder 3">
            <a:extLst>
              <a:ext uri="{FF2B5EF4-FFF2-40B4-BE49-F238E27FC236}">
                <a16:creationId xmlns:a16="http://schemas.microsoft.com/office/drawing/2014/main" id="{B06ABE8D-D880-C130-D881-4EBAB1038EA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88CD9470-0846-4B2F-7B66-84E881067170}"/>
              </a:ext>
            </a:extLst>
          </p:cNvPr>
          <p:cNvSpPr>
            <a:spLocks noGrp="1"/>
          </p:cNvSpPr>
          <p:nvPr>
            <p:ph type="sldNum" sz="quarter" idx="12"/>
          </p:nvPr>
        </p:nvSpPr>
        <p:spPr/>
        <p:txBody>
          <a:bodyPr/>
          <a:lstStyle/>
          <a:p>
            <a:r>
              <a:rPr lang="en-US" altLang="en-US"/>
              <a:t> Ch 23, slide </a:t>
            </a:r>
            <a:fld id="{08E07818-EBC4-954D-A94C-5E6515DC8F82}"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704BCDA6-CC37-2CE6-3815-DA17A623E3B0}"/>
              </a:ext>
            </a:extLst>
          </p:cNvPr>
          <p:cNvSpPr>
            <a:spLocks noGrp="1" noChangeArrowheads="1"/>
          </p:cNvSpPr>
          <p:nvPr>
            <p:ph type="title"/>
          </p:nvPr>
        </p:nvSpPr>
        <p:spPr/>
        <p:txBody>
          <a:bodyPr/>
          <a:lstStyle/>
          <a:p>
            <a:r>
              <a:rPr lang="en-US" altLang="en-US"/>
              <a:t>Monitoring</a:t>
            </a:r>
          </a:p>
        </p:txBody>
      </p:sp>
      <p:sp>
        <p:nvSpPr>
          <p:cNvPr id="155651" name="Rectangle 3">
            <a:extLst>
              <a:ext uri="{FF2B5EF4-FFF2-40B4-BE49-F238E27FC236}">
                <a16:creationId xmlns:a16="http://schemas.microsoft.com/office/drawing/2014/main" id="{65601A19-9311-B976-4BBB-58357536D7BC}"/>
              </a:ext>
            </a:extLst>
          </p:cNvPr>
          <p:cNvSpPr>
            <a:spLocks noGrp="1" noChangeArrowheads="1"/>
          </p:cNvSpPr>
          <p:nvPr>
            <p:ph idx="1"/>
          </p:nvPr>
        </p:nvSpPr>
        <p:spPr/>
        <p:txBody>
          <a:bodyPr/>
          <a:lstStyle/>
          <a:p>
            <a:r>
              <a:rPr lang="en-US" altLang="en-US"/>
              <a:t>Integrated quality tracking </a:t>
            </a:r>
          </a:p>
          <a:p>
            <a:pPr lvl="1"/>
            <a:r>
              <a:rPr lang="en-US" altLang="en-US"/>
              <a:t>improves efficiency in a well-structured process,</a:t>
            </a:r>
          </a:p>
          <a:p>
            <a:pPr lvl="1"/>
            <a:r>
              <a:rPr lang="en-US" altLang="en-US"/>
              <a:t>does not by itself bring order out of chaos</a:t>
            </a:r>
          </a:p>
          <a:p>
            <a:r>
              <a:rPr lang="en-US" altLang="en-US"/>
              <a:t>Progress must be monitored in terms of</a:t>
            </a:r>
          </a:p>
          <a:p>
            <a:pPr lvl="1"/>
            <a:r>
              <a:rPr lang="en-US" altLang="en-US"/>
              <a:t>schedule (actual effort and completion times vs plan)</a:t>
            </a:r>
          </a:p>
          <a:p>
            <a:pPr lvl="1"/>
            <a:r>
              <a:rPr lang="en-US" altLang="en-US"/>
              <a:t>level of quality</a:t>
            </a:r>
          </a:p>
          <a:p>
            <a:r>
              <a:rPr lang="en-US" altLang="en-US"/>
              <a:t>Quality of the final product </a:t>
            </a:r>
          </a:p>
          <a:p>
            <a:pPr lvl="1"/>
            <a:r>
              <a:rPr lang="en-US" altLang="en-US"/>
              <a:t>cannot be directly measured before its completion</a:t>
            </a:r>
          </a:p>
          <a:p>
            <a:pPr lvl="1"/>
            <a:r>
              <a:rPr lang="en-US" altLang="en-US"/>
              <a:t>but we can derive useful indications </a:t>
            </a:r>
          </a:p>
          <a:p>
            <a:pPr lvl="2"/>
            <a:r>
              <a:rPr lang="en-US" altLang="en-US"/>
              <a:t>example:  orthogonal defect classification [see chapter 20]</a:t>
            </a:r>
          </a:p>
        </p:txBody>
      </p:sp>
      <p:sp>
        <p:nvSpPr>
          <p:cNvPr id="4" name="Date Placeholder 3">
            <a:extLst>
              <a:ext uri="{FF2B5EF4-FFF2-40B4-BE49-F238E27FC236}">
                <a16:creationId xmlns:a16="http://schemas.microsoft.com/office/drawing/2014/main" id="{2C8F7B51-622B-CBF5-0436-F611DE518708}"/>
              </a:ext>
            </a:extLst>
          </p:cNvPr>
          <p:cNvSpPr>
            <a:spLocks noGrp="1"/>
          </p:cNvSpPr>
          <p:nvPr>
            <p:ph type="dt" sz="half" idx="10"/>
          </p:nvPr>
        </p:nvSpPr>
        <p:spPr/>
        <p:txBody>
          <a:bodyPr/>
          <a:lstStyle/>
          <a:p>
            <a:fld id="{15D4E642-9DE9-144B-8DBD-91C76C373CD2}" type="datetime1">
              <a:rPr lang="en-GB" smtClean="0"/>
              <a:pPr/>
              <a:t>20/11/2025</a:t>
            </a:fld>
            <a:endParaRPr lang="en-US" dirty="0"/>
          </a:p>
        </p:txBody>
      </p:sp>
      <p:sp>
        <p:nvSpPr>
          <p:cNvPr id="2" name="Footer Placeholder 3">
            <a:extLst>
              <a:ext uri="{FF2B5EF4-FFF2-40B4-BE49-F238E27FC236}">
                <a16:creationId xmlns:a16="http://schemas.microsoft.com/office/drawing/2014/main" id="{C83C0E1A-1E05-1BD2-E5D9-862B9C41C588}"/>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71ADD24C-22EE-500F-7058-85F68135D808}"/>
              </a:ext>
            </a:extLst>
          </p:cNvPr>
          <p:cNvSpPr>
            <a:spLocks noGrp="1"/>
          </p:cNvSpPr>
          <p:nvPr>
            <p:ph type="sldNum" sz="quarter" idx="12"/>
          </p:nvPr>
        </p:nvSpPr>
        <p:spPr/>
        <p:txBody>
          <a:bodyPr/>
          <a:lstStyle/>
          <a:p>
            <a:r>
              <a:rPr lang="en-US" altLang="en-US"/>
              <a:t> Ch 23, slide </a:t>
            </a:r>
            <a:fld id="{5E15C8D5-C178-F44C-BB5B-1352FDFD385F}"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6" name="Rectangle 4">
            <a:extLst>
              <a:ext uri="{FF2B5EF4-FFF2-40B4-BE49-F238E27FC236}">
                <a16:creationId xmlns:a16="http://schemas.microsoft.com/office/drawing/2014/main" id="{BCEF9B63-FE00-72B8-0E72-2D36015C51F9}"/>
              </a:ext>
            </a:extLst>
          </p:cNvPr>
          <p:cNvSpPr>
            <a:spLocks noGrp="1" noChangeArrowheads="1"/>
          </p:cNvSpPr>
          <p:nvPr>
            <p:ph type="title"/>
          </p:nvPr>
        </p:nvSpPr>
        <p:spPr/>
        <p:txBody>
          <a:bodyPr/>
          <a:lstStyle/>
          <a:p>
            <a:r>
              <a:rPr lang="en-US" altLang="en-US"/>
              <a:t>Quality Tacking </a:t>
            </a:r>
          </a:p>
        </p:txBody>
      </p:sp>
      <p:sp>
        <p:nvSpPr>
          <p:cNvPr id="156677" name="Rectangle 5">
            <a:extLst>
              <a:ext uri="{FF2B5EF4-FFF2-40B4-BE49-F238E27FC236}">
                <a16:creationId xmlns:a16="http://schemas.microsoft.com/office/drawing/2014/main" id="{E5CDF94A-8131-76A5-BDA5-FB90397ADA6E}"/>
              </a:ext>
            </a:extLst>
          </p:cNvPr>
          <p:cNvSpPr>
            <a:spLocks noGrp="1" noChangeArrowheads="1"/>
          </p:cNvSpPr>
          <p:nvPr>
            <p:ph idx="1"/>
          </p:nvPr>
        </p:nvSpPr>
        <p:spPr/>
        <p:txBody>
          <a:bodyPr>
            <a:normAutofit fontScale="85000" lnSpcReduction="20000"/>
          </a:bodyPr>
          <a:lstStyle/>
          <a:p>
            <a:r>
              <a:rPr lang="en-US" altLang="en-US"/>
              <a:t>Essential function: recognize deviations from expectation as early as possible to reduce consequences</a:t>
            </a:r>
          </a:p>
          <a:p>
            <a:r>
              <a:rPr lang="en-US" altLang="en-US"/>
              <a:t>Proxy measures</a:t>
            </a:r>
          </a:p>
          <a:p>
            <a:pPr lvl="1"/>
            <a:r>
              <a:rPr lang="en-US" altLang="en-US"/>
              <a:t>must be computed early </a:t>
            </a:r>
          </a:p>
          <a:p>
            <a:pPr lvl="1"/>
            <a:r>
              <a:rPr lang="en-US" altLang="en-US"/>
              <a:t>must be interpreted in a way that avoids misleading conclusions or distorted incentives</a:t>
            </a:r>
          </a:p>
          <a:p>
            <a:r>
              <a:rPr lang="en-US" altLang="en-US"/>
              <a:t>Example: lines of code</a:t>
            </a:r>
          </a:p>
          <a:p>
            <a:pPr lvl="2"/>
            <a:r>
              <a:rPr lang="en-US" altLang="en-US"/>
              <a:t>useful as a simple proxy for productivity</a:t>
            </a:r>
          </a:p>
          <a:p>
            <a:pPr lvl="2"/>
            <a:r>
              <a:rPr lang="en-US" altLang="en-US"/>
              <a:t>must be carefully interpreted to avoid creating both an incentive for verbosity and a disincentive for effective reuse</a:t>
            </a:r>
          </a:p>
          <a:p>
            <a:r>
              <a:rPr lang="en-US" altLang="en-US"/>
              <a:t>Example: number of faults detected </a:t>
            </a:r>
          </a:p>
          <a:p>
            <a:pPr lvl="2"/>
            <a:r>
              <a:rPr lang="en-US" altLang="en-US"/>
              <a:t>useful to detect deviations from the norm</a:t>
            </a:r>
          </a:p>
          <a:p>
            <a:pPr lvl="2"/>
            <a:r>
              <a:rPr lang="en-US" altLang="en-US"/>
              <a:t>one should be as concerned about the causes of abnormally low numbers as high</a:t>
            </a:r>
          </a:p>
          <a:p>
            <a:r>
              <a:rPr lang="en-US" altLang="en-US"/>
              <a:t>Collection, summary, and presentation of data can be automated</a:t>
            </a:r>
          </a:p>
          <a:p>
            <a:r>
              <a:rPr lang="en-US" altLang="en-US"/>
              <a:t>Design and interpretation cannot be automated</a:t>
            </a:r>
          </a:p>
        </p:txBody>
      </p:sp>
      <p:sp>
        <p:nvSpPr>
          <p:cNvPr id="4" name="Date Placeholder 3">
            <a:extLst>
              <a:ext uri="{FF2B5EF4-FFF2-40B4-BE49-F238E27FC236}">
                <a16:creationId xmlns:a16="http://schemas.microsoft.com/office/drawing/2014/main" id="{73B4D365-B294-D799-F95E-1BCEBD8152E3}"/>
              </a:ext>
            </a:extLst>
          </p:cNvPr>
          <p:cNvSpPr>
            <a:spLocks noGrp="1"/>
          </p:cNvSpPr>
          <p:nvPr>
            <p:ph type="dt" sz="half" idx="10"/>
          </p:nvPr>
        </p:nvSpPr>
        <p:spPr/>
        <p:txBody>
          <a:bodyPr/>
          <a:lstStyle/>
          <a:p>
            <a:fld id="{FEF3D373-665A-CA4A-939C-A7AA32A25FC9}" type="datetime1">
              <a:rPr lang="en-GB" smtClean="0"/>
              <a:pPr/>
              <a:t>20/11/2025</a:t>
            </a:fld>
            <a:endParaRPr lang="en-US" dirty="0"/>
          </a:p>
        </p:txBody>
      </p:sp>
      <p:sp>
        <p:nvSpPr>
          <p:cNvPr id="2" name="Footer Placeholder 3">
            <a:extLst>
              <a:ext uri="{FF2B5EF4-FFF2-40B4-BE49-F238E27FC236}">
                <a16:creationId xmlns:a16="http://schemas.microsoft.com/office/drawing/2014/main" id="{032ECF95-FC45-4D46-9368-812E1B5FDFBA}"/>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E4203A35-118A-CF80-31E6-0B6C5DCD9F33}"/>
              </a:ext>
            </a:extLst>
          </p:cNvPr>
          <p:cNvSpPr>
            <a:spLocks noGrp="1"/>
          </p:cNvSpPr>
          <p:nvPr>
            <p:ph type="sldNum" sz="quarter" idx="12"/>
          </p:nvPr>
        </p:nvSpPr>
        <p:spPr/>
        <p:txBody>
          <a:bodyPr/>
          <a:lstStyle/>
          <a:p>
            <a:r>
              <a:rPr lang="en-US" altLang="en-US"/>
              <a:t> Ch 23, slide </a:t>
            </a:r>
            <a:fld id="{B816921F-B83F-654D-9E43-6563DB9FEB8F}" type="slidenum">
              <a:rPr lang="en-US" altLang="en-US"/>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Rectangle 4">
            <a:extLst>
              <a:ext uri="{FF2B5EF4-FFF2-40B4-BE49-F238E27FC236}">
                <a16:creationId xmlns:a16="http://schemas.microsoft.com/office/drawing/2014/main" id="{BBA918D9-FBD3-3C54-2A9E-1FE482C1161B}"/>
              </a:ext>
            </a:extLst>
          </p:cNvPr>
          <p:cNvSpPr>
            <a:spLocks noGrp="1" noChangeArrowheads="1"/>
          </p:cNvSpPr>
          <p:nvPr>
            <p:ph type="title"/>
          </p:nvPr>
        </p:nvSpPr>
        <p:spPr/>
        <p:txBody>
          <a:bodyPr/>
          <a:lstStyle/>
          <a:p>
            <a:r>
              <a:rPr lang="en-US" altLang="en-US"/>
              <a:t>Managing People</a:t>
            </a:r>
          </a:p>
        </p:txBody>
      </p:sp>
      <p:sp>
        <p:nvSpPr>
          <p:cNvPr id="157701" name="Rectangle 5">
            <a:extLst>
              <a:ext uri="{FF2B5EF4-FFF2-40B4-BE49-F238E27FC236}">
                <a16:creationId xmlns:a16="http://schemas.microsoft.com/office/drawing/2014/main" id="{04E8E1E3-3041-BFA1-206A-D330EDDB5B4E}"/>
              </a:ext>
            </a:extLst>
          </p:cNvPr>
          <p:cNvSpPr>
            <a:spLocks noGrp="1" noChangeArrowheads="1"/>
          </p:cNvSpPr>
          <p:nvPr>
            <p:ph idx="1"/>
          </p:nvPr>
        </p:nvSpPr>
        <p:spPr/>
        <p:txBody>
          <a:bodyPr/>
          <a:lstStyle/>
          <a:p>
            <a:r>
              <a:rPr lang="en-US" altLang="en-US"/>
              <a:t>People may work  </a:t>
            </a:r>
          </a:p>
          <a:p>
            <a:pPr lvl="1"/>
            <a:r>
              <a:rPr lang="en-US" altLang="en-US"/>
              <a:t>in different groups </a:t>
            </a:r>
          </a:p>
          <a:p>
            <a:pPr lvl="1"/>
            <a:r>
              <a:rPr lang="en-US" altLang="en-US"/>
              <a:t>in different companies</a:t>
            </a:r>
          </a:p>
          <a:p>
            <a:pPr lvl="1"/>
            <a:r>
              <a:rPr lang="en-US" altLang="en-US"/>
              <a:t>distributed across time zones and continents</a:t>
            </a:r>
          </a:p>
          <a:p>
            <a:r>
              <a:rPr lang="en-US" altLang="en-US"/>
              <a:t>A large proportion of a software engineer's time is devoted to communication</a:t>
            </a:r>
          </a:p>
          <a:p>
            <a:r>
              <a:rPr lang="en-US" altLang="en-US"/>
              <a:t>We need to </a:t>
            </a:r>
          </a:p>
          <a:p>
            <a:pPr lvl="1"/>
            <a:r>
              <a:rPr lang="en-US" altLang="en-US"/>
              <a:t>facilitate effective communication </a:t>
            </a:r>
          </a:p>
          <a:p>
            <a:pPr lvl="1"/>
            <a:r>
              <a:rPr lang="en-US" altLang="en-US"/>
              <a:t>limit disruptions and distractions of unmanaged communication</a:t>
            </a:r>
          </a:p>
        </p:txBody>
      </p:sp>
      <p:sp>
        <p:nvSpPr>
          <p:cNvPr id="4" name="Date Placeholder 3">
            <a:extLst>
              <a:ext uri="{FF2B5EF4-FFF2-40B4-BE49-F238E27FC236}">
                <a16:creationId xmlns:a16="http://schemas.microsoft.com/office/drawing/2014/main" id="{438BF2DD-47DF-606F-9C29-84A7190D58A0}"/>
              </a:ext>
            </a:extLst>
          </p:cNvPr>
          <p:cNvSpPr>
            <a:spLocks noGrp="1"/>
          </p:cNvSpPr>
          <p:nvPr>
            <p:ph type="dt" sz="half" idx="10"/>
          </p:nvPr>
        </p:nvSpPr>
        <p:spPr/>
        <p:txBody>
          <a:bodyPr/>
          <a:lstStyle/>
          <a:p>
            <a:fld id="{CC336C90-2576-C044-BD23-A990F9AE0C9A}" type="datetime1">
              <a:rPr lang="en-GB" smtClean="0"/>
              <a:pPr/>
              <a:t>20/11/2025</a:t>
            </a:fld>
            <a:endParaRPr lang="en-US" dirty="0"/>
          </a:p>
        </p:txBody>
      </p:sp>
      <p:sp>
        <p:nvSpPr>
          <p:cNvPr id="2" name="Footer Placeholder 3">
            <a:extLst>
              <a:ext uri="{FF2B5EF4-FFF2-40B4-BE49-F238E27FC236}">
                <a16:creationId xmlns:a16="http://schemas.microsoft.com/office/drawing/2014/main" id="{F99DA907-93A4-62F6-537A-2AC30C13856B}"/>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612787F-916F-E6F9-24A7-5A131BB4073D}"/>
              </a:ext>
            </a:extLst>
          </p:cNvPr>
          <p:cNvSpPr>
            <a:spLocks noGrp="1"/>
          </p:cNvSpPr>
          <p:nvPr>
            <p:ph type="sldNum" sz="quarter" idx="12"/>
          </p:nvPr>
        </p:nvSpPr>
        <p:spPr/>
        <p:txBody>
          <a:bodyPr/>
          <a:lstStyle/>
          <a:p>
            <a:r>
              <a:rPr lang="en-US" altLang="en-US"/>
              <a:t> Ch 23, slide </a:t>
            </a:r>
            <a:fld id="{F34D3D4F-C713-914E-9E1A-3E150AA0359C}" type="slidenum">
              <a:rPr lang="en-US" altLang="en-US"/>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1D7926C7-48A0-8837-1A3C-099DD06D4A99}"/>
              </a:ext>
            </a:extLst>
          </p:cNvPr>
          <p:cNvSpPr>
            <a:spLocks noGrp="1" noChangeArrowheads="1"/>
          </p:cNvSpPr>
          <p:nvPr>
            <p:ph type="title"/>
          </p:nvPr>
        </p:nvSpPr>
        <p:spPr/>
        <p:txBody>
          <a:bodyPr/>
          <a:lstStyle/>
          <a:p>
            <a:r>
              <a:rPr lang="en-US" altLang="en-US"/>
              <a:t>Managing Communication</a:t>
            </a:r>
          </a:p>
        </p:txBody>
      </p:sp>
      <p:sp>
        <p:nvSpPr>
          <p:cNvPr id="158723" name="Rectangle 3">
            <a:extLst>
              <a:ext uri="{FF2B5EF4-FFF2-40B4-BE49-F238E27FC236}">
                <a16:creationId xmlns:a16="http://schemas.microsoft.com/office/drawing/2014/main" id="{ED2E7EF5-9A7B-B934-72AD-F4BFA2EDD12A}"/>
              </a:ext>
            </a:extLst>
          </p:cNvPr>
          <p:cNvSpPr>
            <a:spLocks noGrp="1" noChangeArrowheads="1"/>
          </p:cNvSpPr>
          <p:nvPr>
            <p:ph idx="1"/>
          </p:nvPr>
        </p:nvSpPr>
        <p:spPr/>
        <p:txBody>
          <a:bodyPr>
            <a:normAutofit fontScale="92500" lnSpcReduction="20000"/>
          </a:bodyPr>
          <a:lstStyle/>
          <a:p>
            <a:r>
              <a:rPr lang="en-US" altLang="en-US"/>
              <a:t>Simple general-purpose tools (e-mail, chat, forum, ...)</a:t>
            </a:r>
          </a:p>
          <a:p>
            <a:pPr lvl="1"/>
            <a:r>
              <a:rPr lang="en-US" altLang="en-US"/>
              <a:t>balance synchronous with asynchronous communication</a:t>
            </a:r>
          </a:p>
          <a:p>
            <a:pPr lvl="1"/>
            <a:r>
              <a:rPr lang="en-US" altLang="en-US"/>
              <a:t>examples</a:t>
            </a:r>
          </a:p>
          <a:p>
            <a:pPr lvl="2"/>
            <a:r>
              <a:rPr lang="en-US" altLang="en-US"/>
              <a:t>When excessive interruptions slow progress, we may replace synchronous with asynchronous communication</a:t>
            </a:r>
          </a:p>
          <a:p>
            <a:pPr lvl="2"/>
            <a:r>
              <a:rPr lang="en-US" altLang="en-US"/>
              <a:t>Conversely, when communication is splintered into many small exchanges punctuated by waits for reply, we may replace asynchronous with synchronous communication </a:t>
            </a:r>
          </a:p>
          <a:p>
            <a:r>
              <a:rPr lang="en-US" altLang="en-US"/>
              <a:t>Communication is most effective when all parties have immediate access to relevant information</a:t>
            </a:r>
          </a:p>
          <a:p>
            <a:pPr lvl="1"/>
            <a:r>
              <a:rPr lang="en-US" altLang="en-US"/>
              <a:t>Task-specific tools can improve on general-purpose support</a:t>
            </a:r>
          </a:p>
          <a:p>
            <a:pPr lvl="1"/>
            <a:r>
              <a:rPr lang="en-US" altLang="en-US"/>
              <a:t>Example: tools for distributed software inspections </a:t>
            </a:r>
          </a:p>
          <a:p>
            <a:pPr lvl="2"/>
            <a:r>
              <a:rPr lang="en-US" altLang="en-US"/>
              <a:t>Extend chat interfaces or forum with </a:t>
            </a:r>
          </a:p>
          <a:p>
            <a:pPr lvl="3"/>
            <a:r>
              <a:rPr lang="en-US" altLang="en-US"/>
              <a:t>Managed presentation of the artifact to be inspected </a:t>
            </a:r>
          </a:p>
          <a:p>
            <a:pPr lvl="3"/>
            <a:r>
              <a:rPr lang="en-US" altLang="en-US"/>
              <a:t>Appropriate portions of checklists and automated analysis results</a:t>
            </a:r>
          </a:p>
        </p:txBody>
      </p:sp>
      <p:sp>
        <p:nvSpPr>
          <p:cNvPr id="4" name="Date Placeholder 3">
            <a:extLst>
              <a:ext uri="{FF2B5EF4-FFF2-40B4-BE49-F238E27FC236}">
                <a16:creationId xmlns:a16="http://schemas.microsoft.com/office/drawing/2014/main" id="{F8C456C8-487D-E300-E933-A278AFB9561C}"/>
              </a:ext>
            </a:extLst>
          </p:cNvPr>
          <p:cNvSpPr>
            <a:spLocks noGrp="1"/>
          </p:cNvSpPr>
          <p:nvPr>
            <p:ph type="dt" sz="half" idx="10"/>
          </p:nvPr>
        </p:nvSpPr>
        <p:spPr/>
        <p:txBody>
          <a:bodyPr/>
          <a:lstStyle/>
          <a:p>
            <a:fld id="{236D0211-CE92-FA4F-BDFD-241AA609398A}" type="datetime1">
              <a:rPr lang="en-GB" smtClean="0"/>
              <a:pPr/>
              <a:t>20/11/2025</a:t>
            </a:fld>
            <a:endParaRPr lang="en-US" dirty="0"/>
          </a:p>
        </p:txBody>
      </p:sp>
      <p:sp>
        <p:nvSpPr>
          <p:cNvPr id="2" name="Footer Placeholder 3">
            <a:extLst>
              <a:ext uri="{FF2B5EF4-FFF2-40B4-BE49-F238E27FC236}">
                <a16:creationId xmlns:a16="http://schemas.microsoft.com/office/drawing/2014/main" id="{1DC8C9C1-C921-7D72-A08C-FCEFA261BE28}"/>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70A517C-8351-689A-49D0-4FFC04415DEA}"/>
              </a:ext>
            </a:extLst>
          </p:cNvPr>
          <p:cNvSpPr>
            <a:spLocks noGrp="1"/>
          </p:cNvSpPr>
          <p:nvPr>
            <p:ph type="sldNum" sz="quarter" idx="12"/>
          </p:nvPr>
        </p:nvSpPr>
        <p:spPr/>
        <p:txBody>
          <a:bodyPr/>
          <a:lstStyle/>
          <a:p>
            <a:r>
              <a:rPr lang="en-US" altLang="en-US"/>
              <a:t> Ch 23, slide </a:t>
            </a:r>
            <a:fld id="{E10107EA-A11B-CC44-99F3-0DE6947F0D0E}" type="slidenum">
              <a:rPr lang="en-US" altLang="en-US"/>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a:extLst>
              <a:ext uri="{FF2B5EF4-FFF2-40B4-BE49-F238E27FC236}">
                <a16:creationId xmlns:a16="http://schemas.microsoft.com/office/drawing/2014/main" id="{6971CB46-6F74-B28A-7819-08CEB51CFDC3}"/>
              </a:ext>
            </a:extLst>
          </p:cNvPr>
          <p:cNvSpPr>
            <a:spLocks noGrp="1" noChangeArrowheads="1"/>
          </p:cNvSpPr>
          <p:nvPr>
            <p:ph type="ctrTitle"/>
          </p:nvPr>
        </p:nvSpPr>
        <p:spPr>
          <a:xfrm>
            <a:off x="2209800" y="2286000"/>
            <a:ext cx="7772400" cy="1143000"/>
          </a:xfrm>
        </p:spPr>
        <p:txBody>
          <a:bodyPr anchor="ctr"/>
          <a:lstStyle/>
          <a:p>
            <a:r>
              <a:rPr lang="en-US" altLang="en-US" sz="3600"/>
              <a:t>Measurement</a:t>
            </a:r>
          </a:p>
        </p:txBody>
      </p:sp>
      <p:sp>
        <p:nvSpPr>
          <p:cNvPr id="227331" name="Rectangle 3">
            <a:extLst>
              <a:ext uri="{FF2B5EF4-FFF2-40B4-BE49-F238E27FC236}">
                <a16:creationId xmlns:a16="http://schemas.microsoft.com/office/drawing/2014/main" id="{044CCC57-F423-26AC-03F8-60D47BF4351B}"/>
              </a:ext>
            </a:extLst>
          </p:cNvPr>
          <p:cNvSpPr>
            <a:spLocks noGrp="1" noChangeArrowheads="1"/>
          </p:cNvSpPr>
          <p:nvPr>
            <p:ph type="subTitle" idx="1"/>
          </p:nvPr>
        </p:nvSpPr>
        <p:spPr>
          <a:xfrm>
            <a:off x="2895600" y="3886200"/>
            <a:ext cx="6400800" cy="1752600"/>
          </a:xfrm>
        </p:spPr>
        <p:txBody>
          <a:bodyPr/>
          <a:lstStyle/>
          <a:p>
            <a:endParaRPr lang="en-US" altLang="en-US" sz="2800"/>
          </a:p>
        </p:txBody>
      </p:sp>
      <p:sp>
        <p:nvSpPr>
          <p:cNvPr id="2" name="Footer Placeholder 3">
            <a:extLst>
              <a:ext uri="{FF2B5EF4-FFF2-40B4-BE49-F238E27FC236}">
                <a16:creationId xmlns:a16="http://schemas.microsoft.com/office/drawing/2014/main" id="{A0E1721F-549B-2E38-363B-422B126B0C9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CC9179D2-2585-E4D4-BE7E-139DDE646542}"/>
              </a:ext>
            </a:extLst>
          </p:cNvPr>
          <p:cNvSpPr>
            <a:spLocks noGrp="1"/>
          </p:cNvSpPr>
          <p:nvPr>
            <p:ph type="sldNum" sz="quarter" idx="12"/>
          </p:nvPr>
        </p:nvSpPr>
        <p:spPr/>
        <p:txBody>
          <a:bodyPr/>
          <a:lstStyle/>
          <a:p>
            <a:r>
              <a:rPr lang="en-US" altLang="en-US"/>
              <a:t> Ch 23, slide </a:t>
            </a:r>
            <a:fld id="{47B8B494-ECAA-1C4A-998A-C56E2F6E7E5E}" type="slidenum">
              <a:rPr lang="en-US" altLang="en-US"/>
              <a:pPr/>
              <a:t>18</a:t>
            </a:fld>
            <a:endParaRPr lang="en-US" altLang="en-US"/>
          </a:p>
        </p:txBody>
      </p:sp>
      <p:sp>
        <p:nvSpPr>
          <p:cNvPr id="4" name="Date Placeholder 3">
            <a:extLst>
              <a:ext uri="{FF2B5EF4-FFF2-40B4-BE49-F238E27FC236}">
                <a16:creationId xmlns:a16="http://schemas.microsoft.com/office/drawing/2014/main" id="{09412C0C-F93A-A8BC-DAA4-C65DD5824BD8}"/>
              </a:ext>
            </a:extLst>
          </p:cNvPr>
          <p:cNvSpPr>
            <a:spLocks noGrp="1"/>
          </p:cNvSpPr>
          <p:nvPr>
            <p:ph type="dt" sz="half" idx="10"/>
          </p:nvPr>
        </p:nvSpPr>
        <p:spPr/>
        <p:txBody>
          <a:bodyPr/>
          <a:lstStyle/>
          <a:p>
            <a:fld id="{DD4F2507-04D1-B846-9791-0BDED6FA60E2}" type="datetime1">
              <a:rPr lang="en-GB" smtClean="0"/>
              <a:t>20/11/2025</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4837708C-A3FB-6326-2C83-16A9A299CDD8}"/>
              </a:ext>
            </a:extLst>
          </p:cNvPr>
          <p:cNvSpPr>
            <a:spLocks noGrp="1" noChangeArrowheads="1"/>
          </p:cNvSpPr>
          <p:nvPr>
            <p:ph type="title"/>
          </p:nvPr>
        </p:nvSpPr>
        <p:spPr/>
        <p:txBody>
          <a:bodyPr/>
          <a:lstStyle/>
          <a:p>
            <a:r>
              <a:rPr lang="en-US" altLang="en-US"/>
              <a:t>Metrics</a:t>
            </a:r>
          </a:p>
        </p:txBody>
      </p:sp>
      <p:sp>
        <p:nvSpPr>
          <p:cNvPr id="198659" name="Rectangle 3">
            <a:extLst>
              <a:ext uri="{FF2B5EF4-FFF2-40B4-BE49-F238E27FC236}">
                <a16:creationId xmlns:a16="http://schemas.microsoft.com/office/drawing/2014/main" id="{E9334EE5-433A-268C-36BC-AD4FE0CB3852}"/>
              </a:ext>
            </a:extLst>
          </p:cNvPr>
          <p:cNvSpPr>
            <a:spLocks noGrp="1" noChangeArrowheads="1"/>
          </p:cNvSpPr>
          <p:nvPr>
            <p:ph idx="1"/>
          </p:nvPr>
        </p:nvSpPr>
        <p:spPr/>
        <p:txBody>
          <a:bodyPr/>
          <a:lstStyle/>
          <a:p>
            <a:r>
              <a:rPr lang="en-US" altLang="en-US" dirty="0"/>
              <a:t>Measuring progress &amp; results is necessary for managing processes</a:t>
            </a:r>
          </a:p>
          <a:p>
            <a:r>
              <a:rPr lang="en-US" altLang="en-US" dirty="0"/>
              <a:t>... but often we cannot measure what we really care about</a:t>
            </a:r>
          </a:p>
          <a:p>
            <a:pPr lvl="1"/>
            <a:r>
              <a:rPr lang="en-US" altLang="en-US" dirty="0"/>
              <a:t>e.g., actual progress toward goals or effort remaining; projected reliability; ... </a:t>
            </a:r>
          </a:p>
          <a:p>
            <a:r>
              <a:rPr lang="en-US" altLang="en-US" dirty="0"/>
              <a:t>Metrics are </a:t>
            </a:r>
            <a:r>
              <a:rPr lang="en-US" altLang="en-US" dirty="0">
                <a:solidFill>
                  <a:srgbClr val="FF0000"/>
                </a:solidFill>
              </a:rPr>
              <a:t>proxy</a:t>
            </a:r>
            <a:r>
              <a:rPr lang="en-US" altLang="en-US" dirty="0"/>
              <a:t> measures (rough guides) based on what we can measure</a:t>
            </a:r>
          </a:p>
          <a:p>
            <a:pPr lvl="1"/>
            <a:r>
              <a:rPr lang="en-US" altLang="en-US" dirty="0"/>
              <a:t>Anything that is correlated with the real measure of interest under typical conditions</a:t>
            </a:r>
          </a:p>
          <a:p>
            <a:pPr lvl="1"/>
            <a:r>
              <a:rPr lang="en-US" altLang="en-US" dirty="0"/>
              <a:t>Usually require calibration to local conditions</a:t>
            </a:r>
          </a:p>
        </p:txBody>
      </p:sp>
      <p:sp>
        <p:nvSpPr>
          <p:cNvPr id="4" name="Date Placeholder 3">
            <a:extLst>
              <a:ext uri="{FF2B5EF4-FFF2-40B4-BE49-F238E27FC236}">
                <a16:creationId xmlns:a16="http://schemas.microsoft.com/office/drawing/2014/main" id="{160613A8-6438-C256-52FF-41210A4D05F5}"/>
              </a:ext>
            </a:extLst>
          </p:cNvPr>
          <p:cNvSpPr>
            <a:spLocks noGrp="1"/>
          </p:cNvSpPr>
          <p:nvPr>
            <p:ph type="dt" sz="half" idx="10"/>
          </p:nvPr>
        </p:nvSpPr>
        <p:spPr/>
        <p:txBody>
          <a:bodyPr/>
          <a:lstStyle/>
          <a:p>
            <a:fld id="{FE5DA1E7-37E5-7547-9632-D029BA366217}" type="datetime1">
              <a:rPr lang="en-GB" smtClean="0"/>
              <a:pPr/>
              <a:t>20/11/2025</a:t>
            </a:fld>
            <a:endParaRPr lang="en-US" dirty="0"/>
          </a:p>
        </p:txBody>
      </p:sp>
      <p:sp>
        <p:nvSpPr>
          <p:cNvPr id="2" name="Footer Placeholder 3">
            <a:extLst>
              <a:ext uri="{FF2B5EF4-FFF2-40B4-BE49-F238E27FC236}">
                <a16:creationId xmlns:a16="http://schemas.microsoft.com/office/drawing/2014/main" id="{B90F394D-F102-BF80-99E6-C9FAC114297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D0C66B9-712D-BDBE-3F5F-CD4E83BEF10C}"/>
              </a:ext>
            </a:extLst>
          </p:cNvPr>
          <p:cNvSpPr>
            <a:spLocks noGrp="1"/>
          </p:cNvSpPr>
          <p:nvPr>
            <p:ph type="sldNum" sz="quarter" idx="12"/>
          </p:nvPr>
        </p:nvSpPr>
        <p:spPr/>
        <p:txBody>
          <a:bodyPr/>
          <a:lstStyle/>
          <a:p>
            <a:r>
              <a:rPr lang="en-US" altLang="en-US"/>
              <a:t> Ch 23, slide </a:t>
            </a:r>
            <a:fld id="{D536C376-BC85-6F40-9CED-AA35EE28D88A}" type="slidenum">
              <a:rPr lang="en-US" altLang="en-US"/>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a:extLst>
              <a:ext uri="{FF2B5EF4-FFF2-40B4-BE49-F238E27FC236}">
                <a16:creationId xmlns:a16="http://schemas.microsoft.com/office/drawing/2014/main" id="{9054A28A-015E-C19E-ACF5-2C9FEF793734}"/>
              </a:ext>
            </a:extLst>
          </p:cNvPr>
          <p:cNvSpPr>
            <a:spLocks noGrp="1" noChangeArrowheads="1"/>
          </p:cNvSpPr>
          <p:nvPr>
            <p:ph type="title"/>
          </p:nvPr>
        </p:nvSpPr>
        <p:spPr/>
        <p:txBody>
          <a:bodyPr/>
          <a:lstStyle/>
          <a:p>
            <a:r>
              <a:rPr lang="en-US" altLang="en-US"/>
              <a:t>Learning objectives</a:t>
            </a:r>
          </a:p>
        </p:txBody>
      </p:sp>
      <p:sp>
        <p:nvSpPr>
          <p:cNvPr id="5129" name="Rectangle 9">
            <a:extLst>
              <a:ext uri="{FF2B5EF4-FFF2-40B4-BE49-F238E27FC236}">
                <a16:creationId xmlns:a16="http://schemas.microsoft.com/office/drawing/2014/main" id="{575CB024-BCFB-1E69-C41C-6FF1B825C703}"/>
              </a:ext>
            </a:extLst>
          </p:cNvPr>
          <p:cNvSpPr>
            <a:spLocks noGrp="1" noChangeArrowheads="1"/>
          </p:cNvSpPr>
          <p:nvPr>
            <p:ph idx="1"/>
          </p:nvPr>
        </p:nvSpPr>
        <p:spPr/>
        <p:txBody>
          <a:bodyPr/>
          <a:lstStyle/>
          <a:p>
            <a:r>
              <a:rPr lang="en-US" altLang="en-US" dirty="0"/>
              <a:t>Be able to explain the main purposes of automating software analysis and testing</a:t>
            </a:r>
          </a:p>
          <a:p>
            <a:r>
              <a:rPr lang="en-US" altLang="en-US" dirty="0"/>
              <a:t>Identify activities that can be fully or partially automated</a:t>
            </a:r>
          </a:p>
          <a:p>
            <a:r>
              <a:rPr lang="en-US" altLang="en-US" dirty="0"/>
              <a:t>Be able to use cost/benefit trade-offs to decide on automation</a:t>
            </a:r>
          </a:p>
          <a:p>
            <a:r>
              <a:rPr lang="en-US" altLang="en-US" dirty="0"/>
              <a:t>Be able to separate publicity from important features in  descriptions of commercial A&amp;T tools</a:t>
            </a:r>
          </a:p>
        </p:txBody>
      </p:sp>
      <p:sp>
        <p:nvSpPr>
          <p:cNvPr id="2" name="Footer Placeholder 3">
            <a:extLst>
              <a:ext uri="{FF2B5EF4-FFF2-40B4-BE49-F238E27FC236}">
                <a16:creationId xmlns:a16="http://schemas.microsoft.com/office/drawing/2014/main" id="{39417B29-B390-96D5-2297-561D9C2A0A44}"/>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EB5B7A95-A403-2681-CD13-65016596C237}"/>
              </a:ext>
            </a:extLst>
          </p:cNvPr>
          <p:cNvSpPr>
            <a:spLocks noGrp="1"/>
          </p:cNvSpPr>
          <p:nvPr>
            <p:ph type="sldNum" sz="quarter" idx="12"/>
          </p:nvPr>
        </p:nvSpPr>
        <p:spPr/>
        <p:txBody>
          <a:bodyPr/>
          <a:lstStyle/>
          <a:p>
            <a:r>
              <a:rPr lang="en-US" altLang="en-US"/>
              <a:t> Ch 23, slide </a:t>
            </a:r>
            <a:fld id="{A5E5D5A8-1F5E-2048-B08E-A6F664937BC2}" type="slidenum">
              <a:rPr lang="en-US" altLang="en-US"/>
              <a:pPr/>
              <a:t>2</a:t>
            </a:fld>
            <a:endParaRPr lang="en-US" altLang="en-US"/>
          </a:p>
        </p:txBody>
      </p:sp>
      <p:sp>
        <p:nvSpPr>
          <p:cNvPr id="4" name="Date Placeholder 3">
            <a:extLst>
              <a:ext uri="{FF2B5EF4-FFF2-40B4-BE49-F238E27FC236}">
                <a16:creationId xmlns:a16="http://schemas.microsoft.com/office/drawing/2014/main" id="{C685E794-F629-8CF9-0774-9B956C12BCCC}"/>
              </a:ext>
            </a:extLst>
          </p:cNvPr>
          <p:cNvSpPr>
            <a:spLocks noGrp="1"/>
          </p:cNvSpPr>
          <p:nvPr>
            <p:ph type="dt" sz="half" idx="10"/>
          </p:nvPr>
        </p:nvSpPr>
        <p:spPr/>
        <p:txBody>
          <a:bodyPr/>
          <a:lstStyle/>
          <a:p>
            <a:fld id="{0244D625-7458-A348-8FAA-03F2CFADD444}" type="datetime1">
              <a:rPr lang="en-GB" smtClean="0"/>
              <a:t>20/11/2025</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56" name="Rectangle 28">
            <a:extLst>
              <a:ext uri="{FF2B5EF4-FFF2-40B4-BE49-F238E27FC236}">
                <a16:creationId xmlns:a16="http://schemas.microsoft.com/office/drawing/2014/main" id="{4F960776-974B-E58B-8011-5E72EEEA0131}"/>
              </a:ext>
            </a:extLst>
          </p:cNvPr>
          <p:cNvSpPr>
            <a:spLocks noGrp="1" noChangeArrowheads="1"/>
          </p:cNvSpPr>
          <p:nvPr>
            <p:ph type="title"/>
          </p:nvPr>
        </p:nvSpPr>
        <p:spPr/>
        <p:txBody>
          <a:bodyPr/>
          <a:lstStyle/>
          <a:p>
            <a:r>
              <a:rPr lang="en-US" altLang="en-US"/>
              <a:t>Static Metrics: Size</a:t>
            </a:r>
          </a:p>
        </p:txBody>
      </p:sp>
      <p:sp>
        <p:nvSpPr>
          <p:cNvPr id="201757" name="Rectangle 29">
            <a:extLst>
              <a:ext uri="{FF2B5EF4-FFF2-40B4-BE49-F238E27FC236}">
                <a16:creationId xmlns:a16="http://schemas.microsoft.com/office/drawing/2014/main" id="{8FCA8EC7-7172-8B6B-6194-332A3211235A}"/>
              </a:ext>
            </a:extLst>
          </p:cNvPr>
          <p:cNvSpPr>
            <a:spLocks noGrp="1" noChangeArrowheads="1"/>
          </p:cNvSpPr>
          <p:nvPr>
            <p:ph idx="1"/>
          </p:nvPr>
        </p:nvSpPr>
        <p:spPr/>
        <p:txBody>
          <a:bodyPr>
            <a:normAutofit lnSpcReduction="10000"/>
          </a:bodyPr>
          <a:lstStyle/>
          <a:p>
            <a:r>
              <a:rPr lang="en-US" altLang="en-US"/>
              <a:t>Static metrics measure some software properties, often to estimate other properties (i.e., as proxies for things we can’t measure)</a:t>
            </a:r>
          </a:p>
          <a:p>
            <a:r>
              <a:rPr lang="en-US" altLang="en-US"/>
              <a:t>Size is the most basic property</a:t>
            </a:r>
          </a:p>
          <a:p>
            <a:pPr lvl="1"/>
            <a:r>
              <a:rPr lang="en-US" altLang="en-US"/>
              <a:t>strongly correlated with schedule and cost</a:t>
            </a:r>
          </a:p>
          <a:p>
            <a:pPr lvl="1"/>
            <a:r>
              <a:rPr lang="en-US" altLang="en-US"/>
              <a:t>several possible variations, depending on white space, comments, programming style</a:t>
            </a:r>
          </a:p>
          <a:p>
            <a:r>
              <a:rPr lang="en-US" altLang="en-US"/>
              <a:t>Course measures include counts of modules or interfaces</a:t>
            </a:r>
          </a:p>
          <a:p>
            <a:pPr lvl="1"/>
            <a:r>
              <a:rPr lang="en-US" altLang="en-US"/>
              <a:t>functions, methods, formal parameters, etc</a:t>
            </a:r>
          </a:p>
          <a:p>
            <a:r>
              <a:rPr lang="en-US" altLang="en-US"/>
              <a:t>Many more complex measures ...</a:t>
            </a:r>
          </a:p>
          <a:p>
            <a:pPr lvl="1"/>
            <a:r>
              <a:rPr lang="en-US" altLang="en-US"/>
              <a:t>but lines of code is about as good (or bad) as complex measures for judging effort</a:t>
            </a:r>
          </a:p>
          <a:p>
            <a:pPr lvl="1"/>
            <a:endParaRPr lang="en-US" altLang="en-US"/>
          </a:p>
          <a:p>
            <a:endParaRPr lang="en-US" altLang="en-US"/>
          </a:p>
        </p:txBody>
      </p:sp>
      <p:sp>
        <p:nvSpPr>
          <p:cNvPr id="4" name="Date Placeholder 3">
            <a:extLst>
              <a:ext uri="{FF2B5EF4-FFF2-40B4-BE49-F238E27FC236}">
                <a16:creationId xmlns:a16="http://schemas.microsoft.com/office/drawing/2014/main" id="{FC41EE67-3B27-A795-0FF2-C86B1215D461}"/>
              </a:ext>
            </a:extLst>
          </p:cNvPr>
          <p:cNvSpPr>
            <a:spLocks noGrp="1"/>
          </p:cNvSpPr>
          <p:nvPr>
            <p:ph type="dt" sz="half" idx="10"/>
          </p:nvPr>
        </p:nvSpPr>
        <p:spPr/>
        <p:txBody>
          <a:bodyPr/>
          <a:lstStyle/>
          <a:p>
            <a:fld id="{351FE74B-FC96-7E43-8547-24B03C2D2109}" type="datetime1">
              <a:rPr lang="en-GB" smtClean="0"/>
              <a:pPr/>
              <a:t>20/11/2025</a:t>
            </a:fld>
            <a:endParaRPr lang="en-US" dirty="0"/>
          </a:p>
        </p:txBody>
      </p:sp>
      <p:sp>
        <p:nvSpPr>
          <p:cNvPr id="2" name="Footer Placeholder 3">
            <a:extLst>
              <a:ext uri="{FF2B5EF4-FFF2-40B4-BE49-F238E27FC236}">
                <a16:creationId xmlns:a16="http://schemas.microsoft.com/office/drawing/2014/main" id="{0D44449D-C082-1546-B419-B8517D10480F}"/>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9D7A9EF1-E556-23BE-0DDB-18089B389CF7}"/>
              </a:ext>
            </a:extLst>
          </p:cNvPr>
          <p:cNvSpPr>
            <a:spLocks noGrp="1"/>
          </p:cNvSpPr>
          <p:nvPr>
            <p:ph type="sldNum" sz="quarter" idx="12"/>
          </p:nvPr>
        </p:nvSpPr>
        <p:spPr/>
        <p:txBody>
          <a:bodyPr/>
          <a:lstStyle/>
          <a:p>
            <a:r>
              <a:rPr lang="en-US" altLang="en-US"/>
              <a:t> Ch 23, slide </a:t>
            </a:r>
            <a:fld id="{DA4A7296-970C-814B-A993-8C33425108D4}" type="slidenum">
              <a:rPr lang="en-US" altLang="en-US"/>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a:extLst>
              <a:ext uri="{FF2B5EF4-FFF2-40B4-BE49-F238E27FC236}">
                <a16:creationId xmlns:a16="http://schemas.microsoft.com/office/drawing/2014/main" id="{B83C1F23-CBBF-41B3-CBE4-CB74993F1D78}"/>
              </a:ext>
            </a:extLst>
          </p:cNvPr>
          <p:cNvSpPr>
            <a:spLocks noGrp="1" noChangeArrowheads="1"/>
          </p:cNvSpPr>
          <p:nvPr>
            <p:ph type="title"/>
          </p:nvPr>
        </p:nvSpPr>
        <p:spPr/>
        <p:txBody>
          <a:bodyPr/>
          <a:lstStyle/>
          <a:p>
            <a:r>
              <a:rPr lang="en-US" altLang="en-US"/>
              <a:t>Measuring Complexity</a:t>
            </a:r>
          </a:p>
        </p:txBody>
      </p:sp>
      <p:sp>
        <p:nvSpPr>
          <p:cNvPr id="200707" name="Rectangle 3">
            <a:extLst>
              <a:ext uri="{FF2B5EF4-FFF2-40B4-BE49-F238E27FC236}">
                <a16:creationId xmlns:a16="http://schemas.microsoft.com/office/drawing/2014/main" id="{012A590F-E585-2FE8-4578-5E68E0297E68}"/>
              </a:ext>
            </a:extLst>
          </p:cNvPr>
          <p:cNvSpPr>
            <a:spLocks noGrp="1" noChangeArrowheads="1"/>
          </p:cNvSpPr>
          <p:nvPr>
            <p:ph idx="1"/>
          </p:nvPr>
        </p:nvSpPr>
        <p:spPr/>
        <p:txBody>
          <a:bodyPr/>
          <a:lstStyle/>
          <a:p>
            <a:r>
              <a:rPr lang="en-US" altLang="en-US" dirty="0"/>
              <a:t>Intuitive rationale:  If we could measure how complicated a program or its parts were, we could ... </a:t>
            </a:r>
          </a:p>
          <a:p>
            <a:pPr lvl="1"/>
            <a:r>
              <a:rPr lang="en-US" altLang="en-US" dirty="0"/>
              <a:t>Focus test &amp; analysis on most error-prone parts of a system</a:t>
            </a:r>
          </a:p>
          <a:p>
            <a:pPr lvl="1"/>
            <a:r>
              <a:rPr lang="en-US" altLang="en-US" dirty="0"/>
              <a:t>Make better plans and schedules</a:t>
            </a:r>
          </a:p>
          <a:p>
            <a:pPr lvl="1"/>
            <a:r>
              <a:rPr lang="en-US" altLang="en-US" dirty="0"/>
              <a:t>Consider redesign of excessively complex subsystems</a:t>
            </a:r>
          </a:p>
          <a:p>
            <a:r>
              <a:rPr lang="en-US" altLang="en-US" dirty="0"/>
              <a:t>But we can’t measure true (logical) complexity directly.  </a:t>
            </a:r>
          </a:p>
          <a:p>
            <a:r>
              <a:rPr lang="en-US" altLang="en-US" dirty="0"/>
              <a:t>Control flow complexity is a proxy. </a:t>
            </a:r>
          </a:p>
          <a:p>
            <a:pPr lvl="1"/>
            <a:endParaRPr lang="en-US" altLang="en-US" dirty="0"/>
          </a:p>
        </p:txBody>
      </p:sp>
      <p:sp>
        <p:nvSpPr>
          <p:cNvPr id="4" name="Date Placeholder 3">
            <a:extLst>
              <a:ext uri="{FF2B5EF4-FFF2-40B4-BE49-F238E27FC236}">
                <a16:creationId xmlns:a16="http://schemas.microsoft.com/office/drawing/2014/main" id="{56356D61-401B-2251-394A-776A11FF996C}"/>
              </a:ext>
            </a:extLst>
          </p:cNvPr>
          <p:cNvSpPr>
            <a:spLocks noGrp="1"/>
          </p:cNvSpPr>
          <p:nvPr>
            <p:ph type="dt" sz="half" idx="10"/>
          </p:nvPr>
        </p:nvSpPr>
        <p:spPr/>
        <p:txBody>
          <a:bodyPr/>
          <a:lstStyle/>
          <a:p>
            <a:fld id="{2B56A77C-BF38-E74F-8B8B-957B15588DB0}" type="datetime1">
              <a:rPr lang="en-GB" smtClean="0"/>
              <a:pPr/>
              <a:t>20/11/2025</a:t>
            </a:fld>
            <a:endParaRPr lang="en-US" dirty="0"/>
          </a:p>
        </p:txBody>
      </p:sp>
      <p:sp>
        <p:nvSpPr>
          <p:cNvPr id="2" name="Footer Placeholder 3">
            <a:extLst>
              <a:ext uri="{FF2B5EF4-FFF2-40B4-BE49-F238E27FC236}">
                <a16:creationId xmlns:a16="http://schemas.microsoft.com/office/drawing/2014/main" id="{DEABB5F5-DD40-1E23-1360-6A6624F5A84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17A9F1FC-D06B-6AAC-700B-86E96827B66F}"/>
              </a:ext>
            </a:extLst>
          </p:cNvPr>
          <p:cNvSpPr>
            <a:spLocks noGrp="1"/>
          </p:cNvSpPr>
          <p:nvPr>
            <p:ph type="sldNum" sz="quarter" idx="12"/>
          </p:nvPr>
        </p:nvSpPr>
        <p:spPr/>
        <p:txBody>
          <a:bodyPr/>
          <a:lstStyle/>
          <a:p>
            <a:r>
              <a:rPr lang="en-US" altLang="en-US"/>
              <a:t> Ch 23, slide </a:t>
            </a:r>
            <a:fld id="{B60DB839-95E4-2347-A3B2-0BE5ADE7DAB6}" type="slidenum">
              <a:rPr lang="en-US" altLang="en-US"/>
              <a:pPr/>
              <a:t>21</a:t>
            </a:fld>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a16="http://schemas.microsoft.com/office/drawing/2014/main" id="{E4B1EB6D-1257-156C-A6B7-86FF5ECD99EF}"/>
              </a:ext>
            </a:extLst>
          </p:cNvPr>
          <p:cNvSpPr>
            <a:spLocks noGrp="1" noChangeArrowheads="1"/>
          </p:cNvSpPr>
          <p:nvPr>
            <p:ph type="title"/>
          </p:nvPr>
        </p:nvSpPr>
        <p:spPr/>
        <p:txBody>
          <a:bodyPr/>
          <a:lstStyle/>
          <a:p>
            <a:r>
              <a:rPr lang="en-US" altLang="en-US"/>
              <a:t>Cyclomatic complexity</a:t>
            </a:r>
          </a:p>
        </p:txBody>
      </p:sp>
      <p:sp>
        <p:nvSpPr>
          <p:cNvPr id="164867" name="Rectangle 3">
            <a:extLst>
              <a:ext uri="{FF2B5EF4-FFF2-40B4-BE49-F238E27FC236}">
                <a16:creationId xmlns:a16="http://schemas.microsoft.com/office/drawing/2014/main" id="{3C13054C-840C-D006-4F96-7920F714F698}"/>
              </a:ext>
            </a:extLst>
          </p:cNvPr>
          <p:cNvSpPr>
            <a:spLocks noGrp="1" noChangeArrowheads="1"/>
          </p:cNvSpPr>
          <p:nvPr>
            <p:ph idx="1"/>
          </p:nvPr>
        </p:nvSpPr>
        <p:spPr/>
        <p:txBody>
          <a:bodyPr/>
          <a:lstStyle/>
          <a:p>
            <a:r>
              <a:rPr lang="en-US" altLang="en-US" sz="2400"/>
              <a:t>Among attempts to measure complexity, only cyclomatic complexity is still commonly collected </a:t>
            </a:r>
          </a:p>
          <a:p>
            <a:pPr>
              <a:buFontTx/>
              <a:buNone/>
            </a:pPr>
            <a:endParaRPr lang="en-US" altLang="en-US" sz="2400"/>
          </a:p>
          <a:p>
            <a:pPr algn="ctr">
              <a:buFontTx/>
              <a:buNone/>
            </a:pPr>
            <a:r>
              <a:rPr lang="en-US" altLang="en-US" sz="2400"/>
              <a:t>cyclomatic complexity V(g) </a:t>
            </a:r>
          </a:p>
          <a:p>
            <a:pPr algn="ctr">
              <a:buFontTx/>
              <a:buNone/>
            </a:pPr>
            <a:r>
              <a:rPr lang="en-US" altLang="en-US" sz="2400"/>
              <a:t>= </a:t>
            </a:r>
          </a:p>
          <a:p>
            <a:pPr algn="ctr">
              <a:buFontTx/>
              <a:buNone/>
            </a:pPr>
            <a:r>
              <a:rPr lang="en-US" altLang="en-US" sz="2400"/>
              <a:t>number of </a:t>
            </a:r>
            <a:r>
              <a:rPr lang="en-US" altLang="en-US" sz="2400" i="1"/>
              <a:t>independent paths</a:t>
            </a:r>
            <a:r>
              <a:rPr lang="en-US" altLang="en-US" sz="2400"/>
              <a:t> through the control flow graph</a:t>
            </a:r>
          </a:p>
          <a:p>
            <a:pPr algn="ctr">
              <a:buFontTx/>
              <a:buNone/>
            </a:pPr>
            <a:r>
              <a:rPr lang="en-US" altLang="en-US" sz="2400"/>
              <a:t>=</a:t>
            </a:r>
          </a:p>
          <a:p>
            <a:pPr algn="ctr">
              <a:buFontTx/>
              <a:buNone/>
            </a:pPr>
            <a:r>
              <a:rPr lang="en-US" altLang="en-US" sz="2400"/>
              <a:t>e - n + 2</a:t>
            </a:r>
          </a:p>
          <a:p>
            <a:pPr algn="ctr">
              <a:buFontTx/>
              <a:buNone/>
            </a:pPr>
            <a:r>
              <a:rPr lang="en-US" altLang="en-US" sz="2400"/>
              <a:t>(edges - nodes + 2)</a:t>
            </a:r>
          </a:p>
        </p:txBody>
      </p:sp>
      <p:sp>
        <p:nvSpPr>
          <p:cNvPr id="2" name="Footer Placeholder 3">
            <a:extLst>
              <a:ext uri="{FF2B5EF4-FFF2-40B4-BE49-F238E27FC236}">
                <a16:creationId xmlns:a16="http://schemas.microsoft.com/office/drawing/2014/main" id="{E2A744A6-24F9-B679-2DFE-64A6A499F2C6}"/>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E0E20499-25A6-B321-81B0-B1ACF4EAEABA}"/>
              </a:ext>
            </a:extLst>
          </p:cNvPr>
          <p:cNvSpPr>
            <a:spLocks noGrp="1"/>
          </p:cNvSpPr>
          <p:nvPr>
            <p:ph type="sldNum" sz="quarter" idx="12"/>
          </p:nvPr>
        </p:nvSpPr>
        <p:spPr/>
        <p:txBody>
          <a:bodyPr/>
          <a:lstStyle/>
          <a:p>
            <a:r>
              <a:rPr lang="en-US" altLang="en-US"/>
              <a:t> Ch 23, slide </a:t>
            </a:r>
            <a:fld id="{FC733862-6986-5D49-9614-74282D16C01B}" type="slidenum">
              <a:rPr lang="en-US" altLang="en-US"/>
              <a:pPr/>
              <a:t>22</a:t>
            </a:fld>
            <a:endParaRPr lang="en-US" altLang="en-US"/>
          </a:p>
        </p:txBody>
      </p:sp>
      <p:sp>
        <p:nvSpPr>
          <p:cNvPr id="4" name="Date Placeholder 3">
            <a:extLst>
              <a:ext uri="{FF2B5EF4-FFF2-40B4-BE49-F238E27FC236}">
                <a16:creationId xmlns:a16="http://schemas.microsoft.com/office/drawing/2014/main" id="{0E06768E-348C-6625-0F41-42534616F228}"/>
              </a:ext>
            </a:extLst>
          </p:cNvPr>
          <p:cNvSpPr>
            <a:spLocks noGrp="1"/>
          </p:cNvSpPr>
          <p:nvPr>
            <p:ph type="dt" sz="half" idx="10"/>
          </p:nvPr>
        </p:nvSpPr>
        <p:spPr/>
        <p:txBody>
          <a:bodyPr/>
          <a:lstStyle/>
          <a:p>
            <a:fld id="{06BF5589-AD0B-4A42-841A-D79230E14ED9}" type="datetime1">
              <a:rPr lang="en-GB" smtClean="0"/>
              <a:t>20/11/2025</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09B2B64E-2551-8A27-BD02-A5C524F35E5F}"/>
              </a:ext>
            </a:extLst>
          </p:cNvPr>
          <p:cNvSpPr>
            <a:spLocks noGrp="1" noChangeArrowheads="1"/>
          </p:cNvSpPr>
          <p:nvPr>
            <p:ph type="title"/>
          </p:nvPr>
        </p:nvSpPr>
        <p:spPr/>
        <p:txBody>
          <a:bodyPr/>
          <a:lstStyle/>
          <a:p>
            <a:r>
              <a:rPr lang="en-US" altLang="en-US"/>
              <a:t>Cyclomatic metrics and complexity</a:t>
            </a:r>
          </a:p>
        </p:txBody>
      </p:sp>
      <p:pic>
        <p:nvPicPr>
          <p:cNvPr id="15" name="Content Placeholder 14" descr="Diagram&#10;&#10;Description automatically generated">
            <a:extLst>
              <a:ext uri="{FF2B5EF4-FFF2-40B4-BE49-F238E27FC236}">
                <a16:creationId xmlns:a16="http://schemas.microsoft.com/office/drawing/2014/main" id="{FCE20560-A1AA-40ED-BE54-1EA6FA41D0F5}"/>
              </a:ext>
            </a:extLst>
          </p:cNvPr>
          <p:cNvPicPr>
            <a:picLocks noGrp="1" noChangeAspect="1"/>
          </p:cNvPicPr>
          <p:nvPr>
            <p:ph idx="1"/>
          </p:nvPr>
        </p:nvPicPr>
        <p:blipFill>
          <a:blip r:embed="rId2"/>
          <a:stretch>
            <a:fillRect/>
          </a:stretch>
        </p:blipFill>
        <p:spPr>
          <a:xfrm>
            <a:off x="2882900" y="1981200"/>
            <a:ext cx="6426200" cy="3517900"/>
          </a:xfrm>
        </p:spPr>
      </p:pic>
      <p:sp>
        <p:nvSpPr>
          <p:cNvPr id="4" name="Date Placeholder 3">
            <a:extLst>
              <a:ext uri="{FF2B5EF4-FFF2-40B4-BE49-F238E27FC236}">
                <a16:creationId xmlns:a16="http://schemas.microsoft.com/office/drawing/2014/main" id="{1DF6C92A-6125-AC1F-ECA1-70E2907D6C3F}"/>
              </a:ext>
            </a:extLst>
          </p:cNvPr>
          <p:cNvSpPr>
            <a:spLocks noGrp="1"/>
          </p:cNvSpPr>
          <p:nvPr>
            <p:ph type="dt" sz="half" idx="10"/>
          </p:nvPr>
        </p:nvSpPr>
        <p:spPr/>
        <p:txBody>
          <a:bodyPr/>
          <a:lstStyle/>
          <a:p>
            <a:fld id="{47372360-8F88-2447-95BB-34DC99D1D9B5}" type="datetime1">
              <a:rPr lang="en-GB" smtClean="0"/>
              <a:pPr/>
              <a:t>20/11/2025</a:t>
            </a:fld>
            <a:endParaRPr lang="en-US" dirty="0"/>
          </a:p>
        </p:txBody>
      </p:sp>
      <p:sp>
        <p:nvSpPr>
          <p:cNvPr id="2" name="Footer Placeholder 4">
            <a:extLst>
              <a:ext uri="{FF2B5EF4-FFF2-40B4-BE49-F238E27FC236}">
                <a16:creationId xmlns:a16="http://schemas.microsoft.com/office/drawing/2014/main" id="{D1E96C32-1DB9-4A9F-778E-D8C6621396E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5">
            <a:extLst>
              <a:ext uri="{FF2B5EF4-FFF2-40B4-BE49-F238E27FC236}">
                <a16:creationId xmlns:a16="http://schemas.microsoft.com/office/drawing/2014/main" id="{46EAF314-AA7D-FE13-7C8F-BF2E9B2CDBFD}"/>
              </a:ext>
            </a:extLst>
          </p:cNvPr>
          <p:cNvSpPr>
            <a:spLocks noGrp="1"/>
          </p:cNvSpPr>
          <p:nvPr>
            <p:ph type="sldNum" sz="quarter" idx="12"/>
          </p:nvPr>
        </p:nvSpPr>
        <p:spPr/>
        <p:txBody>
          <a:bodyPr/>
          <a:lstStyle/>
          <a:p>
            <a:r>
              <a:rPr lang="en-US" altLang="en-US"/>
              <a:t> Ch 23, slide </a:t>
            </a:r>
            <a:fld id="{DEC43FEF-04DA-6141-ABD0-5E7D3DF9DEBB}" type="slidenum">
              <a:rPr lang="en-US" altLang="en-US"/>
              <a:pPr/>
              <a:t>23</a:t>
            </a:fld>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a16="http://schemas.microsoft.com/office/drawing/2014/main" id="{BDBA46A7-E56B-2C98-BD96-B74FC71AEAD5}"/>
              </a:ext>
            </a:extLst>
          </p:cNvPr>
          <p:cNvSpPr>
            <a:spLocks noGrp="1" noChangeArrowheads="1"/>
          </p:cNvSpPr>
          <p:nvPr>
            <p:ph type="title"/>
          </p:nvPr>
        </p:nvSpPr>
        <p:spPr/>
        <p:txBody>
          <a:bodyPr/>
          <a:lstStyle/>
          <a:p>
            <a:r>
              <a:rPr lang="en-US" altLang="en-US"/>
              <a:t>Interpreting Cyclomatic Complexity</a:t>
            </a:r>
          </a:p>
        </p:txBody>
      </p:sp>
      <p:sp>
        <p:nvSpPr>
          <p:cNvPr id="166915" name="Rectangle 3">
            <a:extLst>
              <a:ext uri="{FF2B5EF4-FFF2-40B4-BE49-F238E27FC236}">
                <a16:creationId xmlns:a16="http://schemas.microsoft.com/office/drawing/2014/main" id="{BFEBC5D3-73CA-C9B4-26D7-787CDE1CCC76}"/>
              </a:ext>
            </a:extLst>
          </p:cNvPr>
          <p:cNvSpPr>
            <a:spLocks noGrp="1" noChangeArrowheads="1"/>
          </p:cNvSpPr>
          <p:nvPr>
            <p:ph idx="1"/>
          </p:nvPr>
        </p:nvSpPr>
        <p:spPr/>
        <p:txBody>
          <a:bodyPr>
            <a:normAutofit lnSpcReduction="10000"/>
          </a:bodyPr>
          <a:lstStyle/>
          <a:p>
            <a:pPr>
              <a:lnSpc>
                <a:spcPct val="90000"/>
              </a:lnSpc>
            </a:pPr>
            <a:r>
              <a:rPr lang="en-US" altLang="en-US" sz="2400"/>
              <a:t>V(g) &lt; 20 </a:t>
            </a:r>
          </a:p>
          <a:p>
            <a:pPr lvl="1">
              <a:lnSpc>
                <a:spcPct val="90000"/>
              </a:lnSpc>
            </a:pPr>
            <a:r>
              <a:rPr lang="en-US" altLang="en-US" sz="2000"/>
              <a:t>Low to moderate cyclomatic complexity</a:t>
            </a:r>
          </a:p>
          <a:p>
            <a:pPr lvl="1">
              <a:lnSpc>
                <a:spcPct val="90000"/>
              </a:lnSpc>
            </a:pPr>
            <a:r>
              <a:rPr lang="en-US" altLang="en-US" sz="2000"/>
              <a:t>simple program</a:t>
            </a:r>
          </a:p>
          <a:p>
            <a:pPr>
              <a:lnSpc>
                <a:spcPct val="90000"/>
              </a:lnSpc>
            </a:pPr>
            <a:r>
              <a:rPr lang="en-US" altLang="en-US" sz="2400"/>
              <a:t>V(g) &gt; 20 </a:t>
            </a:r>
          </a:p>
          <a:p>
            <a:pPr lvl="1">
              <a:lnSpc>
                <a:spcPct val="90000"/>
              </a:lnSpc>
            </a:pPr>
            <a:r>
              <a:rPr lang="en-US" altLang="en-US" sz="2000"/>
              <a:t>high cyclomatic complexity </a:t>
            </a:r>
          </a:p>
          <a:p>
            <a:pPr lvl="1">
              <a:lnSpc>
                <a:spcPct val="90000"/>
              </a:lnSpc>
            </a:pPr>
            <a:r>
              <a:rPr lang="en-US" altLang="en-US" sz="2000"/>
              <a:t>complex programs</a:t>
            </a:r>
          </a:p>
          <a:p>
            <a:pPr>
              <a:lnSpc>
                <a:spcPct val="90000"/>
              </a:lnSpc>
            </a:pPr>
            <a:r>
              <a:rPr lang="en-US" altLang="en-US" sz="2400"/>
              <a:t>V(g) &gt; 50 </a:t>
            </a:r>
          </a:p>
          <a:p>
            <a:pPr lvl="1">
              <a:lnSpc>
                <a:spcPct val="90000"/>
              </a:lnSpc>
            </a:pPr>
            <a:r>
              <a:rPr lang="en-US" altLang="en-US" sz="2000"/>
              <a:t>very high cyclomatic complexity </a:t>
            </a:r>
          </a:p>
          <a:p>
            <a:pPr lvl="1">
              <a:lnSpc>
                <a:spcPct val="90000"/>
              </a:lnSpc>
            </a:pPr>
            <a:r>
              <a:rPr lang="en-US" altLang="en-US" sz="2000"/>
              <a:t>programs very difficult or impossible to thoroughly test</a:t>
            </a:r>
          </a:p>
          <a:p>
            <a:pPr>
              <a:lnSpc>
                <a:spcPct val="90000"/>
              </a:lnSpc>
            </a:pPr>
            <a:r>
              <a:rPr lang="en-US" altLang="en-US" sz="2400"/>
              <a:t>Cyclomatic vs logical complexity </a:t>
            </a:r>
          </a:p>
          <a:p>
            <a:pPr lvl="1">
              <a:lnSpc>
                <a:spcPct val="90000"/>
              </a:lnSpc>
            </a:pPr>
            <a:r>
              <a:rPr lang="en-US" altLang="en-US" sz="2000"/>
              <a:t>sign of complex control flow structure</a:t>
            </a:r>
          </a:p>
          <a:p>
            <a:pPr lvl="1">
              <a:lnSpc>
                <a:spcPct val="90000"/>
              </a:lnSpc>
            </a:pPr>
            <a:r>
              <a:rPr lang="en-US" altLang="en-US" sz="2000"/>
              <a:t>does not capture other aspects of logical complexity that can lead to difficulty in testing</a:t>
            </a:r>
          </a:p>
        </p:txBody>
      </p:sp>
      <p:sp>
        <p:nvSpPr>
          <p:cNvPr id="2" name="Footer Placeholder 3">
            <a:extLst>
              <a:ext uri="{FF2B5EF4-FFF2-40B4-BE49-F238E27FC236}">
                <a16:creationId xmlns:a16="http://schemas.microsoft.com/office/drawing/2014/main" id="{12AA483E-C8C8-5309-4E15-CD864581EA5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FBB4DCA1-5EEB-EB31-7359-A668C87D466D}"/>
              </a:ext>
            </a:extLst>
          </p:cNvPr>
          <p:cNvSpPr>
            <a:spLocks noGrp="1"/>
          </p:cNvSpPr>
          <p:nvPr>
            <p:ph type="sldNum" sz="quarter" idx="12"/>
          </p:nvPr>
        </p:nvSpPr>
        <p:spPr/>
        <p:txBody>
          <a:bodyPr/>
          <a:lstStyle/>
          <a:p>
            <a:r>
              <a:rPr lang="en-US" altLang="en-US"/>
              <a:t> Ch 23, slide </a:t>
            </a:r>
            <a:fld id="{D20F829B-39D7-B045-BEF1-0C15BC80BD35}" type="slidenum">
              <a:rPr lang="en-US" altLang="en-US"/>
              <a:pPr/>
              <a:t>24</a:t>
            </a:fld>
            <a:endParaRPr lang="en-US" altLang="en-US"/>
          </a:p>
        </p:txBody>
      </p:sp>
      <p:sp>
        <p:nvSpPr>
          <p:cNvPr id="4" name="Date Placeholder 3">
            <a:extLst>
              <a:ext uri="{FF2B5EF4-FFF2-40B4-BE49-F238E27FC236}">
                <a16:creationId xmlns:a16="http://schemas.microsoft.com/office/drawing/2014/main" id="{9DBBFCEC-D57B-738F-C743-E24294DA9080}"/>
              </a:ext>
            </a:extLst>
          </p:cNvPr>
          <p:cNvSpPr>
            <a:spLocks noGrp="1"/>
          </p:cNvSpPr>
          <p:nvPr>
            <p:ph type="dt" sz="half" idx="10"/>
          </p:nvPr>
        </p:nvSpPr>
        <p:spPr/>
        <p:txBody>
          <a:bodyPr/>
          <a:lstStyle/>
          <a:p>
            <a:fld id="{59352806-3618-D04E-A3BD-20D49D842B9C}" type="datetime1">
              <a:rPr lang="en-GB" smtClean="0"/>
              <a:t>20/11/2025</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a:extLst>
              <a:ext uri="{FF2B5EF4-FFF2-40B4-BE49-F238E27FC236}">
                <a16:creationId xmlns:a16="http://schemas.microsoft.com/office/drawing/2014/main" id="{F88D3B99-4B0D-6422-4241-10B47B271A29}"/>
              </a:ext>
            </a:extLst>
          </p:cNvPr>
          <p:cNvSpPr>
            <a:spLocks noGrp="1" noChangeArrowheads="1"/>
          </p:cNvSpPr>
          <p:nvPr>
            <p:ph type="title"/>
          </p:nvPr>
        </p:nvSpPr>
        <p:spPr/>
        <p:txBody>
          <a:bodyPr/>
          <a:lstStyle/>
          <a:p>
            <a:r>
              <a:rPr lang="en-US" altLang="en-US"/>
              <a:t>Metrics &amp; Quality Standards</a:t>
            </a:r>
          </a:p>
        </p:txBody>
      </p:sp>
      <p:sp>
        <p:nvSpPr>
          <p:cNvPr id="206851" name="Rectangle 3">
            <a:extLst>
              <a:ext uri="{FF2B5EF4-FFF2-40B4-BE49-F238E27FC236}">
                <a16:creationId xmlns:a16="http://schemas.microsoft.com/office/drawing/2014/main" id="{CE07C3DD-1CFD-118E-FC08-0A0E097EC2C8}"/>
              </a:ext>
            </a:extLst>
          </p:cNvPr>
          <p:cNvSpPr>
            <a:spLocks noGrp="1" noChangeArrowheads="1"/>
          </p:cNvSpPr>
          <p:nvPr>
            <p:ph idx="1"/>
          </p:nvPr>
        </p:nvSpPr>
        <p:spPr/>
        <p:txBody>
          <a:bodyPr/>
          <a:lstStyle/>
          <a:p>
            <a:r>
              <a:rPr lang="en-US" altLang="en-US" dirty="0"/>
              <a:t>Quality standards</a:t>
            </a:r>
          </a:p>
          <a:p>
            <a:pPr lvl="1"/>
            <a:r>
              <a:rPr lang="en-US" altLang="en-US" dirty="0"/>
              <a:t>May be prescribed (e.g., by contract)</a:t>
            </a:r>
          </a:p>
          <a:p>
            <a:pPr lvl="1"/>
            <a:r>
              <a:rPr lang="en-US" altLang="en-US" dirty="0"/>
              <a:t>May be adopted voluntarily as guidance</a:t>
            </a:r>
          </a:p>
          <a:p>
            <a:r>
              <a:rPr lang="en-US" altLang="en-US" dirty="0"/>
              <a:t>A quality standard like ISO/IEC 9126 requires measurement of user-perceived quality</a:t>
            </a:r>
          </a:p>
          <a:p>
            <a:pPr lvl="1"/>
            <a:r>
              <a:rPr lang="en-US" altLang="en-US" dirty="0"/>
              <a:t>but doesn’t say how to measure it</a:t>
            </a:r>
          </a:p>
          <a:p>
            <a:r>
              <a:rPr lang="en-US" altLang="en-US" dirty="0"/>
              <a:t>To implement ... We must find objective indicators (metrics) for each required quality</a:t>
            </a:r>
          </a:p>
        </p:txBody>
      </p:sp>
      <p:sp>
        <p:nvSpPr>
          <p:cNvPr id="4" name="Date Placeholder 3">
            <a:extLst>
              <a:ext uri="{FF2B5EF4-FFF2-40B4-BE49-F238E27FC236}">
                <a16:creationId xmlns:a16="http://schemas.microsoft.com/office/drawing/2014/main" id="{AD795487-7E15-CBFB-C908-A3639E9CB2E5}"/>
              </a:ext>
            </a:extLst>
          </p:cNvPr>
          <p:cNvSpPr>
            <a:spLocks noGrp="1"/>
          </p:cNvSpPr>
          <p:nvPr>
            <p:ph type="dt" sz="half" idx="10"/>
          </p:nvPr>
        </p:nvSpPr>
        <p:spPr/>
        <p:txBody>
          <a:bodyPr/>
          <a:lstStyle/>
          <a:p>
            <a:fld id="{D91014E6-C0B3-E44B-8D0B-0D18D8B390C0}" type="datetime1">
              <a:rPr lang="en-GB" smtClean="0"/>
              <a:pPr/>
              <a:t>20/11/2025</a:t>
            </a:fld>
            <a:endParaRPr lang="en-US" dirty="0"/>
          </a:p>
        </p:txBody>
      </p:sp>
      <p:sp>
        <p:nvSpPr>
          <p:cNvPr id="2" name="Footer Placeholder 3">
            <a:extLst>
              <a:ext uri="{FF2B5EF4-FFF2-40B4-BE49-F238E27FC236}">
                <a16:creationId xmlns:a16="http://schemas.microsoft.com/office/drawing/2014/main" id="{05BF989A-41B9-8D75-45E2-86219017F14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C05EEEA-C657-EAF4-8835-AA57326DAF0B}"/>
              </a:ext>
            </a:extLst>
          </p:cNvPr>
          <p:cNvSpPr>
            <a:spLocks noGrp="1"/>
          </p:cNvSpPr>
          <p:nvPr>
            <p:ph type="sldNum" sz="quarter" idx="12"/>
          </p:nvPr>
        </p:nvSpPr>
        <p:spPr/>
        <p:txBody>
          <a:bodyPr/>
          <a:lstStyle/>
          <a:p>
            <a:r>
              <a:rPr lang="en-US" altLang="en-US"/>
              <a:t> Ch 23, slide </a:t>
            </a:r>
            <a:fld id="{18F28AF2-5242-034D-B2E3-470DF5ED8DC4}" type="slidenum">
              <a:rPr lang="en-US" altLang="en-US"/>
              <a:pPr/>
              <a:t>25</a:t>
            </a:fld>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a:extLst>
              <a:ext uri="{FF2B5EF4-FFF2-40B4-BE49-F238E27FC236}">
                <a16:creationId xmlns:a16="http://schemas.microsoft.com/office/drawing/2014/main" id="{C9D05CCF-AD78-3EF2-2C78-36BB898AD957}"/>
              </a:ext>
            </a:extLst>
          </p:cNvPr>
          <p:cNvSpPr>
            <a:spLocks noGrp="1" noChangeArrowheads="1"/>
          </p:cNvSpPr>
          <p:nvPr>
            <p:ph type="title"/>
          </p:nvPr>
        </p:nvSpPr>
        <p:spPr/>
        <p:txBody>
          <a:bodyPr/>
          <a:lstStyle/>
          <a:p>
            <a:r>
              <a:rPr lang="en-US" altLang="en-US"/>
              <a:t>ISO/IEC 9126 Metrics   (level 1)</a:t>
            </a:r>
          </a:p>
        </p:txBody>
      </p:sp>
      <p:sp>
        <p:nvSpPr>
          <p:cNvPr id="2" name="Footer Placeholder 3">
            <a:extLst>
              <a:ext uri="{FF2B5EF4-FFF2-40B4-BE49-F238E27FC236}">
                <a16:creationId xmlns:a16="http://schemas.microsoft.com/office/drawing/2014/main" id="{90DCB142-E5CA-29E7-C3B1-C719A5E9A6C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0123EB0C-7D83-18A0-A5D4-853AFE6F8A5D}"/>
              </a:ext>
            </a:extLst>
          </p:cNvPr>
          <p:cNvSpPr>
            <a:spLocks noGrp="1"/>
          </p:cNvSpPr>
          <p:nvPr>
            <p:ph type="sldNum" sz="quarter" idx="12"/>
          </p:nvPr>
        </p:nvSpPr>
        <p:spPr/>
        <p:txBody>
          <a:bodyPr/>
          <a:lstStyle/>
          <a:p>
            <a:r>
              <a:rPr lang="en-US" altLang="en-US"/>
              <a:t> Ch 23, slide </a:t>
            </a:r>
            <a:fld id="{FE03231C-1734-3048-B18B-E4099ED56BC9}" type="slidenum">
              <a:rPr lang="en-US" altLang="en-US"/>
              <a:pPr/>
              <a:t>26</a:t>
            </a:fld>
            <a:endParaRPr lang="en-US" altLang="en-US"/>
          </a:p>
        </p:txBody>
      </p:sp>
      <p:graphicFrame>
        <p:nvGraphicFramePr>
          <p:cNvPr id="170101" name="Group 117">
            <a:extLst>
              <a:ext uri="{FF2B5EF4-FFF2-40B4-BE49-F238E27FC236}">
                <a16:creationId xmlns:a16="http://schemas.microsoft.com/office/drawing/2014/main" id="{64928CC4-D378-DF78-4C55-4E0D9A4CFF01}"/>
              </a:ext>
            </a:extLst>
          </p:cNvPr>
          <p:cNvGraphicFramePr>
            <a:graphicFrameLocks noGrp="1"/>
          </p:cNvGraphicFramePr>
          <p:nvPr/>
        </p:nvGraphicFramePr>
        <p:xfrm>
          <a:off x="1981200" y="1447801"/>
          <a:ext cx="8382000" cy="4142423"/>
        </p:xfrm>
        <a:graphic>
          <a:graphicData uri="http://schemas.openxmlformats.org/drawingml/2006/table">
            <a:tbl>
              <a:tblPr/>
              <a:tblGrid>
                <a:gridCol w="2590800">
                  <a:extLst>
                    <a:ext uri="{9D8B030D-6E8A-4147-A177-3AD203B41FA5}">
                      <a16:colId xmlns:a16="http://schemas.microsoft.com/office/drawing/2014/main" val="1826320360"/>
                    </a:ext>
                  </a:extLst>
                </a:gridCol>
                <a:gridCol w="5791200">
                  <a:extLst>
                    <a:ext uri="{9D8B030D-6E8A-4147-A177-3AD203B41FA5}">
                      <a16:colId xmlns:a16="http://schemas.microsoft.com/office/drawing/2014/main" val="1577724686"/>
                    </a:ext>
                  </a:extLst>
                </a:gridCol>
              </a:tblGrid>
              <a:tr h="6858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Functionality</a:t>
                      </a:r>
                    </a:p>
                  </a:txBody>
                  <a:tcPr horzOverflow="overflow">
                    <a:lnL cap="flat">
                      <a:noFill/>
                    </a:lnL>
                    <a:lnR cap="flat">
                      <a:noFill/>
                    </a:lnR>
                    <a:lnT cap="fla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meet explicit and implicit functional requirements</a:t>
                      </a:r>
                    </a:p>
                  </a:txBody>
                  <a:tcPr anchor="ct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2988690131"/>
                  </a:ext>
                </a:extLst>
              </a:tr>
              <a:tr h="90011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Reliability</a:t>
                      </a:r>
                    </a:p>
                  </a:txBody>
                  <a:tcPr horzOverflow="overflow">
                    <a:lnL cap="flat">
                      <a:noFill/>
                    </a:lnL>
                    <a:lnR cap="flat">
                      <a:noFill/>
                    </a:lnR>
                    <a:lnT cap="fla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provide the required level of service when the software is used under appropriate conditions</a:t>
                      </a:r>
                    </a:p>
                  </a:txBody>
                  <a:tcPr anchor="ct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246529236"/>
                  </a:ext>
                </a:extLst>
              </a:tr>
              <a:tr h="50482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Usability</a:t>
                      </a:r>
                    </a:p>
                  </a:txBody>
                  <a:tcPr horzOverflow="overflow">
                    <a:lnL cap="flat">
                      <a:noFill/>
                    </a:lnL>
                    <a:lnR cap="flat">
                      <a:noFill/>
                    </a:lnR>
                    <a:lnT cap="fla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Ease of understanding, teaching, and using</a:t>
                      </a:r>
                    </a:p>
                  </a:txBody>
                  <a:tcPr anchor="ct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2393607564"/>
                  </a:ext>
                </a:extLst>
              </a:tr>
              <a:tr h="4365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Efficiency</a:t>
                      </a:r>
                    </a:p>
                  </a:txBody>
                  <a:tcPr horzOverflow="overflow">
                    <a:lnL cap="flat">
                      <a:noFill/>
                    </a:lnL>
                    <a:lnR cap="flat">
                      <a:noFill/>
                    </a:lnR>
                    <a:lnT cap="fla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guarantee required performance under given conditions</a:t>
                      </a:r>
                    </a:p>
                  </a:txBody>
                  <a:tcPr anchor="ctr" horzOverflow="overflow">
                    <a:lnL cap="flat">
                      <a:noFill/>
                    </a:lnL>
                    <a:lnR cap="flat">
                      <a:noFill/>
                    </a:lnR>
                    <a:lnT cap="flat">
                      <a:noFill/>
                    </a:lnT>
                    <a:lnB>
                      <a:noFill/>
                    </a:lnB>
                    <a:lnTlToBr>
                      <a:noFill/>
                    </a:lnTlToBr>
                    <a:lnBlToTr>
                      <a:noFill/>
                    </a:lnBlToTr>
                    <a:noFill/>
                  </a:tcPr>
                </a:tc>
                <a:extLst>
                  <a:ext uri="{0D108BD9-81ED-4DB2-BD59-A6C34878D82A}">
                    <a16:rowId xmlns:a16="http://schemas.microsoft.com/office/drawing/2014/main" val="211343921"/>
                  </a:ext>
                </a:extLst>
              </a:tr>
              <a:tr h="5286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Maintainability</a:t>
                      </a:r>
                    </a:p>
                  </a:txBody>
                  <a:tcPr horzOverflow="overflow">
                    <a:lnL cap="flat">
                      <a:noFill/>
                    </a:lnL>
                    <a:lnR cap="flat">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be updated, corrected, and modified</a:t>
                      </a:r>
                    </a:p>
                  </a:txBody>
                  <a:tcPr anchor="ctr" horzOverflow="overflow">
                    <a:lnL cap="flat">
                      <a:noFill/>
                    </a:lnL>
                    <a:lnR cap="flat">
                      <a:noFill/>
                    </a:lnR>
                    <a:lnT>
                      <a:noFill/>
                    </a:lnT>
                    <a:lnB>
                      <a:noFill/>
                    </a:lnB>
                    <a:lnTlToBr>
                      <a:noFill/>
                    </a:lnTlToBr>
                    <a:lnBlToTr>
                      <a:noFill/>
                    </a:lnBlToTr>
                    <a:noFill/>
                  </a:tcPr>
                </a:tc>
                <a:extLst>
                  <a:ext uri="{0D108BD9-81ED-4DB2-BD59-A6C34878D82A}">
                    <a16:rowId xmlns:a16="http://schemas.microsoft.com/office/drawing/2014/main" val="1143196241"/>
                  </a:ext>
                </a:extLst>
              </a:tr>
              <a:tr h="5603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Portability</a:t>
                      </a:r>
                    </a:p>
                  </a:txBody>
                  <a:tcPr horzOverflow="overflow">
                    <a:lnL cap="flat">
                      <a:noFill/>
                    </a:lnL>
                    <a:lnR cap="flat">
                      <a:noFill/>
                    </a:lnR>
                    <a:ln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be executed in different environments and interoperate with other software</a:t>
                      </a:r>
                    </a:p>
                  </a:txBody>
                  <a:tcPr anchor="ctr" horzOverflow="overflow">
                    <a:lnL cap="flat">
                      <a:noFill/>
                    </a:lnL>
                    <a:lnR cap="flat">
                      <a:noFill/>
                    </a:lnR>
                    <a:lnT>
                      <a:noFill/>
                    </a:lnT>
                    <a:lnB cap="flat">
                      <a:noFill/>
                    </a:lnB>
                    <a:lnTlToBr>
                      <a:noFill/>
                    </a:lnTlToBr>
                    <a:lnBlToTr>
                      <a:noFill/>
                    </a:lnBlToTr>
                    <a:noFill/>
                  </a:tcPr>
                </a:tc>
                <a:extLst>
                  <a:ext uri="{0D108BD9-81ED-4DB2-BD59-A6C34878D82A}">
                    <a16:rowId xmlns:a16="http://schemas.microsoft.com/office/drawing/2014/main" val="2494990324"/>
                  </a:ext>
                </a:extLst>
              </a:tr>
            </a:tbl>
          </a:graphicData>
        </a:graphic>
      </p:graphicFrame>
      <p:sp>
        <p:nvSpPr>
          <p:cNvPr id="170102" name="Text Box 118">
            <a:extLst>
              <a:ext uri="{FF2B5EF4-FFF2-40B4-BE49-F238E27FC236}">
                <a16:creationId xmlns:a16="http://schemas.microsoft.com/office/drawing/2014/main" id="{EE114980-2E79-F40E-615B-451E13C4340A}"/>
              </a:ext>
            </a:extLst>
          </p:cNvPr>
          <p:cNvSpPr txBox="1">
            <a:spLocks noChangeArrowheads="1"/>
          </p:cNvSpPr>
          <p:nvPr/>
        </p:nvSpPr>
        <p:spPr bwMode="auto">
          <a:xfrm>
            <a:off x="2667000" y="5638800"/>
            <a:ext cx="6910388" cy="64770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i="1"/>
              <a:t>Broad qualities require refinement and mapping to objectively measurable properties</a:t>
            </a:r>
          </a:p>
        </p:txBody>
      </p:sp>
      <p:sp>
        <p:nvSpPr>
          <p:cNvPr id="4" name="Date Placeholder 3">
            <a:extLst>
              <a:ext uri="{FF2B5EF4-FFF2-40B4-BE49-F238E27FC236}">
                <a16:creationId xmlns:a16="http://schemas.microsoft.com/office/drawing/2014/main" id="{716F7251-29D4-3C59-7FF6-619CAD57A18B}"/>
              </a:ext>
            </a:extLst>
          </p:cNvPr>
          <p:cNvSpPr>
            <a:spLocks noGrp="1"/>
          </p:cNvSpPr>
          <p:nvPr>
            <p:ph type="dt" sz="half" idx="10"/>
          </p:nvPr>
        </p:nvSpPr>
        <p:spPr/>
        <p:txBody>
          <a:bodyPr/>
          <a:lstStyle/>
          <a:p>
            <a:fld id="{2C0E10D7-1CB4-E645-A4D9-ABEAB9D5BE4B}" type="datetime1">
              <a:rPr lang="en-GB" smtClean="0"/>
              <a:t>20/11/2025</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D6F8EE57-FC74-E306-4CD9-AC950E85C74A}"/>
              </a:ext>
            </a:extLst>
          </p:cNvPr>
          <p:cNvSpPr>
            <a:spLocks noGrp="1" noChangeArrowheads="1"/>
          </p:cNvSpPr>
          <p:nvPr>
            <p:ph type="ctrTitle"/>
          </p:nvPr>
        </p:nvSpPr>
        <p:spPr/>
        <p:txBody>
          <a:bodyPr>
            <a:normAutofit fontScale="90000"/>
          </a:bodyPr>
          <a:lstStyle/>
          <a:p>
            <a:r>
              <a:rPr lang="en-US" altLang="en-US"/>
              <a:t>Automating Program Analysis, Test Case Generation, and Test Execution</a:t>
            </a:r>
          </a:p>
        </p:txBody>
      </p:sp>
      <p:sp>
        <p:nvSpPr>
          <p:cNvPr id="9" name="Subtitle 8">
            <a:extLst>
              <a:ext uri="{FF2B5EF4-FFF2-40B4-BE49-F238E27FC236}">
                <a16:creationId xmlns:a16="http://schemas.microsoft.com/office/drawing/2014/main" id="{C55166D5-38AE-F058-FEB5-B76F09CC0583}"/>
              </a:ext>
            </a:extLst>
          </p:cNvPr>
          <p:cNvSpPr>
            <a:spLocks noGrp="1"/>
          </p:cNvSpPr>
          <p:nvPr>
            <p:ph type="subTitle" idx="1"/>
          </p:nvPr>
        </p:nvSpPr>
        <p:spPr/>
        <p:txBody>
          <a:bodyPr/>
          <a:lstStyle/>
          <a:p>
            <a:endParaRPr lang="en-GB"/>
          </a:p>
        </p:txBody>
      </p:sp>
      <p:sp>
        <p:nvSpPr>
          <p:cNvPr id="4" name="Date Placeholder 3">
            <a:extLst>
              <a:ext uri="{FF2B5EF4-FFF2-40B4-BE49-F238E27FC236}">
                <a16:creationId xmlns:a16="http://schemas.microsoft.com/office/drawing/2014/main" id="{AAB6CCE6-5D21-6B08-262B-96965C1476B6}"/>
              </a:ext>
            </a:extLst>
          </p:cNvPr>
          <p:cNvSpPr>
            <a:spLocks noGrp="1"/>
          </p:cNvSpPr>
          <p:nvPr>
            <p:ph type="dt" sz="half" idx="10"/>
          </p:nvPr>
        </p:nvSpPr>
        <p:spPr/>
        <p:txBody>
          <a:bodyPr/>
          <a:lstStyle/>
          <a:p>
            <a:fld id="{FFF8B401-E889-B641-AA15-0B200F9E8D15}" type="datetime1">
              <a:rPr lang="en-GB" smtClean="0"/>
              <a:pPr/>
              <a:t>20/11/2025</a:t>
            </a:fld>
            <a:endParaRPr lang="en-US" dirty="0"/>
          </a:p>
        </p:txBody>
      </p:sp>
      <p:sp>
        <p:nvSpPr>
          <p:cNvPr id="2" name="Footer Placeholder 3">
            <a:extLst>
              <a:ext uri="{FF2B5EF4-FFF2-40B4-BE49-F238E27FC236}">
                <a16:creationId xmlns:a16="http://schemas.microsoft.com/office/drawing/2014/main" id="{F57EF187-3EB4-48A6-2A10-4D3AED2B5D3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67A37222-DAA8-4CFE-2669-5B52662890F5}"/>
              </a:ext>
            </a:extLst>
          </p:cNvPr>
          <p:cNvSpPr>
            <a:spLocks noGrp="1"/>
          </p:cNvSpPr>
          <p:nvPr>
            <p:ph type="sldNum" sz="quarter" idx="12"/>
          </p:nvPr>
        </p:nvSpPr>
        <p:spPr/>
        <p:txBody>
          <a:bodyPr/>
          <a:lstStyle/>
          <a:p>
            <a:r>
              <a:rPr lang="en-US" altLang="en-US"/>
              <a:t> Ch 23, slide </a:t>
            </a:r>
            <a:fld id="{6015169F-7E75-A542-8E3E-82DBDC0D99E7}" type="slidenum">
              <a:rPr lang="en-US" altLang="en-US"/>
              <a:pPr/>
              <a:t>27</a:t>
            </a:fld>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515CA281-C3C9-0246-731E-C330E27AF955}"/>
              </a:ext>
            </a:extLst>
          </p:cNvPr>
          <p:cNvSpPr>
            <a:spLocks noGrp="1" noChangeArrowheads="1"/>
          </p:cNvSpPr>
          <p:nvPr>
            <p:ph type="title"/>
          </p:nvPr>
        </p:nvSpPr>
        <p:spPr/>
        <p:txBody>
          <a:bodyPr/>
          <a:lstStyle/>
          <a:p>
            <a:r>
              <a:rPr lang="en-US" altLang="en-US"/>
              <a:t>Test Case Generation and Execution</a:t>
            </a:r>
          </a:p>
        </p:txBody>
      </p:sp>
      <p:sp>
        <p:nvSpPr>
          <p:cNvPr id="178179" name="Rectangle 3">
            <a:extLst>
              <a:ext uri="{FF2B5EF4-FFF2-40B4-BE49-F238E27FC236}">
                <a16:creationId xmlns:a16="http://schemas.microsoft.com/office/drawing/2014/main" id="{290C9F47-1902-DD0D-660A-BD9D37BF20AA}"/>
              </a:ext>
            </a:extLst>
          </p:cNvPr>
          <p:cNvSpPr>
            <a:spLocks noGrp="1" noChangeArrowheads="1"/>
          </p:cNvSpPr>
          <p:nvPr>
            <p:ph idx="1"/>
          </p:nvPr>
        </p:nvSpPr>
        <p:spPr/>
        <p:txBody>
          <a:bodyPr/>
          <a:lstStyle/>
          <a:p>
            <a:r>
              <a:rPr lang="en-US" altLang="en-US"/>
              <a:t>Automation is important because</a:t>
            </a:r>
          </a:p>
          <a:p>
            <a:pPr lvl="1"/>
            <a:r>
              <a:rPr lang="en-US" altLang="en-US"/>
              <a:t>It is large fraction of overall test and analysis costs</a:t>
            </a:r>
          </a:p>
          <a:p>
            <a:pPr lvl="1"/>
            <a:r>
              <a:rPr lang="en-US" altLang="en-US"/>
              <a:t>can become a scheduling bottleneck near product delivery deadlines</a:t>
            </a:r>
          </a:p>
          <a:p>
            <a:r>
              <a:rPr lang="en-US" altLang="en-US"/>
              <a:t>Designing a test suite </a:t>
            </a:r>
          </a:p>
          <a:p>
            <a:pPr lvl="1"/>
            <a:r>
              <a:rPr lang="en-US" altLang="en-US"/>
              <a:t>involves human creativity</a:t>
            </a:r>
          </a:p>
          <a:p>
            <a:r>
              <a:rPr lang="en-US" altLang="en-US"/>
              <a:t>Instantiating and executing test cases </a:t>
            </a:r>
          </a:p>
          <a:p>
            <a:pPr lvl="1"/>
            <a:r>
              <a:rPr lang="en-US" altLang="en-US"/>
              <a:t>is a repetitive and tedious task </a:t>
            </a:r>
          </a:p>
          <a:p>
            <a:pPr lvl="1"/>
            <a:r>
              <a:rPr lang="en-US" altLang="en-US"/>
              <a:t>can be largely automated to</a:t>
            </a:r>
          </a:p>
          <a:p>
            <a:pPr lvl="2"/>
            <a:r>
              <a:rPr lang="en-US" altLang="en-US"/>
              <a:t>reduce costs</a:t>
            </a:r>
          </a:p>
          <a:p>
            <a:pPr lvl="2"/>
            <a:r>
              <a:rPr lang="en-US" altLang="en-US"/>
              <a:t>accelerate the test cycle</a:t>
            </a:r>
          </a:p>
        </p:txBody>
      </p:sp>
      <p:sp>
        <p:nvSpPr>
          <p:cNvPr id="2" name="Footer Placeholder 3">
            <a:extLst>
              <a:ext uri="{FF2B5EF4-FFF2-40B4-BE49-F238E27FC236}">
                <a16:creationId xmlns:a16="http://schemas.microsoft.com/office/drawing/2014/main" id="{05DAF8FF-0B64-995E-2AAE-A43F97E2FDF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548EDA6-3763-176C-3361-52061FE8C9CA}"/>
              </a:ext>
            </a:extLst>
          </p:cNvPr>
          <p:cNvSpPr>
            <a:spLocks noGrp="1"/>
          </p:cNvSpPr>
          <p:nvPr>
            <p:ph type="sldNum" sz="quarter" idx="12"/>
          </p:nvPr>
        </p:nvSpPr>
        <p:spPr/>
        <p:txBody>
          <a:bodyPr/>
          <a:lstStyle/>
          <a:p>
            <a:r>
              <a:rPr lang="en-US" altLang="en-US"/>
              <a:t> Ch 23, slide </a:t>
            </a:r>
            <a:fld id="{63B96209-3A48-FB4A-829D-1D5CBDF36514}" type="slidenum">
              <a:rPr lang="en-US" altLang="en-US"/>
              <a:pPr/>
              <a:t>28</a:t>
            </a:fld>
            <a:endParaRPr lang="en-US" altLang="en-US"/>
          </a:p>
        </p:txBody>
      </p:sp>
      <p:sp>
        <p:nvSpPr>
          <p:cNvPr id="4" name="Date Placeholder 3">
            <a:extLst>
              <a:ext uri="{FF2B5EF4-FFF2-40B4-BE49-F238E27FC236}">
                <a16:creationId xmlns:a16="http://schemas.microsoft.com/office/drawing/2014/main" id="{132056B6-582B-1D10-296F-856D873EA98A}"/>
              </a:ext>
            </a:extLst>
          </p:cNvPr>
          <p:cNvSpPr>
            <a:spLocks noGrp="1"/>
          </p:cNvSpPr>
          <p:nvPr>
            <p:ph type="dt" sz="half" idx="10"/>
          </p:nvPr>
        </p:nvSpPr>
        <p:spPr/>
        <p:txBody>
          <a:bodyPr/>
          <a:lstStyle/>
          <a:p>
            <a:fld id="{CCBCC0D4-CA4D-DD4C-B031-AD8A3F66DC22}" type="datetime1">
              <a:rPr lang="en-GB" smtClean="0"/>
              <a:t>20/11/2025</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24299D9D-258D-7D40-7DB1-482F70CFF539}"/>
              </a:ext>
            </a:extLst>
          </p:cNvPr>
          <p:cNvSpPr>
            <a:spLocks noGrp="1" noChangeArrowheads="1"/>
          </p:cNvSpPr>
          <p:nvPr>
            <p:ph type="title"/>
          </p:nvPr>
        </p:nvSpPr>
        <p:spPr/>
        <p:txBody>
          <a:bodyPr/>
          <a:lstStyle/>
          <a:p>
            <a:r>
              <a:rPr lang="en-US" altLang="en-US"/>
              <a:t>Automated Testing - Stages</a:t>
            </a:r>
          </a:p>
        </p:txBody>
      </p:sp>
      <p:sp>
        <p:nvSpPr>
          <p:cNvPr id="211971" name="Rectangle 3">
            <a:extLst>
              <a:ext uri="{FF2B5EF4-FFF2-40B4-BE49-F238E27FC236}">
                <a16:creationId xmlns:a16="http://schemas.microsoft.com/office/drawing/2014/main" id="{92EB0528-8C27-0E69-BA83-30DFEE8C7577}"/>
              </a:ext>
            </a:extLst>
          </p:cNvPr>
          <p:cNvSpPr>
            <a:spLocks noGrp="1" noChangeArrowheads="1"/>
          </p:cNvSpPr>
          <p:nvPr>
            <p:ph idx="1"/>
          </p:nvPr>
        </p:nvSpPr>
        <p:spPr/>
        <p:txBody>
          <a:bodyPr/>
          <a:lstStyle/>
          <a:p>
            <a:r>
              <a:rPr lang="en-US" altLang="en-US"/>
              <a:t>Push the creative work as far forward as possible</a:t>
            </a:r>
          </a:p>
          <a:p>
            <a:pPr lvl="1"/>
            <a:r>
              <a:rPr lang="en-US" altLang="en-US"/>
              <a:t>E.g., designing functional test suites is part of the specification process</a:t>
            </a:r>
          </a:p>
          <a:p>
            <a:pPr lvl="1"/>
            <a:r>
              <a:rPr lang="en-US" altLang="en-US"/>
              <a:t>At each level, from systems requirements through architectural interfaces and detailed module interfaces</a:t>
            </a:r>
          </a:p>
          <a:p>
            <a:r>
              <a:rPr lang="en-US" altLang="en-US"/>
              <a:t>Construct scaffolding with the product</a:t>
            </a:r>
          </a:p>
          <a:p>
            <a:r>
              <a:rPr lang="en-US" altLang="en-US"/>
              <a:t>Automate instantiation and execution</a:t>
            </a:r>
          </a:p>
          <a:p>
            <a:pPr lvl="1"/>
            <a:r>
              <a:rPr lang="en-US" altLang="en-US"/>
              <a:t>So they are not a bottleneck</a:t>
            </a:r>
          </a:p>
          <a:p>
            <a:pPr lvl="1"/>
            <a:r>
              <a:rPr lang="en-US" altLang="en-US"/>
              <a:t>So they can be repeated many times</a:t>
            </a:r>
          </a:p>
        </p:txBody>
      </p:sp>
      <p:sp>
        <p:nvSpPr>
          <p:cNvPr id="2" name="Footer Placeholder 3">
            <a:extLst>
              <a:ext uri="{FF2B5EF4-FFF2-40B4-BE49-F238E27FC236}">
                <a16:creationId xmlns:a16="http://schemas.microsoft.com/office/drawing/2014/main" id="{DFF5A870-71C6-C342-00A8-73E2278F1B1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3F13314-3D80-EAAB-0961-97A47E0B5B81}"/>
              </a:ext>
            </a:extLst>
          </p:cNvPr>
          <p:cNvSpPr>
            <a:spLocks noGrp="1"/>
          </p:cNvSpPr>
          <p:nvPr>
            <p:ph type="sldNum" sz="quarter" idx="12"/>
          </p:nvPr>
        </p:nvSpPr>
        <p:spPr/>
        <p:txBody>
          <a:bodyPr/>
          <a:lstStyle/>
          <a:p>
            <a:r>
              <a:rPr lang="en-US" altLang="en-US"/>
              <a:t> Ch 23, slide </a:t>
            </a:r>
            <a:fld id="{38C6CF1F-1211-C846-9A0D-AA33283994E8}" type="slidenum">
              <a:rPr lang="en-US" altLang="en-US"/>
              <a:pPr/>
              <a:t>29</a:t>
            </a:fld>
            <a:endParaRPr lang="en-US" altLang="en-US"/>
          </a:p>
        </p:txBody>
      </p:sp>
      <p:sp>
        <p:nvSpPr>
          <p:cNvPr id="4" name="Date Placeholder 3">
            <a:extLst>
              <a:ext uri="{FF2B5EF4-FFF2-40B4-BE49-F238E27FC236}">
                <a16:creationId xmlns:a16="http://schemas.microsoft.com/office/drawing/2014/main" id="{0C88AF55-F25C-6B77-5B81-0BFA5C91D4B4}"/>
              </a:ext>
            </a:extLst>
          </p:cNvPr>
          <p:cNvSpPr>
            <a:spLocks noGrp="1"/>
          </p:cNvSpPr>
          <p:nvPr>
            <p:ph type="dt" sz="half" idx="10"/>
          </p:nvPr>
        </p:nvSpPr>
        <p:spPr/>
        <p:txBody>
          <a:bodyPr/>
          <a:lstStyle/>
          <a:p>
            <a:fld id="{78AB9E39-B833-CA46-AA18-174C5411BEF1}" type="datetime1">
              <a:rPr lang="en-GB" smtClean="0"/>
              <a:t>20/11/2025</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4" name="Rectangle 4">
            <a:extLst>
              <a:ext uri="{FF2B5EF4-FFF2-40B4-BE49-F238E27FC236}">
                <a16:creationId xmlns:a16="http://schemas.microsoft.com/office/drawing/2014/main" id="{5327CA4D-E4B5-F272-3C7D-EEE80418EF76}"/>
              </a:ext>
            </a:extLst>
          </p:cNvPr>
          <p:cNvSpPr>
            <a:spLocks noGrp="1" noChangeArrowheads="1"/>
          </p:cNvSpPr>
          <p:nvPr>
            <p:ph type="title"/>
          </p:nvPr>
        </p:nvSpPr>
        <p:spPr/>
        <p:txBody>
          <a:bodyPr/>
          <a:lstStyle/>
          <a:p>
            <a:r>
              <a:rPr lang="en-US" altLang="en-US" dirty="0"/>
              <a:t>Potential Roles of Automation</a:t>
            </a:r>
          </a:p>
        </p:txBody>
      </p:sp>
      <p:sp>
        <p:nvSpPr>
          <p:cNvPr id="194565" name="Rectangle 5">
            <a:extLst>
              <a:ext uri="{FF2B5EF4-FFF2-40B4-BE49-F238E27FC236}">
                <a16:creationId xmlns:a16="http://schemas.microsoft.com/office/drawing/2014/main" id="{7E6D66EC-2578-52CF-C94C-1B6AFC81EFC6}"/>
              </a:ext>
            </a:extLst>
          </p:cNvPr>
          <p:cNvSpPr>
            <a:spLocks noGrp="1" noChangeArrowheads="1"/>
          </p:cNvSpPr>
          <p:nvPr>
            <p:ph idx="1"/>
          </p:nvPr>
        </p:nvSpPr>
        <p:spPr/>
        <p:txBody>
          <a:bodyPr/>
          <a:lstStyle/>
          <a:p>
            <a:r>
              <a:rPr lang="en-US" altLang="en-US" dirty="0"/>
              <a:t>Necessary for introducing a task</a:t>
            </a:r>
          </a:p>
          <a:p>
            <a:pPr lvl="1"/>
            <a:r>
              <a:rPr lang="en-US" altLang="en-US" dirty="0"/>
              <a:t>example: coverage tools enable measuring structural coverage of test suites</a:t>
            </a:r>
          </a:p>
          <a:p>
            <a:r>
              <a:rPr lang="en-US" altLang="en-US" dirty="0"/>
              <a:t>Useful to reduce cost</a:t>
            </a:r>
          </a:p>
          <a:p>
            <a:pPr lvl="1"/>
            <a:r>
              <a:rPr lang="en-US" altLang="en-US" dirty="0"/>
              <a:t>example: capture and replay tools reduce the costs of </a:t>
            </a:r>
            <a:r>
              <a:rPr lang="en-US" altLang="en-US" dirty="0" err="1"/>
              <a:t>reexecuting</a:t>
            </a:r>
            <a:r>
              <a:rPr lang="en-US" altLang="en-US" dirty="0"/>
              <a:t> test suites </a:t>
            </a:r>
          </a:p>
          <a:p>
            <a:r>
              <a:rPr lang="en-US" altLang="en-US" dirty="0"/>
              <a:t>Useful to increase (human) productivity</a:t>
            </a:r>
          </a:p>
          <a:p>
            <a:pPr lvl="1"/>
            <a:r>
              <a:rPr lang="en-US" altLang="en-US" dirty="0"/>
              <a:t>example: software inspection is a manual activity, but tools to organize and present information and manage communication increase the productivity of people</a:t>
            </a:r>
          </a:p>
          <a:p>
            <a:r>
              <a:rPr lang="en-US" altLang="en-US" dirty="0"/>
              <a:t>Essential to automate CD/CI activities</a:t>
            </a:r>
          </a:p>
        </p:txBody>
      </p:sp>
      <p:sp>
        <p:nvSpPr>
          <p:cNvPr id="4" name="Date Placeholder 3">
            <a:extLst>
              <a:ext uri="{FF2B5EF4-FFF2-40B4-BE49-F238E27FC236}">
                <a16:creationId xmlns:a16="http://schemas.microsoft.com/office/drawing/2014/main" id="{FDA24072-20A5-1B4C-D5F2-4ADE17721734}"/>
              </a:ext>
            </a:extLst>
          </p:cNvPr>
          <p:cNvSpPr>
            <a:spLocks noGrp="1"/>
          </p:cNvSpPr>
          <p:nvPr>
            <p:ph type="dt" sz="half" idx="10"/>
          </p:nvPr>
        </p:nvSpPr>
        <p:spPr/>
        <p:txBody>
          <a:bodyPr/>
          <a:lstStyle/>
          <a:p>
            <a:fld id="{E9CF3C12-F123-824A-AD03-46889A81D8D8}" type="datetime1">
              <a:rPr lang="en-GB" smtClean="0"/>
              <a:t>20/11/2025</a:t>
            </a:fld>
            <a:endParaRPr lang="en-US" dirty="0"/>
          </a:p>
        </p:txBody>
      </p:sp>
      <p:sp>
        <p:nvSpPr>
          <p:cNvPr id="2" name="Footer Placeholder 3">
            <a:extLst>
              <a:ext uri="{FF2B5EF4-FFF2-40B4-BE49-F238E27FC236}">
                <a16:creationId xmlns:a16="http://schemas.microsoft.com/office/drawing/2014/main" id="{C95052F2-6788-8A11-8705-364BDE6E504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230A3567-EE9D-01B2-0668-AFEA93F028A8}"/>
              </a:ext>
            </a:extLst>
          </p:cNvPr>
          <p:cNvSpPr>
            <a:spLocks noGrp="1"/>
          </p:cNvSpPr>
          <p:nvPr>
            <p:ph type="sldNum" sz="quarter" idx="12"/>
          </p:nvPr>
        </p:nvSpPr>
        <p:spPr/>
        <p:txBody>
          <a:bodyPr/>
          <a:lstStyle/>
          <a:p>
            <a:r>
              <a:rPr lang="en-US" altLang="en-US"/>
              <a:t> Ch 23, slide </a:t>
            </a:r>
            <a:fld id="{6D29B952-4F18-6843-BD3D-3BE9F6F9AB2E}" type="slidenum">
              <a:rPr lang="en-US" altLang="en-US"/>
              <a:pPr/>
              <a:t>3</a:t>
            </a:fld>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a:extLst>
              <a:ext uri="{FF2B5EF4-FFF2-40B4-BE49-F238E27FC236}">
                <a16:creationId xmlns:a16="http://schemas.microsoft.com/office/drawing/2014/main" id="{FB498373-A95E-35E6-9535-CF916FD3F90A}"/>
              </a:ext>
            </a:extLst>
          </p:cNvPr>
          <p:cNvSpPr>
            <a:spLocks noGrp="1" noChangeArrowheads="1"/>
          </p:cNvSpPr>
          <p:nvPr>
            <p:ph type="title"/>
          </p:nvPr>
        </p:nvSpPr>
        <p:spPr/>
        <p:txBody>
          <a:bodyPr/>
          <a:lstStyle/>
          <a:p>
            <a:r>
              <a:rPr lang="en-US" altLang="en-US"/>
              <a:t>Static Analysis and Proof</a:t>
            </a:r>
            <a:endParaRPr lang="it-IT" altLang="en-US"/>
          </a:p>
        </p:txBody>
      </p:sp>
      <p:sp>
        <p:nvSpPr>
          <p:cNvPr id="182277" name="Rectangle 5">
            <a:extLst>
              <a:ext uri="{FF2B5EF4-FFF2-40B4-BE49-F238E27FC236}">
                <a16:creationId xmlns:a16="http://schemas.microsoft.com/office/drawing/2014/main" id="{559EC488-3E9E-16D2-9CDD-F67DFF570311}"/>
              </a:ext>
            </a:extLst>
          </p:cNvPr>
          <p:cNvSpPr>
            <a:spLocks noGrp="1" noChangeArrowheads="1"/>
          </p:cNvSpPr>
          <p:nvPr>
            <p:ph idx="1"/>
          </p:nvPr>
        </p:nvSpPr>
        <p:spPr/>
        <p:txBody>
          <a:bodyPr/>
          <a:lstStyle/>
          <a:p>
            <a:r>
              <a:rPr lang="en-US" altLang="en-US" dirty="0"/>
              <a:t>Effective for</a:t>
            </a:r>
          </a:p>
          <a:p>
            <a:pPr lvl="1"/>
            <a:r>
              <a:rPr lang="en-US" altLang="en-US" dirty="0"/>
              <a:t>Quick and cheap checks of simple properties</a:t>
            </a:r>
          </a:p>
          <a:p>
            <a:pPr lvl="2"/>
            <a:r>
              <a:rPr lang="en-US" altLang="en-US" dirty="0"/>
              <a:t>Example: simple data flow analyses can identify anomalous patterns </a:t>
            </a:r>
          </a:p>
          <a:p>
            <a:pPr lvl="1"/>
            <a:r>
              <a:rPr lang="en-US" altLang="en-US" dirty="0"/>
              <a:t>Expensive checks necessary for critical properties</a:t>
            </a:r>
          </a:p>
          <a:p>
            <a:pPr lvl="2"/>
            <a:r>
              <a:rPr lang="en-US" altLang="en-US" dirty="0"/>
              <a:t>Example: finite state verification tool to find synchronization faults</a:t>
            </a:r>
          </a:p>
        </p:txBody>
      </p:sp>
      <p:sp>
        <p:nvSpPr>
          <p:cNvPr id="2" name="Footer Placeholder 3">
            <a:extLst>
              <a:ext uri="{FF2B5EF4-FFF2-40B4-BE49-F238E27FC236}">
                <a16:creationId xmlns:a16="http://schemas.microsoft.com/office/drawing/2014/main" id="{355AC48F-85AD-4344-26A6-DBB1550A77A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1A1F447A-BCEC-FA98-A38C-1FFA05FDBB6B}"/>
              </a:ext>
            </a:extLst>
          </p:cNvPr>
          <p:cNvSpPr>
            <a:spLocks noGrp="1"/>
          </p:cNvSpPr>
          <p:nvPr>
            <p:ph type="sldNum" sz="quarter" idx="12"/>
          </p:nvPr>
        </p:nvSpPr>
        <p:spPr/>
        <p:txBody>
          <a:bodyPr/>
          <a:lstStyle/>
          <a:p>
            <a:r>
              <a:rPr lang="en-US" altLang="en-US"/>
              <a:t> Ch 23, slide </a:t>
            </a:r>
            <a:fld id="{E9A9DB68-96E3-4C42-9600-A6CB0342ACAB}" type="slidenum">
              <a:rPr lang="en-US" altLang="en-US"/>
              <a:pPr/>
              <a:t>30</a:t>
            </a:fld>
            <a:endParaRPr lang="en-US" altLang="en-US"/>
          </a:p>
        </p:txBody>
      </p:sp>
      <p:sp>
        <p:nvSpPr>
          <p:cNvPr id="4" name="Date Placeholder 3">
            <a:extLst>
              <a:ext uri="{FF2B5EF4-FFF2-40B4-BE49-F238E27FC236}">
                <a16:creationId xmlns:a16="http://schemas.microsoft.com/office/drawing/2014/main" id="{6C9EFD17-BAE4-AD47-CB49-186692A3175F}"/>
              </a:ext>
            </a:extLst>
          </p:cNvPr>
          <p:cNvSpPr>
            <a:spLocks noGrp="1"/>
          </p:cNvSpPr>
          <p:nvPr>
            <p:ph type="dt" sz="half" idx="10"/>
          </p:nvPr>
        </p:nvSpPr>
        <p:spPr/>
        <p:txBody>
          <a:bodyPr/>
          <a:lstStyle/>
          <a:p>
            <a:fld id="{28F065A5-FEE6-DA47-A84A-97D9CFA71516}" type="datetime1">
              <a:rPr lang="en-GB" smtClean="0"/>
              <a:t>20/11/2025</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8" name="Rectangle 4">
            <a:extLst>
              <a:ext uri="{FF2B5EF4-FFF2-40B4-BE49-F238E27FC236}">
                <a16:creationId xmlns:a16="http://schemas.microsoft.com/office/drawing/2014/main" id="{BFECAF45-B7C2-588D-C3BA-F5ED38EDF21A}"/>
              </a:ext>
            </a:extLst>
          </p:cNvPr>
          <p:cNvSpPr>
            <a:spLocks noGrp="1" noChangeArrowheads="1"/>
          </p:cNvSpPr>
          <p:nvPr>
            <p:ph type="title"/>
          </p:nvPr>
        </p:nvSpPr>
        <p:spPr/>
        <p:txBody>
          <a:bodyPr/>
          <a:lstStyle/>
          <a:p>
            <a:r>
              <a:rPr lang="en-US" altLang="en-US"/>
              <a:t>Design for Verification</a:t>
            </a:r>
          </a:p>
        </p:txBody>
      </p:sp>
      <p:sp>
        <p:nvSpPr>
          <p:cNvPr id="216069" name="Rectangle 5">
            <a:extLst>
              <a:ext uri="{FF2B5EF4-FFF2-40B4-BE49-F238E27FC236}">
                <a16:creationId xmlns:a16="http://schemas.microsoft.com/office/drawing/2014/main" id="{4B2A7FA3-F50C-D4CC-EAAE-DAA720958F5D}"/>
              </a:ext>
            </a:extLst>
          </p:cNvPr>
          <p:cNvSpPr>
            <a:spLocks noGrp="1" noChangeArrowheads="1"/>
          </p:cNvSpPr>
          <p:nvPr>
            <p:ph idx="1"/>
          </p:nvPr>
        </p:nvSpPr>
        <p:spPr/>
        <p:txBody>
          <a:bodyPr/>
          <a:lstStyle/>
          <a:p>
            <a:r>
              <a:rPr lang="en-US" altLang="en-US"/>
              <a:t>Decompose Verification Problems</a:t>
            </a:r>
          </a:p>
          <a:p>
            <a:pPr lvl="1"/>
            <a:r>
              <a:rPr lang="en-US" altLang="en-US"/>
              <a:t>Design: enforce design rules to accommodate analysis</a:t>
            </a:r>
          </a:p>
          <a:p>
            <a:pPr lvl="2"/>
            <a:r>
              <a:rPr lang="en-US" altLang="en-US"/>
              <a:t>example: encapsulate safety-critical properties into a safety kernel </a:t>
            </a:r>
          </a:p>
          <a:p>
            <a:pPr lvl="1"/>
            <a:r>
              <a:rPr lang="en-US" altLang="en-US"/>
              <a:t>Verification: focus on encapsulated or simplified property</a:t>
            </a:r>
          </a:p>
          <a:p>
            <a:pPr lvl="2"/>
            <a:r>
              <a:rPr lang="en-US" altLang="en-US"/>
              <a:t>example:</a:t>
            </a:r>
          </a:p>
          <a:p>
            <a:pPr lvl="2"/>
            <a:r>
              <a:rPr lang="en-US" altLang="en-US"/>
              <a:t>prove safety properties of the (small) kernel</a:t>
            </a:r>
          </a:p>
          <a:p>
            <a:pPr lvl="2"/>
            <a:r>
              <a:rPr lang="en-US" altLang="en-US"/>
              <a:t>check (cheaply, automatically) that all safety-related actions are mediated by the kernel</a:t>
            </a:r>
          </a:p>
        </p:txBody>
      </p:sp>
      <p:sp>
        <p:nvSpPr>
          <p:cNvPr id="2" name="Footer Placeholder 3">
            <a:extLst>
              <a:ext uri="{FF2B5EF4-FFF2-40B4-BE49-F238E27FC236}">
                <a16:creationId xmlns:a16="http://schemas.microsoft.com/office/drawing/2014/main" id="{247E2465-00F0-EB04-8BC4-940E2001B66F}"/>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8257E5B-18AA-806C-BC1B-B635F228E54D}"/>
              </a:ext>
            </a:extLst>
          </p:cNvPr>
          <p:cNvSpPr>
            <a:spLocks noGrp="1"/>
          </p:cNvSpPr>
          <p:nvPr>
            <p:ph type="sldNum" sz="quarter" idx="12"/>
          </p:nvPr>
        </p:nvSpPr>
        <p:spPr/>
        <p:txBody>
          <a:bodyPr/>
          <a:lstStyle/>
          <a:p>
            <a:r>
              <a:rPr lang="en-US" altLang="en-US"/>
              <a:t> Ch 23, slide </a:t>
            </a:r>
            <a:fld id="{C12BC2A5-2775-B347-A317-AEA6DFF21B30}" type="slidenum">
              <a:rPr lang="en-US" altLang="en-US"/>
              <a:pPr/>
              <a:t>31</a:t>
            </a:fld>
            <a:endParaRPr lang="en-US" altLang="en-US"/>
          </a:p>
        </p:txBody>
      </p:sp>
      <p:sp>
        <p:nvSpPr>
          <p:cNvPr id="4" name="Date Placeholder 3">
            <a:extLst>
              <a:ext uri="{FF2B5EF4-FFF2-40B4-BE49-F238E27FC236}">
                <a16:creationId xmlns:a16="http://schemas.microsoft.com/office/drawing/2014/main" id="{AE94FB9F-6A6A-DF76-DDC3-54542F789467}"/>
              </a:ext>
            </a:extLst>
          </p:cNvPr>
          <p:cNvSpPr>
            <a:spLocks noGrp="1"/>
          </p:cNvSpPr>
          <p:nvPr>
            <p:ph type="dt" sz="half" idx="10"/>
          </p:nvPr>
        </p:nvSpPr>
        <p:spPr/>
        <p:txBody>
          <a:bodyPr/>
          <a:lstStyle/>
          <a:p>
            <a:fld id="{A35D35DC-4859-364C-9209-2CC52993FEDD}" type="datetime1">
              <a:rPr lang="en-GB" smtClean="0"/>
              <a:t>20/11/2025</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4" name="Rectangle 4">
            <a:extLst>
              <a:ext uri="{FF2B5EF4-FFF2-40B4-BE49-F238E27FC236}">
                <a16:creationId xmlns:a16="http://schemas.microsoft.com/office/drawing/2014/main" id="{DD9F26EA-BC36-66B4-4081-6B32AA2F6F5B}"/>
              </a:ext>
            </a:extLst>
          </p:cNvPr>
          <p:cNvSpPr>
            <a:spLocks noGrp="1" noChangeArrowheads="1"/>
          </p:cNvSpPr>
          <p:nvPr>
            <p:ph type="title"/>
          </p:nvPr>
        </p:nvSpPr>
        <p:spPr/>
        <p:txBody>
          <a:bodyPr/>
          <a:lstStyle/>
          <a:p>
            <a:r>
              <a:rPr lang="en-US" altLang="en-US"/>
              <a:t>Undecidability and Automated Analysis</a:t>
            </a:r>
            <a:endParaRPr lang="it-IT" altLang="en-US"/>
          </a:p>
        </p:txBody>
      </p:sp>
      <p:sp>
        <p:nvSpPr>
          <p:cNvPr id="184325" name="Rectangle 5">
            <a:extLst>
              <a:ext uri="{FF2B5EF4-FFF2-40B4-BE49-F238E27FC236}">
                <a16:creationId xmlns:a16="http://schemas.microsoft.com/office/drawing/2014/main" id="{13F2DB7F-1D36-FA5E-9846-BCB349412BB8}"/>
              </a:ext>
            </a:extLst>
          </p:cNvPr>
          <p:cNvSpPr>
            <a:spLocks noGrp="1" noChangeArrowheads="1"/>
          </p:cNvSpPr>
          <p:nvPr>
            <p:ph idx="1"/>
          </p:nvPr>
        </p:nvSpPr>
        <p:spPr/>
        <p:txBody>
          <a:bodyPr>
            <a:normAutofit fontScale="77500" lnSpcReduction="20000"/>
          </a:bodyPr>
          <a:lstStyle/>
          <a:p>
            <a:r>
              <a:rPr lang="en-US" altLang="en-US"/>
              <a:t>Some tools report false alarms in addition to real violations of the properties they check</a:t>
            </a:r>
          </a:p>
          <a:p>
            <a:pPr lvl="1"/>
            <a:r>
              <a:rPr lang="en-US" altLang="en-US"/>
              <a:t>example: data flow analyzers</a:t>
            </a:r>
          </a:p>
          <a:p>
            <a:r>
              <a:rPr lang="en-US" altLang="en-US"/>
              <a:t>Some tools avoid false alarms but may also fail to detect all violations</a:t>
            </a:r>
          </a:p>
          <a:p>
            <a:pPr lvl="1"/>
            <a:r>
              <a:rPr lang="en-US" altLang="en-US"/>
              <a:t>example: bug finders</a:t>
            </a:r>
          </a:p>
          <a:p>
            <a:r>
              <a:rPr lang="en-US" altLang="en-US"/>
              <a:t>Some tools are heavyweight with respect to requirement for skilled human interaction and guidance to provide strong assurance of important general properties</a:t>
            </a:r>
          </a:p>
          <a:p>
            <a:pPr lvl="1"/>
            <a:r>
              <a:rPr lang="en-US" altLang="en-US"/>
              <a:t>examples </a:t>
            </a:r>
          </a:p>
          <a:p>
            <a:pPr lvl="1"/>
            <a:r>
              <a:rPr lang="en-US" altLang="en-US"/>
              <a:t>Finite state verification systems (model checkers)</a:t>
            </a:r>
          </a:p>
          <a:p>
            <a:pPr lvl="2"/>
            <a:r>
              <a:rPr lang="en-US" altLang="en-US"/>
              <a:t>can verify conformance between a model of a system and a specified property</a:t>
            </a:r>
          </a:p>
          <a:p>
            <a:pPr lvl="2"/>
            <a:r>
              <a:rPr lang="en-US" altLang="en-US"/>
              <a:t>require construction of the model and careful statement of the property</a:t>
            </a:r>
          </a:p>
          <a:p>
            <a:pPr lvl="1"/>
            <a:r>
              <a:rPr lang="en-US" altLang="en-US"/>
              <a:t>Theorem provers</a:t>
            </a:r>
          </a:p>
          <a:p>
            <a:pPr lvl="2"/>
            <a:r>
              <a:rPr lang="en-US" altLang="en-US"/>
              <a:t>execute with interactive guidance</a:t>
            </a:r>
          </a:p>
          <a:p>
            <a:pPr lvl="2"/>
            <a:r>
              <a:rPr lang="en-US" altLang="en-US"/>
              <a:t>requires specialists with a strong mathematical background to formulate the problem and the property interactively select proof strategies</a:t>
            </a:r>
          </a:p>
        </p:txBody>
      </p:sp>
      <p:sp>
        <p:nvSpPr>
          <p:cNvPr id="4" name="Date Placeholder 3">
            <a:extLst>
              <a:ext uri="{FF2B5EF4-FFF2-40B4-BE49-F238E27FC236}">
                <a16:creationId xmlns:a16="http://schemas.microsoft.com/office/drawing/2014/main" id="{BDDBD5E4-E5B1-5B3F-FBAB-CC442D39B4CD}"/>
              </a:ext>
            </a:extLst>
          </p:cNvPr>
          <p:cNvSpPr>
            <a:spLocks noGrp="1"/>
          </p:cNvSpPr>
          <p:nvPr>
            <p:ph type="dt" sz="half" idx="10"/>
          </p:nvPr>
        </p:nvSpPr>
        <p:spPr/>
        <p:txBody>
          <a:bodyPr/>
          <a:lstStyle/>
          <a:p>
            <a:fld id="{4F5D6537-7491-DD42-B576-5EED2BB32358}" type="datetime1">
              <a:rPr lang="en-GB" smtClean="0"/>
              <a:pPr/>
              <a:t>20/11/2025</a:t>
            </a:fld>
            <a:endParaRPr lang="en-US" dirty="0"/>
          </a:p>
        </p:txBody>
      </p:sp>
      <p:sp>
        <p:nvSpPr>
          <p:cNvPr id="2" name="Footer Placeholder 3">
            <a:extLst>
              <a:ext uri="{FF2B5EF4-FFF2-40B4-BE49-F238E27FC236}">
                <a16:creationId xmlns:a16="http://schemas.microsoft.com/office/drawing/2014/main" id="{561BABE5-2571-B816-9E50-EA63DB62A165}"/>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D179A39C-BEB9-16D9-2261-2385A9BF0201}"/>
              </a:ext>
            </a:extLst>
          </p:cNvPr>
          <p:cNvSpPr>
            <a:spLocks noGrp="1"/>
          </p:cNvSpPr>
          <p:nvPr>
            <p:ph type="sldNum" sz="quarter" idx="12"/>
          </p:nvPr>
        </p:nvSpPr>
        <p:spPr/>
        <p:txBody>
          <a:bodyPr/>
          <a:lstStyle/>
          <a:p>
            <a:r>
              <a:rPr lang="en-US" altLang="en-US"/>
              <a:t> Ch 23, slide </a:t>
            </a:r>
            <a:fld id="{0F779133-D93E-8B4C-A950-5351D579B662}" type="slidenum">
              <a:rPr lang="en-US" altLang="en-US"/>
              <a:pPr/>
              <a:t>32</a:t>
            </a:fld>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2" name="Rectangle 6">
            <a:extLst>
              <a:ext uri="{FF2B5EF4-FFF2-40B4-BE49-F238E27FC236}">
                <a16:creationId xmlns:a16="http://schemas.microsoft.com/office/drawing/2014/main" id="{FEF0FD7C-2D02-86CF-670D-75ACF76F3A26}"/>
              </a:ext>
            </a:extLst>
          </p:cNvPr>
          <p:cNvSpPr>
            <a:spLocks noGrp="1" noChangeArrowheads="1"/>
          </p:cNvSpPr>
          <p:nvPr>
            <p:ph type="title"/>
          </p:nvPr>
        </p:nvSpPr>
        <p:spPr/>
        <p:txBody>
          <a:bodyPr/>
          <a:lstStyle/>
          <a:p>
            <a:r>
              <a:rPr lang="en-US" altLang="en-US"/>
              <a:t>Complex analysis tools</a:t>
            </a:r>
          </a:p>
        </p:txBody>
      </p:sp>
      <p:sp>
        <p:nvSpPr>
          <p:cNvPr id="183303" name="Rectangle 7">
            <a:extLst>
              <a:ext uri="{FF2B5EF4-FFF2-40B4-BE49-F238E27FC236}">
                <a16:creationId xmlns:a16="http://schemas.microsoft.com/office/drawing/2014/main" id="{2F7C7F02-1B0D-A6E9-C1CA-1DBEA7C88C21}"/>
              </a:ext>
            </a:extLst>
          </p:cNvPr>
          <p:cNvSpPr>
            <a:spLocks noGrp="1" noChangeArrowheads="1"/>
          </p:cNvSpPr>
          <p:nvPr>
            <p:ph idx="1"/>
          </p:nvPr>
        </p:nvSpPr>
        <p:spPr/>
        <p:txBody>
          <a:bodyPr/>
          <a:lstStyle/>
          <a:p>
            <a:r>
              <a:rPr lang="en-US" altLang="en-US"/>
              <a:t>Verifiers based on theorem proving</a:t>
            </a:r>
          </a:p>
          <a:p>
            <a:pPr lvl="1"/>
            <a:r>
              <a:rPr lang="en-US" altLang="en-US"/>
              <a:t>verify a wide class of properties</a:t>
            </a:r>
          </a:p>
          <a:p>
            <a:pPr lvl="1"/>
            <a:r>
              <a:rPr lang="en-US" altLang="en-US"/>
              <a:t>require extensive human interaction and guidance</a:t>
            </a:r>
          </a:p>
          <a:p>
            <a:r>
              <a:rPr lang="en-US" altLang="en-US"/>
              <a:t>Finite state verification tools</a:t>
            </a:r>
          </a:p>
          <a:p>
            <a:pPr lvl="1"/>
            <a:r>
              <a:rPr lang="en-US" altLang="en-US"/>
              <a:t>restricted focus</a:t>
            </a:r>
          </a:p>
          <a:p>
            <a:pPr lvl="1"/>
            <a:r>
              <a:rPr lang="en-US" altLang="en-US"/>
              <a:t>execute completely automatically </a:t>
            </a:r>
          </a:p>
          <a:p>
            <a:pPr lvl="1"/>
            <a:r>
              <a:rPr lang="en-US" altLang="en-US"/>
              <a:t>almost always require several rounds of revision to properly formalize a model and property to be checked</a:t>
            </a:r>
          </a:p>
        </p:txBody>
      </p:sp>
      <p:sp>
        <p:nvSpPr>
          <p:cNvPr id="2" name="Footer Placeholder 3">
            <a:extLst>
              <a:ext uri="{FF2B5EF4-FFF2-40B4-BE49-F238E27FC236}">
                <a16:creationId xmlns:a16="http://schemas.microsoft.com/office/drawing/2014/main" id="{DF79ABAB-B006-62E1-333E-DB10B9E671BB}"/>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8906A9A9-6F66-E620-C622-AA88139694C5}"/>
              </a:ext>
            </a:extLst>
          </p:cNvPr>
          <p:cNvSpPr>
            <a:spLocks noGrp="1"/>
          </p:cNvSpPr>
          <p:nvPr>
            <p:ph type="sldNum" sz="quarter" idx="12"/>
          </p:nvPr>
        </p:nvSpPr>
        <p:spPr/>
        <p:txBody>
          <a:bodyPr/>
          <a:lstStyle/>
          <a:p>
            <a:r>
              <a:rPr lang="en-US" altLang="en-US"/>
              <a:t> Ch 23, slide </a:t>
            </a:r>
            <a:fld id="{35B932F2-671C-E84C-B43F-E8611B8C73B6}" type="slidenum">
              <a:rPr lang="en-US" altLang="en-US"/>
              <a:pPr/>
              <a:t>33</a:t>
            </a:fld>
            <a:endParaRPr lang="en-US" altLang="en-US"/>
          </a:p>
        </p:txBody>
      </p:sp>
      <p:sp>
        <p:nvSpPr>
          <p:cNvPr id="4" name="Date Placeholder 3">
            <a:extLst>
              <a:ext uri="{FF2B5EF4-FFF2-40B4-BE49-F238E27FC236}">
                <a16:creationId xmlns:a16="http://schemas.microsoft.com/office/drawing/2014/main" id="{31DB6C54-7742-11B6-D2F0-B8E50A6BCD9F}"/>
              </a:ext>
            </a:extLst>
          </p:cNvPr>
          <p:cNvSpPr>
            <a:spLocks noGrp="1"/>
          </p:cNvSpPr>
          <p:nvPr>
            <p:ph type="dt" sz="half" idx="10"/>
          </p:nvPr>
        </p:nvSpPr>
        <p:spPr/>
        <p:txBody>
          <a:bodyPr/>
          <a:lstStyle/>
          <a:p>
            <a:fld id="{8A053748-BF4B-104C-83BD-58F6AA8472CB}" type="datetime1">
              <a:rPr lang="en-GB" smtClean="0"/>
              <a:t>20/11/2025</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a:extLst>
              <a:ext uri="{FF2B5EF4-FFF2-40B4-BE49-F238E27FC236}">
                <a16:creationId xmlns:a16="http://schemas.microsoft.com/office/drawing/2014/main" id="{36A0B766-A6A8-B075-4B76-4C7A4D4740A7}"/>
              </a:ext>
            </a:extLst>
          </p:cNvPr>
          <p:cNvSpPr>
            <a:spLocks noGrp="1" noChangeArrowheads="1"/>
          </p:cNvSpPr>
          <p:nvPr>
            <p:ph type="title"/>
          </p:nvPr>
        </p:nvSpPr>
        <p:spPr/>
        <p:txBody>
          <a:bodyPr/>
          <a:lstStyle/>
          <a:p>
            <a:r>
              <a:rPr lang="en-US" altLang="en-US"/>
              <a:t>Simple analysis tools</a:t>
            </a:r>
          </a:p>
        </p:txBody>
      </p:sp>
      <p:sp>
        <p:nvSpPr>
          <p:cNvPr id="185347" name="Rectangle 3">
            <a:extLst>
              <a:ext uri="{FF2B5EF4-FFF2-40B4-BE49-F238E27FC236}">
                <a16:creationId xmlns:a16="http://schemas.microsoft.com/office/drawing/2014/main" id="{1CAF9E79-5814-7E89-63BC-0FE8B27B4715}"/>
              </a:ext>
            </a:extLst>
          </p:cNvPr>
          <p:cNvSpPr>
            <a:spLocks noGrp="1" noChangeArrowheads="1"/>
          </p:cNvSpPr>
          <p:nvPr>
            <p:ph idx="1"/>
          </p:nvPr>
        </p:nvSpPr>
        <p:spPr/>
        <p:txBody>
          <a:bodyPr>
            <a:normAutofit lnSpcReduction="10000"/>
          </a:bodyPr>
          <a:lstStyle/>
          <a:p>
            <a:pPr>
              <a:lnSpc>
                <a:spcPct val="80000"/>
              </a:lnSpc>
            </a:pPr>
            <a:r>
              <a:rPr lang="en-US" altLang="en-US" sz="2400"/>
              <a:t>Restricted to checking a fixed set of simple properties</a:t>
            </a:r>
          </a:p>
          <a:p>
            <a:pPr lvl="1">
              <a:lnSpc>
                <a:spcPct val="80000"/>
              </a:lnSpc>
            </a:pPr>
            <a:r>
              <a:rPr lang="en-US" altLang="en-US" sz="2000"/>
              <a:t>do not require any additional effort for specification</a:t>
            </a:r>
          </a:p>
          <a:p>
            <a:pPr lvl="1">
              <a:lnSpc>
                <a:spcPct val="80000"/>
              </a:lnSpc>
              <a:buFontTx/>
              <a:buNone/>
            </a:pPr>
            <a:endParaRPr lang="en-US" altLang="en-US" sz="2000"/>
          </a:p>
          <a:p>
            <a:pPr>
              <a:lnSpc>
                <a:spcPct val="80000"/>
              </a:lnSpc>
            </a:pPr>
            <a:r>
              <a:rPr lang="en-US" altLang="en-US" sz="2400"/>
              <a:t>Type checkers</a:t>
            </a:r>
          </a:p>
          <a:p>
            <a:pPr lvl="1">
              <a:lnSpc>
                <a:spcPct val="80000"/>
              </a:lnSpc>
            </a:pPr>
            <a:r>
              <a:rPr lang="en-US" altLang="en-US" sz="2000"/>
              <a:t>typically applied to properties that are syntactic =  enforce a simple well-formedness rule</a:t>
            </a:r>
          </a:p>
          <a:p>
            <a:pPr lvl="1">
              <a:lnSpc>
                <a:spcPct val="80000"/>
              </a:lnSpc>
            </a:pPr>
            <a:r>
              <a:rPr lang="en-US" altLang="en-US" sz="2000"/>
              <a:t>violations are easy to diagnose and repair </a:t>
            </a:r>
          </a:p>
          <a:p>
            <a:pPr lvl="1">
              <a:lnSpc>
                <a:spcPct val="80000"/>
              </a:lnSpc>
            </a:pPr>
            <a:r>
              <a:rPr lang="en-US" altLang="en-US" sz="2000"/>
              <a:t>Often rules are stricter than one would like</a:t>
            </a:r>
          </a:p>
          <a:p>
            <a:pPr>
              <a:lnSpc>
                <a:spcPct val="80000"/>
              </a:lnSpc>
            </a:pPr>
            <a:r>
              <a:rPr lang="en-US" altLang="en-US" sz="2400"/>
              <a:t>Data flow analyzers</a:t>
            </a:r>
          </a:p>
          <a:p>
            <a:pPr lvl="1">
              <a:lnSpc>
                <a:spcPct val="80000"/>
              </a:lnSpc>
            </a:pPr>
            <a:r>
              <a:rPr lang="en-US" altLang="en-US" sz="2000"/>
              <a:t>sensitive to program control and data flow</a:t>
            </a:r>
          </a:p>
          <a:p>
            <a:pPr lvl="1">
              <a:lnSpc>
                <a:spcPct val="80000"/>
              </a:lnSpc>
            </a:pPr>
            <a:r>
              <a:rPr lang="en-US" altLang="en-US" sz="2000"/>
              <a:t>often used to identify anomalies rather than simple, unambiguous faults</a:t>
            </a:r>
          </a:p>
          <a:p>
            <a:pPr>
              <a:lnSpc>
                <a:spcPct val="80000"/>
              </a:lnSpc>
            </a:pPr>
            <a:r>
              <a:rPr lang="en-US" altLang="en-US" sz="2400"/>
              <a:t>Checkers of domain specific properties </a:t>
            </a:r>
          </a:p>
          <a:p>
            <a:pPr lvl="1">
              <a:lnSpc>
                <a:spcPct val="80000"/>
              </a:lnSpc>
            </a:pPr>
            <a:r>
              <a:rPr lang="en-US" altLang="en-US" sz="2000"/>
              <a:t>Web site link checkers</a:t>
            </a:r>
          </a:p>
          <a:p>
            <a:pPr lvl="1">
              <a:lnSpc>
                <a:spcPct val="80000"/>
              </a:lnSpc>
            </a:pPr>
            <a:r>
              <a:rPr lang="en-US" altLang="en-US" sz="2000"/>
              <a:t>…</a:t>
            </a:r>
            <a:endParaRPr lang="it-IT" altLang="en-US" sz="1600"/>
          </a:p>
        </p:txBody>
      </p:sp>
      <p:sp>
        <p:nvSpPr>
          <p:cNvPr id="2" name="Footer Placeholder 3">
            <a:extLst>
              <a:ext uri="{FF2B5EF4-FFF2-40B4-BE49-F238E27FC236}">
                <a16:creationId xmlns:a16="http://schemas.microsoft.com/office/drawing/2014/main" id="{46DF86F8-5083-DCB5-3F10-0A135065A5D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C68DC60D-D446-AFD9-7C1D-054BF792B3F7}"/>
              </a:ext>
            </a:extLst>
          </p:cNvPr>
          <p:cNvSpPr>
            <a:spLocks noGrp="1"/>
          </p:cNvSpPr>
          <p:nvPr>
            <p:ph type="sldNum" sz="quarter" idx="12"/>
          </p:nvPr>
        </p:nvSpPr>
        <p:spPr/>
        <p:txBody>
          <a:bodyPr/>
          <a:lstStyle/>
          <a:p>
            <a:r>
              <a:rPr lang="en-US" altLang="en-US"/>
              <a:t> Ch 23, slide </a:t>
            </a:r>
            <a:fld id="{2D847A31-BEC2-EB4B-BE8C-81414706770E}" type="slidenum">
              <a:rPr lang="en-US" altLang="en-US"/>
              <a:pPr/>
              <a:t>34</a:t>
            </a:fld>
            <a:endParaRPr lang="en-US" altLang="en-US"/>
          </a:p>
        </p:txBody>
      </p:sp>
      <p:sp>
        <p:nvSpPr>
          <p:cNvPr id="4" name="Date Placeholder 3">
            <a:extLst>
              <a:ext uri="{FF2B5EF4-FFF2-40B4-BE49-F238E27FC236}">
                <a16:creationId xmlns:a16="http://schemas.microsoft.com/office/drawing/2014/main" id="{27529FA0-C458-A019-BE04-8F625CAD7869}"/>
              </a:ext>
            </a:extLst>
          </p:cNvPr>
          <p:cNvSpPr>
            <a:spLocks noGrp="1"/>
          </p:cNvSpPr>
          <p:nvPr>
            <p:ph type="dt" sz="half" idx="10"/>
          </p:nvPr>
        </p:nvSpPr>
        <p:spPr/>
        <p:txBody>
          <a:bodyPr/>
          <a:lstStyle/>
          <a:p>
            <a:fld id="{5B8278E1-D6DC-1547-9F36-FCC3F73D12F2}" type="datetime1">
              <a:rPr lang="en-GB" smtClean="0"/>
              <a:t>20/11/2025</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43F435F7-8D49-5BC7-2253-9AE816DE8545}"/>
              </a:ext>
            </a:extLst>
          </p:cNvPr>
          <p:cNvSpPr>
            <a:spLocks noGrp="1" noChangeArrowheads="1"/>
          </p:cNvSpPr>
          <p:nvPr>
            <p:ph type="ctrTitle"/>
          </p:nvPr>
        </p:nvSpPr>
        <p:spPr/>
        <p:txBody>
          <a:bodyPr/>
          <a:lstStyle/>
          <a:p>
            <a:r>
              <a:rPr lang="en-US" altLang="en-US"/>
              <a:t>Cognitive Aids</a:t>
            </a:r>
          </a:p>
        </p:txBody>
      </p:sp>
      <p:sp>
        <p:nvSpPr>
          <p:cNvPr id="217091" name="Rectangle 3">
            <a:extLst>
              <a:ext uri="{FF2B5EF4-FFF2-40B4-BE49-F238E27FC236}">
                <a16:creationId xmlns:a16="http://schemas.microsoft.com/office/drawing/2014/main" id="{94EC2D17-7AFC-799C-FC03-BEB61D27F3E2}"/>
              </a:ext>
            </a:extLst>
          </p:cNvPr>
          <p:cNvSpPr>
            <a:spLocks noGrp="1" noChangeArrowheads="1"/>
          </p:cNvSpPr>
          <p:nvPr>
            <p:ph type="subTitle" idx="1"/>
          </p:nvPr>
        </p:nvSpPr>
        <p:spPr/>
        <p:txBody>
          <a:bodyPr/>
          <a:lstStyle/>
          <a:p>
            <a:r>
              <a:rPr lang="en-US" altLang="en-US"/>
              <a:t>Supporting creative, human processes</a:t>
            </a:r>
          </a:p>
          <a:p>
            <a:endParaRPr lang="en-US" altLang="en-US"/>
          </a:p>
        </p:txBody>
      </p:sp>
      <p:sp>
        <p:nvSpPr>
          <p:cNvPr id="4" name="Date Placeholder 3">
            <a:extLst>
              <a:ext uri="{FF2B5EF4-FFF2-40B4-BE49-F238E27FC236}">
                <a16:creationId xmlns:a16="http://schemas.microsoft.com/office/drawing/2014/main" id="{4A2564B6-2BE3-95F9-0589-A21AC3347979}"/>
              </a:ext>
            </a:extLst>
          </p:cNvPr>
          <p:cNvSpPr>
            <a:spLocks noGrp="1"/>
          </p:cNvSpPr>
          <p:nvPr>
            <p:ph type="dt" sz="half" idx="10"/>
          </p:nvPr>
        </p:nvSpPr>
        <p:spPr/>
        <p:txBody>
          <a:bodyPr/>
          <a:lstStyle/>
          <a:p>
            <a:fld id="{8CE4039D-4E70-2D41-82ED-400883DF46CB}" type="datetime1">
              <a:rPr lang="en-GB" smtClean="0"/>
              <a:pPr/>
              <a:t>20/11/2025</a:t>
            </a:fld>
            <a:endParaRPr lang="en-US" dirty="0"/>
          </a:p>
        </p:txBody>
      </p:sp>
      <p:sp>
        <p:nvSpPr>
          <p:cNvPr id="2" name="Footer Placeholder 3">
            <a:extLst>
              <a:ext uri="{FF2B5EF4-FFF2-40B4-BE49-F238E27FC236}">
                <a16:creationId xmlns:a16="http://schemas.microsoft.com/office/drawing/2014/main" id="{80AB3647-38D8-53CA-E111-25F04CEF442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D88E44F4-3439-CB3E-BC47-810B8B398798}"/>
              </a:ext>
            </a:extLst>
          </p:cNvPr>
          <p:cNvSpPr>
            <a:spLocks noGrp="1"/>
          </p:cNvSpPr>
          <p:nvPr>
            <p:ph type="sldNum" sz="quarter" idx="12"/>
          </p:nvPr>
        </p:nvSpPr>
        <p:spPr/>
        <p:txBody>
          <a:bodyPr/>
          <a:lstStyle/>
          <a:p>
            <a:r>
              <a:rPr lang="en-US" altLang="en-US"/>
              <a:t> Ch 23, slide </a:t>
            </a:r>
            <a:fld id="{AF37D1E3-1DF0-C445-914B-ED06DFABF02C}" type="slidenum">
              <a:rPr lang="en-US" altLang="en-US"/>
              <a:pPr/>
              <a:t>35</a:t>
            </a:fld>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2" name="Rectangle 4">
            <a:extLst>
              <a:ext uri="{FF2B5EF4-FFF2-40B4-BE49-F238E27FC236}">
                <a16:creationId xmlns:a16="http://schemas.microsoft.com/office/drawing/2014/main" id="{DA1CE11C-048C-9019-39FD-3EF3F946862C}"/>
              </a:ext>
            </a:extLst>
          </p:cNvPr>
          <p:cNvSpPr>
            <a:spLocks noGrp="1" noChangeArrowheads="1"/>
          </p:cNvSpPr>
          <p:nvPr>
            <p:ph type="title"/>
          </p:nvPr>
        </p:nvSpPr>
        <p:spPr/>
        <p:txBody>
          <a:bodyPr/>
          <a:lstStyle/>
          <a:p>
            <a:r>
              <a:rPr lang="en-US" altLang="en-US"/>
              <a:t>Cognitive Aids: Problems to Address</a:t>
            </a:r>
            <a:endParaRPr lang="it-IT" altLang="en-US"/>
          </a:p>
        </p:txBody>
      </p:sp>
      <p:sp>
        <p:nvSpPr>
          <p:cNvPr id="186373" name="Rectangle 5">
            <a:extLst>
              <a:ext uri="{FF2B5EF4-FFF2-40B4-BE49-F238E27FC236}">
                <a16:creationId xmlns:a16="http://schemas.microsoft.com/office/drawing/2014/main" id="{AA9DD249-514F-0F4B-74D3-FFB1EAD31ECC}"/>
              </a:ext>
            </a:extLst>
          </p:cNvPr>
          <p:cNvSpPr>
            <a:spLocks noGrp="1" noChangeArrowheads="1"/>
          </p:cNvSpPr>
          <p:nvPr>
            <p:ph idx="1"/>
          </p:nvPr>
        </p:nvSpPr>
        <p:spPr/>
        <p:txBody>
          <a:bodyPr/>
          <a:lstStyle/>
          <a:p>
            <a:r>
              <a:rPr lang="en-US" altLang="en-US"/>
              <a:t>Nonlocality</a:t>
            </a:r>
          </a:p>
          <a:p>
            <a:pPr lvl="1"/>
            <a:r>
              <a:rPr lang="en-US" altLang="en-US"/>
              <a:t>Information that requires a shift of attention </a:t>
            </a:r>
          </a:p>
          <a:p>
            <a:pPr lvl="1"/>
            <a:r>
              <a:rPr lang="en-US" altLang="en-US"/>
              <a:t>Example: following a reference in one file or page to a definition on another</a:t>
            </a:r>
          </a:p>
          <a:p>
            <a:pPr lvl="1"/>
            <a:r>
              <a:rPr lang="en-US" altLang="en-US"/>
              <a:t>creates opportunities for human error</a:t>
            </a:r>
          </a:p>
          <a:p>
            <a:r>
              <a:rPr lang="en-US" altLang="en-US"/>
              <a:t>Information clutter </a:t>
            </a:r>
          </a:p>
          <a:p>
            <a:pPr lvl="1"/>
            <a:r>
              <a:rPr lang="en-US" altLang="en-US"/>
              <a:t>Information obscured by a mass of distracting irrelevant detail</a:t>
            </a:r>
          </a:p>
        </p:txBody>
      </p:sp>
      <p:sp>
        <p:nvSpPr>
          <p:cNvPr id="4" name="Date Placeholder 3">
            <a:extLst>
              <a:ext uri="{FF2B5EF4-FFF2-40B4-BE49-F238E27FC236}">
                <a16:creationId xmlns:a16="http://schemas.microsoft.com/office/drawing/2014/main" id="{70285A30-E83D-91D2-FEA4-8DAC6315E5E4}"/>
              </a:ext>
            </a:extLst>
          </p:cNvPr>
          <p:cNvSpPr>
            <a:spLocks noGrp="1"/>
          </p:cNvSpPr>
          <p:nvPr>
            <p:ph type="dt" sz="half" idx="10"/>
          </p:nvPr>
        </p:nvSpPr>
        <p:spPr/>
        <p:txBody>
          <a:bodyPr/>
          <a:lstStyle/>
          <a:p>
            <a:fld id="{3E58768F-E1AE-2344-9ED1-81E98F75E0E0}" type="datetime1">
              <a:rPr lang="en-GB" smtClean="0"/>
              <a:pPr/>
              <a:t>20/11/2025</a:t>
            </a:fld>
            <a:endParaRPr lang="en-US" dirty="0"/>
          </a:p>
        </p:txBody>
      </p:sp>
      <p:sp>
        <p:nvSpPr>
          <p:cNvPr id="2" name="Footer Placeholder 3">
            <a:extLst>
              <a:ext uri="{FF2B5EF4-FFF2-40B4-BE49-F238E27FC236}">
                <a16:creationId xmlns:a16="http://schemas.microsoft.com/office/drawing/2014/main" id="{28878596-59DE-3572-2655-95D14A76078B}"/>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3822AECA-F2D0-96EB-267D-FC673D79FD8A}"/>
              </a:ext>
            </a:extLst>
          </p:cNvPr>
          <p:cNvSpPr>
            <a:spLocks noGrp="1"/>
          </p:cNvSpPr>
          <p:nvPr>
            <p:ph type="sldNum" sz="quarter" idx="12"/>
          </p:nvPr>
        </p:nvSpPr>
        <p:spPr/>
        <p:txBody>
          <a:bodyPr/>
          <a:lstStyle/>
          <a:p>
            <a:r>
              <a:rPr lang="en-US" altLang="en-US"/>
              <a:t> Ch 23, slide </a:t>
            </a:r>
            <a:fld id="{3E9E356C-E276-0B4A-8FBE-9210F627A799}" type="slidenum">
              <a:rPr lang="en-US" altLang="en-US"/>
              <a:pPr/>
              <a:t>36</a:t>
            </a:fld>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40" name="Rectangle 4">
            <a:extLst>
              <a:ext uri="{FF2B5EF4-FFF2-40B4-BE49-F238E27FC236}">
                <a16:creationId xmlns:a16="http://schemas.microsoft.com/office/drawing/2014/main" id="{8E6AB60B-7241-A004-0E29-7F93061DF2B9}"/>
              </a:ext>
            </a:extLst>
          </p:cNvPr>
          <p:cNvSpPr>
            <a:spLocks noGrp="1" noChangeArrowheads="1"/>
          </p:cNvSpPr>
          <p:nvPr>
            <p:ph type="title"/>
          </p:nvPr>
        </p:nvSpPr>
        <p:spPr/>
        <p:txBody>
          <a:bodyPr/>
          <a:lstStyle/>
          <a:p>
            <a:r>
              <a:rPr lang="en-US" altLang="en-US"/>
              <a:t>Cognitive Aids: Approaches</a:t>
            </a:r>
          </a:p>
        </p:txBody>
      </p:sp>
      <p:sp>
        <p:nvSpPr>
          <p:cNvPr id="219141" name="Rectangle 5">
            <a:extLst>
              <a:ext uri="{FF2B5EF4-FFF2-40B4-BE49-F238E27FC236}">
                <a16:creationId xmlns:a16="http://schemas.microsoft.com/office/drawing/2014/main" id="{DB10F0DE-A302-5E44-2932-568404A025DA}"/>
              </a:ext>
            </a:extLst>
          </p:cNvPr>
          <p:cNvSpPr>
            <a:spLocks noGrp="1" noChangeArrowheads="1"/>
          </p:cNvSpPr>
          <p:nvPr>
            <p:ph idx="1"/>
          </p:nvPr>
        </p:nvSpPr>
        <p:spPr/>
        <p:txBody>
          <a:bodyPr/>
          <a:lstStyle/>
          <a:p>
            <a:pPr>
              <a:lnSpc>
                <a:spcPct val="90000"/>
              </a:lnSpc>
            </a:pPr>
            <a:r>
              <a:rPr lang="en-US" altLang="en-US"/>
              <a:t>Nonlocality and clutter</a:t>
            </a:r>
          </a:p>
          <a:p>
            <a:pPr lvl="1">
              <a:lnSpc>
                <a:spcPct val="90000"/>
              </a:lnSpc>
            </a:pPr>
            <a:r>
              <a:rPr lang="en-US" altLang="en-US"/>
              <a:t>increase the cognitive burden of inspecting complex artifacts (requirements statements, program code, test logs,…)</a:t>
            </a:r>
          </a:p>
          <a:p>
            <a:pPr lvl="1">
              <a:lnSpc>
                <a:spcPct val="90000"/>
              </a:lnSpc>
            </a:pPr>
            <a:r>
              <a:rPr lang="en-US" altLang="en-US"/>
              <a:t>decrease effectiveness and efficiency</a:t>
            </a:r>
          </a:p>
          <a:p>
            <a:pPr>
              <a:lnSpc>
                <a:spcPct val="90000"/>
              </a:lnSpc>
            </a:pPr>
            <a:r>
              <a:rPr lang="en-US" altLang="en-US"/>
              <a:t>Can be reduced by automatically focusing and abstracting from irrelevant detail</a:t>
            </a:r>
          </a:p>
          <a:p>
            <a:pPr>
              <a:lnSpc>
                <a:spcPct val="90000"/>
              </a:lnSpc>
            </a:pPr>
            <a:r>
              <a:rPr lang="en-US" altLang="en-US"/>
              <a:t>Browsing and visualization aids</a:t>
            </a:r>
          </a:p>
          <a:p>
            <a:pPr lvl="1">
              <a:lnSpc>
                <a:spcPct val="90000"/>
              </a:lnSpc>
            </a:pPr>
            <a:r>
              <a:rPr lang="en-US" altLang="en-US"/>
              <a:t>Often embedded in other tools and customized to support particular tasks</a:t>
            </a:r>
          </a:p>
          <a:p>
            <a:pPr lvl="2">
              <a:lnSpc>
                <a:spcPct val="90000"/>
              </a:lnSpc>
            </a:pPr>
            <a:r>
              <a:rPr lang="en-US" altLang="en-US"/>
              <a:t>Pretty-printing and program slicing</a:t>
            </a:r>
          </a:p>
          <a:p>
            <a:pPr lvl="2">
              <a:lnSpc>
                <a:spcPct val="90000"/>
              </a:lnSpc>
            </a:pPr>
            <a:r>
              <a:rPr lang="en-US" altLang="en-US"/>
              <a:t>Diagrammatic representations</a:t>
            </a:r>
          </a:p>
        </p:txBody>
      </p:sp>
      <p:sp>
        <p:nvSpPr>
          <p:cNvPr id="2" name="Footer Placeholder 3">
            <a:extLst>
              <a:ext uri="{FF2B5EF4-FFF2-40B4-BE49-F238E27FC236}">
                <a16:creationId xmlns:a16="http://schemas.microsoft.com/office/drawing/2014/main" id="{597B41A3-3F89-EE42-8D5B-F3673EC4F5D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FC5B747B-FEF2-60E6-F935-4E8689AAB8DD}"/>
              </a:ext>
            </a:extLst>
          </p:cNvPr>
          <p:cNvSpPr>
            <a:spLocks noGrp="1"/>
          </p:cNvSpPr>
          <p:nvPr>
            <p:ph type="sldNum" sz="quarter" idx="12"/>
          </p:nvPr>
        </p:nvSpPr>
        <p:spPr/>
        <p:txBody>
          <a:bodyPr/>
          <a:lstStyle/>
          <a:p>
            <a:r>
              <a:rPr lang="en-US" altLang="en-US"/>
              <a:t> Ch 23, slide </a:t>
            </a:r>
            <a:fld id="{87A26ED3-4D03-7F44-ACE8-4508D9B3848F}" type="slidenum">
              <a:rPr lang="en-US" altLang="en-US"/>
              <a:pPr/>
              <a:t>37</a:t>
            </a:fld>
            <a:endParaRPr lang="en-US" altLang="en-US"/>
          </a:p>
        </p:txBody>
      </p:sp>
      <p:sp>
        <p:nvSpPr>
          <p:cNvPr id="4" name="Date Placeholder 3">
            <a:extLst>
              <a:ext uri="{FF2B5EF4-FFF2-40B4-BE49-F238E27FC236}">
                <a16:creationId xmlns:a16="http://schemas.microsoft.com/office/drawing/2014/main" id="{8BFCA927-BBB8-983D-D004-CEA906199A0B}"/>
              </a:ext>
            </a:extLst>
          </p:cNvPr>
          <p:cNvSpPr>
            <a:spLocks noGrp="1"/>
          </p:cNvSpPr>
          <p:nvPr>
            <p:ph type="dt" sz="half" idx="10"/>
          </p:nvPr>
        </p:nvSpPr>
        <p:spPr/>
        <p:txBody>
          <a:bodyPr/>
          <a:lstStyle/>
          <a:p>
            <a:fld id="{60A0064F-0F50-5745-A59F-FB58C44908A2}" type="datetime1">
              <a:rPr lang="en-GB" smtClean="0"/>
              <a:t>20/11/2025</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FC4E2186-62D5-5D4E-EE7D-8E1E90976475}"/>
              </a:ext>
            </a:extLst>
          </p:cNvPr>
          <p:cNvSpPr>
            <a:spLocks noGrp="1" noChangeArrowheads="1"/>
          </p:cNvSpPr>
          <p:nvPr>
            <p:ph type="title"/>
          </p:nvPr>
        </p:nvSpPr>
        <p:spPr/>
        <p:txBody>
          <a:bodyPr/>
          <a:lstStyle/>
          <a:p>
            <a:r>
              <a:rPr lang="en-US" altLang="en-US" sz="3200"/>
              <a:t>Diagrammatic Representations</a:t>
            </a:r>
            <a:br>
              <a:rPr lang="en-US" altLang="en-US" sz="3200"/>
            </a:br>
            <a:r>
              <a:rPr lang="en-US" altLang="en-US" sz="3200"/>
              <a:t>Example: Code Crawler</a:t>
            </a:r>
          </a:p>
        </p:txBody>
      </p:sp>
      <p:pic>
        <p:nvPicPr>
          <p:cNvPr id="190470" name="Picture 6">
            <a:extLst>
              <a:ext uri="{FF2B5EF4-FFF2-40B4-BE49-F238E27FC236}">
                <a16:creationId xmlns:a16="http://schemas.microsoft.com/office/drawing/2014/main" id="{6B897844-005A-E357-C3E1-8A2323D71FE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533342" y="1825625"/>
            <a:ext cx="7125315" cy="4351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Footer Placeholder 3">
            <a:extLst>
              <a:ext uri="{FF2B5EF4-FFF2-40B4-BE49-F238E27FC236}">
                <a16:creationId xmlns:a16="http://schemas.microsoft.com/office/drawing/2014/main" id="{F1274960-E5E6-1D6C-CE61-9AB8AF76CE7A}"/>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7DC3117-FF0D-E8A7-76A0-9F4C05AB5AD8}"/>
              </a:ext>
            </a:extLst>
          </p:cNvPr>
          <p:cNvSpPr>
            <a:spLocks noGrp="1"/>
          </p:cNvSpPr>
          <p:nvPr>
            <p:ph type="sldNum" sz="quarter" idx="12"/>
          </p:nvPr>
        </p:nvSpPr>
        <p:spPr/>
        <p:txBody>
          <a:bodyPr/>
          <a:lstStyle/>
          <a:p>
            <a:r>
              <a:rPr lang="en-US" altLang="en-US"/>
              <a:t> Ch 23, slide </a:t>
            </a:r>
            <a:fld id="{F3CDE78D-BF35-F74A-A4B7-AAF6DDE0B2A8}" type="slidenum">
              <a:rPr lang="en-US" altLang="en-US"/>
              <a:pPr/>
              <a:t>38</a:t>
            </a:fld>
            <a:endParaRPr lang="en-US" altLang="en-US"/>
          </a:p>
        </p:txBody>
      </p:sp>
      <p:sp>
        <p:nvSpPr>
          <p:cNvPr id="190471" name="AutoShape 7">
            <a:extLst>
              <a:ext uri="{FF2B5EF4-FFF2-40B4-BE49-F238E27FC236}">
                <a16:creationId xmlns:a16="http://schemas.microsoft.com/office/drawing/2014/main" id="{1D1C6275-EBF8-583B-81BF-91F4CEEF37C3}"/>
              </a:ext>
            </a:extLst>
          </p:cNvPr>
          <p:cNvSpPr>
            <a:spLocks noChangeArrowheads="1"/>
          </p:cNvSpPr>
          <p:nvPr/>
        </p:nvSpPr>
        <p:spPr bwMode="auto">
          <a:xfrm>
            <a:off x="2819400" y="4706938"/>
            <a:ext cx="3505200" cy="1212850"/>
          </a:xfrm>
          <a:prstGeom prst="wedgeRectCallout">
            <a:avLst>
              <a:gd name="adj1" fmla="val 34829"/>
              <a:gd name="adj2" fmla="val -71074"/>
            </a:avLst>
          </a:prstGeom>
          <a:solidFill>
            <a:schemeClr val="bg1"/>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US" altLang="en-US" i="1"/>
              <a:t>Characteristics of classes in class hierarchy summarized and represented by color, width, and height</a:t>
            </a:r>
          </a:p>
        </p:txBody>
      </p:sp>
      <p:sp>
        <p:nvSpPr>
          <p:cNvPr id="4" name="Date Placeholder 3">
            <a:extLst>
              <a:ext uri="{FF2B5EF4-FFF2-40B4-BE49-F238E27FC236}">
                <a16:creationId xmlns:a16="http://schemas.microsoft.com/office/drawing/2014/main" id="{4E6F9348-432B-9A88-D741-A95CF06E154F}"/>
              </a:ext>
            </a:extLst>
          </p:cNvPr>
          <p:cNvSpPr>
            <a:spLocks noGrp="1"/>
          </p:cNvSpPr>
          <p:nvPr>
            <p:ph type="dt" sz="half" idx="10"/>
          </p:nvPr>
        </p:nvSpPr>
        <p:spPr/>
        <p:txBody>
          <a:bodyPr/>
          <a:lstStyle/>
          <a:p>
            <a:fld id="{54DE0872-BE78-0D45-911C-47544015449A}" type="datetime1">
              <a:rPr lang="en-GB" smtClean="0"/>
              <a:t>20/11/2025</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A7414-2D89-E50B-3534-79DA1A883C33}"/>
              </a:ext>
            </a:extLst>
          </p:cNvPr>
          <p:cNvSpPr>
            <a:spLocks noGrp="1"/>
          </p:cNvSpPr>
          <p:nvPr>
            <p:ph type="title"/>
          </p:nvPr>
        </p:nvSpPr>
        <p:spPr/>
        <p:txBody>
          <a:bodyPr/>
          <a:lstStyle/>
          <a:p>
            <a:r>
              <a:rPr lang="en-GB" dirty="0"/>
              <a:t>More Modern Example: </a:t>
            </a:r>
            <a:r>
              <a:rPr lang="en-GB" dirty="0" err="1"/>
              <a:t>sourcetrail</a:t>
            </a:r>
            <a:r>
              <a:rPr lang="en-GB" dirty="0"/>
              <a:t> </a:t>
            </a:r>
          </a:p>
        </p:txBody>
      </p:sp>
      <p:pic>
        <p:nvPicPr>
          <p:cNvPr id="8" name="Content Placeholder 7" descr="Graphical user interface, application&#10;&#10;Description automatically generated">
            <a:extLst>
              <a:ext uri="{FF2B5EF4-FFF2-40B4-BE49-F238E27FC236}">
                <a16:creationId xmlns:a16="http://schemas.microsoft.com/office/drawing/2014/main" id="{3CDBD067-D248-84B2-66E1-AFF855DFF552}"/>
              </a:ext>
            </a:extLst>
          </p:cNvPr>
          <p:cNvPicPr>
            <a:picLocks noGrp="1" noChangeAspect="1"/>
          </p:cNvPicPr>
          <p:nvPr>
            <p:ph idx="1"/>
          </p:nvPr>
        </p:nvPicPr>
        <p:blipFill>
          <a:blip r:embed="rId2"/>
          <a:stretch>
            <a:fillRect/>
          </a:stretch>
        </p:blipFill>
        <p:spPr>
          <a:xfrm>
            <a:off x="2637369" y="1825625"/>
            <a:ext cx="6917261" cy="4351338"/>
          </a:xfrm>
        </p:spPr>
      </p:pic>
      <p:sp>
        <p:nvSpPr>
          <p:cNvPr id="4" name="Date Placeholder 3">
            <a:extLst>
              <a:ext uri="{FF2B5EF4-FFF2-40B4-BE49-F238E27FC236}">
                <a16:creationId xmlns:a16="http://schemas.microsoft.com/office/drawing/2014/main" id="{7565D0E7-77E8-132C-A37D-5A04C813FFA2}"/>
              </a:ext>
            </a:extLst>
          </p:cNvPr>
          <p:cNvSpPr>
            <a:spLocks noGrp="1"/>
          </p:cNvSpPr>
          <p:nvPr>
            <p:ph type="dt" sz="half" idx="10"/>
          </p:nvPr>
        </p:nvSpPr>
        <p:spPr/>
        <p:txBody>
          <a:bodyPr/>
          <a:lstStyle/>
          <a:p>
            <a:fld id="{62B7419D-DB4D-DE48-966A-0F41145CBFF6}" type="datetime1">
              <a:rPr lang="en-GB" smtClean="0"/>
              <a:t>20/11/2025</a:t>
            </a:fld>
            <a:endParaRPr lang="en-US" dirty="0"/>
          </a:p>
        </p:txBody>
      </p:sp>
      <p:sp>
        <p:nvSpPr>
          <p:cNvPr id="5" name="Footer Placeholder 4">
            <a:extLst>
              <a:ext uri="{FF2B5EF4-FFF2-40B4-BE49-F238E27FC236}">
                <a16:creationId xmlns:a16="http://schemas.microsoft.com/office/drawing/2014/main" id="{793089FD-22EE-20EA-A535-8C18FA82ADBF}"/>
              </a:ext>
            </a:extLst>
          </p:cNvPr>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a:extLst>
              <a:ext uri="{FF2B5EF4-FFF2-40B4-BE49-F238E27FC236}">
                <a16:creationId xmlns:a16="http://schemas.microsoft.com/office/drawing/2014/main" id="{79D64C6B-0019-F10C-689A-9895E3A537B8}"/>
              </a:ext>
            </a:extLst>
          </p:cNvPr>
          <p:cNvSpPr>
            <a:spLocks noGrp="1"/>
          </p:cNvSpPr>
          <p:nvPr>
            <p:ph type="sldNum" sz="quarter" idx="12"/>
          </p:nvPr>
        </p:nvSpPr>
        <p:spPr/>
        <p:txBody>
          <a:bodyPr/>
          <a:lstStyle/>
          <a:p>
            <a:r>
              <a:rPr lang="en-US" altLang="en-US"/>
              <a:t> Ch 23, slide </a:t>
            </a:r>
            <a:fld id="{B292DDD3-9E25-B04A-AA52-F174BDF2C3C5}" type="slidenum">
              <a:rPr lang="en-US" altLang="en-US" smtClean="0"/>
              <a:pPr/>
              <a:t>39</a:t>
            </a:fld>
            <a:endParaRPr lang="en-US" altLang="en-US"/>
          </a:p>
        </p:txBody>
      </p:sp>
    </p:spTree>
    <p:extLst>
      <p:ext uri="{BB962C8B-B14F-4D97-AF65-F5344CB8AC3E}">
        <p14:creationId xmlns:p14="http://schemas.microsoft.com/office/powerpoint/2010/main" val="379488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9" name="Rectangle 5">
            <a:extLst>
              <a:ext uri="{FF2B5EF4-FFF2-40B4-BE49-F238E27FC236}">
                <a16:creationId xmlns:a16="http://schemas.microsoft.com/office/drawing/2014/main" id="{BC6935CC-1AF4-0FBC-A4EA-5DCB2A935EF3}"/>
              </a:ext>
            </a:extLst>
          </p:cNvPr>
          <p:cNvSpPr>
            <a:spLocks noGrp="1" noChangeArrowheads="1"/>
          </p:cNvSpPr>
          <p:nvPr>
            <p:ph type="title"/>
          </p:nvPr>
        </p:nvSpPr>
        <p:spPr/>
        <p:txBody>
          <a:bodyPr/>
          <a:lstStyle/>
          <a:p>
            <a:r>
              <a:rPr lang="en-US" altLang="en-US"/>
              <a:t>Approaching Automation</a:t>
            </a:r>
          </a:p>
        </p:txBody>
      </p:sp>
      <p:sp>
        <p:nvSpPr>
          <p:cNvPr id="144390" name="Rectangle 6">
            <a:extLst>
              <a:ext uri="{FF2B5EF4-FFF2-40B4-BE49-F238E27FC236}">
                <a16:creationId xmlns:a16="http://schemas.microsoft.com/office/drawing/2014/main" id="{D2E19786-C977-F905-DC4C-0FBE4C3EE247}"/>
              </a:ext>
            </a:extLst>
          </p:cNvPr>
          <p:cNvSpPr>
            <a:spLocks noGrp="1" noChangeArrowheads="1"/>
          </p:cNvSpPr>
          <p:nvPr>
            <p:ph idx="1"/>
          </p:nvPr>
        </p:nvSpPr>
        <p:spPr/>
        <p:txBody>
          <a:bodyPr/>
          <a:lstStyle/>
          <a:p>
            <a:r>
              <a:rPr lang="en-US" altLang="en-US"/>
              <a:t>Prioritize automation steps based on </a:t>
            </a:r>
          </a:p>
          <a:p>
            <a:pPr lvl="1"/>
            <a:r>
              <a:rPr lang="en-US" altLang="en-US"/>
              <a:t>variations in impact, maturity, cost, scope of the technology</a:t>
            </a:r>
          </a:p>
          <a:p>
            <a:pPr lvl="1"/>
            <a:r>
              <a:rPr lang="en-US" altLang="en-US"/>
              <a:t>fit and impact on the organization and process</a:t>
            </a:r>
          </a:p>
          <a:p>
            <a:r>
              <a:rPr lang="en-US" altLang="en-US"/>
              <a:t>Three (non-orthogonal) dimensions for automation</a:t>
            </a:r>
          </a:p>
          <a:p>
            <a:pPr lvl="1"/>
            <a:r>
              <a:rPr lang="en-US" altLang="en-US"/>
              <a:t>value and current cost of the activity</a:t>
            </a:r>
          </a:p>
          <a:p>
            <a:pPr lvl="1"/>
            <a:r>
              <a:rPr lang="en-US" altLang="en-US"/>
              <a:t>extent to which the activity requires or is made less expensive by automation</a:t>
            </a:r>
          </a:p>
          <a:p>
            <a:pPr lvl="1"/>
            <a:r>
              <a:rPr lang="en-US" altLang="en-US"/>
              <a:t>cost of obtaining or constructing tool support</a:t>
            </a:r>
          </a:p>
        </p:txBody>
      </p:sp>
      <p:sp>
        <p:nvSpPr>
          <p:cNvPr id="4" name="Date Placeholder 3">
            <a:extLst>
              <a:ext uri="{FF2B5EF4-FFF2-40B4-BE49-F238E27FC236}">
                <a16:creationId xmlns:a16="http://schemas.microsoft.com/office/drawing/2014/main" id="{56F79286-C02F-3AF1-B6B3-7380FF3E7B14}"/>
              </a:ext>
            </a:extLst>
          </p:cNvPr>
          <p:cNvSpPr>
            <a:spLocks noGrp="1"/>
          </p:cNvSpPr>
          <p:nvPr>
            <p:ph type="dt" sz="half" idx="10"/>
          </p:nvPr>
        </p:nvSpPr>
        <p:spPr/>
        <p:txBody>
          <a:bodyPr/>
          <a:lstStyle/>
          <a:p>
            <a:fld id="{95CCF5DA-26B3-B348-A2FE-3C7F59BC4409}" type="datetime1">
              <a:rPr lang="en-GB" smtClean="0"/>
              <a:pPr/>
              <a:t>20/11/2025</a:t>
            </a:fld>
            <a:endParaRPr lang="en-US" dirty="0"/>
          </a:p>
        </p:txBody>
      </p:sp>
      <p:sp>
        <p:nvSpPr>
          <p:cNvPr id="2" name="Footer Placeholder 3">
            <a:extLst>
              <a:ext uri="{FF2B5EF4-FFF2-40B4-BE49-F238E27FC236}">
                <a16:creationId xmlns:a16="http://schemas.microsoft.com/office/drawing/2014/main" id="{B1150762-B1D8-F21B-AB4F-58C36880047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5CA74EE-0A8E-224D-1FDF-F35D0F0B0F11}"/>
              </a:ext>
            </a:extLst>
          </p:cNvPr>
          <p:cNvSpPr>
            <a:spLocks noGrp="1"/>
          </p:cNvSpPr>
          <p:nvPr>
            <p:ph type="sldNum" sz="quarter" idx="12"/>
          </p:nvPr>
        </p:nvSpPr>
        <p:spPr/>
        <p:txBody>
          <a:bodyPr/>
          <a:lstStyle/>
          <a:p>
            <a:r>
              <a:rPr lang="en-US" altLang="en-US"/>
              <a:t> Ch 23, slide </a:t>
            </a:r>
            <a:fld id="{1767169C-96E0-CF4A-8C8C-DD706043B02A}" type="slidenum">
              <a:rPr lang="en-US" altLang="en-US"/>
              <a:pPr/>
              <a:t>4</a:t>
            </a:fld>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a:extLst>
              <a:ext uri="{FF2B5EF4-FFF2-40B4-BE49-F238E27FC236}">
                <a16:creationId xmlns:a16="http://schemas.microsoft.com/office/drawing/2014/main" id="{C8F1811D-9572-2FBE-F43B-FE0C4AFFC2F3}"/>
              </a:ext>
            </a:extLst>
          </p:cNvPr>
          <p:cNvSpPr>
            <a:spLocks noGrp="1" noChangeArrowheads="1"/>
          </p:cNvSpPr>
          <p:nvPr>
            <p:ph type="ctrTitle"/>
          </p:nvPr>
        </p:nvSpPr>
        <p:spPr/>
        <p:txBody>
          <a:bodyPr/>
          <a:lstStyle/>
          <a:p>
            <a:r>
              <a:rPr lang="en-US" altLang="en-US"/>
              <a:t>Related Tools: Version control, Debugging</a:t>
            </a:r>
          </a:p>
        </p:txBody>
      </p:sp>
      <p:sp>
        <p:nvSpPr>
          <p:cNvPr id="9" name="Subtitle 8">
            <a:extLst>
              <a:ext uri="{FF2B5EF4-FFF2-40B4-BE49-F238E27FC236}">
                <a16:creationId xmlns:a16="http://schemas.microsoft.com/office/drawing/2014/main" id="{30BD0583-9B1B-3CE4-F692-A8CEDF9B4E1A}"/>
              </a:ext>
            </a:extLst>
          </p:cNvPr>
          <p:cNvSpPr>
            <a:spLocks noGrp="1"/>
          </p:cNvSpPr>
          <p:nvPr>
            <p:ph type="subTitle" idx="1"/>
          </p:nvPr>
        </p:nvSpPr>
        <p:spPr/>
        <p:txBody>
          <a:bodyPr/>
          <a:lstStyle/>
          <a:p>
            <a:endParaRPr lang="en-GB"/>
          </a:p>
        </p:txBody>
      </p:sp>
      <p:sp>
        <p:nvSpPr>
          <p:cNvPr id="4" name="Date Placeholder 3">
            <a:extLst>
              <a:ext uri="{FF2B5EF4-FFF2-40B4-BE49-F238E27FC236}">
                <a16:creationId xmlns:a16="http://schemas.microsoft.com/office/drawing/2014/main" id="{0AB2E5C2-7CE0-545E-0607-45DE321D015D}"/>
              </a:ext>
            </a:extLst>
          </p:cNvPr>
          <p:cNvSpPr>
            <a:spLocks noGrp="1"/>
          </p:cNvSpPr>
          <p:nvPr>
            <p:ph type="dt" sz="half" idx="10"/>
          </p:nvPr>
        </p:nvSpPr>
        <p:spPr/>
        <p:txBody>
          <a:bodyPr/>
          <a:lstStyle/>
          <a:p>
            <a:fld id="{C95934DB-FA6A-DB4E-A15A-13CE0282D38A}" type="datetime1">
              <a:rPr lang="en-GB" smtClean="0"/>
              <a:pPr/>
              <a:t>20/11/2025</a:t>
            </a:fld>
            <a:endParaRPr lang="en-US" dirty="0"/>
          </a:p>
        </p:txBody>
      </p:sp>
      <p:sp>
        <p:nvSpPr>
          <p:cNvPr id="2" name="Footer Placeholder 3">
            <a:extLst>
              <a:ext uri="{FF2B5EF4-FFF2-40B4-BE49-F238E27FC236}">
                <a16:creationId xmlns:a16="http://schemas.microsoft.com/office/drawing/2014/main" id="{1A19B8FD-046C-AD02-CD2F-9BECBB6C35A2}"/>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D09AFB70-D0D8-6E1B-F64E-2A808524B4F1}"/>
              </a:ext>
            </a:extLst>
          </p:cNvPr>
          <p:cNvSpPr>
            <a:spLocks noGrp="1"/>
          </p:cNvSpPr>
          <p:nvPr>
            <p:ph type="sldNum" sz="quarter" idx="12"/>
          </p:nvPr>
        </p:nvSpPr>
        <p:spPr/>
        <p:txBody>
          <a:bodyPr/>
          <a:lstStyle/>
          <a:p>
            <a:r>
              <a:rPr lang="en-US" altLang="en-US"/>
              <a:t> Ch 23, slide </a:t>
            </a:r>
            <a:fld id="{24BA4AC3-846A-4E49-8436-408427A4E4E8}" type="slidenum">
              <a:rPr lang="en-US" altLang="en-US"/>
              <a:pPr/>
              <a:t>40</a:t>
            </a:fld>
            <a:endParaRPr lang="en-US"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9D9B19E5-0CAA-CE5D-C3CB-43E6CEC34D16}"/>
              </a:ext>
            </a:extLst>
          </p:cNvPr>
          <p:cNvSpPr>
            <a:spLocks noGrp="1" noChangeArrowheads="1"/>
          </p:cNvSpPr>
          <p:nvPr>
            <p:ph type="title"/>
          </p:nvPr>
        </p:nvSpPr>
        <p:spPr/>
        <p:txBody>
          <a:bodyPr/>
          <a:lstStyle/>
          <a:p>
            <a:r>
              <a:rPr lang="en-US" altLang="en-US"/>
              <a:t>Version Control</a:t>
            </a:r>
            <a:endParaRPr lang="it-IT" altLang="en-US"/>
          </a:p>
        </p:txBody>
      </p:sp>
      <p:sp>
        <p:nvSpPr>
          <p:cNvPr id="187395" name="Rectangle 3">
            <a:extLst>
              <a:ext uri="{FF2B5EF4-FFF2-40B4-BE49-F238E27FC236}">
                <a16:creationId xmlns:a16="http://schemas.microsoft.com/office/drawing/2014/main" id="{15B08A3C-B401-DCF0-7FD3-118FF643309E}"/>
              </a:ext>
            </a:extLst>
          </p:cNvPr>
          <p:cNvSpPr>
            <a:spLocks noGrp="1" noChangeArrowheads="1"/>
          </p:cNvSpPr>
          <p:nvPr>
            <p:ph idx="1"/>
          </p:nvPr>
        </p:nvSpPr>
        <p:spPr/>
        <p:txBody>
          <a:bodyPr>
            <a:normAutofit lnSpcReduction="10000"/>
          </a:bodyPr>
          <a:lstStyle/>
          <a:p>
            <a:r>
              <a:rPr lang="en-US" altLang="en-US"/>
              <a:t>Record versions and releases of each part of an evolving software system</a:t>
            </a:r>
          </a:p>
          <a:p>
            <a:pPr lvl="1"/>
            <a:r>
              <a:rPr lang="en-US" altLang="en-US"/>
              <a:t>From very simple version management (CVS, SVN) to very complex configuration management systems</a:t>
            </a:r>
          </a:p>
          <a:p>
            <a:r>
              <a:rPr lang="en-US" altLang="en-US"/>
              <a:t>Useful for maintaining test artifacts (plans, test cases, logs, etc.)</a:t>
            </a:r>
          </a:p>
          <a:p>
            <a:pPr lvl="1"/>
            <a:r>
              <a:rPr lang="en-US" altLang="en-US"/>
              <a:t>Test artifacts are versioned with the product</a:t>
            </a:r>
          </a:p>
          <a:p>
            <a:r>
              <a:rPr lang="en-US" altLang="en-US"/>
              <a:t>Integrate with process support</a:t>
            </a:r>
          </a:p>
          <a:p>
            <a:pPr lvl="1"/>
            <a:r>
              <a:rPr lang="en-US" altLang="en-US"/>
              <a:t>E.g., it is possible to trigger re-testing on changes, or require successful test before committing to baseline </a:t>
            </a:r>
          </a:p>
          <a:p>
            <a:r>
              <a:rPr lang="en-US" altLang="en-US"/>
              <a:t>Provide historical information for tracing faults across versions and collecting data for improving the process</a:t>
            </a:r>
          </a:p>
          <a:p>
            <a:endParaRPr lang="en-US" altLang="en-US"/>
          </a:p>
        </p:txBody>
      </p:sp>
      <p:sp>
        <p:nvSpPr>
          <p:cNvPr id="4" name="Date Placeholder 3">
            <a:extLst>
              <a:ext uri="{FF2B5EF4-FFF2-40B4-BE49-F238E27FC236}">
                <a16:creationId xmlns:a16="http://schemas.microsoft.com/office/drawing/2014/main" id="{D8AD8931-FE13-04E1-555C-F34F850B60DE}"/>
              </a:ext>
            </a:extLst>
          </p:cNvPr>
          <p:cNvSpPr>
            <a:spLocks noGrp="1"/>
          </p:cNvSpPr>
          <p:nvPr>
            <p:ph type="dt" sz="half" idx="10"/>
          </p:nvPr>
        </p:nvSpPr>
        <p:spPr/>
        <p:txBody>
          <a:bodyPr/>
          <a:lstStyle/>
          <a:p>
            <a:fld id="{7566A624-929E-CE40-B11F-562784C0C4E9}" type="datetime1">
              <a:rPr lang="en-GB" smtClean="0"/>
              <a:pPr/>
              <a:t>20/11/2025</a:t>
            </a:fld>
            <a:endParaRPr lang="en-US" dirty="0"/>
          </a:p>
        </p:txBody>
      </p:sp>
      <p:sp>
        <p:nvSpPr>
          <p:cNvPr id="2" name="Footer Placeholder 3">
            <a:extLst>
              <a:ext uri="{FF2B5EF4-FFF2-40B4-BE49-F238E27FC236}">
                <a16:creationId xmlns:a16="http://schemas.microsoft.com/office/drawing/2014/main" id="{8FE7AC97-8860-CFF7-935C-FDC3B3EBFC8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3FFFFD3E-B406-F7B1-4008-FC8E3E7036CC}"/>
              </a:ext>
            </a:extLst>
          </p:cNvPr>
          <p:cNvSpPr>
            <a:spLocks noGrp="1"/>
          </p:cNvSpPr>
          <p:nvPr>
            <p:ph type="sldNum" sz="quarter" idx="12"/>
          </p:nvPr>
        </p:nvSpPr>
        <p:spPr/>
        <p:txBody>
          <a:bodyPr/>
          <a:lstStyle/>
          <a:p>
            <a:r>
              <a:rPr lang="en-US" altLang="en-US"/>
              <a:t> Ch 23, slide </a:t>
            </a:r>
            <a:fld id="{53C24C9F-B87B-EC4D-81FF-F9824F4E3FA1}" type="slidenum">
              <a:rPr lang="en-US" altLang="en-US"/>
              <a:pPr/>
              <a:t>41</a:t>
            </a:fld>
            <a:endParaRPr lang="en-US"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0" name="Rectangle 4">
            <a:extLst>
              <a:ext uri="{FF2B5EF4-FFF2-40B4-BE49-F238E27FC236}">
                <a16:creationId xmlns:a16="http://schemas.microsoft.com/office/drawing/2014/main" id="{C568D080-386E-6C93-DCFF-15E444D7C107}"/>
              </a:ext>
            </a:extLst>
          </p:cNvPr>
          <p:cNvSpPr>
            <a:spLocks noGrp="1" noChangeArrowheads="1"/>
          </p:cNvSpPr>
          <p:nvPr>
            <p:ph type="title"/>
          </p:nvPr>
        </p:nvSpPr>
        <p:spPr/>
        <p:txBody>
          <a:bodyPr/>
          <a:lstStyle/>
          <a:p>
            <a:r>
              <a:rPr lang="en-US" altLang="en-US"/>
              <a:t>Debugging ≠ Testing</a:t>
            </a:r>
            <a:endParaRPr lang="it-IT" altLang="en-US"/>
          </a:p>
        </p:txBody>
      </p:sp>
      <p:sp>
        <p:nvSpPr>
          <p:cNvPr id="188421" name="Rectangle 5">
            <a:extLst>
              <a:ext uri="{FF2B5EF4-FFF2-40B4-BE49-F238E27FC236}">
                <a16:creationId xmlns:a16="http://schemas.microsoft.com/office/drawing/2014/main" id="{4AB8A7A4-D1C7-E0A4-B95C-1AAB9079683D}"/>
              </a:ext>
            </a:extLst>
          </p:cNvPr>
          <p:cNvSpPr>
            <a:spLocks noGrp="1" noChangeArrowheads="1"/>
          </p:cNvSpPr>
          <p:nvPr>
            <p:ph idx="1"/>
          </p:nvPr>
        </p:nvSpPr>
        <p:spPr/>
        <p:txBody>
          <a:bodyPr/>
          <a:lstStyle/>
          <a:p>
            <a:r>
              <a:rPr lang="en-US" altLang="en-US"/>
              <a:t>Testing =  detecting the presence of software faults</a:t>
            </a:r>
          </a:p>
          <a:p>
            <a:r>
              <a:rPr lang="en-US" altLang="en-US"/>
              <a:t>Debugging = locating, diagnosing, and repairing faults</a:t>
            </a:r>
          </a:p>
          <a:p>
            <a:r>
              <a:rPr lang="en-US" altLang="en-US"/>
              <a:t>Responsibility for testing and debugging typically fall to different individuals</a:t>
            </a:r>
          </a:p>
          <a:p>
            <a:r>
              <a:rPr lang="en-US" altLang="en-US"/>
              <a:t>Debugging starts with a set of test cases</a:t>
            </a:r>
          </a:p>
          <a:p>
            <a:pPr lvl="1"/>
            <a:r>
              <a:rPr lang="en-US" altLang="en-US"/>
              <a:t>A small, simple test case that invariably fails is far more valuable in debugging than a complex scenario, particularly one that may fail or succeed depending on unspecified conditions</a:t>
            </a:r>
          </a:p>
          <a:p>
            <a:pPr lvl="1"/>
            <a:r>
              <a:rPr lang="en-US" altLang="en-US"/>
              <a:t>larger suites of single-purpose test cases are better than a small number of comprehensive test cases</a:t>
            </a:r>
          </a:p>
        </p:txBody>
      </p:sp>
      <p:sp>
        <p:nvSpPr>
          <p:cNvPr id="4" name="Date Placeholder 3">
            <a:extLst>
              <a:ext uri="{FF2B5EF4-FFF2-40B4-BE49-F238E27FC236}">
                <a16:creationId xmlns:a16="http://schemas.microsoft.com/office/drawing/2014/main" id="{F5023043-640C-1AEC-6698-815C1560EB1E}"/>
              </a:ext>
            </a:extLst>
          </p:cNvPr>
          <p:cNvSpPr>
            <a:spLocks noGrp="1"/>
          </p:cNvSpPr>
          <p:nvPr>
            <p:ph type="dt" sz="half" idx="10"/>
          </p:nvPr>
        </p:nvSpPr>
        <p:spPr/>
        <p:txBody>
          <a:bodyPr/>
          <a:lstStyle/>
          <a:p>
            <a:fld id="{9C8162B1-EF19-3640-B57F-0A4FE4A77A2D}" type="datetime1">
              <a:rPr lang="en-GB" smtClean="0"/>
              <a:pPr/>
              <a:t>20/11/2025</a:t>
            </a:fld>
            <a:endParaRPr lang="en-US" dirty="0"/>
          </a:p>
        </p:txBody>
      </p:sp>
      <p:sp>
        <p:nvSpPr>
          <p:cNvPr id="2" name="Footer Placeholder 3">
            <a:extLst>
              <a:ext uri="{FF2B5EF4-FFF2-40B4-BE49-F238E27FC236}">
                <a16:creationId xmlns:a16="http://schemas.microsoft.com/office/drawing/2014/main" id="{9DF13DC7-8948-DB66-BED7-1F87A419E63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1706902B-4E8E-0571-4CFF-806704330B74}"/>
              </a:ext>
            </a:extLst>
          </p:cNvPr>
          <p:cNvSpPr>
            <a:spLocks noGrp="1"/>
          </p:cNvSpPr>
          <p:nvPr>
            <p:ph type="sldNum" sz="quarter" idx="12"/>
          </p:nvPr>
        </p:nvSpPr>
        <p:spPr/>
        <p:txBody>
          <a:bodyPr/>
          <a:lstStyle/>
          <a:p>
            <a:r>
              <a:rPr lang="en-US" altLang="en-US"/>
              <a:t> Ch 23, slide </a:t>
            </a:r>
            <a:fld id="{B0321FB7-9EBF-3445-AAAA-BAFE4988E28F}" type="slidenum">
              <a:rPr lang="en-US" altLang="en-US"/>
              <a:pPr/>
              <a:t>42</a:t>
            </a:fld>
            <a:endParaRPr lang="en-US"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4" name="Rectangle 4">
            <a:extLst>
              <a:ext uri="{FF2B5EF4-FFF2-40B4-BE49-F238E27FC236}">
                <a16:creationId xmlns:a16="http://schemas.microsoft.com/office/drawing/2014/main" id="{96E6488A-FBD2-10D2-EA50-A2ED280F3C03}"/>
              </a:ext>
            </a:extLst>
          </p:cNvPr>
          <p:cNvSpPr>
            <a:spLocks noGrp="1" noChangeArrowheads="1"/>
          </p:cNvSpPr>
          <p:nvPr>
            <p:ph type="title"/>
          </p:nvPr>
        </p:nvSpPr>
        <p:spPr/>
        <p:txBody>
          <a:bodyPr/>
          <a:lstStyle/>
          <a:p>
            <a:r>
              <a:rPr lang="en-US" altLang="en-US"/>
              <a:t>Run-time Debugging Tools </a:t>
            </a:r>
          </a:p>
        </p:txBody>
      </p:sp>
      <p:sp>
        <p:nvSpPr>
          <p:cNvPr id="220165" name="Rectangle 5">
            <a:extLst>
              <a:ext uri="{FF2B5EF4-FFF2-40B4-BE49-F238E27FC236}">
                <a16:creationId xmlns:a16="http://schemas.microsoft.com/office/drawing/2014/main" id="{13E2394F-6C2C-95B8-A54F-589486321953}"/>
              </a:ext>
            </a:extLst>
          </p:cNvPr>
          <p:cNvSpPr>
            <a:spLocks noGrp="1" noChangeArrowheads="1"/>
          </p:cNvSpPr>
          <p:nvPr>
            <p:ph idx="1"/>
          </p:nvPr>
        </p:nvSpPr>
        <p:spPr/>
        <p:txBody>
          <a:bodyPr/>
          <a:lstStyle/>
          <a:p>
            <a:r>
              <a:rPr lang="en-US" altLang="en-US" sz="2400"/>
              <a:t>All modern deguggers ... </a:t>
            </a:r>
          </a:p>
          <a:p>
            <a:pPr lvl="1"/>
            <a:r>
              <a:rPr lang="en-US" altLang="en-US" sz="2000"/>
              <a:t>Allow inspection of program state </a:t>
            </a:r>
          </a:p>
          <a:p>
            <a:pPr lvl="1"/>
            <a:r>
              <a:rPr lang="en-US" altLang="en-US" sz="2000"/>
              <a:t>Pause execution </a:t>
            </a:r>
          </a:p>
          <a:p>
            <a:pPr lvl="2"/>
            <a:r>
              <a:rPr lang="en-US" altLang="en-US" sz="1800"/>
              <a:t>at selected points (breakpoints)</a:t>
            </a:r>
          </a:p>
          <a:p>
            <a:pPr lvl="2"/>
            <a:r>
              <a:rPr lang="en-US" altLang="en-US" sz="1800"/>
              <a:t>when certain conditions occur (watchpoints)</a:t>
            </a:r>
          </a:p>
          <a:p>
            <a:pPr lvl="2"/>
            <a:r>
              <a:rPr lang="en-US" altLang="en-US" sz="1800"/>
              <a:t>after a fixed number of execution steps</a:t>
            </a:r>
          </a:p>
          <a:p>
            <a:pPr lvl="1"/>
            <a:r>
              <a:rPr lang="en-US" altLang="en-US" sz="2000"/>
              <a:t>Provide display and control at the level of program source code</a:t>
            </a:r>
          </a:p>
          <a:p>
            <a:r>
              <a:rPr lang="en-US" altLang="en-US" sz="2400"/>
              <a:t>Specialized debugging support may include </a:t>
            </a:r>
          </a:p>
          <a:p>
            <a:pPr lvl="1"/>
            <a:r>
              <a:rPr lang="en-US" altLang="en-US" sz="2000"/>
              <a:t>Visualization (e.g., for performance debugging)</a:t>
            </a:r>
          </a:p>
          <a:p>
            <a:pPr lvl="1"/>
            <a:r>
              <a:rPr lang="en-US" altLang="en-US" sz="2000"/>
              <a:t>Animation of data structures</a:t>
            </a:r>
          </a:p>
          <a:p>
            <a:pPr lvl="1"/>
            <a:r>
              <a:rPr lang="en-US" altLang="en-US" sz="2000"/>
              <a:t>Differential debugging compares a set of failing executions to other executions that do not fail</a:t>
            </a:r>
          </a:p>
        </p:txBody>
      </p:sp>
      <p:sp>
        <p:nvSpPr>
          <p:cNvPr id="2" name="Footer Placeholder 3">
            <a:extLst>
              <a:ext uri="{FF2B5EF4-FFF2-40B4-BE49-F238E27FC236}">
                <a16:creationId xmlns:a16="http://schemas.microsoft.com/office/drawing/2014/main" id="{21F290E0-634F-B9AB-AB12-819CA6211AA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0E6ECC08-1AD0-A534-12BA-B6FC8B5E6868}"/>
              </a:ext>
            </a:extLst>
          </p:cNvPr>
          <p:cNvSpPr>
            <a:spLocks noGrp="1"/>
          </p:cNvSpPr>
          <p:nvPr>
            <p:ph type="sldNum" sz="quarter" idx="12"/>
          </p:nvPr>
        </p:nvSpPr>
        <p:spPr/>
        <p:txBody>
          <a:bodyPr/>
          <a:lstStyle/>
          <a:p>
            <a:r>
              <a:rPr lang="en-US" altLang="en-US"/>
              <a:t> Ch 23, slide </a:t>
            </a:r>
            <a:fld id="{6455FE73-6E81-EA4E-A044-53F9673D48B0}" type="slidenum">
              <a:rPr lang="en-US" altLang="en-US"/>
              <a:pPr/>
              <a:t>43</a:t>
            </a:fld>
            <a:endParaRPr lang="en-US" altLang="en-US"/>
          </a:p>
        </p:txBody>
      </p:sp>
      <p:sp>
        <p:nvSpPr>
          <p:cNvPr id="4" name="Date Placeholder 3">
            <a:extLst>
              <a:ext uri="{FF2B5EF4-FFF2-40B4-BE49-F238E27FC236}">
                <a16:creationId xmlns:a16="http://schemas.microsoft.com/office/drawing/2014/main" id="{75A03C71-F097-02E1-31C3-ECFEC508089D}"/>
              </a:ext>
            </a:extLst>
          </p:cNvPr>
          <p:cNvSpPr>
            <a:spLocks noGrp="1"/>
          </p:cNvSpPr>
          <p:nvPr>
            <p:ph type="dt" sz="half" idx="10"/>
          </p:nvPr>
        </p:nvSpPr>
        <p:spPr/>
        <p:txBody>
          <a:bodyPr/>
          <a:lstStyle/>
          <a:p>
            <a:fld id="{5F4A44CD-61C3-CB4C-A076-3CB18101F38B}" type="datetime1">
              <a:rPr lang="en-GB" smtClean="0"/>
              <a:t>20/11/2025</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ED148-0868-006D-B412-9574E050FEB6}"/>
              </a:ext>
            </a:extLst>
          </p:cNvPr>
          <p:cNvSpPr>
            <a:spLocks noGrp="1"/>
          </p:cNvSpPr>
          <p:nvPr>
            <p:ph type="title"/>
          </p:nvPr>
        </p:nvSpPr>
        <p:spPr/>
        <p:txBody>
          <a:bodyPr/>
          <a:lstStyle/>
          <a:p>
            <a:r>
              <a:rPr lang="en-GB" dirty="0"/>
              <a:t>The Ecosystem has developed from Y&amp;P</a:t>
            </a:r>
          </a:p>
        </p:txBody>
      </p:sp>
      <p:sp>
        <p:nvSpPr>
          <p:cNvPr id="3" name="Content Placeholder 2">
            <a:extLst>
              <a:ext uri="{FF2B5EF4-FFF2-40B4-BE49-F238E27FC236}">
                <a16:creationId xmlns:a16="http://schemas.microsoft.com/office/drawing/2014/main" id="{E0C7B351-5926-9104-571D-6C9942D37413}"/>
              </a:ext>
            </a:extLst>
          </p:cNvPr>
          <p:cNvSpPr>
            <a:spLocks noGrp="1"/>
          </p:cNvSpPr>
          <p:nvPr>
            <p:ph idx="1"/>
          </p:nvPr>
        </p:nvSpPr>
        <p:spPr/>
        <p:txBody>
          <a:bodyPr/>
          <a:lstStyle/>
          <a:p>
            <a:r>
              <a:rPr lang="en-GB" dirty="0"/>
              <a:t>The emergence of DevOps has seen the emergence of a wide variety of tools</a:t>
            </a:r>
          </a:p>
          <a:p>
            <a:r>
              <a:rPr lang="en-GB" dirty="0"/>
              <a:t>Testing has developed somewhat but the basic techniques are still in line with Y&amp;P but are more automated via platforms that orchestrate a wide range of tools</a:t>
            </a:r>
          </a:p>
          <a:p>
            <a:r>
              <a:rPr lang="en-GB" dirty="0"/>
              <a:t>The following slide give some indication of the array of tools in use in typical DevOps environments</a:t>
            </a:r>
          </a:p>
        </p:txBody>
      </p:sp>
      <p:sp>
        <p:nvSpPr>
          <p:cNvPr id="4" name="Date Placeholder 3">
            <a:extLst>
              <a:ext uri="{FF2B5EF4-FFF2-40B4-BE49-F238E27FC236}">
                <a16:creationId xmlns:a16="http://schemas.microsoft.com/office/drawing/2014/main" id="{825A209B-2E7F-95E9-09C2-F501F863D773}"/>
              </a:ext>
            </a:extLst>
          </p:cNvPr>
          <p:cNvSpPr>
            <a:spLocks noGrp="1"/>
          </p:cNvSpPr>
          <p:nvPr>
            <p:ph type="dt" sz="half" idx="10"/>
          </p:nvPr>
        </p:nvSpPr>
        <p:spPr/>
        <p:txBody>
          <a:bodyPr/>
          <a:lstStyle/>
          <a:p>
            <a:fld id="{62B7419D-DB4D-DE48-966A-0F41145CBFF6}" type="datetime1">
              <a:rPr lang="en-GB" smtClean="0"/>
              <a:t>20/11/2025</a:t>
            </a:fld>
            <a:endParaRPr lang="en-US" dirty="0"/>
          </a:p>
        </p:txBody>
      </p:sp>
      <p:sp>
        <p:nvSpPr>
          <p:cNvPr id="5" name="Footer Placeholder 4">
            <a:extLst>
              <a:ext uri="{FF2B5EF4-FFF2-40B4-BE49-F238E27FC236}">
                <a16:creationId xmlns:a16="http://schemas.microsoft.com/office/drawing/2014/main" id="{F70D097D-7512-8D1D-20FE-94B7BCA7ACB8}"/>
              </a:ext>
            </a:extLst>
          </p:cNvPr>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a:extLst>
              <a:ext uri="{FF2B5EF4-FFF2-40B4-BE49-F238E27FC236}">
                <a16:creationId xmlns:a16="http://schemas.microsoft.com/office/drawing/2014/main" id="{6894DEFC-B031-2603-4D94-BCA223A22191}"/>
              </a:ext>
            </a:extLst>
          </p:cNvPr>
          <p:cNvSpPr>
            <a:spLocks noGrp="1"/>
          </p:cNvSpPr>
          <p:nvPr>
            <p:ph type="sldNum" sz="quarter" idx="12"/>
          </p:nvPr>
        </p:nvSpPr>
        <p:spPr/>
        <p:txBody>
          <a:bodyPr/>
          <a:lstStyle/>
          <a:p>
            <a:r>
              <a:rPr lang="en-US" altLang="en-US"/>
              <a:t> Ch 23, slide </a:t>
            </a:r>
            <a:fld id="{B292DDD3-9E25-B04A-AA52-F174BDF2C3C5}" type="slidenum">
              <a:rPr lang="en-US" altLang="en-US" smtClean="0"/>
              <a:pPr/>
              <a:t>44</a:t>
            </a:fld>
            <a:endParaRPr lang="en-US" altLang="en-US"/>
          </a:p>
        </p:txBody>
      </p:sp>
    </p:spTree>
    <p:extLst>
      <p:ext uri="{BB962C8B-B14F-4D97-AF65-F5344CB8AC3E}">
        <p14:creationId xmlns:p14="http://schemas.microsoft.com/office/powerpoint/2010/main" val="9793894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138AC7-F370-71CE-6807-20BA7211BAF1}"/>
              </a:ext>
            </a:extLst>
          </p:cNvPr>
          <p:cNvSpPr>
            <a:spLocks noGrp="1"/>
          </p:cNvSpPr>
          <p:nvPr>
            <p:ph type="dt" sz="half" idx="10"/>
          </p:nvPr>
        </p:nvSpPr>
        <p:spPr/>
        <p:txBody>
          <a:bodyPr/>
          <a:lstStyle/>
          <a:p>
            <a:fld id="{71EC6313-CAB6-A748-846B-23709CFBAD62}" type="datetime1">
              <a:rPr lang="en-GB" smtClean="0"/>
              <a:t>20/11/2025</a:t>
            </a:fld>
            <a:endParaRPr lang="en-US" dirty="0"/>
          </a:p>
        </p:txBody>
      </p:sp>
      <p:sp>
        <p:nvSpPr>
          <p:cNvPr id="3" name="Footer Placeholder 2">
            <a:extLst>
              <a:ext uri="{FF2B5EF4-FFF2-40B4-BE49-F238E27FC236}">
                <a16:creationId xmlns:a16="http://schemas.microsoft.com/office/drawing/2014/main" id="{92FB353D-4ABF-C143-528C-9D0FEFB2DDE9}"/>
              </a:ext>
            </a:extLst>
          </p:cNvPr>
          <p:cNvSpPr>
            <a:spLocks noGrp="1"/>
          </p:cNvSpPr>
          <p:nvPr>
            <p:ph type="ftr" sz="quarter" idx="11"/>
          </p:nvPr>
        </p:nvSpPr>
        <p:spPr/>
        <p:txBody>
          <a:bodyPr/>
          <a:lstStyle/>
          <a:p>
            <a:r>
              <a:rPr lang="en-US" altLang="en-US" dirty="0"/>
              <a:t>Adapted Stuart Anderson (c) 2007 Mauro </a:t>
            </a:r>
            <a:r>
              <a:rPr lang="en-US" altLang="en-US" dirty="0" err="1"/>
              <a:t>Pezzè</a:t>
            </a:r>
            <a:r>
              <a:rPr lang="en-US" altLang="en-US" dirty="0"/>
              <a:t> &amp; Michal Young</a:t>
            </a:r>
          </a:p>
        </p:txBody>
      </p:sp>
      <p:sp>
        <p:nvSpPr>
          <p:cNvPr id="4" name="Slide Number Placeholder 3">
            <a:extLst>
              <a:ext uri="{FF2B5EF4-FFF2-40B4-BE49-F238E27FC236}">
                <a16:creationId xmlns:a16="http://schemas.microsoft.com/office/drawing/2014/main" id="{11BC0E99-38C7-32BC-865A-62F724F1D482}"/>
              </a:ext>
            </a:extLst>
          </p:cNvPr>
          <p:cNvSpPr>
            <a:spLocks noGrp="1"/>
          </p:cNvSpPr>
          <p:nvPr>
            <p:ph type="sldNum" sz="quarter" idx="12"/>
          </p:nvPr>
        </p:nvSpPr>
        <p:spPr/>
        <p:txBody>
          <a:bodyPr/>
          <a:lstStyle/>
          <a:p>
            <a:r>
              <a:rPr lang="en-US" altLang="en-US"/>
              <a:t> Ch 23, slide </a:t>
            </a:r>
            <a:fld id="{404691AA-7911-FB41-BC27-599C08FC6285}" type="slidenum">
              <a:rPr lang="en-US" altLang="en-US" smtClean="0"/>
              <a:pPr/>
              <a:t>45</a:t>
            </a:fld>
            <a:endParaRPr lang="en-US" altLang="en-US"/>
          </a:p>
        </p:txBody>
      </p:sp>
      <p:pic>
        <p:nvPicPr>
          <p:cNvPr id="1026" name="Picture 2">
            <a:extLst>
              <a:ext uri="{FF2B5EF4-FFF2-40B4-BE49-F238E27FC236}">
                <a16:creationId xmlns:a16="http://schemas.microsoft.com/office/drawing/2014/main" id="{FB5F18A5-6B8F-7DB7-4B21-35DD1BED02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0"/>
            <a:ext cx="6858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9CEADF2-D0B9-C520-43AF-19DC216DB96A}"/>
              </a:ext>
            </a:extLst>
          </p:cNvPr>
          <p:cNvSpPr txBox="1"/>
          <p:nvPr/>
        </p:nvSpPr>
        <p:spPr>
          <a:xfrm>
            <a:off x="2743200" y="6477000"/>
            <a:ext cx="7175875" cy="276999"/>
          </a:xfrm>
          <a:prstGeom prst="rect">
            <a:avLst/>
          </a:prstGeom>
          <a:noFill/>
        </p:spPr>
        <p:txBody>
          <a:bodyPr wrap="none" rtlCol="0">
            <a:spAutoFit/>
          </a:bodyPr>
          <a:lstStyle/>
          <a:p>
            <a:r>
              <a:rPr lang="en-GB" sz="1200" b="0" i="0" dirty="0">
                <a:solidFill>
                  <a:srgbClr val="333333"/>
                </a:solidFill>
                <a:effectLst/>
                <a:latin typeface="Open Sans" panose="020B0606030504020204" pitchFamily="34" charset="0"/>
              </a:rPr>
              <a:t>Image Source: https://</a:t>
            </a:r>
            <a:r>
              <a:rPr lang="en-GB" sz="1200" b="0" i="0" dirty="0" err="1">
                <a:solidFill>
                  <a:srgbClr val="333333"/>
                </a:solidFill>
                <a:effectLst/>
                <a:latin typeface="Open Sans" panose="020B0606030504020204" pitchFamily="34" charset="0"/>
              </a:rPr>
              <a:t>www.blazemeter.com</a:t>
            </a:r>
            <a:r>
              <a:rPr lang="en-GB" sz="1200" b="0" i="0" dirty="0">
                <a:solidFill>
                  <a:srgbClr val="333333"/>
                </a:solidFill>
                <a:effectLst/>
                <a:latin typeface="Open Sans" panose="020B0606030504020204" pitchFamily="34" charset="0"/>
              </a:rPr>
              <a:t>/blog/ultimate-devops-tools-ecosystem-tutorial-part-1</a:t>
            </a:r>
            <a:endParaRPr lang="en-GB" sz="1200" dirty="0"/>
          </a:p>
        </p:txBody>
      </p:sp>
    </p:spTree>
    <p:extLst>
      <p:ext uri="{BB962C8B-B14F-4D97-AF65-F5344CB8AC3E}">
        <p14:creationId xmlns:p14="http://schemas.microsoft.com/office/powerpoint/2010/main" val="19794537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7DCB3-898D-84DC-7C8C-186453E4AA6D}"/>
              </a:ext>
            </a:extLst>
          </p:cNvPr>
          <p:cNvSpPr>
            <a:spLocks noGrp="1"/>
          </p:cNvSpPr>
          <p:nvPr>
            <p:ph type="title"/>
          </p:nvPr>
        </p:nvSpPr>
        <p:spPr/>
        <p:txBody>
          <a:bodyPr/>
          <a:lstStyle/>
          <a:p>
            <a:r>
              <a:rPr lang="en-US" dirty="0"/>
              <a:t>DevOps Including Machine Learning</a:t>
            </a:r>
          </a:p>
        </p:txBody>
      </p:sp>
      <p:sp>
        <p:nvSpPr>
          <p:cNvPr id="4" name="Date Placeholder 3">
            <a:extLst>
              <a:ext uri="{FF2B5EF4-FFF2-40B4-BE49-F238E27FC236}">
                <a16:creationId xmlns:a16="http://schemas.microsoft.com/office/drawing/2014/main" id="{A2432945-9E57-AD6E-0A9F-42B45B56EB8C}"/>
              </a:ext>
            </a:extLst>
          </p:cNvPr>
          <p:cNvSpPr>
            <a:spLocks noGrp="1"/>
          </p:cNvSpPr>
          <p:nvPr>
            <p:ph type="dt" sz="half" idx="10"/>
          </p:nvPr>
        </p:nvSpPr>
        <p:spPr/>
        <p:txBody>
          <a:bodyPr/>
          <a:lstStyle/>
          <a:p>
            <a:fld id="{62B7419D-DB4D-DE48-966A-0F41145CBFF6}" type="datetime1">
              <a:rPr lang="en-GB" smtClean="0"/>
              <a:t>20/11/2025</a:t>
            </a:fld>
            <a:endParaRPr lang="en-US" dirty="0"/>
          </a:p>
        </p:txBody>
      </p:sp>
      <p:sp>
        <p:nvSpPr>
          <p:cNvPr id="5" name="Footer Placeholder 4">
            <a:extLst>
              <a:ext uri="{FF2B5EF4-FFF2-40B4-BE49-F238E27FC236}">
                <a16:creationId xmlns:a16="http://schemas.microsoft.com/office/drawing/2014/main" id="{8DE08B9E-3BF4-E75D-051C-AB44D28F91DA}"/>
              </a:ext>
            </a:extLst>
          </p:cNvPr>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a:extLst>
              <a:ext uri="{FF2B5EF4-FFF2-40B4-BE49-F238E27FC236}">
                <a16:creationId xmlns:a16="http://schemas.microsoft.com/office/drawing/2014/main" id="{7D280C42-463E-7BEE-AF5E-55CB2043FEA3}"/>
              </a:ext>
            </a:extLst>
          </p:cNvPr>
          <p:cNvSpPr>
            <a:spLocks noGrp="1"/>
          </p:cNvSpPr>
          <p:nvPr>
            <p:ph type="sldNum" sz="quarter" idx="12"/>
          </p:nvPr>
        </p:nvSpPr>
        <p:spPr/>
        <p:txBody>
          <a:bodyPr/>
          <a:lstStyle/>
          <a:p>
            <a:r>
              <a:rPr lang="en-US" altLang="en-US"/>
              <a:t> Ch 23, slide </a:t>
            </a:r>
            <a:fld id="{B292DDD3-9E25-B04A-AA52-F174BDF2C3C5}" type="slidenum">
              <a:rPr lang="en-US" altLang="en-US" smtClean="0"/>
              <a:pPr/>
              <a:t>46</a:t>
            </a:fld>
            <a:endParaRPr lang="en-US" altLang="en-US"/>
          </a:p>
        </p:txBody>
      </p:sp>
      <p:pic>
        <p:nvPicPr>
          <p:cNvPr id="1026" name="Picture 2" descr="Self-healing DevOps">
            <a:extLst>
              <a:ext uri="{FF2B5EF4-FFF2-40B4-BE49-F238E27FC236}">
                <a16:creationId xmlns:a16="http://schemas.microsoft.com/office/drawing/2014/main" id="{526A5A5B-1014-418D-0E66-ADC0D641873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78026" y="1395928"/>
            <a:ext cx="5035948" cy="435133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87AAE25-B0D5-A908-C035-1E2D447513C7}"/>
              </a:ext>
            </a:extLst>
          </p:cNvPr>
          <p:cNvSpPr txBox="1"/>
          <p:nvPr/>
        </p:nvSpPr>
        <p:spPr>
          <a:xfrm>
            <a:off x="2438400" y="5772666"/>
            <a:ext cx="8022837" cy="369332"/>
          </a:xfrm>
          <a:prstGeom prst="rect">
            <a:avLst/>
          </a:prstGeom>
          <a:noFill/>
        </p:spPr>
        <p:txBody>
          <a:bodyPr wrap="none" rtlCol="0">
            <a:spAutoFit/>
          </a:bodyPr>
          <a:lstStyle/>
          <a:p>
            <a:r>
              <a:rPr lang="en-US" dirty="0"/>
              <a:t>Image source: https://</a:t>
            </a:r>
            <a:r>
              <a:rPr lang="en-US" dirty="0" err="1"/>
              <a:t>dzone.com</a:t>
            </a:r>
            <a:r>
              <a:rPr lang="en-US" dirty="0"/>
              <a:t>/articles/ai-powered-</a:t>
            </a:r>
            <a:r>
              <a:rPr lang="en-US" dirty="0" err="1"/>
              <a:t>devops</a:t>
            </a:r>
            <a:r>
              <a:rPr lang="en-US" dirty="0"/>
              <a:t>-self-healing-pipelines</a:t>
            </a:r>
          </a:p>
        </p:txBody>
      </p:sp>
    </p:spTree>
    <p:extLst>
      <p:ext uri="{BB962C8B-B14F-4D97-AF65-F5344CB8AC3E}">
        <p14:creationId xmlns:p14="http://schemas.microsoft.com/office/powerpoint/2010/main" val="38105123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7B010F18-4160-BEC4-69BB-3BF61AB4E141}"/>
              </a:ext>
            </a:extLst>
          </p:cNvPr>
          <p:cNvSpPr>
            <a:spLocks noGrp="1" noChangeArrowheads="1"/>
          </p:cNvSpPr>
          <p:nvPr>
            <p:ph type="ctrTitle"/>
          </p:nvPr>
        </p:nvSpPr>
        <p:spPr/>
        <p:txBody>
          <a:bodyPr/>
          <a:lstStyle/>
          <a:p>
            <a:r>
              <a:rPr lang="en-US" altLang="en-US"/>
              <a:t>Automation Strategy</a:t>
            </a:r>
          </a:p>
        </p:txBody>
      </p:sp>
      <p:sp>
        <p:nvSpPr>
          <p:cNvPr id="224259" name="Rectangle 3">
            <a:extLst>
              <a:ext uri="{FF2B5EF4-FFF2-40B4-BE49-F238E27FC236}">
                <a16:creationId xmlns:a16="http://schemas.microsoft.com/office/drawing/2014/main" id="{B0053861-6C12-A40D-A10F-F42F8477BC1F}"/>
              </a:ext>
            </a:extLst>
          </p:cNvPr>
          <p:cNvSpPr>
            <a:spLocks noGrp="1" noChangeArrowheads="1"/>
          </p:cNvSpPr>
          <p:nvPr>
            <p:ph type="subTitle" idx="1"/>
          </p:nvPr>
        </p:nvSpPr>
        <p:spPr/>
        <p:txBody>
          <a:bodyPr/>
          <a:lstStyle/>
          <a:p>
            <a:r>
              <a:rPr lang="en-US" altLang="en-US" dirty="0"/>
              <a:t>(summary)</a:t>
            </a:r>
          </a:p>
        </p:txBody>
      </p:sp>
      <p:sp>
        <p:nvSpPr>
          <p:cNvPr id="4" name="Date Placeholder 3">
            <a:extLst>
              <a:ext uri="{FF2B5EF4-FFF2-40B4-BE49-F238E27FC236}">
                <a16:creationId xmlns:a16="http://schemas.microsoft.com/office/drawing/2014/main" id="{0B2A6EC2-2464-714D-D149-355B4170569C}"/>
              </a:ext>
            </a:extLst>
          </p:cNvPr>
          <p:cNvSpPr>
            <a:spLocks noGrp="1"/>
          </p:cNvSpPr>
          <p:nvPr>
            <p:ph type="dt" sz="half" idx="10"/>
          </p:nvPr>
        </p:nvSpPr>
        <p:spPr/>
        <p:txBody>
          <a:bodyPr/>
          <a:lstStyle/>
          <a:p>
            <a:fld id="{93BC266B-0A4B-D444-9AB2-744B9112322B}" type="datetime1">
              <a:rPr lang="en-GB" smtClean="0"/>
              <a:pPr/>
              <a:t>20/11/2025</a:t>
            </a:fld>
            <a:endParaRPr lang="en-US" dirty="0"/>
          </a:p>
        </p:txBody>
      </p:sp>
      <p:sp>
        <p:nvSpPr>
          <p:cNvPr id="2" name="Footer Placeholder 3">
            <a:extLst>
              <a:ext uri="{FF2B5EF4-FFF2-40B4-BE49-F238E27FC236}">
                <a16:creationId xmlns:a16="http://schemas.microsoft.com/office/drawing/2014/main" id="{EF750152-E3F3-9F7B-538C-3DB31F660775}"/>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C94D990E-E687-B905-CC5F-C98D3EEA225B}"/>
              </a:ext>
            </a:extLst>
          </p:cNvPr>
          <p:cNvSpPr>
            <a:spLocks noGrp="1"/>
          </p:cNvSpPr>
          <p:nvPr>
            <p:ph type="sldNum" sz="quarter" idx="12"/>
          </p:nvPr>
        </p:nvSpPr>
        <p:spPr/>
        <p:txBody>
          <a:bodyPr/>
          <a:lstStyle/>
          <a:p>
            <a:r>
              <a:rPr lang="en-US" altLang="en-US"/>
              <a:t> Ch 23, slide </a:t>
            </a:r>
            <a:fld id="{62FF3ECA-BCB6-1644-BBC4-6DC4617328D7}" type="slidenum">
              <a:rPr lang="en-US" altLang="en-US"/>
              <a:pPr/>
              <a:t>47</a:t>
            </a:fld>
            <a:endParaRPr lang="en-US"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4" name="Rectangle 4">
            <a:extLst>
              <a:ext uri="{FF2B5EF4-FFF2-40B4-BE49-F238E27FC236}">
                <a16:creationId xmlns:a16="http://schemas.microsoft.com/office/drawing/2014/main" id="{B3A3DB14-0226-8E71-FB7A-385775ADF2DA}"/>
              </a:ext>
            </a:extLst>
          </p:cNvPr>
          <p:cNvSpPr>
            <a:spLocks noGrp="1" noChangeArrowheads="1"/>
          </p:cNvSpPr>
          <p:nvPr>
            <p:ph type="title"/>
          </p:nvPr>
        </p:nvSpPr>
        <p:spPr/>
        <p:txBody>
          <a:bodyPr/>
          <a:lstStyle/>
          <a:p>
            <a:r>
              <a:rPr lang="en-US" altLang="en-US"/>
              <a:t>Choosing and Integrating tools</a:t>
            </a:r>
            <a:endParaRPr lang="it-IT" altLang="en-US"/>
          </a:p>
        </p:txBody>
      </p:sp>
      <p:sp>
        <p:nvSpPr>
          <p:cNvPr id="189445" name="Rectangle 5">
            <a:extLst>
              <a:ext uri="{FF2B5EF4-FFF2-40B4-BE49-F238E27FC236}">
                <a16:creationId xmlns:a16="http://schemas.microsoft.com/office/drawing/2014/main" id="{27A54B41-D799-6A15-B972-BC6D9444B699}"/>
              </a:ext>
            </a:extLst>
          </p:cNvPr>
          <p:cNvSpPr>
            <a:spLocks noGrp="1" noChangeArrowheads="1"/>
          </p:cNvSpPr>
          <p:nvPr>
            <p:ph idx="1"/>
          </p:nvPr>
        </p:nvSpPr>
        <p:spPr/>
        <p:txBody>
          <a:bodyPr/>
          <a:lstStyle/>
          <a:p>
            <a:pPr>
              <a:lnSpc>
                <a:spcPct val="90000"/>
              </a:lnSpc>
            </a:pPr>
            <a:r>
              <a:rPr lang="en-US" altLang="en-US" sz="2400"/>
              <a:t>Tools and approaches must fit ...  </a:t>
            </a:r>
          </a:p>
          <a:p>
            <a:pPr lvl="1">
              <a:lnSpc>
                <a:spcPct val="90000"/>
              </a:lnSpc>
            </a:pPr>
            <a:r>
              <a:rPr lang="en-US" altLang="en-US" sz="2000"/>
              <a:t>development organization, process, and application domain</a:t>
            </a:r>
          </a:p>
          <a:p>
            <a:pPr>
              <a:lnSpc>
                <a:spcPct val="90000"/>
              </a:lnSpc>
            </a:pPr>
            <a:r>
              <a:rPr lang="en-US" altLang="en-US" sz="2400"/>
              <a:t>Simple rule: Identify significant costs (money or schedule) for automation</a:t>
            </a:r>
          </a:p>
          <a:p>
            <a:pPr lvl="1">
              <a:lnSpc>
                <a:spcPct val="90000"/>
              </a:lnSpc>
            </a:pPr>
            <a:r>
              <a:rPr lang="en-US" altLang="en-US" sz="2000"/>
              <a:t>Example: automated module testing </a:t>
            </a:r>
          </a:p>
          <a:p>
            <a:pPr lvl="2">
              <a:lnSpc>
                <a:spcPct val="90000"/>
              </a:lnSpc>
            </a:pPr>
            <a:r>
              <a:rPr lang="en-US" altLang="en-US" sz="1800"/>
              <a:t>of little use for organizations using the Cleanroom process</a:t>
            </a:r>
          </a:p>
          <a:p>
            <a:pPr lvl="2">
              <a:lnSpc>
                <a:spcPct val="90000"/>
              </a:lnSpc>
            </a:pPr>
            <a:r>
              <a:rPr lang="en-US" altLang="en-US" sz="1800"/>
              <a:t>essential for organizations using XP</a:t>
            </a:r>
          </a:p>
          <a:p>
            <a:pPr lvl="1">
              <a:lnSpc>
                <a:spcPct val="90000"/>
              </a:lnSpc>
            </a:pPr>
            <a:r>
              <a:rPr lang="en-US" altLang="en-US" sz="2000"/>
              <a:t>Example: </a:t>
            </a:r>
          </a:p>
          <a:p>
            <a:pPr lvl="2">
              <a:lnSpc>
                <a:spcPct val="90000"/>
              </a:lnSpc>
            </a:pPr>
            <a:r>
              <a:rPr lang="en-US" altLang="en-US" sz="1800"/>
              <a:t>organizations building safety-critical software can justify investment in sophisticated tools for verifying the properties of specifications and design organization that builds rapidly evolving mass market applications is more likely to benefit from good support for automated regression testing</a:t>
            </a:r>
          </a:p>
          <a:p>
            <a:pPr>
              <a:lnSpc>
                <a:spcPct val="90000"/>
              </a:lnSpc>
            </a:pPr>
            <a:r>
              <a:rPr lang="en-US" altLang="en-US" sz="2400"/>
              <a:t>Also consider activities that </a:t>
            </a:r>
            <a:r>
              <a:rPr lang="en-US" altLang="en-US" sz="2400" i="1"/>
              <a:t>require</a:t>
            </a:r>
            <a:r>
              <a:rPr lang="en-US" altLang="en-US" sz="2400"/>
              <a:t> automation</a:t>
            </a:r>
          </a:p>
          <a:p>
            <a:pPr lvl="1">
              <a:lnSpc>
                <a:spcPct val="90000"/>
              </a:lnSpc>
            </a:pPr>
            <a:r>
              <a:rPr lang="en-US" altLang="en-US" sz="2000"/>
              <a:t>Missed by analysis of current testing &amp; analysis costs</a:t>
            </a:r>
          </a:p>
        </p:txBody>
      </p:sp>
      <p:sp>
        <p:nvSpPr>
          <p:cNvPr id="2" name="Footer Placeholder 3">
            <a:extLst>
              <a:ext uri="{FF2B5EF4-FFF2-40B4-BE49-F238E27FC236}">
                <a16:creationId xmlns:a16="http://schemas.microsoft.com/office/drawing/2014/main" id="{9389C72A-686B-3153-F971-BA645DF001E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09266C6-BBC5-220A-6339-237D05092355}"/>
              </a:ext>
            </a:extLst>
          </p:cNvPr>
          <p:cNvSpPr>
            <a:spLocks noGrp="1"/>
          </p:cNvSpPr>
          <p:nvPr>
            <p:ph type="sldNum" sz="quarter" idx="12"/>
          </p:nvPr>
        </p:nvSpPr>
        <p:spPr/>
        <p:txBody>
          <a:bodyPr/>
          <a:lstStyle/>
          <a:p>
            <a:r>
              <a:rPr lang="en-US" altLang="en-US"/>
              <a:t> Ch 23, slide </a:t>
            </a:r>
            <a:fld id="{675340CD-5FFD-0349-8230-F912CD948FDA}" type="slidenum">
              <a:rPr lang="en-US" altLang="en-US"/>
              <a:pPr/>
              <a:t>48</a:t>
            </a:fld>
            <a:endParaRPr lang="en-US" altLang="en-US"/>
          </a:p>
        </p:txBody>
      </p:sp>
      <p:sp>
        <p:nvSpPr>
          <p:cNvPr id="4" name="Date Placeholder 3">
            <a:extLst>
              <a:ext uri="{FF2B5EF4-FFF2-40B4-BE49-F238E27FC236}">
                <a16:creationId xmlns:a16="http://schemas.microsoft.com/office/drawing/2014/main" id="{86A8907A-3A90-57B4-00E0-3E257A79F9F3}"/>
              </a:ext>
            </a:extLst>
          </p:cNvPr>
          <p:cNvSpPr>
            <a:spLocks noGrp="1"/>
          </p:cNvSpPr>
          <p:nvPr>
            <p:ph type="dt" sz="half" idx="10"/>
          </p:nvPr>
        </p:nvSpPr>
        <p:spPr/>
        <p:txBody>
          <a:bodyPr/>
          <a:lstStyle/>
          <a:p>
            <a:fld id="{0176BAFC-E734-4A4B-B78E-F99937A6583E}" type="datetime1">
              <a:rPr lang="en-GB" smtClean="0"/>
              <a:t>20/11/2025</a:t>
            </a:fld>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2" name="Rectangle 4">
            <a:extLst>
              <a:ext uri="{FF2B5EF4-FFF2-40B4-BE49-F238E27FC236}">
                <a16:creationId xmlns:a16="http://schemas.microsoft.com/office/drawing/2014/main" id="{ACE1FF24-901F-8C88-516C-1C039E3C25F2}"/>
              </a:ext>
            </a:extLst>
          </p:cNvPr>
          <p:cNvSpPr>
            <a:spLocks noGrp="1" noChangeArrowheads="1"/>
          </p:cNvSpPr>
          <p:nvPr>
            <p:ph type="title"/>
          </p:nvPr>
        </p:nvSpPr>
        <p:spPr/>
        <p:txBody>
          <a:bodyPr/>
          <a:lstStyle/>
          <a:p>
            <a:r>
              <a:rPr lang="en-US" altLang="en-US"/>
              <a:t>Think Strategically</a:t>
            </a:r>
          </a:p>
        </p:txBody>
      </p:sp>
      <p:sp>
        <p:nvSpPr>
          <p:cNvPr id="222213" name="Rectangle 5">
            <a:extLst>
              <a:ext uri="{FF2B5EF4-FFF2-40B4-BE49-F238E27FC236}">
                <a16:creationId xmlns:a16="http://schemas.microsoft.com/office/drawing/2014/main" id="{A11F20BF-C775-5020-A329-C3ACC73770F2}"/>
              </a:ext>
            </a:extLst>
          </p:cNvPr>
          <p:cNvSpPr>
            <a:spLocks noGrp="1" noChangeArrowheads="1"/>
          </p:cNvSpPr>
          <p:nvPr>
            <p:ph idx="1"/>
          </p:nvPr>
        </p:nvSpPr>
        <p:spPr/>
        <p:txBody>
          <a:bodyPr/>
          <a:lstStyle/>
          <a:p>
            <a:r>
              <a:rPr lang="en-US" altLang="en-US"/>
              <a:t>Evaluate investments in automation beyond a single project and beyond the quality team</a:t>
            </a:r>
          </a:p>
          <a:p>
            <a:r>
              <a:rPr lang="en-US" altLang="en-US"/>
              <a:t>Reusing common tools across projects reduces</a:t>
            </a:r>
          </a:p>
          <a:p>
            <a:pPr lvl="1"/>
            <a:r>
              <a:rPr lang="en-US" altLang="en-US"/>
              <a:t>cost of acquiring and installing tools</a:t>
            </a:r>
          </a:p>
          <a:p>
            <a:pPr lvl="1"/>
            <a:r>
              <a:rPr lang="en-US" altLang="en-US"/>
              <a:t>cost of learning to use them effectively </a:t>
            </a:r>
          </a:p>
          <a:p>
            <a:pPr lvl="1"/>
            <a:r>
              <a:rPr lang="en-US" altLang="en-US"/>
              <a:t>impact on project schedule</a:t>
            </a:r>
          </a:p>
          <a:p>
            <a:r>
              <a:rPr lang="en-US" altLang="en-US"/>
              <a:t>Think globally</a:t>
            </a:r>
          </a:p>
          <a:p>
            <a:pPr lvl="1"/>
            <a:r>
              <a:rPr lang="en-US" altLang="en-US"/>
              <a:t>Often quality tools have costs and benefits for other parts of the software organization</a:t>
            </a:r>
          </a:p>
        </p:txBody>
      </p:sp>
      <p:sp>
        <p:nvSpPr>
          <p:cNvPr id="4" name="Date Placeholder 3">
            <a:extLst>
              <a:ext uri="{FF2B5EF4-FFF2-40B4-BE49-F238E27FC236}">
                <a16:creationId xmlns:a16="http://schemas.microsoft.com/office/drawing/2014/main" id="{3828DC0A-FE1C-6468-6F11-266C3D8926DE}"/>
              </a:ext>
            </a:extLst>
          </p:cNvPr>
          <p:cNvSpPr>
            <a:spLocks noGrp="1"/>
          </p:cNvSpPr>
          <p:nvPr>
            <p:ph type="dt" sz="half" idx="10"/>
          </p:nvPr>
        </p:nvSpPr>
        <p:spPr/>
        <p:txBody>
          <a:bodyPr/>
          <a:lstStyle/>
          <a:p>
            <a:fld id="{688118F6-7064-814E-A931-627F7CE82C92}" type="datetime1">
              <a:rPr lang="en-GB" smtClean="0"/>
              <a:pPr/>
              <a:t>20/11/2025</a:t>
            </a:fld>
            <a:endParaRPr lang="en-US" dirty="0"/>
          </a:p>
        </p:txBody>
      </p:sp>
      <p:sp>
        <p:nvSpPr>
          <p:cNvPr id="2" name="Footer Placeholder 3">
            <a:extLst>
              <a:ext uri="{FF2B5EF4-FFF2-40B4-BE49-F238E27FC236}">
                <a16:creationId xmlns:a16="http://schemas.microsoft.com/office/drawing/2014/main" id="{6EAB3AF8-0232-E74C-300F-9D730282A21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9C0B224-C0AB-526C-D594-EDA947EF5C90}"/>
              </a:ext>
            </a:extLst>
          </p:cNvPr>
          <p:cNvSpPr>
            <a:spLocks noGrp="1"/>
          </p:cNvSpPr>
          <p:nvPr>
            <p:ph type="sldNum" sz="quarter" idx="12"/>
          </p:nvPr>
        </p:nvSpPr>
        <p:spPr/>
        <p:txBody>
          <a:bodyPr/>
          <a:lstStyle/>
          <a:p>
            <a:r>
              <a:rPr lang="en-US" altLang="en-US"/>
              <a:t> Ch 23, slide </a:t>
            </a:r>
            <a:fld id="{910FD91A-7B43-7E44-8F3C-D05FD9EA4711}" type="slidenum">
              <a:rPr lang="en-US" altLang="en-US"/>
              <a:pPr/>
              <a:t>49</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BC825961-2F61-B83F-E2DD-C01444E831B6}"/>
              </a:ext>
            </a:extLst>
          </p:cNvPr>
          <p:cNvSpPr>
            <a:spLocks noGrp="1" noChangeArrowheads="1"/>
          </p:cNvSpPr>
          <p:nvPr>
            <p:ph type="title"/>
          </p:nvPr>
        </p:nvSpPr>
        <p:spPr/>
        <p:txBody>
          <a:bodyPr/>
          <a:lstStyle/>
          <a:p>
            <a:r>
              <a:rPr lang="en-US" altLang="en-US"/>
              <a:t>Automation Costs Vary Enormously</a:t>
            </a:r>
          </a:p>
        </p:txBody>
      </p:sp>
      <p:sp>
        <p:nvSpPr>
          <p:cNvPr id="195587" name="Rectangle 3">
            <a:extLst>
              <a:ext uri="{FF2B5EF4-FFF2-40B4-BE49-F238E27FC236}">
                <a16:creationId xmlns:a16="http://schemas.microsoft.com/office/drawing/2014/main" id="{DD20579B-8233-74A5-465B-1CABE23E2CBB}"/>
              </a:ext>
            </a:extLst>
          </p:cNvPr>
          <p:cNvSpPr>
            <a:spLocks noGrp="1" noChangeArrowheads="1"/>
          </p:cNvSpPr>
          <p:nvPr>
            <p:ph idx="1"/>
          </p:nvPr>
        </p:nvSpPr>
        <p:spPr/>
        <p:txBody>
          <a:bodyPr/>
          <a:lstStyle/>
          <a:p>
            <a:r>
              <a:rPr lang="en-US" altLang="en-US"/>
              <a:t>Some tools are so simple to develop that they are justifiable even if their benefits are modest</a:t>
            </a:r>
          </a:p>
          <a:p>
            <a:pPr lvl="1"/>
            <a:r>
              <a:rPr lang="en-US" altLang="en-US"/>
              <a:t>example: generate test cases from finite state machine models</a:t>
            </a:r>
          </a:p>
          <a:p>
            <a:r>
              <a:rPr lang="en-US" altLang="en-US"/>
              <a:t>Some tools that would be enormously valuable are simply impossible</a:t>
            </a:r>
          </a:p>
          <a:p>
            <a:pPr lvl="1"/>
            <a:r>
              <a:rPr lang="en-US" altLang="en-US"/>
              <a:t>example: identify exactly which parts of a program can never be executed  (a provably undecidable problem)</a:t>
            </a:r>
          </a:p>
        </p:txBody>
      </p:sp>
      <p:sp>
        <p:nvSpPr>
          <p:cNvPr id="4" name="Date Placeholder 3">
            <a:extLst>
              <a:ext uri="{FF2B5EF4-FFF2-40B4-BE49-F238E27FC236}">
                <a16:creationId xmlns:a16="http://schemas.microsoft.com/office/drawing/2014/main" id="{41D8471B-3846-6496-B2BA-47C39F37A7A1}"/>
              </a:ext>
            </a:extLst>
          </p:cNvPr>
          <p:cNvSpPr>
            <a:spLocks noGrp="1"/>
          </p:cNvSpPr>
          <p:nvPr>
            <p:ph type="dt" sz="half" idx="10"/>
          </p:nvPr>
        </p:nvSpPr>
        <p:spPr/>
        <p:txBody>
          <a:bodyPr/>
          <a:lstStyle/>
          <a:p>
            <a:fld id="{8A836F7D-6009-2D45-B8C7-D4747A716C7C}" type="datetime1">
              <a:rPr lang="en-GB" smtClean="0"/>
              <a:pPr/>
              <a:t>20/11/2025</a:t>
            </a:fld>
            <a:endParaRPr lang="en-US" dirty="0"/>
          </a:p>
        </p:txBody>
      </p:sp>
      <p:sp>
        <p:nvSpPr>
          <p:cNvPr id="2" name="Footer Placeholder 3">
            <a:extLst>
              <a:ext uri="{FF2B5EF4-FFF2-40B4-BE49-F238E27FC236}">
                <a16:creationId xmlns:a16="http://schemas.microsoft.com/office/drawing/2014/main" id="{38B6ED03-C401-7D37-84AF-C1A4B2A1DEB6}"/>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14190B1-A5C5-D4CD-FB29-D0E542CC4FB2}"/>
              </a:ext>
            </a:extLst>
          </p:cNvPr>
          <p:cNvSpPr>
            <a:spLocks noGrp="1"/>
          </p:cNvSpPr>
          <p:nvPr>
            <p:ph type="sldNum" sz="quarter" idx="12"/>
          </p:nvPr>
        </p:nvSpPr>
        <p:spPr/>
        <p:txBody>
          <a:bodyPr/>
          <a:lstStyle/>
          <a:p>
            <a:r>
              <a:rPr lang="en-US" altLang="en-US"/>
              <a:t> Ch 23, slide </a:t>
            </a:r>
            <a:fld id="{748F1C6B-8E16-A047-8AD1-F314ECF6E84C}" type="slidenum">
              <a:rPr lang="en-US" altLang="en-US"/>
              <a:pPr/>
              <a:t>5</a:t>
            </a:fld>
            <a:endParaRPr lang="en-US"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953571B2-987D-D776-94EC-2FE632D265B3}"/>
              </a:ext>
            </a:extLst>
          </p:cNvPr>
          <p:cNvSpPr>
            <a:spLocks noGrp="1" noChangeArrowheads="1"/>
          </p:cNvSpPr>
          <p:nvPr>
            <p:ph type="title"/>
          </p:nvPr>
        </p:nvSpPr>
        <p:spPr/>
        <p:txBody>
          <a:bodyPr/>
          <a:lstStyle/>
          <a:p>
            <a:r>
              <a:rPr lang="en-US" altLang="en-US"/>
              <a:t>Summary</a:t>
            </a:r>
          </a:p>
        </p:txBody>
      </p:sp>
      <p:sp>
        <p:nvSpPr>
          <p:cNvPr id="13319" name="Rectangle 7">
            <a:extLst>
              <a:ext uri="{FF2B5EF4-FFF2-40B4-BE49-F238E27FC236}">
                <a16:creationId xmlns:a16="http://schemas.microsoft.com/office/drawing/2014/main" id="{1FCEE7BE-CA71-ED38-79ED-03135A1D5F2E}"/>
              </a:ext>
            </a:extLst>
          </p:cNvPr>
          <p:cNvSpPr>
            <a:spLocks noGrp="1" noChangeArrowheads="1"/>
          </p:cNvSpPr>
          <p:nvPr>
            <p:ph idx="1"/>
          </p:nvPr>
        </p:nvSpPr>
        <p:spPr/>
        <p:txBody>
          <a:bodyPr/>
          <a:lstStyle/>
          <a:p>
            <a:r>
              <a:rPr lang="en-US" altLang="en-US" dirty="0"/>
              <a:t>Automation </a:t>
            </a:r>
          </a:p>
          <a:p>
            <a:pPr lvl="1"/>
            <a:r>
              <a:rPr lang="en-US" altLang="en-US" dirty="0"/>
              <a:t>Can improve the efficiency of some quality activities </a:t>
            </a:r>
          </a:p>
          <a:p>
            <a:pPr lvl="1"/>
            <a:r>
              <a:rPr lang="en-US" altLang="en-US" dirty="0"/>
              <a:t>Is a necessity for implementing others</a:t>
            </a:r>
          </a:p>
          <a:p>
            <a:pPr lvl="1"/>
            <a:r>
              <a:rPr lang="en-US" altLang="en-US" dirty="0"/>
              <a:t>Is never a substitute for a rational, well-organized quality process</a:t>
            </a:r>
          </a:p>
          <a:p>
            <a:pPr lvl="1"/>
            <a:r>
              <a:rPr lang="en-US" altLang="en-US" dirty="0"/>
              <a:t>Can incrementally improve processes that makes the best use of human resources</a:t>
            </a:r>
          </a:p>
          <a:p>
            <a:pPr lvl="1"/>
            <a:r>
              <a:rPr lang="en-US" altLang="en-US" dirty="0"/>
              <a:t>Must be carefully evaluated to balance costs and benefits</a:t>
            </a:r>
          </a:p>
          <a:p>
            <a:pPr lvl="1"/>
            <a:r>
              <a:rPr lang="en-US" altLang="en-US" dirty="0"/>
              <a:t>Continuous Integration and Deployment depend on good automation to underpin quality processes</a:t>
            </a:r>
          </a:p>
        </p:txBody>
      </p:sp>
      <p:sp>
        <p:nvSpPr>
          <p:cNvPr id="4" name="Date Placeholder 3">
            <a:extLst>
              <a:ext uri="{FF2B5EF4-FFF2-40B4-BE49-F238E27FC236}">
                <a16:creationId xmlns:a16="http://schemas.microsoft.com/office/drawing/2014/main" id="{B9014209-880B-1E57-5699-144F02159C05}"/>
              </a:ext>
            </a:extLst>
          </p:cNvPr>
          <p:cNvSpPr>
            <a:spLocks noGrp="1"/>
          </p:cNvSpPr>
          <p:nvPr>
            <p:ph type="dt" sz="half" idx="10"/>
          </p:nvPr>
        </p:nvSpPr>
        <p:spPr/>
        <p:txBody>
          <a:bodyPr/>
          <a:lstStyle/>
          <a:p>
            <a:fld id="{3C76E62A-809A-EA41-A361-4729EB6E000B}" type="datetime1">
              <a:rPr lang="en-GB" smtClean="0"/>
              <a:pPr/>
              <a:t>20/11/2025</a:t>
            </a:fld>
            <a:endParaRPr lang="en-US" dirty="0"/>
          </a:p>
        </p:txBody>
      </p:sp>
      <p:sp>
        <p:nvSpPr>
          <p:cNvPr id="2" name="Footer Placeholder 3">
            <a:extLst>
              <a:ext uri="{FF2B5EF4-FFF2-40B4-BE49-F238E27FC236}">
                <a16:creationId xmlns:a16="http://schemas.microsoft.com/office/drawing/2014/main" id="{C949ABC1-4CE9-E781-03B3-7DAE8C4A4C36}"/>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98E70DBD-45F9-29F1-B16F-9D84BD76659F}"/>
              </a:ext>
            </a:extLst>
          </p:cNvPr>
          <p:cNvSpPr>
            <a:spLocks noGrp="1"/>
          </p:cNvSpPr>
          <p:nvPr>
            <p:ph type="sldNum" sz="quarter" idx="12"/>
          </p:nvPr>
        </p:nvSpPr>
        <p:spPr/>
        <p:txBody>
          <a:bodyPr/>
          <a:lstStyle/>
          <a:p>
            <a:r>
              <a:rPr lang="en-US" altLang="en-US"/>
              <a:t> Ch 23, slide </a:t>
            </a:r>
            <a:fld id="{EA833723-476B-B34F-BEE9-42A8931CF8C4}" type="slidenum">
              <a:rPr lang="en-US" altLang="en-US"/>
              <a:pPr/>
              <a:t>50</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9DCF74C8-56B3-0B81-7A5C-144B98D8A81F}"/>
              </a:ext>
            </a:extLst>
          </p:cNvPr>
          <p:cNvSpPr>
            <a:spLocks noGrp="1" noChangeArrowheads="1"/>
          </p:cNvSpPr>
          <p:nvPr>
            <p:ph type="title"/>
          </p:nvPr>
        </p:nvSpPr>
        <p:spPr/>
        <p:txBody>
          <a:bodyPr/>
          <a:lstStyle/>
          <a:p>
            <a:r>
              <a:rPr lang="en-US" altLang="en-US"/>
              <a:t>Costs May Depend on Scope</a:t>
            </a:r>
          </a:p>
        </p:txBody>
      </p:sp>
      <p:sp>
        <p:nvSpPr>
          <p:cNvPr id="196611" name="Rectangle 3">
            <a:extLst>
              <a:ext uri="{FF2B5EF4-FFF2-40B4-BE49-F238E27FC236}">
                <a16:creationId xmlns:a16="http://schemas.microsoft.com/office/drawing/2014/main" id="{D2C1FC88-FD9F-5E2D-CD0C-03376DC314AE}"/>
              </a:ext>
            </a:extLst>
          </p:cNvPr>
          <p:cNvSpPr>
            <a:spLocks noGrp="1" noChangeArrowheads="1"/>
          </p:cNvSpPr>
          <p:nvPr>
            <p:ph idx="1"/>
          </p:nvPr>
        </p:nvSpPr>
        <p:spPr/>
        <p:txBody>
          <a:bodyPr/>
          <a:lstStyle/>
          <a:p>
            <a:r>
              <a:rPr lang="en-US" altLang="en-US"/>
              <a:t>Sometimes a general-purpose tool is only marginally more difficult to produce than a tool specialized for one project</a:t>
            </a:r>
          </a:p>
          <a:p>
            <a:pPr lvl="1"/>
            <a:r>
              <a:rPr lang="en-US" altLang="en-US"/>
              <a:t>example: general capture and replay for Windows applications vs capture and replay for a specific Windows application</a:t>
            </a:r>
          </a:p>
          <a:p>
            <a:pPr lvl="1"/>
            <a:r>
              <a:rPr lang="en-US" altLang="en-US"/>
              <a:t>Investment in the general-purpose tool, whether to build it or to buy it, can be amortized across projects</a:t>
            </a:r>
          </a:p>
          <a:p>
            <a:r>
              <a:rPr lang="en-US" altLang="en-US"/>
              <a:t>In other cases, simple, project-specific tools may be more cost effective</a:t>
            </a:r>
          </a:p>
          <a:p>
            <a:pPr lvl="1"/>
            <a:r>
              <a:rPr lang="en-US" altLang="en-US"/>
              <a:t>Tool construction is often a good investment in a large project</a:t>
            </a:r>
          </a:p>
          <a:p>
            <a:pPr lvl="1"/>
            <a:r>
              <a:rPr lang="en-US" altLang="en-US"/>
              <a:t>example: simulators to permit independent subsystem testing</a:t>
            </a:r>
          </a:p>
        </p:txBody>
      </p:sp>
      <p:sp>
        <p:nvSpPr>
          <p:cNvPr id="4" name="Date Placeholder 3">
            <a:extLst>
              <a:ext uri="{FF2B5EF4-FFF2-40B4-BE49-F238E27FC236}">
                <a16:creationId xmlns:a16="http://schemas.microsoft.com/office/drawing/2014/main" id="{5213D213-4103-1020-7B31-1B635CAB9283}"/>
              </a:ext>
            </a:extLst>
          </p:cNvPr>
          <p:cNvSpPr>
            <a:spLocks noGrp="1"/>
          </p:cNvSpPr>
          <p:nvPr>
            <p:ph type="dt" sz="half" idx="10"/>
          </p:nvPr>
        </p:nvSpPr>
        <p:spPr/>
        <p:txBody>
          <a:bodyPr/>
          <a:lstStyle/>
          <a:p>
            <a:fld id="{A94A8C77-5CCA-B648-8D47-20A734FF7CFE}" type="datetime1">
              <a:rPr lang="en-GB" smtClean="0"/>
              <a:pPr/>
              <a:t>20/11/2025</a:t>
            </a:fld>
            <a:endParaRPr lang="en-US" dirty="0"/>
          </a:p>
        </p:txBody>
      </p:sp>
      <p:sp>
        <p:nvSpPr>
          <p:cNvPr id="2" name="Footer Placeholder 3">
            <a:extLst>
              <a:ext uri="{FF2B5EF4-FFF2-40B4-BE49-F238E27FC236}">
                <a16:creationId xmlns:a16="http://schemas.microsoft.com/office/drawing/2014/main" id="{C1114273-7FB3-D9A1-3665-226BF7FB66E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38249F46-0508-C682-6136-2DE04464FB1F}"/>
              </a:ext>
            </a:extLst>
          </p:cNvPr>
          <p:cNvSpPr>
            <a:spLocks noGrp="1"/>
          </p:cNvSpPr>
          <p:nvPr>
            <p:ph type="sldNum" sz="quarter" idx="12"/>
          </p:nvPr>
        </p:nvSpPr>
        <p:spPr/>
        <p:txBody>
          <a:bodyPr/>
          <a:lstStyle/>
          <a:p>
            <a:r>
              <a:rPr lang="en-US" altLang="en-US"/>
              <a:t> Ch 23, slide </a:t>
            </a:r>
            <a:fld id="{FA804B5A-9432-E441-A201-60AB7EE41B62}"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FACB6384-A529-B20E-D32B-F6382EE2BFBE}"/>
              </a:ext>
            </a:extLst>
          </p:cNvPr>
          <p:cNvSpPr>
            <a:spLocks noGrp="1" noChangeArrowheads="1"/>
          </p:cNvSpPr>
          <p:nvPr>
            <p:ph type="title"/>
          </p:nvPr>
        </p:nvSpPr>
        <p:spPr/>
        <p:txBody>
          <a:bodyPr/>
          <a:lstStyle/>
          <a:p>
            <a:r>
              <a:rPr lang="en-US" altLang="en-US"/>
              <a:t>Focusing Where Automation Pays</a:t>
            </a:r>
          </a:p>
        </p:txBody>
      </p:sp>
      <p:sp>
        <p:nvSpPr>
          <p:cNvPr id="147459" name="Rectangle 3">
            <a:extLst>
              <a:ext uri="{FF2B5EF4-FFF2-40B4-BE49-F238E27FC236}">
                <a16:creationId xmlns:a16="http://schemas.microsoft.com/office/drawing/2014/main" id="{3090A083-DE6D-9ECD-59F2-0C9A945E93DE}"/>
              </a:ext>
            </a:extLst>
          </p:cNvPr>
          <p:cNvSpPr>
            <a:spLocks noGrp="1" noChangeArrowheads="1"/>
          </p:cNvSpPr>
          <p:nvPr>
            <p:ph idx="1"/>
          </p:nvPr>
        </p:nvSpPr>
        <p:spPr/>
        <p:txBody>
          <a:bodyPr>
            <a:normAutofit lnSpcReduction="10000"/>
          </a:bodyPr>
          <a:lstStyle/>
          <a:p>
            <a:r>
              <a:rPr lang="en-US" altLang="en-US"/>
              <a:t>Simple repetitive tasks are often straightforward to automate</a:t>
            </a:r>
          </a:p>
          <a:p>
            <a:pPr lvl="1"/>
            <a:r>
              <a:rPr lang="en-US" altLang="en-US"/>
              <a:t>humans are slow and make errors in repetitive tasks</a:t>
            </a:r>
          </a:p>
          <a:p>
            <a:r>
              <a:rPr lang="en-US" altLang="en-US"/>
              <a:t>But ...judgment and creative problem solving remain outside the domain of automation </a:t>
            </a:r>
          </a:p>
          <a:p>
            <a:r>
              <a:rPr lang="en-US" altLang="en-US"/>
              <a:t>Example: Humans are </a:t>
            </a:r>
          </a:p>
          <a:p>
            <a:pPr lvl="1"/>
            <a:r>
              <a:rPr lang="en-US" altLang="en-US"/>
              <a:t>Very good at identifying  relevant execution scenarios that correspond to test case specifications </a:t>
            </a:r>
          </a:p>
          <a:p>
            <a:pPr lvl="1"/>
            <a:r>
              <a:rPr lang="en-US" altLang="en-US"/>
              <a:t>Very inefficient at generating large volumes of test cases or identifying erroneous results within a large set of outputs from  regression tests</a:t>
            </a:r>
          </a:p>
          <a:p>
            <a:r>
              <a:rPr lang="en-US" altLang="en-US"/>
              <a:t>Automating the repetitive portions of the task reduces costs, and improves accuracy as well</a:t>
            </a:r>
          </a:p>
          <a:p>
            <a:endParaRPr lang="en-US" altLang="en-US"/>
          </a:p>
        </p:txBody>
      </p:sp>
      <p:sp>
        <p:nvSpPr>
          <p:cNvPr id="4" name="Date Placeholder 3">
            <a:extLst>
              <a:ext uri="{FF2B5EF4-FFF2-40B4-BE49-F238E27FC236}">
                <a16:creationId xmlns:a16="http://schemas.microsoft.com/office/drawing/2014/main" id="{35156B33-1CAE-3ED1-C891-BC8232ED5079}"/>
              </a:ext>
            </a:extLst>
          </p:cNvPr>
          <p:cNvSpPr>
            <a:spLocks noGrp="1"/>
          </p:cNvSpPr>
          <p:nvPr>
            <p:ph type="dt" sz="half" idx="10"/>
          </p:nvPr>
        </p:nvSpPr>
        <p:spPr/>
        <p:txBody>
          <a:bodyPr/>
          <a:lstStyle/>
          <a:p>
            <a:fld id="{21DE2726-46B1-2D43-A6FF-684A106F73AA}" type="datetime1">
              <a:rPr lang="en-GB" smtClean="0"/>
              <a:pPr/>
              <a:t>20/11/2025</a:t>
            </a:fld>
            <a:endParaRPr lang="en-US" dirty="0"/>
          </a:p>
        </p:txBody>
      </p:sp>
      <p:sp>
        <p:nvSpPr>
          <p:cNvPr id="2" name="Footer Placeholder 3">
            <a:extLst>
              <a:ext uri="{FF2B5EF4-FFF2-40B4-BE49-F238E27FC236}">
                <a16:creationId xmlns:a16="http://schemas.microsoft.com/office/drawing/2014/main" id="{F942C3A0-4D88-EA5D-FD7C-27CA255D043A}"/>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60875C5F-A422-0085-D5D8-6DAFCCCDBE23}"/>
              </a:ext>
            </a:extLst>
          </p:cNvPr>
          <p:cNvSpPr>
            <a:spLocks noGrp="1"/>
          </p:cNvSpPr>
          <p:nvPr>
            <p:ph type="sldNum" sz="quarter" idx="12"/>
          </p:nvPr>
        </p:nvSpPr>
        <p:spPr/>
        <p:txBody>
          <a:bodyPr/>
          <a:lstStyle/>
          <a:p>
            <a:r>
              <a:rPr lang="en-US" altLang="en-US"/>
              <a:t> Ch 23, slide </a:t>
            </a:r>
            <a:fld id="{19A42D23-8DFF-B24B-91C9-8C0F5C170265}" type="slidenum">
              <a:rPr lang="en-US" altLang="en-US"/>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5" name="Rectangle 5">
            <a:extLst>
              <a:ext uri="{FF2B5EF4-FFF2-40B4-BE49-F238E27FC236}">
                <a16:creationId xmlns:a16="http://schemas.microsoft.com/office/drawing/2014/main" id="{62415233-A8B7-B0BF-5D02-AA86EAA7B91E}"/>
              </a:ext>
            </a:extLst>
          </p:cNvPr>
          <p:cNvSpPr>
            <a:spLocks noGrp="1" noChangeArrowheads="1"/>
          </p:cNvSpPr>
          <p:nvPr>
            <p:ph type="title"/>
          </p:nvPr>
        </p:nvSpPr>
        <p:spPr/>
        <p:txBody>
          <a:bodyPr/>
          <a:lstStyle/>
          <a:p>
            <a:r>
              <a:rPr lang="en-US" altLang="en-US"/>
              <a:t>Planning: The Strategy Level</a:t>
            </a:r>
          </a:p>
        </p:txBody>
      </p:sp>
      <p:sp>
        <p:nvSpPr>
          <p:cNvPr id="148486" name="Rectangle 6">
            <a:extLst>
              <a:ext uri="{FF2B5EF4-FFF2-40B4-BE49-F238E27FC236}">
                <a16:creationId xmlns:a16="http://schemas.microsoft.com/office/drawing/2014/main" id="{8B3B1298-0DB7-F68D-DB7C-BBC160D6D906}"/>
              </a:ext>
            </a:extLst>
          </p:cNvPr>
          <p:cNvSpPr>
            <a:spLocks noGrp="1" noChangeArrowheads="1"/>
          </p:cNvSpPr>
          <p:nvPr>
            <p:ph idx="1"/>
          </p:nvPr>
        </p:nvSpPr>
        <p:spPr/>
        <p:txBody>
          <a:bodyPr>
            <a:normAutofit fontScale="92500" lnSpcReduction="20000"/>
          </a:bodyPr>
          <a:lstStyle/>
          <a:p>
            <a:r>
              <a:rPr lang="en-US" altLang="en-US"/>
              <a:t>Prescribes tools for key elements of the quality process </a:t>
            </a:r>
          </a:p>
          <a:p>
            <a:r>
              <a:rPr lang="en-US" altLang="en-US"/>
              <a:t>Can include detailed process and tool prescriptions</a:t>
            </a:r>
          </a:p>
          <a:p>
            <a:r>
              <a:rPr lang="en-US" altLang="en-US"/>
              <a:t>Recommends different tools contingent on aspects of a project</a:t>
            </a:r>
          </a:p>
          <a:p>
            <a:pPr lvl="1"/>
            <a:r>
              <a:rPr lang="en-US" altLang="en-US"/>
              <a:t>(application domain, development languages, size, overall quality,...)</a:t>
            </a:r>
          </a:p>
          <a:p>
            <a:r>
              <a:rPr lang="en-US" altLang="en-US"/>
              <a:t>Often included in the A&amp;T strategy:  tools for </a:t>
            </a:r>
          </a:p>
          <a:p>
            <a:pPr lvl="1"/>
            <a:r>
              <a:rPr lang="en-US" altLang="en-US"/>
              <a:t>Organizing test design and execution </a:t>
            </a:r>
          </a:p>
          <a:p>
            <a:pPr lvl="1"/>
            <a:r>
              <a:rPr lang="en-US" altLang="en-US"/>
              <a:t>Generating quality documents</a:t>
            </a:r>
          </a:p>
          <a:p>
            <a:pPr lvl="1"/>
            <a:r>
              <a:rPr lang="en-US" altLang="en-US"/>
              <a:t>Collecting metrics</a:t>
            </a:r>
          </a:p>
          <a:p>
            <a:pPr lvl="1"/>
            <a:r>
              <a:rPr lang="en-US" altLang="en-US"/>
              <a:t>Managing regression test suites</a:t>
            </a:r>
          </a:p>
          <a:p>
            <a:r>
              <a:rPr lang="en-US" altLang="en-US"/>
              <a:t>Less often included:  tools for </a:t>
            </a:r>
          </a:p>
          <a:p>
            <a:pPr lvl="1"/>
            <a:r>
              <a:rPr lang="en-US" altLang="en-US"/>
              <a:t>Generating test cases </a:t>
            </a:r>
          </a:p>
          <a:p>
            <a:pPr lvl="1"/>
            <a:r>
              <a:rPr lang="en-US" altLang="en-US"/>
              <a:t>Dynamic analysis</a:t>
            </a:r>
          </a:p>
        </p:txBody>
      </p:sp>
      <p:sp>
        <p:nvSpPr>
          <p:cNvPr id="4" name="Date Placeholder 3">
            <a:extLst>
              <a:ext uri="{FF2B5EF4-FFF2-40B4-BE49-F238E27FC236}">
                <a16:creationId xmlns:a16="http://schemas.microsoft.com/office/drawing/2014/main" id="{834880AD-704B-CC86-3157-D1E8B330AE94}"/>
              </a:ext>
            </a:extLst>
          </p:cNvPr>
          <p:cNvSpPr>
            <a:spLocks noGrp="1"/>
          </p:cNvSpPr>
          <p:nvPr>
            <p:ph type="dt" sz="half" idx="10"/>
          </p:nvPr>
        </p:nvSpPr>
        <p:spPr/>
        <p:txBody>
          <a:bodyPr/>
          <a:lstStyle/>
          <a:p>
            <a:fld id="{74A80A9A-1368-2244-B77B-FA24AAAE396A}" type="datetime1">
              <a:rPr lang="en-GB" smtClean="0"/>
              <a:pPr/>
              <a:t>20/11/2025</a:t>
            </a:fld>
            <a:endParaRPr lang="en-US" dirty="0"/>
          </a:p>
        </p:txBody>
      </p:sp>
      <p:sp>
        <p:nvSpPr>
          <p:cNvPr id="2" name="Footer Placeholder 3">
            <a:extLst>
              <a:ext uri="{FF2B5EF4-FFF2-40B4-BE49-F238E27FC236}">
                <a16:creationId xmlns:a16="http://schemas.microsoft.com/office/drawing/2014/main" id="{5B3C179E-6494-347A-D6C0-6CEBC34F1E23}"/>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4900B6D-A13C-4ED5-0439-C5CB9E5351FC}"/>
              </a:ext>
            </a:extLst>
          </p:cNvPr>
          <p:cNvSpPr>
            <a:spLocks noGrp="1"/>
          </p:cNvSpPr>
          <p:nvPr>
            <p:ph type="sldNum" sz="quarter" idx="12"/>
          </p:nvPr>
        </p:nvSpPr>
        <p:spPr/>
        <p:txBody>
          <a:bodyPr/>
          <a:lstStyle/>
          <a:p>
            <a:r>
              <a:rPr lang="en-US" altLang="en-US"/>
              <a:t> Ch 23, slide </a:t>
            </a:r>
            <a:fld id="{6C0F7CF6-0757-5240-99FB-2790AB861A8C}"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3CB33A4E-A325-1382-1A10-590C82275F50}"/>
              </a:ext>
            </a:extLst>
          </p:cNvPr>
          <p:cNvSpPr>
            <a:spLocks noGrp="1" noChangeArrowheads="1"/>
          </p:cNvSpPr>
          <p:nvPr>
            <p:ph type="title"/>
          </p:nvPr>
        </p:nvSpPr>
        <p:spPr/>
        <p:txBody>
          <a:bodyPr/>
          <a:lstStyle/>
          <a:p>
            <a:r>
              <a:rPr lang="en-US" altLang="en-US"/>
              <a:t>Planning: The Project Level </a:t>
            </a:r>
          </a:p>
        </p:txBody>
      </p:sp>
      <p:sp>
        <p:nvSpPr>
          <p:cNvPr id="150531" name="Rectangle 3">
            <a:extLst>
              <a:ext uri="{FF2B5EF4-FFF2-40B4-BE49-F238E27FC236}">
                <a16:creationId xmlns:a16="http://schemas.microsoft.com/office/drawing/2014/main" id="{DF220D17-E2F6-F5C2-85F6-2DFBDD1CE131}"/>
              </a:ext>
            </a:extLst>
          </p:cNvPr>
          <p:cNvSpPr>
            <a:spLocks noGrp="1" noChangeArrowheads="1"/>
          </p:cNvSpPr>
          <p:nvPr>
            <p:ph idx="1"/>
          </p:nvPr>
        </p:nvSpPr>
        <p:spPr/>
        <p:txBody>
          <a:bodyPr>
            <a:normAutofit fontScale="92500" lnSpcReduction="10000"/>
          </a:bodyPr>
          <a:lstStyle/>
          <a:p>
            <a:r>
              <a:rPr lang="en-US" altLang="en-US"/>
              <a:t>The A&amp;T Plan Indicates</a:t>
            </a:r>
          </a:p>
          <a:p>
            <a:pPr lvl="1"/>
            <a:r>
              <a:rPr lang="en-US" altLang="en-US"/>
              <a:t>Tools inherited from the strategy </a:t>
            </a:r>
          </a:p>
          <a:p>
            <a:pPr lvl="1"/>
            <a:r>
              <a:rPr lang="en-US" altLang="en-US"/>
              <a:t>Additional tools selected for that project</a:t>
            </a:r>
            <a:br>
              <a:rPr lang="en-US" altLang="en-US"/>
            </a:br>
            <a:r>
              <a:rPr lang="en-US" altLang="en-US"/>
              <a:t>For new or customized tools, the A&amp;T plan must include </a:t>
            </a:r>
          </a:p>
          <a:p>
            <a:pPr lvl="2"/>
            <a:r>
              <a:rPr lang="en-US" altLang="en-US"/>
              <a:t>Costs (including training)</a:t>
            </a:r>
          </a:p>
          <a:p>
            <a:pPr lvl="2"/>
            <a:r>
              <a:rPr lang="en-US" altLang="en-US"/>
              <a:t>Implied activities</a:t>
            </a:r>
          </a:p>
          <a:p>
            <a:pPr lvl="2"/>
            <a:r>
              <a:rPr lang="en-US" altLang="en-US"/>
              <a:t>Potential risks</a:t>
            </a:r>
          </a:p>
          <a:p>
            <a:r>
              <a:rPr lang="en-US" altLang="en-US"/>
              <a:t>The plan positions tools within the development process and the analysis and test methodology</a:t>
            </a:r>
          </a:p>
          <a:p>
            <a:pPr lvl="1"/>
            <a:r>
              <a:rPr lang="en-US" altLang="en-US"/>
              <a:t>Avoid waste of cost and effort from  lack of contextualization of the tools </a:t>
            </a:r>
          </a:p>
          <a:p>
            <a:pPr lvl="1"/>
            <a:r>
              <a:rPr lang="en-US" altLang="en-US"/>
              <a:t>Example: tools for measuring code coverage </a:t>
            </a:r>
          </a:p>
          <a:p>
            <a:pPr lvl="2"/>
            <a:r>
              <a:rPr lang="en-US" altLang="en-US"/>
              <a:t>simple and inexpensive</a:t>
            </a:r>
          </a:p>
          <a:p>
            <a:pPr lvl="2"/>
            <a:r>
              <a:rPr lang="en-US" altLang="en-US"/>
              <a:t>(if not properly contextualized) an annoyance, producing data not put to productive use</a:t>
            </a:r>
          </a:p>
        </p:txBody>
      </p:sp>
      <p:sp>
        <p:nvSpPr>
          <p:cNvPr id="4" name="Date Placeholder 3">
            <a:extLst>
              <a:ext uri="{FF2B5EF4-FFF2-40B4-BE49-F238E27FC236}">
                <a16:creationId xmlns:a16="http://schemas.microsoft.com/office/drawing/2014/main" id="{F008B479-F904-FAA3-7819-AD183A54456A}"/>
              </a:ext>
            </a:extLst>
          </p:cNvPr>
          <p:cNvSpPr>
            <a:spLocks noGrp="1"/>
          </p:cNvSpPr>
          <p:nvPr>
            <p:ph type="dt" sz="half" idx="10"/>
          </p:nvPr>
        </p:nvSpPr>
        <p:spPr/>
        <p:txBody>
          <a:bodyPr/>
          <a:lstStyle/>
          <a:p>
            <a:fld id="{D319E6A3-C33D-3040-A572-5163DF848F79}" type="datetime1">
              <a:rPr lang="en-GB" smtClean="0"/>
              <a:pPr/>
              <a:t>20/11/2025</a:t>
            </a:fld>
            <a:endParaRPr lang="en-US" dirty="0"/>
          </a:p>
        </p:txBody>
      </p:sp>
      <p:sp>
        <p:nvSpPr>
          <p:cNvPr id="2" name="Footer Placeholder 3">
            <a:extLst>
              <a:ext uri="{FF2B5EF4-FFF2-40B4-BE49-F238E27FC236}">
                <a16:creationId xmlns:a16="http://schemas.microsoft.com/office/drawing/2014/main" id="{478582D2-7D8B-8F5F-0248-C24D6FDBE13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744EC41E-39A3-66F2-A10B-BAB6612A023A}"/>
              </a:ext>
            </a:extLst>
          </p:cNvPr>
          <p:cNvSpPr>
            <a:spLocks noGrp="1"/>
          </p:cNvSpPr>
          <p:nvPr>
            <p:ph type="sldNum" sz="quarter" idx="12"/>
          </p:nvPr>
        </p:nvSpPr>
        <p:spPr/>
        <p:txBody>
          <a:bodyPr/>
          <a:lstStyle/>
          <a:p>
            <a:r>
              <a:rPr lang="en-US" altLang="en-US"/>
              <a:t> Ch 23, slide </a:t>
            </a:r>
            <a:fld id="{6F338A05-2BFC-DC42-AE9D-A3029AA5C07E}" type="slidenum">
              <a:rPr lang="en-US" altLang="en-US"/>
              <a:pPr/>
              <a:t>9</a:t>
            </a:fld>
            <a:endParaRPr lang="en-US" altLang="en-US"/>
          </a:p>
        </p:txBody>
      </p:sp>
    </p:spTree>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11217</TotalTime>
  <Words>4158</Words>
  <Application>Microsoft Macintosh PowerPoint</Application>
  <PresentationFormat>Widescreen</PresentationFormat>
  <Paragraphs>554</Paragraphs>
  <Slides>50</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vt:lpstr>
      <vt:lpstr>Calibri</vt:lpstr>
      <vt:lpstr>Calibri Light</vt:lpstr>
      <vt:lpstr>Open Sans</vt:lpstr>
      <vt:lpstr>Trebuchet MS</vt:lpstr>
      <vt:lpstr>Verdana</vt:lpstr>
      <vt:lpstr>Default Design</vt:lpstr>
      <vt:lpstr>Automating Analysis and Test</vt:lpstr>
      <vt:lpstr>Learning objectives</vt:lpstr>
      <vt:lpstr>Potential Roles of Automation</vt:lpstr>
      <vt:lpstr>Approaching Automation</vt:lpstr>
      <vt:lpstr>Automation Costs Vary Enormously</vt:lpstr>
      <vt:lpstr>Costs May Depend on Scope</vt:lpstr>
      <vt:lpstr>Focusing Where Automation Pays</vt:lpstr>
      <vt:lpstr>Planning: The Strategy Level</vt:lpstr>
      <vt:lpstr>Planning: The Project Level </vt:lpstr>
      <vt:lpstr>Process Support: Planning &amp; Monitoring</vt:lpstr>
      <vt:lpstr>Automation in Process Management</vt:lpstr>
      <vt:lpstr>Classic Planning Tools</vt:lpstr>
      <vt:lpstr>Version and Configuration Control Tools</vt:lpstr>
      <vt:lpstr>Monitoring</vt:lpstr>
      <vt:lpstr>Quality Tacking </vt:lpstr>
      <vt:lpstr>Managing People</vt:lpstr>
      <vt:lpstr>Managing Communication</vt:lpstr>
      <vt:lpstr>Measurement</vt:lpstr>
      <vt:lpstr>Metrics</vt:lpstr>
      <vt:lpstr>Static Metrics: Size</vt:lpstr>
      <vt:lpstr>Measuring Complexity</vt:lpstr>
      <vt:lpstr>Cyclomatic complexity</vt:lpstr>
      <vt:lpstr>Cyclomatic metrics and complexity</vt:lpstr>
      <vt:lpstr>Interpreting Cyclomatic Complexity</vt:lpstr>
      <vt:lpstr>Metrics &amp; Quality Standards</vt:lpstr>
      <vt:lpstr>ISO/IEC 9126 Metrics   (level 1)</vt:lpstr>
      <vt:lpstr>Automating Program Analysis, Test Case Generation, and Test Execution</vt:lpstr>
      <vt:lpstr>Test Case Generation and Execution</vt:lpstr>
      <vt:lpstr>Automated Testing - Stages</vt:lpstr>
      <vt:lpstr>Static Analysis and Proof</vt:lpstr>
      <vt:lpstr>Design for Verification</vt:lpstr>
      <vt:lpstr>Undecidability and Automated Analysis</vt:lpstr>
      <vt:lpstr>Complex analysis tools</vt:lpstr>
      <vt:lpstr>Simple analysis tools</vt:lpstr>
      <vt:lpstr>Cognitive Aids</vt:lpstr>
      <vt:lpstr>Cognitive Aids: Problems to Address</vt:lpstr>
      <vt:lpstr>Cognitive Aids: Approaches</vt:lpstr>
      <vt:lpstr>Diagrammatic Representations Example: Code Crawler</vt:lpstr>
      <vt:lpstr>More Modern Example: sourcetrail </vt:lpstr>
      <vt:lpstr>Related Tools: Version control, Debugging</vt:lpstr>
      <vt:lpstr>Version Control</vt:lpstr>
      <vt:lpstr>Debugging ≠ Testing</vt:lpstr>
      <vt:lpstr>Run-time Debugging Tools </vt:lpstr>
      <vt:lpstr>The Ecosystem has developed from Y&amp;P</vt:lpstr>
      <vt:lpstr>PowerPoint Presentation</vt:lpstr>
      <vt:lpstr>DevOps Including Machine Learning</vt:lpstr>
      <vt:lpstr>Automation Strategy</vt:lpstr>
      <vt:lpstr>Choosing and Integrating tools</vt:lpstr>
      <vt:lpstr>Think Strategically</vt:lpstr>
      <vt:lpstr>Summary</vt:lpstr>
    </vt:vector>
  </TitlesOfParts>
  <Company>University of Lugano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Automating Analysis and Test</dc:title>
  <dc:creator>Office 2004 Test Drive User</dc:creator>
  <cp:lastModifiedBy>Stuart Anderson</cp:lastModifiedBy>
  <cp:revision>72</cp:revision>
  <dcterms:created xsi:type="dcterms:W3CDTF">2007-08-29T14:28:51Z</dcterms:created>
  <dcterms:modified xsi:type="dcterms:W3CDTF">2025-11-20T09:22:43Z</dcterms:modified>
</cp:coreProperties>
</file>