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3.xml.rels" ContentType="application/vnd.openxmlformats-package.relationship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9CB0B16-0FE6-4545-BCD2-D5E688CCD1D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5B9D8F5-6639-4D4F-94DD-AEE4B0F10ED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58105A9-BA80-42F8-A779-A05E3D0F6E5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GB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8C37DA71-2463-4CB3-BCE7-DB0622C1530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0897C2F0-5086-419B-92B3-E0DE9BDA95A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026AA9DF-EFA0-40B1-81A4-1EABE3BC094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GB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4FD74A3A-635F-40DB-8BAF-43500C903FD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16A1417A-E769-4640-8A54-B632B9D7803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GB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09FBEFDD-2580-45DE-BDEE-CF34FBBE2E0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DAB3056B-7F11-4158-A2F9-FCB0340FD77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GB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D876FA43-1C71-4BCA-BCFC-E35C1232EC9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en-GB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A87ACF3-919B-4AAE-BDC1-CF4D0DAF06C8}" type="slidenum"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32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32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0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0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GB" sz="1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GB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PlaceHolder 6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22C6A26-6966-4A11-B275-0D5B197F8206}" type="slidenum"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560" cy="1599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32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480" cy="4872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lvl="1" marL="457200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lvl="2" marL="914400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lvl="3" marL="13716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lvl="4" marL="18288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lvl="5" marL="2286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lvl="6" marL="27432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560" cy="381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GB" sz="16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GB" sz="1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6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10A5E5C-6E70-44BC-8067-5E1EAFAE6C57}" type="slidenum"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60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GB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97778E6-D6E8-450A-8D5D-3B501E7DE719}" type="slidenum"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Click to edit the outline text format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Second Outline Level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Third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Fourth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Fifth Outline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GB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333CEF7-AA3F-4D94-99F1-416ED005171E}" type="slidenum"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360" cy="5811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GB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520" cy="5811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16FF37A-B622-48B2-A32E-95CBC71BA7F2}" type="slidenum"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GB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B88609D-3E69-4653-8509-903F3B08B0DC}" type="slidenum"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4880" cy="285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60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GB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4880" cy="1499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GB" sz="24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Click to edit Master text styles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BD0AFAC-D3D6-44C1-B885-15C44ED74535}" type="slidenum"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GB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076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6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527B519-9D41-4863-916F-6F664585A86D}" type="slidenum"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GB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000" cy="82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GB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000" cy="3683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560" cy="82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GB" sz="24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560" cy="3683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Click to edit Master text styles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Second level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2000" spc="-1" strike="noStrike">
                <a:solidFill>
                  <a:schemeClr val="dk1"/>
                </a:solidFill>
                <a:latin typeface="Calibri"/>
              </a:rPr>
              <a:t>Third level</a:t>
            </a:r>
            <a:endParaRPr b="0" lang="en-GB" sz="2000" spc="-1" strike="noStrike">
              <a:solidFill>
                <a:srgbClr val="000000"/>
              </a:solidFill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1800" spc="-1" strike="noStrike">
                <a:solidFill>
                  <a:schemeClr val="dk1"/>
                </a:solidFill>
                <a:latin typeface="Calibri"/>
              </a:rPr>
              <a:t>Fourth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1800" spc="-1" strike="noStrike">
                <a:solidFill>
                  <a:schemeClr val="dk1"/>
                </a:solidFill>
                <a:latin typeface="Calibri"/>
              </a:rPr>
              <a:t>Fifth level</a:t>
            </a:r>
            <a:endParaRPr b="0" lang="en-GB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7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0" name="PlaceHolder 8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7C21EB0-E19B-46E4-8C9D-CBB8145C5889}" type="slidenum"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Calibri Light"/>
              </a:rPr>
              <a:t>Click to edit Master title style</a:t>
            </a:r>
            <a:endParaRPr b="0" lang="en-GB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&lt;date/time&gt;</a:t>
            </a:r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0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GB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480" cy="364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4200984-2319-435F-AEDA-AA940EDC2ED5}" type="slidenum">
              <a:rPr b="0" lang="en-GB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en-GB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s://opencourse.inf.ed.ac.uk/st/course-materials" TargetMode="External"/><Relationship Id="rId2" Type="http://schemas.openxmlformats.org/officeDocument/2006/relationships/hyperlink" Target="https://eu01.alma.exlibrisgroup.com/leganto/nui/lists/62360972730002466?institute=44UOE_INST&amp;auth=SAML" TargetMode="External"/><Relationship Id="rId3" Type="http://schemas.openxmlformats.org/officeDocument/2006/relationships/slideLayout" Target="../slideLayouts/slideLayout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edstem.org/eu/courses/3518/discussion" TargetMode="External"/><Relationship Id="rId2" Type="http://schemas.openxmlformats.org/officeDocument/2006/relationships/hyperlink" Target="https://outlook.office.com/bookwithme/user/a8772ca3a5464e1a926f005ede3d0a6d@ed.ac.uk?anonymous&amp;ismsaljsauthenabled&amp;ep=plink" TargetMode="External"/><Relationship Id="rId3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6000" spc="-1" strike="noStrike">
                <a:solidFill>
                  <a:schemeClr val="dk1"/>
                </a:solidFill>
                <a:latin typeface="Calibri Light"/>
              </a:rPr>
              <a:t>Software Testing</a:t>
            </a:r>
            <a:endParaRPr b="0" lang="en-GB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280" cy="1654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Course Structure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Calibri Light"/>
              </a:rPr>
              <a:t>Learning Outcomes</a:t>
            </a:r>
            <a:endParaRPr b="0" lang="en-GB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To pass the course you need to demonstrate that you have achieved the learning outcomes: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marL="457200" indent="0" defTabSz="914400">
              <a:lnSpc>
                <a:spcPct val="9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1. Analyze requirements to determine appropriate testing strategies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457200" indent="0" defTabSz="914400">
              <a:lnSpc>
                <a:spcPct val="9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2. Design and implement comprehensive test plans with instrumented code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457200" indent="0" defTabSz="914400">
              <a:lnSpc>
                <a:spcPct val="9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3. Apply a wide variety of testing techniques and compute test coverage and yield according to a variety of criteria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457200" indent="0" defTabSz="914400">
              <a:lnSpc>
                <a:spcPct val="9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4. Evaluate the limitations of a given testing process, using statistical methods where appropriate, and summarise outcomes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457200" indent="0" defTabSz="914400">
              <a:lnSpc>
                <a:spcPct val="90000"/>
              </a:lnSpc>
              <a:spcBef>
                <a:spcPts val="499"/>
              </a:spcBef>
              <a:buNone/>
              <a:tabLst>
                <a:tab algn="l" pos="0"/>
              </a:tabLst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5. Conduct reviews and inspections and design and implement automated testing processes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Calibri Light"/>
              </a:rPr>
              <a:t>Course Structure</a:t>
            </a:r>
            <a:endParaRPr b="0" lang="en-GB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GB" sz="3200" spc="-1" strike="noStrike">
                <a:solidFill>
                  <a:schemeClr val="dk1"/>
                </a:solidFill>
                <a:latin typeface="Calibri"/>
              </a:rPr>
              <a:t>The course is structured by the learning outcomes into two-week chunks:</a:t>
            </a:r>
            <a:endParaRPr b="0" lang="en-GB" sz="32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Week 1: Introduction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LO 1 - weeks 2 and 3: requirements and tests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LO 2 - weeks 4 and 5: planning analysis and test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LO 3 weeks 6 and 7: techniques and methods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LO 4 weeks 8 and 9: methods - their evaluation and limitations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LO 5 weeks 10 and 11 : reviews, inspections and test automation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Calibri Light"/>
              </a:rPr>
              <a:t>Structure of two-week chunks</a:t>
            </a:r>
            <a:endParaRPr b="0" lang="en-GB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3550" lnSpcReduction="1000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en-GB" sz="2800" spc="-1" strike="noStrike" u="sng">
                <a:solidFill>
                  <a:schemeClr val="lt1"/>
                </a:solidFill>
                <a:uFillTx/>
                <a:latin typeface="Calibri"/>
                <a:hlinkClick r:id="rId1"/>
              </a:rPr>
              <a:t>Lecture material</a:t>
            </a:r>
            <a:r>
              <a:rPr b="1" lang="en-GB" sz="2800" spc="-1" strike="noStrike">
                <a:solidFill>
                  <a:schemeClr val="dk1"/>
                </a:solidFill>
                <a:latin typeface="Calibri"/>
              </a:rPr>
              <a:t>: </a:t>
            </a: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The whole class lecture sessions are based on the course book slides.  There are two such sessions per week.  They will be recorded.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There is </a:t>
            </a:r>
            <a:r>
              <a:rPr b="1" lang="en-GB" sz="2800" spc="-1" strike="noStrike">
                <a:solidFill>
                  <a:schemeClr val="dk1"/>
                </a:solidFill>
                <a:latin typeface="Calibri"/>
              </a:rPr>
              <a:t>one tutorial session per two-week chunk </a:t>
            </a: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that takes place in the second week of the chunk</a:t>
            </a:r>
            <a:r>
              <a:rPr b="1" lang="en-GB" sz="2800" spc="-1" strike="noStrike">
                <a:solidFill>
                  <a:schemeClr val="dk1"/>
                </a:solidFill>
                <a:latin typeface="Calibri"/>
              </a:rPr>
              <a:t>.  </a:t>
            </a: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There is a tutorial sheet for each chunk comprising</a:t>
            </a:r>
            <a:r>
              <a:rPr b="1" lang="en-GB" sz="2800" spc="-1" strike="noStrike">
                <a:solidFill>
                  <a:schemeClr val="dk1"/>
                </a:solidFill>
                <a:latin typeface="Calibri"/>
              </a:rPr>
              <a:t>:</a:t>
            </a: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  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A description of some preparatory work you should try to complete before the tutorial.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400" spc="-1" strike="noStrike">
                <a:solidFill>
                  <a:schemeClr val="dk1"/>
                </a:solidFill>
                <a:latin typeface="Calibri"/>
              </a:rPr>
              <a:t>A description of an activity that focusses on what needs to be done to build the part of your coursework portfolio that demonstrates you have achieved the learning outcome.</a:t>
            </a:r>
            <a:endParaRPr b="0" lang="en-GB" sz="24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en-GB" sz="2800" spc="-1" strike="noStrike" u="sng">
                <a:solidFill>
                  <a:srgbClr val="0563c1"/>
                </a:solidFill>
                <a:uFillTx/>
                <a:latin typeface="Calibri"/>
                <a:hlinkClick r:id="rId2"/>
              </a:rPr>
              <a:t>Reading</a:t>
            </a:r>
            <a:r>
              <a:rPr b="1" lang="en-GB" sz="2800" spc="-1" strike="noStrike">
                <a:solidFill>
                  <a:schemeClr val="dk1"/>
                </a:solidFill>
                <a:latin typeface="Calibri"/>
              </a:rPr>
              <a:t>: </a:t>
            </a: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the relevant chapters of the course book will be specified and selected parts of the standard ISO/IEC/IEEE 29119 parts 1-4, 6 and 11.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4400" spc="-1" strike="noStrike">
                <a:solidFill>
                  <a:schemeClr val="dk1"/>
                </a:solidFill>
                <a:latin typeface="Calibri Light"/>
              </a:rPr>
              <a:t>Other Support</a:t>
            </a:r>
            <a:endParaRPr b="0" lang="en-GB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We have published a project written in JavaScript that provides a basis for further testing and development.  This may be used to provide examples in the Lecture slots.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The</a:t>
            </a:r>
            <a:r>
              <a:rPr b="0" lang="en-GB" sz="2800" spc="-1" strike="noStrike">
                <a:solidFill>
                  <a:srgbClr val="228cff"/>
                </a:solidFill>
                <a:latin typeface="Calibri"/>
                <a:ea typeface="Noto Sans CJK SC"/>
              </a:rPr>
              <a:t> </a:t>
            </a:r>
            <a:r>
              <a:rPr b="0" lang="en-GB" sz="2800" spc="-1" strike="noStrike" u="sng">
                <a:solidFill>
                  <a:srgbClr val="0563c1"/>
                </a:solidFill>
                <a:uFillTx/>
                <a:latin typeface="Calibri"/>
                <a:ea typeface="Noto Sans CJK SC"/>
                <a:hlinkClick r:id="rId1"/>
              </a:rPr>
              <a:t>EdStem</a:t>
            </a:r>
            <a:r>
              <a:rPr b="0" lang="en-GB" sz="2800" spc="-1" strike="noStrike">
                <a:solidFill>
                  <a:srgbClr val="0563c1"/>
                </a:solidFill>
                <a:latin typeface="Calibri"/>
                <a:ea typeface="Noto Sans CJK SC"/>
              </a:rPr>
              <a:t> </a:t>
            </a:r>
            <a:r>
              <a:rPr b="0" lang="en-GB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system has different folders for the different Learning Outcomes; you should try to use these to partition queries on the EdStem into concerns about the particular sections of the course.  Please use </a:t>
            </a:r>
            <a:r>
              <a:rPr b="0" lang="en-GB" sz="2800" spc="-1" strike="noStrike">
                <a:solidFill>
                  <a:schemeClr val="dk1"/>
                </a:solidFill>
                <a:latin typeface="Calibri"/>
              </a:rPr>
              <a:t>EdStem because your questions there benefit everyone.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GB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My office hour is available online to book on my booking page.  There will be slots on Tuesday, Wednesday and Friday afternoon.  You can access those via this link: </a:t>
            </a:r>
            <a:r>
              <a:rPr b="0" lang="en-GB" sz="2800" spc="-1" strike="noStrike" u="sng">
                <a:solidFill>
                  <a:schemeClr val="dk1"/>
                </a:solidFill>
                <a:uFillTx/>
                <a:latin typeface="Calibri"/>
                <a:ea typeface="Noto Sans CJK SC"/>
                <a:hlinkClick r:id="rId2"/>
              </a:rPr>
              <a:t>Book time with Iris Kyranou</a:t>
            </a:r>
            <a:endParaRPr b="0" lang="en-GB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6BF14F035C7D45A52C6D14C51AC288" ma:contentTypeVersion="10" ma:contentTypeDescription="Create a new document." ma:contentTypeScope="" ma:versionID="3533f83fe3a8b416bc31a6db70dd9d62">
  <xsd:schema xmlns:xsd="http://www.w3.org/2001/XMLSchema" xmlns:xs="http://www.w3.org/2001/XMLSchema" xmlns:p="http://schemas.microsoft.com/office/2006/metadata/properties" xmlns:ns2="4453e41f-0e3b-4ef1-8549-efd6f78edf13" xmlns:ns3="c23498a6-6007-4fd7-81e9-2bacd10e1b3f" targetNamespace="http://schemas.microsoft.com/office/2006/metadata/properties" ma:root="true" ma:fieldsID="254b6e5d58c1a9f6e1ebe53be094a85b" ns2:_="" ns3:_="">
    <xsd:import namespace="4453e41f-0e3b-4ef1-8549-efd6f78edf13"/>
    <xsd:import namespace="c23498a6-6007-4fd7-81e9-2bacd10e1b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53e41f-0e3b-4ef1-8549-efd6f78edf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54eff52-6b6d-4e5f-a3b0-187f185b1d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3498a6-6007-4fd7-81e9-2bacd10e1b3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453e41f-0e3b-4ef1-8549-efd6f78edf1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B3A246D-5584-4FF9-B3A2-E5AC5F9C4E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53e41f-0e3b-4ef1-8549-efd6f78edf13"/>
    <ds:schemaRef ds:uri="c23498a6-6007-4fd7-81e9-2bacd10e1b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96967B-E625-45F3-8CFA-874E5B18DB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A53B52-7E0B-47D7-98AA-5A17E323FDB3}">
  <ds:schemaRefs>
    <ds:schemaRef ds:uri="http://schemas.microsoft.com/office/2006/metadata/properties"/>
    <ds:schemaRef ds:uri="4453e41f-0e3b-4ef1-8549-efd6f78edf13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terms/"/>
    <ds:schemaRef ds:uri="http://www.w3.org/XML/1998/namespace"/>
    <ds:schemaRef ds:uri="http://schemas.openxmlformats.org/package/2006/metadata/core-properties"/>
    <ds:schemaRef ds:uri="c23498a6-6007-4fd7-81e9-2bacd10e1b3f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1158</TotalTime>
  <Application>LibreOffice/24.2.7.2$Linux_X86_64 LibreOffice_project/420$Build-2</Application>
  <AppVersion>15.0000</AppVersion>
  <Words>432</Words>
  <Paragraphs>28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2022-09-21T20:46:25Z</dcterms:created>
  <dc:creator>Stuart Anderson</dc:creator>
  <dc:description/>
  <dc:language>en-US</dc:language>
  <cp:lastModifiedBy/>
  <dcterms:modified xsi:type="dcterms:W3CDTF">2026-09-15T13:13:34Z</dcterms:modified>
  <cp:revision>5</cp:revision>
  <dc:subject/>
  <dc:title>Software Testing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0x010100566BF14F035C7D45A52C6D14C51AC288</vt:lpwstr>
  </property>
  <property fmtid="{D5CDD505-2E9C-101B-9397-08002B2CF9AE}" pid="3" name="PresentationFormat">
    <vt:lpwstr>Widescreen</vt:lpwstr>
  </property>
  <property fmtid="{D5CDD505-2E9C-101B-9397-08002B2CF9AE}" pid="4" name="Slides">
    <vt:i4>5</vt:i4>
  </property>
</Properties>
</file>